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1"/>
  </p:notesMasterIdLst>
  <p:handoutMasterIdLst>
    <p:handoutMasterId r:id="rId92"/>
  </p:handoutMasterIdLst>
  <p:sldIdLst>
    <p:sldId id="500" r:id="rId3"/>
    <p:sldId id="541" r:id="rId4"/>
    <p:sldId id="627" r:id="rId5"/>
    <p:sldId id="823" r:id="rId6"/>
    <p:sldId id="735" r:id="rId7"/>
    <p:sldId id="710" r:id="rId8"/>
    <p:sldId id="736" r:id="rId9"/>
    <p:sldId id="737" r:id="rId10"/>
    <p:sldId id="738" r:id="rId11"/>
    <p:sldId id="739" r:id="rId12"/>
    <p:sldId id="711" r:id="rId13"/>
    <p:sldId id="776" r:id="rId14"/>
    <p:sldId id="740" r:id="rId15"/>
    <p:sldId id="741" r:id="rId16"/>
    <p:sldId id="713" r:id="rId17"/>
    <p:sldId id="712" r:id="rId18"/>
    <p:sldId id="742" r:id="rId19"/>
    <p:sldId id="777" r:id="rId20"/>
    <p:sldId id="778" r:id="rId21"/>
    <p:sldId id="743" r:id="rId22"/>
    <p:sldId id="779" r:id="rId23"/>
    <p:sldId id="714" r:id="rId24"/>
    <p:sldId id="780" r:id="rId25"/>
    <p:sldId id="744" r:id="rId26"/>
    <p:sldId id="781" r:id="rId27"/>
    <p:sldId id="745" r:id="rId28"/>
    <p:sldId id="746" r:id="rId29"/>
    <p:sldId id="846" r:id="rId30"/>
    <p:sldId id="822" r:id="rId31"/>
    <p:sldId id="782" r:id="rId32"/>
    <p:sldId id="748" r:id="rId33"/>
    <p:sldId id="851" r:id="rId34"/>
    <p:sldId id="783" r:id="rId35"/>
    <p:sldId id="784" r:id="rId36"/>
    <p:sldId id="715" r:id="rId37"/>
    <p:sldId id="786" r:id="rId38"/>
    <p:sldId id="716" r:id="rId39"/>
    <p:sldId id="749" r:id="rId40"/>
    <p:sldId id="787" r:id="rId41"/>
    <p:sldId id="810" r:id="rId42"/>
    <p:sldId id="750" r:id="rId43"/>
    <p:sldId id="793" r:id="rId44"/>
    <p:sldId id="811" r:id="rId45"/>
    <p:sldId id="794" r:id="rId46"/>
    <p:sldId id="798" r:id="rId47"/>
    <p:sldId id="797" r:id="rId48"/>
    <p:sldId id="799" r:id="rId49"/>
    <p:sldId id="795" r:id="rId50"/>
    <p:sldId id="812" r:id="rId51"/>
    <p:sldId id="788" r:id="rId52"/>
    <p:sldId id="800" r:id="rId53"/>
    <p:sldId id="801" r:id="rId54"/>
    <p:sldId id="813" r:id="rId55"/>
    <p:sldId id="790" r:id="rId56"/>
    <p:sldId id="814" r:id="rId57"/>
    <p:sldId id="804" r:id="rId58"/>
    <p:sldId id="826" r:id="rId59"/>
    <p:sldId id="839" r:id="rId60"/>
    <p:sldId id="840" r:id="rId61"/>
    <p:sldId id="841" r:id="rId62"/>
    <p:sldId id="842" r:id="rId63"/>
    <p:sldId id="843" r:id="rId64"/>
    <p:sldId id="844" r:id="rId65"/>
    <p:sldId id="845" r:id="rId66"/>
    <p:sldId id="829" r:id="rId67"/>
    <p:sldId id="830" r:id="rId68"/>
    <p:sldId id="831" r:id="rId69"/>
    <p:sldId id="832" r:id="rId70"/>
    <p:sldId id="825" r:id="rId71"/>
    <p:sldId id="805" r:id="rId72"/>
    <p:sldId id="751" r:id="rId73"/>
    <p:sldId id="816" r:id="rId74"/>
    <p:sldId id="817" r:id="rId75"/>
    <p:sldId id="815" r:id="rId76"/>
    <p:sldId id="818" r:id="rId77"/>
    <p:sldId id="807" r:id="rId78"/>
    <p:sldId id="809" r:id="rId79"/>
    <p:sldId id="820" r:id="rId80"/>
    <p:sldId id="819" r:id="rId81"/>
    <p:sldId id="821" r:id="rId82"/>
    <p:sldId id="833" r:id="rId83"/>
    <p:sldId id="834" r:id="rId84"/>
    <p:sldId id="835" r:id="rId85"/>
    <p:sldId id="836" r:id="rId86"/>
    <p:sldId id="724" r:id="rId87"/>
    <p:sldId id="837" r:id="rId88"/>
    <p:sldId id="838" r:id="rId89"/>
    <p:sldId id="681" r:id="rId9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44" autoAdjust="0"/>
    <p:restoredTop sz="94192" autoAdjust="0"/>
  </p:normalViewPr>
  <p:slideViewPr>
    <p:cSldViewPr snapToGrid="0">
      <p:cViewPr>
        <p:scale>
          <a:sx n="66" d="100"/>
          <a:sy n="66" d="100"/>
        </p:scale>
        <p:origin x="-2216" y="-8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Lst>
  </p:outlineViewPr>
  <p:notesTextViewPr>
    <p:cViewPr>
      <p:scale>
        <a:sx n="100" d="100"/>
        <a:sy n="100" d="100"/>
      </p:scale>
      <p:origin x="0" y="0"/>
    </p:cViewPr>
  </p:notesTextViewPr>
  <p:sorterViewPr>
    <p:cViewPr>
      <p:scale>
        <a:sx n="100" d="100"/>
        <a:sy n="100" d="100"/>
      </p:scale>
      <p:origin x="0" y="1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interSettings" Target="printerSettings/printerSettings1.bin"/><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4" Type="http://schemas.openxmlformats.org/officeDocument/2006/relationships/slide" Target="slides/slide16.xml"/><Relationship Id="rId15" Type="http://schemas.openxmlformats.org/officeDocument/2006/relationships/slide" Target="slides/slide17.xml"/><Relationship Id="rId16" Type="http://schemas.openxmlformats.org/officeDocument/2006/relationships/slide" Target="slides/slide18.xml"/><Relationship Id="rId17" Type="http://schemas.openxmlformats.org/officeDocument/2006/relationships/slide" Target="slides/slide19.xml"/><Relationship Id="rId18" Type="http://schemas.openxmlformats.org/officeDocument/2006/relationships/slide" Target="slides/slide20.xml"/><Relationship Id="rId19" Type="http://schemas.openxmlformats.org/officeDocument/2006/relationships/slide" Target="slides/slide21.xml"/><Relationship Id="rId63" Type="http://schemas.openxmlformats.org/officeDocument/2006/relationships/slide" Target="slides/slide67.xml"/><Relationship Id="rId64" Type="http://schemas.openxmlformats.org/officeDocument/2006/relationships/slide" Target="slides/slide68.xml"/><Relationship Id="rId65" Type="http://schemas.openxmlformats.org/officeDocument/2006/relationships/slide" Target="slides/slide69.xml"/><Relationship Id="rId66" Type="http://schemas.openxmlformats.org/officeDocument/2006/relationships/slide" Target="slides/slide70.xml"/><Relationship Id="rId67" Type="http://schemas.openxmlformats.org/officeDocument/2006/relationships/slide" Target="slides/slide71.xml"/><Relationship Id="rId68" Type="http://schemas.openxmlformats.org/officeDocument/2006/relationships/slide" Target="slides/slide72.xml"/><Relationship Id="rId69" Type="http://schemas.openxmlformats.org/officeDocument/2006/relationships/slide" Target="slides/slide73.xml"/><Relationship Id="rId50" Type="http://schemas.openxmlformats.org/officeDocument/2006/relationships/slide" Target="slides/slide54.xml"/><Relationship Id="rId51" Type="http://schemas.openxmlformats.org/officeDocument/2006/relationships/slide" Target="slides/slide55.xml"/><Relationship Id="rId52" Type="http://schemas.openxmlformats.org/officeDocument/2006/relationships/slide" Target="slides/slide56.xml"/><Relationship Id="rId53" Type="http://schemas.openxmlformats.org/officeDocument/2006/relationships/slide" Target="slides/slide57.xml"/><Relationship Id="rId54" Type="http://schemas.openxmlformats.org/officeDocument/2006/relationships/slide" Target="slides/slide58.xml"/><Relationship Id="rId55" Type="http://schemas.openxmlformats.org/officeDocument/2006/relationships/slide" Target="slides/slide59.xml"/><Relationship Id="rId56" Type="http://schemas.openxmlformats.org/officeDocument/2006/relationships/slide" Target="slides/slide60.xml"/><Relationship Id="rId57" Type="http://schemas.openxmlformats.org/officeDocument/2006/relationships/slide" Target="slides/slide61.xml"/><Relationship Id="rId58" Type="http://schemas.openxmlformats.org/officeDocument/2006/relationships/slide" Target="slides/slide62.xml"/><Relationship Id="rId59" Type="http://schemas.openxmlformats.org/officeDocument/2006/relationships/slide" Target="slides/slide63.xml"/><Relationship Id="rId40" Type="http://schemas.openxmlformats.org/officeDocument/2006/relationships/slide" Target="slides/slide44.xml"/><Relationship Id="rId41" Type="http://schemas.openxmlformats.org/officeDocument/2006/relationships/slide" Target="slides/slide45.xml"/><Relationship Id="rId42" Type="http://schemas.openxmlformats.org/officeDocument/2006/relationships/slide" Target="slides/slide46.xml"/><Relationship Id="rId43" Type="http://schemas.openxmlformats.org/officeDocument/2006/relationships/slide" Target="slides/slide47.xml"/><Relationship Id="rId44" Type="http://schemas.openxmlformats.org/officeDocument/2006/relationships/slide" Target="slides/slide48.xml"/><Relationship Id="rId45" Type="http://schemas.openxmlformats.org/officeDocument/2006/relationships/slide" Target="slides/slide49.xml"/><Relationship Id="rId46" Type="http://schemas.openxmlformats.org/officeDocument/2006/relationships/slide" Target="slides/slide50.xml"/><Relationship Id="rId47" Type="http://schemas.openxmlformats.org/officeDocument/2006/relationships/slide" Target="slides/slide51.xml"/><Relationship Id="rId48" Type="http://schemas.openxmlformats.org/officeDocument/2006/relationships/slide" Target="slides/slide52.xml"/><Relationship Id="rId49" Type="http://schemas.openxmlformats.org/officeDocument/2006/relationships/slide" Target="slides/slide53.xml"/><Relationship Id="rId1" Type="http://schemas.openxmlformats.org/officeDocument/2006/relationships/slide" Target="slides/slide3.xml"/><Relationship Id="rId2" Type="http://schemas.openxmlformats.org/officeDocument/2006/relationships/slide" Target="slides/slide4.xml"/><Relationship Id="rId3" Type="http://schemas.openxmlformats.org/officeDocument/2006/relationships/slide" Target="slides/slide5.xml"/><Relationship Id="rId4" Type="http://schemas.openxmlformats.org/officeDocument/2006/relationships/slide" Target="slides/slide6.xml"/><Relationship Id="rId5" Type="http://schemas.openxmlformats.org/officeDocument/2006/relationships/slide" Target="slides/slide7.xml"/><Relationship Id="rId6" Type="http://schemas.openxmlformats.org/officeDocument/2006/relationships/slide" Target="slides/slide8.xml"/><Relationship Id="rId7" Type="http://schemas.openxmlformats.org/officeDocument/2006/relationships/slide" Target="slides/slide9.xml"/><Relationship Id="rId8" Type="http://schemas.openxmlformats.org/officeDocument/2006/relationships/slide" Target="slides/slide10.xml"/><Relationship Id="rId9" Type="http://schemas.openxmlformats.org/officeDocument/2006/relationships/slide" Target="slides/slide11.xml"/><Relationship Id="rId30" Type="http://schemas.openxmlformats.org/officeDocument/2006/relationships/slide" Target="slides/slide34.xml"/><Relationship Id="rId31" Type="http://schemas.openxmlformats.org/officeDocument/2006/relationships/slide" Target="slides/slide35.xml"/><Relationship Id="rId32" Type="http://schemas.openxmlformats.org/officeDocument/2006/relationships/slide" Target="slides/slide36.xml"/><Relationship Id="rId33" Type="http://schemas.openxmlformats.org/officeDocument/2006/relationships/slide" Target="slides/slide37.xml"/><Relationship Id="rId34" Type="http://schemas.openxmlformats.org/officeDocument/2006/relationships/slide" Target="slides/slide38.xml"/><Relationship Id="rId35" Type="http://schemas.openxmlformats.org/officeDocument/2006/relationships/slide" Target="slides/slide39.xml"/><Relationship Id="rId36" Type="http://schemas.openxmlformats.org/officeDocument/2006/relationships/slide" Target="slides/slide40.xml"/><Relationship Id="rId37" Type="http://schemas.openxmlformats.org/officeDocument/2006/relationships/slide" Target="slides/slide41.xml"/><Relationship Id="rId38" Type="http://schemas.openxmlformats.org/officeDocument/2006/relationships/slide" Target="slides/slide42.xml"/><Relationship Id="rId39" Type="http://schemas.openxmlformats.org/officeDocument/2006/relationships/slide" Target="slides/slide43.xml"/><Relationship Id="rId80" Type="http://schemas.openxmlformats.org/officeDocument/2006/relationships/slide" Target="slides/slide84.xml"/><Relationship Id="rId81" Type="http://schemas.openxmlformats.org/officeDocument/2006/relationships/slide" Target="slides/slide85.xml"/><Relationship Id="rId82" Type="http://schemas.openxmlformats.org/officeDocument/2006/relationships/slide" Target="slides/slide86.xml"/><Relationship Id="rId83" Type="http://schemas.openxmlformats.org/officeDocument/2006/relationships/slide" Target="slides/slide87.xml"/><Relationship Id="rId70" Type="http://schemas.openxmlformats.org/officeDocument/2006/relationships/slide" Target="slides/slide74.xml"/><Relationship Id="rId71" Type="http://schemas.openxmlformats.org/officeDocument/2006/relationships/slide" Target="slides/slide75.xml"/><Relationship Id="rId72" Type="http://schemas.openxmlformats.org/officeDocument/2006/relationships/slide" Target="slides/slide76.xml"/><Relationship Id="rId20" Type="http://schemas.openxmlformats.org/officeDocument/2006/relationships/slide" Target="slides/slide22.xml"/><Relationship Id="rId21" Type="http://schemas.openxmlformats.org/officeDocument/2006/relationships/slide" Target="slides/slide23.xml"/><Relationship Id="rId22" Type="http://schemas.openxmlformats.org/officeDocument/2006/relationships/slide" Target="slides/slide24.xml"/><Relationship Id="rId23" Type="http://schemas.openxmlformats.org/officeDocument/2006/relationships/slide" Target="slides/slide25.xml"/><Relationship Id="rId24" Type="http://schemas.openxmlformats.org/officeDocument/2006/relationships/slide" Target="slides/slide26.xml"/><Relationship Id="rId25" Type="http://schemas.openxmlformats.org/officeDocument/2006/relationships/slide" Target="slides/slide27.xml"/><Relationship Id="rId26" Type="http://schemas.openxmlformats.org/officeDocument/2006/relationships/slide" Target="slides/slide29.xml"/><Relationship Id="rId27" Type="http://schemas.openxmlformats.org/officeDocument/2006/relationships/slide" Target="slides/slide30.xml"/><Relationship Id="rId28" Type="http://schemas.openxmlformats.org/officeDocument/2006/relationships/slide" Target="slides/slide31.xml"/><Relationship Id="rId29" Type="http://schemas.openxmlformats.org/officeDocument/2006/relationships/slide" Target="slides/slide33.xml"/><Relationship Id="rId73" Type="http://schemas.openxmlformats.org/officeDocument/2006/relationships/slide" Target="slides/slide77.xml"/><Relationship Id="rId74" Type="http://schemas.openxmlformats.org/officeDocument/2006/relationships/slide" Target="slides/slide78.xml"/><Relationship Id="rId75" Type="http://schemas.openxmlformats.org/officeDocument/2006/relationships/slide" Target="slides/slide79.xml"/><Relationship Id="rId76" Type="http://schemas.openxmlformats.org/officeDocument/2006/relationships/slide" Target="slides/slide80.xml"/><Relationship Id="rId77" Type="http://schemas.openxmlformats.org/officeDocument/2006/relationships/slide" Target="slides/slide81.xml"/><Relationship Id="rId78" Type="http://schemas.openxmlformats.org/officeDocument/2006/relationships/slide" Target="slides/slide82.xml"/><Relationship Id="rId79" Type="http://schemas.openxmlformats.org/officeDocument/2006/relationships/slide" Target="slides/slide83.xml"/><Relationship Id="rId60" Type="http://schemas.openxmlformats.org/officeDocument/2006/relationships/slide" Target="slides/slide64.xml"/><Relationship Id="rId61" Type="http://schemas.openxmlformats.org/officeDocument/2006/relationships/slide" Target="slides/slide65.xml"/><Relationship Id="rId62" Type="http://schemas.openxmlformats.org/officeDocument/2006/relationships/slide" Target="slides/slide66.xml"/><Relationship Id="rId10" Type="http://schemas.openxmlformats.org/officeDocument/2006/relationships/slide" Target="slides/slide12.xml"/><Relationship Id="rId11" Type="http://schemas.openxmlformats.org/officeDocument/2006/relationships/slide" Target="slides/slide13.xml"/><Relationship Id="rId12"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a:t>Network </a:t>
            </a:r>
            <a:r>
              <a:rPr lang="en-US" b="1" dirty="0" smtClean="0"/>
              <a:t>Basics</a:t>
            </a:r>
            <a:endParaRPr lang="en-US" b="1" dirty="0"/>
          </a:p>
          <a:p>
            <a:pPr>
              <a:buFontTx/>
              <a:buNone/>
            </a:pPr>
            <a:r>
              <a:rPr lang="en-US" sz="1300" b="1" dirty="0"/>
              <a:t>Chapter </a:t>
            </a:r>
            <a:r>
              <a:rPr lang="en-US" sz="1300" b="1" dirty="0" smtClean="0"/>
              <a:t>7: IP Addressing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10</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8.1.1.6</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8.1.2.1</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8.1.2.1</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8.1.2.2</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8.1.2.3</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15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8.1.2.4</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16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8.1.2.5 and 8.1.2.6</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8.1.3.1</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8.1.3.2</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8.1.3.3</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7 </a:t>
            </a:r>
            <a:r>
              <a:rPr lang="en-US" b="1" dirty="0"/>
              <a:t>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20</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8.1.3.4</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21</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8.1.3.5</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8.1.4.1</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8.1.4.3</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24</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8.1.4.4</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25</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8.1.4.4</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26</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8.1.4.5</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27</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8.1.4.6</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29</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8.2.1.1</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30</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31</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8.2.1.2</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8.2.1.2</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34</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8.2.1.2</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8.2.2.1</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36</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8.2.2.1</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37</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8.2.2.2</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8.2.2.3</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8.2.2.4</a:t>
            </a:r>
          </a:p>
          <a:p>
            <a:pPr>
              <a:lnSpc>
                <a:spcPct val="80000"/>
              </a:lnSpc>
              <a:buFontTx/>
              <a:buNone/>
            </a:pP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8.2.2.4</a:t>
            </a:r>
          </a:p>
          <a:p>
            <a:pPr>
              <a:lnSpc>
                <a:spcPct val="80000"/>
              </a:lnSpc>
              <a:buFontTx/>
              <a:buNone/>
            </a:pP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8.2.3.1</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4</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8.2.3.2</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8.2.3.1/8.2.3.3</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8.2.3.3</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8.2.3.3</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Section 8.2.3.3</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8.2.3.3</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8.2.3.4</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8.2.3.4</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B1B342-4B32-8940-826C-EA0F09B86D16}" type="slidenum">
              <a:rPr lang="en-US" sz="800"/>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8.1.1</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8.2.4.1</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8.2.4.2</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8.2.4.2</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8.2.4.3</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8.2.4.3</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8.2.4.3</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8.2.4.4</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8.2.4.4</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8.1.1.1</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8.2.4.5</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8.2.4.6</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mtClean="0"/>
              <a:t>Section 8.2.4.6</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8.2.4.7</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8.2.4.7</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8.2.4.8</a:t>
            </a:r>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8.2.4.8</a:t>
            </a:r>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8.2.5.1</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8.1.1.2</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8.2.5.1</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8.2.5.1</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8.2.5.2</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8.2.5.2</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8.3.1.1</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8.3.1.2</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8.3.1.2</a:t>
            </a:r>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8.3.1.3</a:t>
            </a:r>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8.3.1.3</a:t>
            </a:r>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8.3.2.1</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8.1.1.3 &amp; 8.1.1.4</a:t>
            </a:r>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8.3.2.2</a:t>
            </a:r>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8.3.2.3</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8.3.2.4</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85</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8.4.1.3</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86</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8.4.1.3</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8.4.1.3</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8.1.1.5</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xmlns:p14="http://schemas.microsoft.com/office/powerpoint/2010/mai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xmlns:p14="http://schemas.microsoft.com/office/powerpoint/2010/mai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54.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5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5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5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5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6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6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6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6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6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6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6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6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6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6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6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7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smtClean="0">
                <a:latin typeface="Arial" charset="0"/>
              </a:rPr>
              <a:t>Chapter 7:</a:t>
            </a:r>
            <a:r>
              <a:rPr lang="en-US" sz="2800" dirty="0">
                <a:latin typeface="Arial" charset="0"/>
              </a:rPr>
              <a:t/>
            </a:r>
            <a:br>
              <a:rPr lang="en-US" sz="2800" dirty="0">
                <a:latin typeface="Arial" charset="0"/>
              </a:rPr>
            </a:br>
            <a:r>
              <a:rPr lang="en-US" sz="2800" dirty="0" smtClean="0">
                <a:latin typeface="Arial" charset="0"/>
              </a:rPr>
              <a:t>IP Addressing</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sz="2800" dirty="0" smtClean="0">
                <a:latin typeface="Arial" charset="0"/>
              </a:rPr>
              <a:t>Converting from Decimal to Binary Conversions</a:t>
            </a:r>
            <a:endParaRPr lang="en-US" sz="2800"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372" y="1765201"/>
            <a:ext cx="7409220" cy="334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smtClean="0">
                <a:latin typeface="Arial" charset="0"/>
              </a:rPr>
              <a:t>IPv4 Subnet Mask</a:t>
            </a:r>
            <a:br>
              <a:rPr lang="en-US" sz="1800" dirty="0" smtClean="0">
                <a:latin typeface="Arial" charset="0"/>
              </a:rPr>
            </a:br>
            <a:r>
              <a:rPr lang="en-US" sz="2400" dirty="0" smtClean="0">
                <a:latin typeface="Arial" charset="0"/>
              </a:rPr>
              <a:t>Network Portion and Host Portion of an IPv4 Address</a:t>
            </a:r>
            <a:endParaRPr lang="en-US" sz="2400" dirty="0">
              <a:latin typeface="Arial" charset="0"/>
            </a:endParaRPr>
          </a:p>
        </p:txBody>
      </p:sp>
      <p:sp>
        <p:nvSpPr>
          <p:cNvPr id="3" name="Rectangle 2"/>
          <p:cNvSpPr/>
          <p:nvPr/>
        </p:nvSpPr>
        <p:spPr>
          <a:xfrm>
            <a:off x="571358" y="4637768"/>
            <a:ext cx="8166242" cy="2086725"/>
          </a:xfrm>
          <a:prstGeom prst="rect">
            <a:avLst/>
          </a:prstGeom>
        </p:spPr>
        <p:txBody>
          <a:bodyPr wrap="square">
            <a:spAutoFit/>
          </a:bodyPr>
          <a:lstStyle/>
          <a:p>
            <a:pPr marL="342900" indent="-342900" algn="l">
              <a:buFont typeface="Wingdings" pitchFamily="2" charset="2"/>
              <a:buChar char="§"/>
            </a:pPr>
            <a:r>
              <a:rPr lang="en-US" dirty="0"/>
              <a:t>To define the network and host portions of an address, a devices use a separate 32-bit pattern called a subnet </a:t>
            </a:r>
            <a:r>
              <a:rPr lang="en-US" dirty="0" smtClean="0"/>
              <a:t>mask</a:t>
            </a:r>
          </a:p>
          <a:p>
            <a:pPr marL="342900" indent="-342900" algn="l">
              <a:buFont typeface="Wingdings" pitchFamily="2" charset="2"/>
              <a:buChar char="§"/>
            </a:pPr>
            <a:r>
              <a:rPr lang="en-US" dirty="0"/>
              <a:t>T</a:t>
            </a:r>
            <a:r>
              <a:rPr lang="en-US" dirty="0" smtClean="0"/>
              <a:t>he </a:t>
            </a:r>
            <a:r>
              <a:rPr lang="en-US" dirty="0"/>
              <a:t>subnet mask does not actually contain the network or host portion of an IPv4 address, it just says where to look for these portions in a given IPv4 address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30" y="1282029"/>
            <a:ext cx="5485039" cy="322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smtClean="0">
                <a:latin typeface="Arial" charset="0"/>
              </a:rPr>
              <a:t>IPv4 Subnet Mask</a:t>
            </a:r>
            <a:br>
              <a:rPr lang="en-US" sz="1800" dirty="0" smtClean="0">
                <a:latin typeface="Arial" charset="0"/>
              </a:rPr>
            </a:br>
            <a:r>
              <a:rPr lang="en-US" sz="2400" dirty="0" smtClean="0">
                <a:latin typeface="Arial" charset="0"/>
              </a:rPr>
              <a:t>Network Portion and Host Portion of an IPv4 Address</a:t>
            </a:r>
            <a:endParaRPr lang="en-US" sz="2400"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1780721"/>
            <a:ext cx="7895771" cy="489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0" y="1538514"/>
            <a:ext cx="3265714" cy="424732"/>
          </a:xfrm>
          <a:prstGeom prst="rect">
            <a:avLst/>
          </a:prstGeom>
          <a:noFill/>
        </p:spPr>
        <p:txBody>
          <a:bodyPr wrap="square" rtlCol="0">
            <a:spAutoFit/>
          </a:bodyPr>
          <a:lstStyle/>
          <a:p>
            <a:r>
              <a:rPr lang="en-US" dirty="0" smtClean="0"/>
              <a:t>Valid Subnet Masks</a:t>
            </a:r>
            <a:endParaRPr lang="en-US" dirty="0"/>
          </a:p>
        </p:txBody>
      </p:sp>
    </p:spTree>
    <p:extLst>
      <p:ext uri="{BB962C8B-B14F-4D97-AF65-F5344CB8AC3E}">
        <p14:creationId xmlns:p14="http://schemas.microsoft.com/office/powerpoint/2010/main" val="317114416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a:t>
            </a:r>
            <a:endParaRPr lang="en-US"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33" y="1716312"/>
            <a:ext cx="8355095" cy="437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625" y="1306284"/>
            <a:ext cx="3945507" cy="33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7" name="Rectangle 2"/>
          <p:cNvSpPr>
            <a:spLocks noGrp="1" noChangeArrowheads="1"/>
          </p:cNvSpPr>
          <p:nvPr>
            <p:ph type="title"/>
          </p:nvPr>
        </p:nvSpPr>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IPv4 Network, Host, and Broadcast Address</a:t>
            </a:r>
            <a:endParaRPr lang="en-US" dirty="0">
              <a:latin typeface="Arial" charset="0"/>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903" y="3162700"/>
            <a:ext cx="6759097" cy="316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2283" y="1306283"/>
            <a:ext cx="3945507" cy="33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5" name="Rectangle 2"/>
          <p:cNvSpPr>
            <a:spLocks noGrp="1" noChangeArrowheads="1"/>
          </p:cNvSpPr>
          <p:nvPr>
            <p:ph type="title"/>
          </p:nvPr>
        </p:nvSpPr>
        <p:spPr/>
        <p:txBody>
          <a:bodyPr/>
          <a:lstStyle/>
          <a:p>
            <a:pPr eaLnBrk="1" hangingPunct="1"/>
            <a:r>
              <a:rPr lang="en-US" sz="1800" dirty="0" smtClean="0">
                <a:latin typeface="Arial" charset="0"/>
              </a:rPr>
              <a:t>IPv4 Subnet Mask</a:t>
            </a:r>
            <a:r>
              <a:rPr lang="en-US" sz="1600" dirty="0">
                <a:latin typeface="Arial" charset="0"/>
              </a:rPr>
              <a:t/>
            </a:r>
            <a:br>
              <a:rPr lang="en-US" sz="1600" dirty="0">
                <a:latin typeface="Arial" charset="0"/>
              </a:rPr>
            </a:br>
            <a:r>
              <a:rPr lang="en-US" dirty="0" smtClean="0">
                <a:latin typeface="Arial" charset="0"/>
              </a:rPr>
              <a:t>First Host and Last Host Addresses</a:t>
            </a:r>
            <a:endParaRPr lang="en-US" dirty="0">
              <a:latin typeface="Arial"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42" y="4088720"/>
            <a:ext cx="6885188" cy="223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Bitwise AND Operation</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54" y="1543278"/>
            <a:ext cx="7818333" cy="413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4237" y="5912663"/>
            <a:ext cx="7960192" cy="424732"/>
          </a:xfrm>
          <a:prstGeom prst="rect">
            <a:avLst/>
          </a:prstGeom>
          <a:noFill/>
        </p:spPr>
        <p:txBody>
          <a:bodyPr wrap="none" rtlCol="0">
            <a:spAutoFit/>
          </a:bodyPr>
          <a:lstStyle/>
          <a:p>
            <a:r>
              <a:rPr lang="en-US" dirty="0" smtClean="0"/>
              <a:t> 1 AND 1 = </a:t>
            </a:r>
            <a:r>
              <a:rPr lang="en-US" dirty="0" smtClean="0">
                <a:solidFill>
                  <a:srgbClr val="FF0000"/>
                </a:solidFill>
              </a:rPr>
              <a:t>1</a:t>
            </a:r>
            <a:r>
              <a:rPr lang="en-US" dirty="0" smtClean="0"/>
              <a:t>    1 AND 0 = </a:t>
            </a:r>
            <a:r>
              <a:rPr lang="en-US" dirty="0" smtClean="0">
                <a:solidFill>
                  <a:srgbClr val="FF0000"/>
                </a:solidFill>
              </a:rPr>
              <a:t>0</a:t>
            </a:r>
            <a:r>
              <a:rPr lang="en-US" dirty="0" smtClean="0"/>
              <a:t>    0 AND 1 = </a:t>
            </a:r>
            <a:r>
              <a:rPr lang="en-US" dirty="0" smtClean="0">
                <a:solidFill>
                  <a:srgbClr val="FF0000"/>
                </a:solidFill>
              </a:rPr>
              <a:t>0</a:t>
            </a:r>
            <a:r>
              <a:rPr lang="en-US" dirty="0" smtClean="0"/>
              <a:t>    0 AND 0 = </a:t>
            </a:r>
            <a:r>
              <a:rPr lang="en-US" dirty="0" smtClean="0">
                <a:solidFill>
                  <a:srgbClr val="FF0000"/>
                </a:solidFill>
              </a:rPr>
              <a:t>0</a:t>
            </a:r>
            <a:endParaRPr lang="en-US" dirty="0">
              <a:solidFill>
                <a:srgbClr val="FF0000"/>
              </a:solidFill>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Assigning a Static IPv4 Address to a Host</a:t>
            </a:r>
            <a:endParaRPr lang="en-US" dirty="0">
              <a:latin typeface="Arial" charset="0"/>
            </a:endParaRPr>
          </a:p>
        </p:txBody>
      </p:sp>
      <p:sp>
        <p:nvSpPr>
          <p:cNvPr id="2" name="TextBox 1"/>
          <p:cNvSpPr txBox="1"/>
          <p:nvPr/>
        </p:nvSpPr>
        <p:spPr>
          <a:xfrm>
            <a:off x="541335" y="1675594"/>
            <a:ext cx="3590925" cy="341632"/>
          </a:xfrm>
          <a:prstGeom prst="rect">
            <a:avLst/>
          </a:prstGeom>
          <a:noFill/>
        </p:spPr>
        <p:txBody>
          <a:bodyPr wrap="square" rtlCol="0">
            <a:spAutoFit/>
          </a:bodyPr>
          <a:lstStyle/>
          <a:p>
            <a:r>
              <a:rPr lang="en-US" sz="1800" b="1" dirty="0" smtClean="0"/>
              <a:t>LAN Interface Properties</a:t>
            </a:r>
            <a:endParaRPr lang="en-US" sz="1800" b="1" dirty="0"/>
          </a:p>
        </p:txBody>
      </p:sp>
      <p:sp>
        <p:nvSpPr>
          <p:cNvPr id="3" name="TextBox 2"/>
          <p:cNvSpPr txBox="1"/>
          <p:nvPr/>
        </p:nvSpPr>
        <p:spPr>
          <a:xfrm>
            <a:off x="4586518" y="1704622"/>
            <a:ext cx="4267200" cy="341632"/>
          </a:xfrm>
          <a:prstGeom prst="rect">
            <a:avLst/>
          </a:prstGeom>
          <a:noFill/>
        </p:spPr>
        <p:txBody>
          <a:bodyPr wrap="square" rtlCol="0">
            <a:spAutoFit/>
          </a:bodyPr>
          <a:lstStyle/>
          <a:p>
            <a:r>
              <a:rPr lang="en-US" sz="1800" b="1" dirty="0" smtClean="0"/>
              <a:t>Configuring a Static IPv4 Address</a:t>
            </a:r>
            <a:endParaRPr lang="en-US" sz="18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92" y="2052889"/>
            <a:ext cx="3943647" cy="40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518" y="2052889"/>
            <a:ext cx="4410859" cy="3845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Assigning a Dynamic IPv4 Address to a Host</a:t>
            </a:r>
            <a:endParaRPr lang="en-US" sz="2800" dirty="0">
              <a:latin typeface="Arial" charset="0"/>
            </a:endParaRPr>
          </a:p>
        </p:txBody>
      </p:sp>
      <p:sp>
        <p:nvSpPr>
          <p:cNvPr id="2" name="TextBox 1"/>
          <p:cNvSpPr txBox="1"/>
          <p:nvPr/>
        </p:nvSpPr>
        <p:spPr>
          <a:xfrm>
            <a:off x="5617029" y="4352756"/>
            <a:ext cx="2641600" cy="424732"/>
          </a:xfrm>
          <a:prstGeom prst="rect">
            <a:avLst/>
          </a:prstGeom>
          <a:noFill/>
        </p:spPr>
        <p:txBody>
          <a:bodyPr wrap="square" rtlCol="0">
            <a:spAutoFit/>
          </a:bodyPr>
          <a:lstStyle/>
          <a:p>
            <a:r>
              <a:rPr lang="en-US" dirty="0" smtClean="0"/>
              <a:t>Verification</a:t>
            </a:r>
            <a:endParaRPr lang="en-US" dirty="0"/>
          </a:p>
        </p:txBody>
      </p:sp>
      <p:sp>
        <p:nvSpPr>
          <p:cNvPr id="3" name="TextBox 2"/>
          <p:cNvSpPr txBox="1"/>
          <p:nvPr/>
        </p:nvSpPr>
        <p:spPr>
          <a:xfrm>
            <a:off x="522514" y="5152571"/>
            <a:ext cx="8244115" cy="923330"/>
          </a:xfrm>
          <a:prstGeom prst="rect">
            <a:avLst/>
          </a:prstGeom>
          <a:noFill/>
        </p:spPr>
        <p:txBody>
          <a:bodyPr wrap="square" rtlCol="0">
            <a:spAutoFit/>
          </a:bodyPr>
          <a:lstStyle/>
          <a:p>
            <a:pPr algn="l"/>
            <a:r>
              <a:rPr lang="en-US" sz="2000" dirty="0"/>
              <a:t>DHCP </a:t>
            </a:r>
            <a:r>
              <a:rPr lang="en-US" sz="2000" dirty="0" smtClean="0"/>
              <a:t>- preferred </a:t>
            </a:r>
            <a:r>
              <a:rPr lang="en-US" sz="2000" dirty="0"/>
              <a:t>method of </a:t>
            </a:r>
            <a:r>
              <a:rPr lang="en-US" sz="2000" dirty="0" smtClean="0"/>
              <a:t>“leasing” </a:t>
            </a:r>
            <a:r>
              <a:rPr lang="en-US" sz="2000" dirty="0"/>
              <a:t>IPv4 addresses to hosts on large </a:t>
            </a:r>
            <a:r>
              <a:rPr lang="en-US" sz="2000" dirty="0" smtClean="0"/>
              <a:t>networks, reduces </a:t>
            </a:r>
            <a:r>
              <a:rPr lang="en-US" sz="2000" dirty="0"/>
              <a:t>the burden on network support staff and virtually eliminates entry </a:t>
            </a:r>
            <a:r>
              <a:rPr lang="en-US" sz="2000" dirty="0" smtClean="0"/>
              <a:t>errors</a:t>
            </a: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745" y="1447347"/>
            <a:ext cx="47720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23501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Unicast Transmission</a:t>
            </a:r>
            <a:endParaRPr lang="en-US" sz="2800" dirty="0">
              <a:latin typeface="Arial" charset="0"/>
            </a:endParaRPr>
          </a:p>
        </p:txBody>
      </p:sp>
      <p:sp>
        <p:nvSpPr>
          <p:cNvPr id="4" name="Rectangle 3"/>
          <p:cNvSpPr/>
          <p:nvPr/>
        </p:nvSpPr>
        <p:spPr>
          <a:xfrm>
            <a:off x="326570" y="1556071"/>
            <a:ext cx="8222343" cy="1754326"/>
          </a:xfrm>
          <a:prstGeom prst="rect">
            <a:avLst/>
          </a:prstGeom>
        </p:spPr>
        <p:txBody>
          <a:bodyPr wrap="square">
            <a:spAutoFit/>
          </a:bodyPr>
          <a:lstStyle/>
          <a:p>
            <a:pPr algn="l"/>
            <a:r>
              <a:rPr lang="en-US" dirty="0"/>
              <a:t>In an IPv4 network, the hosts can communicate one of three different ways</a:t>
            </a:r>
            <a:r>
              <a:rPr lang="en-US" dirty="0" smtClean="0"/>
              <a:t>:</a:t>
            </a:r>
          </a:p>
          <a:p>
            <a:pPr algn="l"/>
            <a:endParaRPr lang="en-US" dirty="0"/>
          </a:p>
          <a:p>
            <a:pPr marL="457200" indent="-457200" algn="l">
              <a:buFont typeface="+mj-lt"/>
              <a:buAutoNum type="arabicPeriod"/>
            </a:pPr>
            <a:r>
              <a:rPr lang="en-US" b="1" dirty="0"/>
              <a:t>Unicast</a:t>
            </a:r>
            <a:r>
              <a:rPr lang="en-US" dirty="0"/>
              <a:t> - the process of sending a packet from one host to an individual host</a:t>
            </a:r>
            <a:r>
              <a:rPr lang="en-US" dirty="0" smtClean="0"/>
              <a:t>.</a:t>
            </a:r>
            <a:endParaRPr lang="en-US"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72229" y="3290635"/>
            <a:ext cx="3527648" cy="345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flipV="1">
            <a:off x="2772229" y="4542971"/>
            <a:ext cx="1451428"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5196114" y="4601028"/>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0206866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8</a:t>
            </a:r>
          </a:p>
        </p:txBody>
      </p:sp>
      <p:sp>
        <p:nvSpPr>
          <p:cNvPr id="9218" name="Rectangle 3"/>
          <p:cNvSpPr>
            <a:spLocks noGrp="1" noChangeArrowheads="1"/>
          </p:cNvSpPr>
          <p:nvPr>
            <p:ph idx="1"/>
          </p:nvPr>
        </p:nvSpPr>
        <p:spPr/>
        <p:txBody>
          <a:bodyPr/>
          <a:lstStyle/>
          <a:p>
            <a:pPr lvl="1" eaLnBrk="1" hangingPunct="1"/>
            <a:r>
              <a:rPr lang="en-US" sz="2400" dirty="0">
                <a:latin typeface="Arial" charset="0"/>
              </a:rPr>
              <a:t>8</a:t>
            </a:r>
            <a:r>
              <a:rPr lang="en-US" sz="2400" dirty="0" smtClean="0">
                <a:latin typeface="Arial" charset="0"/>
              </a:rPr>
              <a:t>.0  Introduction</a:t>
            </a:r>
          </a:p>
          <a:p>
            <a:pPr lvl="1" eaLnBrk="1" hangingPunct="1"/>
            <a:r>
              <a:rPr lang="en-US" sz="2400" dirty="0" smtClean="0">
                <a:latin typeface="Arial" charset="0"/>
              </a:rPr>
              <a:t>8.1  IPv4 Network Addresses</a:t>
            </a:r>
            <a:endParaRPr lang="en-US" sz="2400" dirty="0">
              <a:latin typeface="Arial" charset="0"/>
            </a:endParaRPr>
          </a:p>
          <a:p>
            <a:pPr lvl="1" eaLnBrk="1" hangingPunct="1"/>
            <a:r>
              <a:rPr lang="en-US" sz="2400" dirty="0">
                <a:latin typeface="Arial" charset="0"/>
              </a:rPr>
              <a:t>8</a:t>
            </a:r>
            <a:r>
              <a:rPr lang="en-US" sz="2400" dirty="0" smtClean="0">
                <a:latin typeface="Arial" charset="0"/>
              </a:rPr>
              <a:t>.2  IPv6 Network Addresses</a:t>
            </a:r>
            <a:endParaRPr lang="en-US" sz="2400" dirty="0">
              <a:latin typeface="Arial" charset="0"/>
            </a:endParaRPr>
          </a:p>
          <a:p>
            <a:pPr lvl="1" eaLnBrk="1" hangingPunct="1"/>
            <a:r>
              <a:rPr lang="en-US" sz="2400" dirty="0" smtClean="0">
                <a:latin typeface="Arial" charset="0"/>
              </a:rPr>
              <a:t>8.3  </a:t>
            </a:r>
            <a:r>
              <a:rPr lang="en-US" sz="2400" dirty="0">
                <a:latin typeface="Arial" charset="0"/>
              </a:rPr>
              <a:t>Summary</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Broadcast Transmission</a:t>
            </a:r>
            <a:endParaRPr lang="en-US" dirty="0">
              <a:latin typeface="Arial" charset="0"/>
            </a:endParaRPr>
          </a:p>
        </p:txBody>
      </p:sp>
      <p:sp>
        <p:nvSpPr>
          <p:cNvPr id="2" name="Content Placeholder 1"/>
          <p:cNvSpPr>
            <a:spLocks noGrp="1"/>
          </p:cNvSpPr>
          <p:nvPr>
            <p:ph idx="1"/>
          </p:nvPr>
        </p:nvSpPr>
        <p:spPr>
          <a:xfrm>
            <a:off x="213109" y="1379492"/>
            <a:ext cx="8733677" cy="713991"/>
          </a:xfrm>
        </p:spPr>
        <p:txBody>
          <a:bodyPr/>
          <a:lstStyle/>
          <a:p>
            <a:pPr marL="457200" indent="-457200">
              <a:buFont typeface="+mj-lt"/>
              <a:buAutoNum type="arabicPeriod" startAt="2"/>
            </a:pPr>
            <a:r>
              <a:rPr lang="en-US" b="1" dirty="0" smtClean="0"/>
              <a:t>Broadcast</a:t>
            </a:r>
            <a:r>
              <a:rPr lang="en-US" dirty="0"/>
              <a:t> - the process of sending a packet from one host to all hosts in the </a:t>
            </a:r>
            <a:r>
              <a:rPr lang="en-US" dirty="0" smtClean="0"/>
              <a:t>network</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266" y="2081237"/>
            <a:ext cx="4880438" cy="438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V="1">
            <a:off x="1620142" y="3933371"/>
            <a:ext cx="1364342" cy="78377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Straight Arrow Connector 5"/>
          <p:cNvCxnSpPr/>
          <p:nvPr/>
        </p:nvCxnSpPr>
        <p:spPr bwMode="auto">
          <a:xfrm>
            <a:off x="4020457" y="3979098"/>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860800" y="4325256"/>
            <a:ext cx="449943" cy="124288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H="1">
            <a:off x="2763142" y="4311213"/>
            <a:ext cx="464457"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a:xfrm>
            <a:off x="477142" y="2778044"/>
            <a:ext cx="2286000" cy="1421928"/>
          </a:xfrm>
          <a:prstGeom prst="rect">
            <a:avLst/>
          </a:prstGeom>
        </p:spPr>
        <p:txBody>
          <a:bodyPr wrap="square">
            <a:spAutoFit/>
          </a:bodyPr>
          <a:lstStyle/>
          <a:p>
            <a:r>
              <a:rPr lang="en-US" dirty="0"/>
              <a:t>Routers do not forward a limited </a:t>
            </a:r>
            <a:r>
              <a:rPr lang="en-US" dirty="0" smtClean="0"/>
              <a:t>broadcast!</a:t>
            </a:r>
            <a:endParaRPr lang="en-US" dirty="0"/>
          </a:p>
        </p:txBody>
      </p:sp>
      <p:sp>
        <p:nvSpPr>
          <p:cNvPr id="15" name="Rectangle 14"/>
          <p:cNvSpPr/>
          <p:nvPr/>
        </p:nvSpPr>
        <p:spPr>
          <a:xfrm>
            <a:off x="5660570" y="2778044"/>
            <a:ext cx="3483429" cy="2086725"/>
          </a:xfrm>
          <a:prstGeom prst="rect">
            <a:avLst/>
          </a:prstGeom>
        </p:spPr>
        <p:txBody>
          <a:bodyPr wrap="square">
            <a:spAutoFit/>
          </a:bodyPr>
          <a:lstStyle/>
          <a:p>
            <a:pPr algn="l"/>
            <a:r>
              <a:rPr lang="en-US" dirty="0" smtClean="0"/>
              <a:t>Directed broadcast</a:t>
            </a:r>
          </a:p>
          <a:p>
            <a:pPr marL="342900" indent="-342900" algn="l">
              <a:buFont typeface="Arial" pitchFamily="34" charset="0"/>
              <a:buChar char="•"/>
            </a:pPr>
            <a:r>
              <a:rPr lang="en-US" dirty="0"/>
              <a:t>D</a:t>
            </a:r>
            <a:r>
              <a:rPr lang="en-US" dirty="0" smtClean="0"/>
              <a:t>estination 172.16.4.255 </a:t>
            </a:r>
          </a:p>
          <a:p>
            <a:pPr marL="342900" indent="-342900" algn="l">
              <a:buFont typeface="Arial" pitchFamily="34" charset="0"/>
              <a:buChar char="•"/>
            </a:pPr>
            <a:r>
              <a:rPr lang="en-US" dirty="0" smtClean="0"/>
              <a:t>Hosts within the 172.16.4.0/24 network</a:t>
            </a:r>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err="1" smtClean="0">
                <a:latin typeface="Arial" charset="0"/>
              </a:rPr>
              <a:t>Multicast</a:t>
            </a:r>
            <a:r>
              <a:rPr lang="en-US" dirty="0" smtClean="0">
                <a:latin typeface="Arial" charset="0"/>
              </a:rPr>
              <a:t> Transmission</a:t>
            </a:r>
            <a:endParaRPr lang="en-US" dirty="0">
              <a:latin typeface="Arial" charset="0"/>
            </a:endParaRPr>
          </a:p>
        </p:txBody>
      </p:sp>
      <p:sp>
        <p:nvSpPr>
          <p:cNvPr id="2" name="Content Placeholder 1"/>
          <p:cNvSpPr>
            <a:spLocks noGrp="1"/>
          </p:cNvSpPr>
          <p:nvPr>
            <p:ph idx="1"/>
          </p:nvPr>
        </p:nvSpPr>
        <p:spPr>
          <a:xfrm>
            <a:off x="169566" y="1452063"/>
            <a:ext cx="8733677" cy="5086416"/>
          </a:xfrm>
        </p:spPr>
        <p:txBody>
          <a:bodyPr/>
          <a:lstStyle/>
          <a:p>
            <a:pPr marL="342900" indent="-342900">
              <a:buFont typeface="Arial" pitchFamily="34" charset="0"/>
              <a:buChar char="•"/>
            </a:pPr>
            <a:r>
              <a:rPr lang="en-US" b="1" dirty="0"/>
              <a:t>Multicast</a:t>
            </a:r>
            <a:r>
              <a:rPr lang="en-US" dirty="0"/>
              <a:t> - the process of sending a packet from one host to a selected group of hosts, possibly in different </a:t>
            </a:r>
            <a:r>
              <a:rPr lang="en-US" dirty="0" smtClean="0"/>
              <a:t>networks</a:t>
            </a:r>
          </a:p>
          <a:p>
            <a:pPr marL="342900" indent="-342900">
              <a:buFont typeface="Arial" pitchFamily="34" charset="0"/>
              <a:buChar char="•"/>
            </a:pPr>
            <a:r>
              <a:rPr lang="en-US" dirty="0"/>
              <a:t>R</a:t>
            </a:r>
            <a:r>
              <a:rPr lang="en-US" dirty="0" smtClean="0"/>
              <a:t>educes </a:t>
            </a:r>
            <a:r>
              <a:rPr lang="en-US" dirty="0"/>
              <a:t>traffic </a:t>
            </a:r>
            <a:endParaRPr lang="en-US" dirty="0" smtClean="0"/>
          </a:p>
          <a:p>
            <a:pPr marL="342900" indent="-342900">
              <a:buFont typeface="Arial" pitchFamily="34" charset="0"/>
              <a:buChar char="•"/>
            </a:pPr>
            <a:r>
              <a:rPr lang="en-US" dirty="0" smtClean="0"/>
              <a:t>Reserved </a:t>
            </a:r>
            <a:r>
              <a:rPr lang="en-US" dirty="0"/>
              <a:t>for addressing multicast </a:t>
            </a:r>
            <a:r>
              <a:rPr lang="en-US" dirty="0" smtClean="0"/>
              <a:t>groups - </a:t>
            </a:r>
            <a:r>
              <a:rPr lang="en-US" dirty="0"/>
              <a:t>224.0.0.0 to 239.255.255.255. </a:t>
            </a:r>
          </a:p>
          <a:p>
            <a:pPr marL="342900" indent="-342900">
              <a:buFont typeface="Arial" pitchFamily="34" charset="0"/>
              <a:buChar char="•"/>
            </a:pPr>
            <a:r>
              <a:rPr lang="en-US" dirty="0" smtClean="0"/>
              <a:t>Link local - </a:t>
            </a:r>
            <a:r>
              <a:rPr lang="en-US" dirty="0"/>
              <a:t> 224.0.0.0 to </a:t>
            </a:r>
            <a:r>
              <a:rPr lang="en-US" dirty="0" smtClean="0"/>
              <a:t>224.0.0.255 (Example: routing </a:t>
            </a:r>
            <a:r>
              <a:rPr lang="en-US" dirty="0"/>
              <a:t>information exchanged by routing </a:t>
            </a:r>
            <a:r>
              <a:rPr lang="en-US" dirty="0" smtClean="0"/>
              <a:t>protocols)</a:t>
            </a:r>
          </a:p>
          <a:p>
            <a:pPr marL="342900" indent="-342900">
              <a:buFont typeface="Arial" pitchFamily="34" charset="0"/>
              <a:buChar char="•"/>
            </a:pPr>
            <a:r>
              <a:rPr lang="en-US" dirty="0"/>
              <a:t>G</a:t>
            </a:r>
            <a:r>
              <a:rPr lang="en-US" dirty="0" smtClean="0"/>
              <a:t>lobally </a:t>
            </a:r>
            <a:r>
              <a:rPr lang="en-US" dirty="0"/>
              <a:t>scoped addresses </a:t>
            </a:r>
            <a:r>
              <a:rPr lang="en-US" dirty="0" smtClean="0"/>
              <a:t>- 224.0.1.0 </a:t>
            </a:r>
            <a:r>
              <a:rPr lang="en-US" dirty="0"/>
              <a:t>to </a:t>
            </a:r>
            <a:r>
              <a:rPr lang="en-US" dirty="0" smtClean="0"/>
              <a:t>238.255.255.255 (Example: 224.0.1.1 </a:t>
            </a:r>
            <a:r>
              <a:rPr lang="en-US" dirty="0"/>
              <a:t>has been reserved for Network Time </a:t>
            </a:r>
            <a:r>
              <a:rPr lang="en-US" dirty="0" smtClean="0"/>
              <a:t>Protocol)</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3759973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Public and Private IPv4 Addresses</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b="1" dirty="0"/>
              <a:t>P</a:t>
            </a:r>
            <a:r>
              <a:rPr lang="en-US" b="1" dirty="0" smtClean="0"/>
              <a:t>rivate </a:t>
            </a:r>
            <a:r>
              <a:rPr lang="en-US" b="1" dirty="0"/>
              <a:t>address blocks are:</a:t>
            </a:r>
          </a:p>
          <a:p>
            <a:r>
              <a:rPr lang="en-US" dirty="0" smtClean="0"/>
              <a:t>Hosts that do not require access to the Internet can use private addresses</a:t>
            </a:r>
          </a:p>
          <a:p>
            <a:r>
              <a:rPr lang="en-US" dirty="0" smtClean="0"/>
              <a:t>10.0.0.0 </a:t>
            </a:r>
            <a:r>
              <a:rPr lang="en-US" dirty="0"/>
              <a:t>to 10.255.255.255 (10.0.0.0/8)</a:t>
            </a:r>
          </a:p>
          <a:p>
            <a:r>
              <a:rPr lang="en-US" dirty="0"/>
              <a:t>172.16.0.0 to 172.31.255.255 (172.16.0.0/12)</a:t>
            </a:r>
          </a:p>
          <a:p>
            <a:r>
              <a:rPr lang="en-US" dirty="0"/>
              <a:t>192.168.0.0 to 192.168.255.255 (192.168.0.0/16)</a:t>
            </a:r>
          </a:p>
          <a:p>
            <a:pPr marL="0" indent="0">
              <a:buNone/>
            </a:pPr>
            <a:r>
              <a:rPr lang="en-US" b="1" dirty="0" smtClean="0"/>
              <a:t>Shared </a:t>
            </a:r>
            <a:r>
              <a:rPr lang="en-US" b="1" dirty="0"/>
              <a:t>address space </a:t>
            </a:r>
            <a:r>
              <a:rPr lang="en-US" b="1" dirty="0" smtClean="0"/>
              <a:t>addresses: </a:t>
            </a:r>
          </a:p>
          <a:p>
            <a:r>
              <a:rPr lang="en-US" dirty="0"/>
              <a:t>N</a:t>
            </a:r>
            <a:r>
              <a:rPr lang="en-US" dirty="0" smtClean="0"/>
              <a:t>ot </a:t>
            </a:r>
            <a:r>
              <a:rPr lang="en-US" dirty="0"/>
              <a:t>globally </a:t>
            </a:r>
            <a:r>
              <a:rPr lang="en-US" dirty="0" smtClean="0"/>
              <a:t>routable</a:t>
            </a:r>
          </a:p>
          <a:p>
            <a:r>
              <a:rPr lang="en-US" dirty="0"/>
              <a:t>I</a:t>
            </a:r>
            <a:r>
              <a:rPr lang="en-US" dirty="0" smtClean="0"/>
              <a:t>ntended </a:t>
            </a:r>
            <a:r>
              <a:rPr lang="en-US" dirty="0"/>
              <a:t>only for use in service provider </a:t>
            </a:r>
            <a:r>
              <a:rPr lang="en-US" dirty="0" smtClean="0"/>
              <a:t>networks</a:t>
            </a:r>
          </a:p>
          <a:p>
            <a:r>
              <a:rPr lang="en-US" dirty="0"/>
              <a:t>A</a:t>
            </a:r>
            <a:r>
              <a:rPr lang="en-US" dirty="0" smtClean="0"/>
              <a:t>ddress </a:t>
            </a:r>
            <a:r>
              <a:rPr lang="en-US" dirty="0"/>
              <a:t>block is </a:t>
            </a:r>
            <a:r>
              <a:rPr lang="en-US" dirty="0" smtClean="0"/>
              <a:t>100.64.0.0/10</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Special Use IPv4 Addresses</a:t>
            </a:r>
            <a:endParaRPr lang="en-US" dirty="0">
              <a:latin typeface="Arial" charset="0"/>
            </a:endParaRPr>
          </a:p>
        </p:txBody>
      </p:sp>
      <p:sp>
        <p:nvSpPr>
          <p:cNvPr id="2" name="Content Placeholder 1"/>
          <p:cNvSpPr>
            <a:spLocks noGrp="1"/>
          </p:cNvSpPr>
          <p:nvPr>
            <p:ph idx="1"/>
          </p:nvPr>
        </p:nvSpPr>
        <p:spPr>
          <a:xfrm>
            <a:off x="213109" y="1379492"/>
            <a:ext cx="8733677" cy="5311594"/>
          </a:xfrm>
        </p:spPr>
        <p:txBody>
          <a:bodyPr/>
          <a:lstStyle/>
          <a:p>
            <a:r>
              <a:rPr lang="en-US" b="1" dirty="0"/>
              <a:t>Network and Broadcast a</a:t>
            </a:r>
            <a:r>
              <a:rPr lang="en-US" b="1" dirty="0" smtClean="0"/>
              <a:t>ddresses</a:t>
            </a:r>
            <a:r>
              <a:rPr lang="en-US" dirty="0" smtClean="0"/>
              <a:t> - </a:t>
            </a:r>
            <a:r>
              <a:rPr lang="en-US" dirty="0"/>
              <a:t>within each network the first and last addresses cannot be assigned to </a:t>
            </a:r>
            <a:r>
              <a:rPr lang="en-US" dirty="0" smtClean="0"/>
              <a:t>hosts</a:t>
            </a:r>
            <a:endParaRPr lang="en-US" dirty="0"/>
          </a:p>
          <a:p>
            <a:r>
              <a:rPr lang="en-US" b="1" dirty="0" smtClean="0"/>
              <a:t>Loopback </a:t>
            </a:r>
            <a:r>
              <a:rPr lang="en-US" b="1" dirty="0"/>
              <a:t>address </a:t>
            </a:r>
            <a:r>
              <a:rPr lang="en-US" b="1" dirty="0" smtClean="0"/>
              <a:t>- </a:t>
            </a:r>
            <a:r>
              <a:rPr lang="en-US" dirty="0" smtClean="0"/>
              <a:t>127.0.0.1 a </a:t>
            </a:r>
            <a:r>
              <a:rPr lang="en-US" dirty="0"/>
              <a:t>special address that hosts use to direct traffic to </a:t>
            </a:r>
            <a:r>
              <a:rPr lang="en-US" dirty="0" smtClean="0"/>
              <a:t>themselves (addresses </a:t>
            </a:r>
            <a:r>
              <a:rPr lang="en-US" dirty="0"/>
              <a:t>127.0.0.0 to 127.255.255.255 are </a:t>
            </a:r>
            <a:r>
              <a:rPr lang="en-US" dirty="0" smtClean="0"/>
              <a:t>reserved)</a:t>
            </a:r>
            <a:endParaRPr lang="en-US" dirty="0"/>
          </a:p>
          <a:p>
            <a:r>
              <a:rPr lang="en-US" b="1" dirty="0" smtClean="0"/>
              <a:t>Link-Local address - </a:t>
            </a:r>
            <a:r>
              <a:rPr lang="en-US" dirty="0"/>
              <a:t>169.254.0.0 to 169.254.255.255 (169.254.0.0/16) </a:t>
            </a:r>
            <a:r>
              <a:rPr lang="en-US" dirty="0" smtClean="0"/>
              <a:t>addresses </a:t>
            </a:r>
            <a:r>
              <a:rPr lang="en-US" dirty="0"/>
              <a:t>can be automatically assigned to the local </a:t>
            </a:r>
            <a:r>
              <a:rPr lang="en-US" dirty="0" smtClean="0"/>
              <a:t>host</a:t>
            </a:r>
            <a:endParaRPr lang="en-US" dirty="0"/>
          </a:p>
          <a:p>
            <a:r>
              <a:rPr lang="en-US" b="1" dirty="0" smtClean="0"/>
              <a:t>TEST-NET addresses </a:t>
            </a:r>
            <a:r>
              <a:rPr lang="en-US" dirty="0" smtClean="0"/>
              <a:t>- 192.0.2.0 </a:t>
            </a:r>
            <a:r>
              <a:rPr lang="en-US" dirty="0"/>
              <a:t>to 192.0.2.255 (192.0.2.0/24) </a:t>
            </a:r>
            <a:r>
              <a:rPr lang="en-US" dirty="0" smtClean="0"/>
              <a:t>set </a:t>
            </a:r>
            <a:r>
              <a:rPr lang="en-US" dirty="0"/>
              <a:t>aside for teaching and learning </a:t>
            </a:r>
            <a:r>
              <a:rPr lang="en-US" dirty="0" smtClean="0"/>
              <a:t>purposes, used </a:t>
            </a:r>
            <a:r>
              <a:rPr lang="en-US" dirty="0"/>
              <a:t>in documentation and network examples</a:t>
            </a:r>
            <a:endParaRPr lang="en-US" dirty="0" smtClean="0"/>
          </a:p>
          <a:p>
            <a:r>
              <a:rPr lang="en-US" b="1" dirty="0" smtClean="0"/>
              <a:t>Experimental addresses - </a:t>
            </a:r>
            <a:r>
              <a:rPr lang="en-US" dirty="0"/>
              <a:t> 240.0.0.0 to 255.255.255.254 are listed as reserved</a:t>
            </a:r>
            <a:endParaRPr lang="en-US" b="1" dirty="0" smtClean="0"/>
          </a:p>
        </p:txBody>
      </p:sp>
    </p:spTree>
    <p:extLst>
      <p:ext uri="{BB962C8B-B14F-4D97-AF65-F5344CB8AC3E}">
        <p14:creationId xmlns:p14="http://schemas.microsoft.com/office/powerpoint/2010/main" val="356092421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84" y="1265955"/>
            <a:ext cx="8441930" cy="522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a:t>
            </a:r>
            <a:endParaRPr lang="en-US" dirty="0">
              <a:latin typeface="Arial" charset="0"/>
            </a:endParaRPr>
          </a:p>
        </p:txBody>
      </p:sp>
      <p:sp>
        <p:nvSpPr>
          <p:cNvPr id="2" name="TextBox 1"/>
          <p:cNvSpPr txBox="1"/>
          <p:nvPr/>
        </p:nvSpPr>
        <p:spPr>
          <a:xfrm>
            <a:off x="290286" y="1654629"/>
            <a:ext cx="8592457" cy="2751522"/>
          </a:xfrm>
          <a:prstGeom prst="rect">
            <a:avLst/>
          </a:prstGeom>
          <a:noFill/>
        </p:spPr>
        <p:txBody>
          <a:bodyPr wrap="square" rtlCol="0">
            <a:spAutoFit/>
          </a:bodyPr>
          <a:lstStyle/>
          <a:p>
            <a:pPr algn="l"/>
            <a:r>
              <a:rPr lang="en-US" b="1" dirty="0"/>
              <a:t>Classless </a:t>
            </a:r>
            <a:r>
              <a:rPr lang="en-US" b="1" dirty="0" smtClean="0"/>
              <a:t>Addressing</a:t>
            </a:r>
            <a:endParaRPr lang="en-US" dirty="0"/>
          </a:p>
          <a:p>
            <a:pPr marL="342900" indent="-342900" algn="l">
              <a:buFont typeface="Arial" pitchFamily="34" charset="0"/>
              <a:buChar char="•"/>
            </a:pPr>
            <a:r>
              <a:rPr lang="en-US" dirty="0"/>
              <a:t>F</a:t>
            </a:r>
            <a:r>
              <a:rPr lang="en-US" dirty="0" smtClean="0"/>
              <a:t>ormal </a:t>
            </a:r>
            <a:r>
              <a:rPr lang="en-US" dirty="0"/>
              <a:t>name is Classless Inter-Domain Routing (CIDR, pronounced “</a:t>
            </a:r>
            <a:r>
              <a:rPr lang="en-US" dirty="0" smtClean="0"/>
              <a:t>cider</a:t>
            </a:r>
          </a:p>
          <a:p>
            <a:pPr marL="342900" indent="-342900" algn="l">
              <a:buFont typeface="Arial" pitchFamily="34" charset="0"/>
              <a:buChar char="•"/>
            </a:pPr>
            <a:r>
              <a:rPr lang="en-US" dirty="0"/>
              <a:t>C</a:t>
            </a:r>
            <a:r>
              <a:rPr lang="en-US" dirty="0" smtClean="0"/>
              <a:t>reated </a:t>
            </a:r>
            <a:r>
              <a:rPr lang="en-US" dirty="0"/>
              <a:t>a new set of standards that allowed service providers to allocate IPv4 addresses on any address bit boundary (prefix length) instead of only by a class A, B, or C </a:t>
            </a:r>
            <a:r>
              <a:rPr lang="en-US" dirty="0" smtClean="0"/>
              <a:t>address</a:t>
            </a:r>
            <a:endParaRPr lang="en-US" dirty="0"/>
          </a:p>
          <a:p>
            <a:endParaRPr lang="en-US" dirty="0"/>
          </a:p>
        </p:txBody>
      </p:sp>
    </p:spTree>
    <p:extLst>
      <p:ext uri="{BB962C8B-B14F-4D97-AF65-F5344CB8AC3E}">
        <p14:creationId xmlns:p14="http://schemas.microsoft.com/office/powerpoint/2010/main" val="38808675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a:t>
            </a:r>
            <a:endParaRPr lang="en-US" dirty="0">
              <a:latin typeface="Arial" charset="0"/>
            </a:endParaRPr>
          </a:p>
        </p:txBody>
      </p:sp>
      <p:sp>
        <p:nvSpPr>
          <p:cNvPr id="3" name="TextBox 2"/>
          <p:cNvSpPr txBox="1"/>
          <p:nvPr/>
        </p:nvSpPr>
        <p:spPr>
          <a:xfrm>
            <a:off x="595191" y="1493967"/>
            <a:ext cx="4961615" cy="757130"/>
          </a:xfrm>
          <a:prstGeom prst="rect">
            <a:avLst/>
          </a:prstGeom>
          <a:noFill/>
        </p:spPr>
        <p:txBody>
          <a:bodyPr wrap="none" rtlCol="0">
            <a:spAutoFit/>
          </a:bodyPr>
          <a:lstStyle/>
          <a:p>
            <a:pPr algn="l"/>
            <a:r>
              <a:rPr lang="en-US" dirty="0" smtClean="0"/>
              <a:t>Regional </a:t>
            </a:r>
            <a:r>
              <a:rPr lang="en-US" dirty="0"/>
              <a:t>Internet Registries (</a:t>
            </a:r>
            <a:r>
              <a:rPr lang="en-US" dirty="0" smtClean="0"/>
              <a:t>RIRs)</a:t>
            </a:r>
          </a:p>
          <a:p>
            <a:pPr algn="l"/>
            <a:r>
              <a:rPr lang="en-US" dirty="0" smtClean="0"/>
              <a:t>The </a:t>
            </a:r>
            <a:r>
              <a:rPr lang="en-US" dirty="0"/>
              <a:t>major registries are: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919" y="2529632"/>
            <a:ext cx="6789910" cy="3696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a:t>
            </a:r>
            <a:endParaRPr lang="en-US" dirty="0">
              <a:latin typeface="Arial" charset="0"/>
            </a:endParaRP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9910" y="1412421"/>
            <a:ext cx="6715905" cy="432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20058" y="3676937"/>
            <a:ext cx="2198914" cy="757130"/>
          </a:xfrm>
          <a:prstGeom prst="rect">
            <a:avLst/>
          </a:prstGeom>
        </p:spPr>
        <p:txBody>
          <a:bodyPr wrap="square">
            <a:spAutoFit/>
          </a:bodyPr>
          <a:lstStyle/>
          <a:p>
            <a:pPr algn="l"/>
            <a:r>
              <a:rPr lang="en-US" sz="1600" dirty="0" smtClean="0"/>
              <a:t>Tier 2 ISPs generally focus on business customers.</a:t>
            </a:r>
            <a:endParaRPr lang="en-US" sz="1600" dirty="0"/>
          </a:p>
        </p:txBody>
      </p:sp>
      <p:sp>
        <p:nvSpPr>
          <p:cNvPr id="4" name="Rectangle 3"/>
          <p:cNvSpPr/>
          <p:nvPr/>
        </p:nvSpPr>
        <p:spPr>
          <a:xfrm>
            <a:off x="6458857" y="5560569"/>
            <a:ext cx="2540000" cy="840230"/>
          </a:xfrm>
          <a:prstGeom prst="rect">
            <a:avLst/>
          </a:prstGeom>
        </p:spPr>
        <p:txBody>
          <a:bodyPr wrap="square">
            <a:spAutoFit/>
          </a:bodyPr>
          <a:lstStyle/>
          <a:p>
            <a:pPr algn="l"/>
            <a:r>
              <a:rPr lang="en-US" sz="1800" dirty="0" smtClean="0"/>
              <a:t>Tier 3 ISPs purchase their Internet service from Tier 2 ISPs.</a:t>
            </a:r>
            <a:endParaRPr lang="en-US" sz="1800" dirty="0"/>
          </a:p>
        </p:txBody>
      </p:sp>
      <p:sp>
        <p:nvSpPr>
          <p:cNvPr id="5" name="Rectangle 4"/>
          <p:cNvSpPr/>
          <p:nvPr/>
        </p:nvSpPr>
        <p:spPr>
          <a:xfrm>
            <a:off x="312058" y="5575883"/>
            <a:ext cx="2706914" cy="867930"/>
          </a:xfrm>
          <a:prstGeom prst="rect">
            <a:avLst/>
          </a:prstGeom>
        </p:spPr>
        <p:txBody>
          <a:bodyPr wrap="square">
            <a:spAutoFit/>
          </a:bodyPr>
          <a:lstStyle/>
          <a:p>
            <a:pPr algn="l"/>
            <a:r>
              <a:rPr lang="en-US" sz="1400" dirty="0"/>
              <a:t>Tier 3 ISPs often bundle Internet connectivity as a part of network and computer service contracts for their customers.</a:t>
            </a:r>
          </a:p>
        </p:txBody>
      </p:sp>
      <p:sp>
        <p:nvSpPr>
          <p:cNvPr id="6" name="TextBox 5"/>
          <p:cNvSpPr txBox="1"/>
          <p:nvPr/>
        </p:nvSpPr>
        <p:spPr>
          <a:xfrm>
            <a:off x="1770743" y="2322286"/>
            <a:ext cx="2452914" cy="978729"/>
          </a:xfrm>
          <a:prstGeom prst="rect">
            <a:avLst/>
          </a:prstGeom>
          <a:noFill/>
        </p:spPr>
        <p:txBody>
          <a:bodyPr wrap="square" rtlCol="0">
            <a:spAutoFit/>
          </a:bodyPr>
          <a:lstStyle/>
          <a:p>
            <a:pPr algn="l"/>
            <a:r>
              <a:rPr lang="en-US" sz="1600" dirty="0" smtClean="0"/>
              <a:t>ISPs </a:t>
            </a:r>
            <a:r>
              <a:rPr lang="en-US" sz="1600" dirty="0"/>
              <a:t>are large national or international ISPs that are directly connected to the Internet backbone.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a:xfrm>
            <a:off x="213109" y="1016642"/>
            <a:ext cx="8733677" cy="5086416"/>
          </a:xfrm>
        </p:spPr>
        <p:txBody>
          <a:bodyPr/>
          <a:lstStyle/>
          <a:p>
            <a:pPr marL="0" indent="0" algn="ctr">
              <a:buNone/>
            </a:pPr>
            <a:r>
              <a:rPr lang="en-US" sz="3200" b="1" dirty="0" smtClean="0"/>
              <a:t>Continue Workbook 1.5</a:t>
            </a:r>
            <a:endParaRPr lang="en-US" sz="3200" b="1" dirty="0"/>
          </a:p>
        </p:txBody>
      </p:sp>
    </p:spTree>
    <p:extLst>
      <p:ext uri="{BB962C8B-B14F-4D97-AF65-F5344CB8AC3E}">
        <p14:creationId xmlns:p14="http://schemas.microsoft.com/office/powerpoint/2010/main" val="32048865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IPv4 Issues</a:t>
            </a:r>
            <a:br>
              <a:rPr lang="en-US" sz="1800" dirty="0" smtClean="0">
                <a:latin typeface="Arial" charset="0"/>
              </a:rPr>
            </a:br>
            <a:r>
              <a:rPr lang="en-US" dirty="0" smtClean="0">
                <a:latin typeface="Arial" charset="0"/>
              </a:rPr>
              <a:t>The Need for IPv6</a:t>
            </a:r>
            <a:endParaRPr lang="en-US" dirty="0">
              <a:latin typeface="Arial" charset="0"/>
            </a:endParaRPr>
          </a:p>
        </p:txBody>
      </p:sp>
      <p:sp>
        <p:nvSpPr>
          <p:cNvPr id="2" name="Content Placeholder 1"/>
          <p:cNvSpPr>
            <a:spLocks noGrp="1"/>
          </p:cNvSpPr>
          <p:nvPr>
            <p:ph idx="1"/>
          </p:nvPr>
        </p:nvSpPr>
        <p:spPr>
          <a:xfrm>
            <a:off x="213109" y="1771584"/>
            <a:ext cx="8733677" cy="5086416"/>
          </a:xfrm>
        </p:spPr>
        <p:txBody>
          <a:bodyPr/>
          <a:lstStyle/>
          <a:p>
            <a:r>
              <a:rPr lang="en-US" dirty="0"/>
              <a:t>IPv6 is designed to be the successor to </a:t>
            </a:r>
            <a:r>
              <a:rPr lang="en-US" dirty="0" smtClean="0"/>
              <a:t>IPv4</a:t>
            </a:r>
          </a:p>
          <a:p>
            <a:r>
              <a:rPr lang="en-US" dirty="0" smtClean="0"/>
              <a:t>Depletion </a:t>
            </a:r>
            <a:r>
              <a:rPr lang="en-US" dirty="0"/>
              <a:t>of IPv4 address space has been the motivating factor for moving to IPv6</a:t>
            </a:r>
            <a:endParaRPr lang="en-US" dirty="0" smtClean="0"/>
          </a:p>
          <a:p>
            <a:r>
              <a:rPr lang="en-US" dirty="0"/>
              <a:t>Projections show that all five RIRs will </a:t>
            </a:r>
            <a:r>
              <a:rPr lang="en-US" dirty="0" smtClean="0"/>
              <a:t>run </a:t>
            </a:r>
            <a:r>
              <a:rPr lang="en-US" dirty="0"/>
              <a:t>out of IPv4 addresses between 2015 and </a:t>
            </a:r>
            <a:r>
              <a:rPr lang="en-US" dirty="0" smtClean="0"/>
              <a:t>2020</a:t>
            </a:r>
          </a:p>
          <a:p>
            <a:r>
              <a:rPr lang="en-US" dirty="0"/>
              <a:t>With an increasing Internet population, a limited IPv4 address space, issues with NAT and an Internet of things, the time has come to begin the transition to IPv6</a:t>
            </a:r>
            <a:r>
              <a:rPr lang="en-US" dirty="0" smtClean="0"/>
              <a:t>!</a:t>
            </a:r>
            <a:endParaRPr lang="en-US" dirty="0"/>
          </a:p>
        </p:txBody>
      </p:sp>
    </p:spTree>
    <p:extLst>
      <p:ext uri="{BB962C8B-B14F-4D97-AF65-F5344CB8AC3E}">
        <p14:creationId xmlns:p14="http://schemas.microsoft.com/office/powerpoint/2010/main" val="211037100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Chapter 8: Objectives</a:t>
            </a:r>
            <a:endParaRPr lang="en-US" dirty="0">
              <a:latin typeface="Arial" charset="0"/>
            </a:endParaRPr>
          </a:p>
        </p:txBody>
      </p:sp>
      <p:sp>
        <p:nvSpPr>
          <p:cNvPr id="3" name="Content Placeholder 2"/>
          <p:cNvSpPr>
            <a:spLocks noGrp="1"/>
          </p:cNvSpPr>
          <p:nvPr>
            <p:ph idx="1"/>
          </p:nvPr>
        </p:nvSpPr>
        <p:spPr/>
        <p:txBody>
          <a:bodyPr/>
          <a:lstStyle/>
          <a:p>
            <a:pPr marL="0" indent="0">
              <a:buNone/>
            </a:pPr>
            <a:r>
              <a:rPr lang="en-US" dirty="0"/>
              <a:t>In this chapter, you will </a:t>
            </a:r>
            <a:r>
              <a:rPr lang="en-US" dirty="0" smtClean="0"/>
              <a:t>be able </a:t>
            </a:r>
            <a:r>
              <a:rPr lang="en-US" dirty="0"/>
              <a:t>to:</a:t>
            </a:r>
          </a:p>
          <a:p>
            <a:r>
              <a:rPr lang="en-US" dirty="0" smtClean="0"/>
              <a:t>Describe the structure of an IPv4 address.</a:t>
            </a:r>
            <a:endParaRPr lang="en-US" dirty="0"/>
          </a:p>
          <a:p>
            <a:r>
              <a:rPr lang="en-US" dirty="0" smtClean="0"/>
              <a:t>Describe the purpose of the subnet mask.</a:t>
            </a:r>
            <a:endParaRPr lang="en-US" dirty="0"/>
          </a:p>
          <a:p>
            <a:r>
              <a:rPr lang="en-US" dirty="0" smtClean="0"/>
              <a:t>Compare the characteristics and uses of the unicast, broadcast and multicast IPv4 addresses.</a:t>
            </a:r>
            <a:endParaRPr lang="en-US" dirty="0"/>
          </a:p>
          <a:p>
            <a:r>
              <a:rPr lang="en-US" dirty="0" smtClean="0"/>
              <a:t>Explain the need for IPv6 addressing.</a:t>
            </a:r>
            <a:endParaRPr lang="en-US" dirty="0"/>
          </a:p>
          <a:p>
            <a:r>
              <a:rPr lang="en-US" dirty="0" smtClean="0"/>
              <a:t>Describe the representation of an IPv6 address.</a:t>
            </a:r>
          </a:p>
          <a:p>
            <a:r>
              <a:rPr lang="en-US" dirty="0" smtClean="0"/>
              <a:t>Describe types of IPv6 network addresses.</a:t>
            </a:r>
          </a:p>
          <a:p>
            <a:r>
              <a:rPr lang="en-US" dirty="0" smtClean="0"/>
              <a:t>Configure global unicast addresses.</a:t>
            </a:r>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IPv4 Issues</a:t>
            </a:r>
            <a:br>
              <a:rPr lang="en-US" sz="1800" dirty="0" smtClean="0">
                <a:latin typeface="Arial" charset="0"/>
              </a:rPr>
            </a:br>
            <a:r>
              <a:rPr lang="en-US" dirty="0" smtClean="0">
                <a:latin typeface="Arial" charset="0"/>
              </a:rPr>
              <a:t>The Need for IPv6</a:t>
            </a:r>
            <a:endParaRPr lang="en-US" dirty="0">
              <a:latin typeface="Arial" charset="0"/>
            </a:endParaRPr>
          </a:p>
        </p:txBody>
      </p:sp>
      <p:sp>
        <p:nvSpPr>
          <p:cNvPr id="2" name="Content Placeholder 1"/>
          <p:cNvSpPr>
            <a:spLocks noGrp="1"/>
          </p:cNvSpPr>
          <p:nvPr>
            <p:ph idx="1"/>
          </p:nvPr>
        </p:nvSpPr>
        <p:spPr>
          <a:xfrm>
            <a:off x="198594" y="1741713"/>
            <a:ext cx="8733677" cy="4499429"/>
          </a:xfrm>
        </p:spPr>
        <p:txBody>
          <a:bodyPr/>
          <a:lstStyle/>
          <a:p>
            <a:r>
              <a:rPr lang="en-US" dirty="0"/>
              <a:t>IPv4 has theoretical maximum of 4.3 billion addresses plus private addresses in combination with NAT </a:t>
            </a:r>
            <a:endParaRPr lang="en-US" dirty="0" smtClean="0"/>
          </a:p>
          <a:p>
            <a:r>
              <a:rPr lang="en-US" dirty="0" smtClean="0"/>
              <a:t>IPv6 larger </a:t>
            </a:r>
            <a:r>
              <a:rPr lang="en-US" dirty="0"/>
              <a:t>128-bit address space providing for 340 </a:t>
            </a:r>
            <a:r>
              <a:rPr lang="en-US" dirty="0" err="1"/>
              <a:t>undecillion</a:t>
            </a:r>
            <a:r>
              <a:rPr lang="en-US" dirty="0"/>
              <a:t> </a:t>
            </a:r>
            <a:r>
              <a:rPr lang="en-US" dirty="0" smtClean="0"/>
              <a:t>addresses</a:t>
            </a:r>
          </a:p>
          <a:p>
            <a:r>
              <a:rPr lang="en-US" dirty="0" smtClean="0"/>
              <a:t>IPv6 fixes </a:t>
            </a:r>
            <a:r>
              <a:rPr lang="en-US" dirty="0"/>
              <a:t>the limitations of IPv4 and include </a:t>
            </a:r>
            <a:r>
              <a:rPr lang="en-US" dirty="0" smtClean="0"/>
              <a:t>additional enhancements such as ICMPv6</a:t>
            </a:r>
            <a:endParaRPr lang="en-US" b="1" dirty="0"/>
          </a:p>
        </p:txBody>
      </p:sp>
    </p:spTree>
    <p:extLst>
      <p:ext uri="{BB962C8B-B14F-4D97-AF65-F5344CB8AC3E}">
        <p14:creationId xmlns:p14="http://schemas.microsoft.com/office/powerpoint/2010/main" val="248495406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smtClean="0"/>
              <a:t>The </a:t>
            </a:r>
            <a:r>
              <a:rPr lang="en-US" dirty="0"/>
              <a:t>migration techniques can be divided into three categories:</a:t>
            </a:r>
          </a:p>
        </p:txBody>
      </p:sp>
      <p:sp>
        <p:nvSpPr>
          <p:cNvPr id="4" name="TextBox 3"/>
          <p:cNvSpPr txBox="1"/>
          <p:nvPr/>
        </p:nvSpPr>
        <p:spPr>
          <a:xfrm>
            <a:off x="986970" y="2830286"/>
            <a:ext cx="813025" cy="424732"/>
          </a:xfrm>
          <a:prstGeom prst="rect">
            <a:avLst/>
          </a:prstGeom>
          <a:noFill/>
        </p:spPr>
        <p:txBody>
          <a:bodyPr wrap="square" rtlCol="0">
            <a:spAutoFit/>
          </a:bodyPr>
          <a:lstStyle/>
          <a:p>
            <a:r>
              <a:rPr lang="en-US" dirty="0" smtClean="0"/>
              <a:t>#1</a:t>
            </a:r>
            <a:endParaRPr lang="en-US" dirty="0"/>
          </a:p>
        </p:txBody>
      </p:sp>
      <p:sp>
        <p:nvSpPr>
          <p:cNvPr id="5" name="TextBox 4"/>
          <p:cNvSpPr txBox="1"/>
          <p:nvPr/>
        </p:nvSpPr>
        <p:spPr>
          <a:xfrm>
            <a:off x="1393482" y="5138055"/>
            <a:ext cx="5965372" cy="1421928"/>
          </a:xfrm>
          <a:prstGeom prst="rect">
            <a:avLst/>
          </a:prstGeom>
          <a:noFill/>
        </p:spPr>
        <p:txBody>
          <a:bodyPr wrap="square" rtlCol="0">
            <a:spAutoFit/>
          </a:bodyPr>
          <a:lstStyle/>
          <a:p>
            <a:r>
              <a:rPr lang="en-US" b="1" dirty="0" smtClean="0"/>
              <a:t>Dual-stack</a:t>
            </a:r>
            <a:r>
              <a:rPr lang="en-US" dirty="0"/>
              <a:t>:</a:t>
            </a:r>
            <a:r>
              <a:rPr lang="en-US" dirty="0" smtClean="0"/>
              <a:t> </a:t>
            </a:r>
            <a:r>
              <a:rPr lang="en-US" dirty="0"/>
              <a:t>A</a:t>
            </a:r>
            <a:r>
              <a:rPr lang="en-US" dirty="0" smtClean="0"/>
              <a:t>llows </a:t>
            </a:r>
            <a:r>
              <a:rPr lang="en-US" dirty="0"/>
              <a:t>IPv4 and IPv6 to coexist on the same </a:t>
            </a:r>
            <a:r>
              <a:rPr lang="en-US" dirty="0" smtClean="0"/>
              <a:t>network. Devices </a:t>
            </a:r>
            <a:r>
              <a:rPr lang="en-US" dirty="0"/>
              <a:t>run both IPv4 and IPv6 protocol stacks </a:t>
            </a:r>
            <a:r>
              <a:rPr lang="en-US" dirty="0" smtClean="0"/>
              <a:t>simultaneously.</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6" y="1966913"/>
            <a:ext cx="4913539" cy="318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68" y="105732"/>
            <a:ext cx="8772157" cy="838200"/>
          </a:xfrm>
        </p:spPr>
        <p:txBody>
          <a:bodyPr/>
          <a:lstStyle/>
          <a:p>
            <a:pPr algn="ctr"/>
            <a:r>
              <a:rPr lang="en-US" sz="3600" dirty="0" smtClean="0"/>
              <a:t>PT 8.3.4.5 (Dual Stack implementation)</a:t>
            </a:r>
            <a:endParaRPr lang="en-US" sz="3600" dirty="0"/>
          </a:p>
        </p:txBody>
      </p:sp>
      <p:pic>
        <p:nvPicPr>
          <p:cNvPr id="5" name="Content Placeholder 4" descr="Screen Shot 2014-09-26 at 7.34.28 PM.png"/>
          <p:cNvPicPr>
            <a:picLocks noGrp="1" noChangeAspect="1"/>
          </p:cNvPicPr>
          <p:nvPr>
            <p:ph idx="1"/>
          </p:nvPr>
        </p:nvPicPr>
        <p:blipFill>
          <a:blip r:embed="rId2">
            <a:extLst>
              <a:ext uri="{28A0092B-C50C-407E-A947-70E740481C1C}">
                <a14:useLocalDpi xmlns:a14="http://schemas.microsoft.com/office/drawing/2010/main" val="0"/>
              </a:ext>
            </a:extLst>
          </a:blip>
          <a:srcRect t="11329" b="11329"/>
          <a:stretch>
            <a:fillRect/>
          </a:stretch>
        </p:blipFill>
        <p:spPr>
          <a:xfrm>
            <a:off x="290075" y="1031413"/>
            <a:ext cx="8598992" cy="5007976"/>
          </a:xfrm>
        </p:spPr>
      </p:pic>
    </p:spTree>
    <p:extLst>
      <p:ext uri="{BB962C8B-B14F-4D97-AF65-F5344CB8AC3E}">
        <p14:creationId xmlns:p14="http://schemas.microsoft.com/office/powerpoint/2010/main" val="24986596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smtClean="0"/>
              <a:t>The </a:t>
            </a:r>
            <a:r>
              <a:rPr lang="en-US" dirty="0"/>
              <a:t>migration techniques can be divided into three categories:</a:t>
            </a:r>
          </a:p>
        </p:txBody>
      </p:sp>
      <p:sp>
        <p:nvSpPr>
          <p:cNvPr id="2" name="TextBox 1"/>
          <p:cNvSpPr txBox="1"/>
          <p:nvPr/>
        </p:nvSpPr>
        <p:spPr>
          <a:xfrm>
            <a:off x="914400" y="2385690"/>
            <a:ext cx="2162629" cy="424732"/>
          </a:xfrm>
          <a:prstGeom prst="rect">
            <a:avLst/>
          </a:prstGeom>
          <a:noFill/>
        </p:spPr>
        <p:txBody>
          <a:bodyPr wrap="square" rtlCol="0">
            <a:spAutoFit/>
          </a:bodyPr>
          <a:lstStyle/>
          <a:p>
            <a:r>
              <a:rPr lang="en-US" dirty="0" smtClean="0"/>
              <a:t>#2</a:t>
            </a:r>
            <a:endParaRPr lang="en-US" dirty="0"/>
          </a:p>
        </p:txBody>
      </p:sp>
      <p:sp>
        <p:nvSpPr>
          <p:cNvPr id="4" name="TextBox 3"/>
          <p:cNvSpPr txBox="1"/>
          <p:nvPr/>
        </p:nvSpPr>
        <p:spPr>
          <a:xfrm>
            <a:off x="1291771" y="4876800"/>
            <a:ext cx="6502400" cy="1089529"/>
          </a:xfrm>
          <a:prstGeom prst="rect">
            <a:avLst/>
          </a:prstGeom>
          <a:noFill/>
        </p:spPr>
        <p:txBody>
          <a:bodyPr wrap="square" rtlCol="0">
            <a:spAutoFit/>
          </a:bodyPr>
          <a:lstStyle/>
          <a:p>
            <a:r>
              <a:rPr lang="en-US" b="1" dirty="0" err="1" smtClean="0"/>
              <a:t>Tunnelling</a:t>
            </a:r>
            <a:r>
              <a:rPr lang="en-US" dirty="0" smtClean="0"/>
              <a:t>: A </a:t>
            </a:r>
            <a:r>
              <a:rPr lang="en-US" dirty="0"/>
              <a:t>method of transporting an IPv6 packet over an IPv4 </a:t>
            </a:r>
            <a:r>
              <a:rPr lang="en-US" dirty="0" smtClean="0"/>
              <a:t>network. The </a:t>
            </a:r>
            <a:r>
              <a:rPr lang="en-US" dirty="0"/>
              <a:t>IPv6 packet is encapsulated inside </a:t>
            </a:r>
            <a:r>
              <a:rPr lang="en-US" dirty="0" smtClean="0"/>
              <a:t>an </a:t>
            </a:r>
            <a:r>
              <a:rPr lang="en-US" dirty="0"/>
              <a:t>IPv4 </a:t>
            </a:r>
            <a:r>
              <a:rPr lang="en-US" dirty="0" smtClean="0"/>
              <a:t>packet.</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971" y="1860947"/>
            <a:ext cx="5181600" cy="3015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5044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84" y="2106959"/>
            <a:ext cx="7655367" cy="262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77" name="Rectangle 2"/>
          <p:cNvSpPr>
            <a:spLocks noGrp="1" noChangeArrowheads="1"/>
          </p:cNvSpPr>
          <p:nvPr>
            <p:ph type="title"/>
          </p:nvPr>
        </p:nvSpPr>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smtClean="0"/>
              <a:t>The </a:t>
            </a:r>
            <a:r>
              <a:rPr lang="en-US" dirty="0"/>
              <a:t>migration techniques can be divided into three categories:</a:t>
            </a:r>
          </a:p>
        </p:txBody>
      </p:sp>
      <p:sp>
        <p:nvSpPr>
          <p:cNvPr id="2" name="TextBox 1"/>
          <p:cNvSpPr txBox="1"/>
          <p:nvPr/>
        </p:nvSpPr>
        <p:spPr>
          <a:xfrm>
            <a:off x="622549" y="2452914"/>
            <a:ext cx="538594" cy="424732"/>
          </a:xfrm>
          <a:prstGeom prst="rect">
            <a:avLst/>
          </a:prstGeom>
          <a:noFill/>
        </p:spPr>
        <p:txBody>
          <a:bodyPr wrap="square" rtlCol="0">
            <a:spAutoFit/>
          </a:bodyPr>
          <a:lstStyle/>
          <a:p>
            <a:r>
              <a:rPr lang="en-US" dirty="0" smtClean="0"/>
              <a:t>#3</a:t>
            </a:r>
            <a:endParaRPr lang="en-US" dirty="0"/>
          </a:p>
        </p:txBody>
      </p:sp>
      <p:sp>
        <p:nvSpPr>
          <p:cNvPr id="4" name="TextBox 3"/>
          <p:cNvSpPr txBox="1"/>
          <p:nvPr/>
        </p:nvSpPr>
        <p:spPr>
          <a:xfrm>
            <a:off x="622549" y="5021943"/>
            <a:ext cx="8027964" cy="1754326"/>
          </a:xfrm>
          <a:prstGeom prst="rect">
            <a:avLst/>
          </a:prstGeom>
          <a:noFill/>
        </p:spPr>
        <p:txBody>
          <a:bodyPr wrap="square" rtlCol="0">
            <a:spAutoFit/>
          </a:bodyPr>
          <a:lstStyle/>
          <a:p>
            <a:r>
              <a:rPr lang="en-US" b="1" dirty="0"/>
              <a:t>Translation</a:t>
            </a:r>
            <a:r>
              <a:rPr lang="en-US" dirty="0"/>
              <a:t>: </a:t>
            </a:r>
            <a:r>
              <a:rPr lang="en-US" dirty="0" smtClean="0"/>
              <a:t>Network </a:t>
            </a:r>
            <a:r>
              <a:rPr lang="en-US" dirty="0"/>
              <a:t>Address Translation 64 (NAT64) allows IPv6-enabled devices to communicate with IPv4-enabled devices using a translation technique similar to NAT for IPv4. An IPv6 packet is translated to an IPv4 packet, and vice versa.</a:t>
            </a:r>
          </a:p>
        </p:txBody>
      </p:sp>
    </p:spTree>
    <p:extLst>
      <p:ext uri="{BB962C8B-B14F-4D97-AF65-F5344CB8AC3E}">
        <p14:creationId xmlns:p14="http://schemas.microsoft.com/office/powerpoint/2010/main" val="293586574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a:t>
            </a:r>
            <a:endParaRPr lang="en-US" dirty="0">
              <a:latin typeface="Arial" charset="0"/>
            </a:endParaRPr>
          </a:p>
        </p:txBody>
      </p:sp>
      <p:sp>
        <p:nvSpPr>
          <p:cNvPr id="2" name="Content Placeholder 1"/>
          <p:cNvSpPr>
            <a:spLocks noGrp="1"/>
          </p:cNvSpPr>
          <p:nvPr>
            <p:ph idx="1"/>
          </p:nvPr>
        </p:nvSpPr>
        <p:spPr>
          <a:xfrm>
            <a:off x="213109" y="1771584"/>
            <a:ext cx="3342891" cy="5086416"/>
          </a:xfrm>
        </p:spPr>
        <p:txBody>
          <a:bodyPr/>
          <a:lstStyle/>
          <a:p>
            <a:r>
              <a:rPr lang="en-US" dirty="0" smtClean="0"/>
              <a:t>Hexadecimal </a:t>
            </a:r>
            <a:r>
              <a:rPr lang="en-US" dirty="0"/>
              <a:t>is a base sixteen </a:t>
            </a:r>
            <a:r>
              <a:rPr lang="en-US" dirty="0" smtClean="0"/>
              <a:t>system</a:t>
            </a:r>
            <a:endParaRPr lang="en-US" dirty="0"/>
          </a:p>
          <a:p>
            <a:r>
              <a:rPr lang="en-US" dirty="0"/>
              <a:t>B</a:t>
            </a:r>
            <a:r>
              <a:rPr lang="en-US" dirty="0" smtClean="0"/>
              <a:t>ase </a:t>
            </a:r>
            <a:r>
              <a:rPr lang="en-US" dirty="0"/>
              <a:t>16 numbering system uses the numbers 0 to 9 and the letters A to </a:t>
            </a:r>
            <a:r>
              <a:rPr lang="en-US" dirty="0" smtClean="0"/>
              <a:t>F</a:t>
            </a:r>
          </a:p>
          <a:p>
            <a:r>
              <a:rPr lang="en-US" dirty="0" smtClean="0"/>
              <a:t>Four bits (half of a byte) </a:t>
            </a:r>
            <a:r>
              <a:rPr lang="en-US" dirty="0"/>
              <a:t>can be represented with a single hexadecimal value</a:t>
            </a:r>
          </a:p>
          <a:p>
            <a:endParaRPr lang="en-US" dirty="0"/>
          </a:p>
        </p:txBody>
      </p:sp>
      <p:grpSp>
        <p:nvGrpSpPr>
          <p:cNvPr id="6" name="Group 5"/>
          <p:cNvGrpSpPr/>
          <p:nvPr/>
        </p:nvGrpSpPr>
        <p:grpSpPr>
          <a:xfrm>
            <a:off x="3922804" y="1417320"/>
            <a:ext cx="4600575" cy="5286375"/>
            <a:chOff x="675958" y="886099"/>
            <a:chExt cx="4600575" cy="5286375"/>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8" y="886099"/>
              <a:ext cx="15335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483" y="914674"/>
              <a:ext cx="3067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IPv6 </a:t>
            </a:r>
            <a:r>
              <a:rPr lang="en-US" smtClean="0">
                <a:latin typeface="Arial" charset="0"/>
              </a:rPr>
              <a:t>Address Representation</a:t>
            </a:r>
            <a:endParaRPr lang="en-US" dirty="0">
              <a:latin typeface="Arial" charset="0"/>
            </a:endParaRPr>
          </a:p>
        </p:txBody>
      </p:sp>
      <p:sp>
        <p:nvSpPr>
          <p:cNvPr id="2" name="Content Placeholder 1"/>
          <p:cNvSpPr>
            <a:spLocks noGrp="1"/>
          </p:cNvSpPr>
          <p:nvPr>
            <p:ph idx="1"/>
          </p:nvPr>
        </p:nvSpPr>
        <p:spPr>
          <a:xfrm>
            <a:off x="213109" y="1771584"/>
            <a:ext cx="3342891" cy="5086416"/>
          </a:xfrm>
        </p:spPr>
        <p:txBody>
          <a:bodyPr/>
          <a:lstStyle/>
          <a:p>
            <a:r>
              <a:rPr lang="en-US" dirty="0" smtClean="0"/>
              <a:t>Look at the </a:t>
            </a:r>
            <a:r>
              <a:rPr lang="en-US" dirty="0"/>
              <a:t>binary bit patterns that match the decimal and hexadecimal </a:t>
            </a:r>
            <a:r>
              <a:rPr lang="en-US" dirty="0" smtClean="0"/>
              <a:t>values</a:t>
            </a:r>
            <a:endParaRPr lang="en-US" dirty="0"/>
          </a:p>
        </p:txBody>
      </p:sp>
      <p:grpSp>
        <p:nvGrpSpPr>
          <p:cNvPr id="6" name="Group 5"/>
          <p:cNvGrpSpPr/>
          <p:nvPr/>
        </p:nvGrpSpPr>
        <p:grpSpPr>
          <a:xfrm>
            <a:off x="4601438" y="1339720"/>
            <a:ext cx="4266791" cy="5432883"/>
            <a:chOff x="1894523" y="598488"/>
            <a:chExt cx="4610100" cy="612648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4523" y="600393"/>
              <a:ext cx="1514475"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08998" y="598488"/>
              <a:ext cx="30956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285551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Address Representation</a:t>
            </a:r>
            <a:endParaRPr lang="en-US" dirty="0">
              <a:latin typeface="Arial" charset="0"/>
            </a:endParaRPr>
          </a:p>
        </p:txBody>
      </p:sp>
      <p:sp>
        <p:nvSpPr>
          <p:cNvPr id="2" name="Content Placeholder 1"/>
          <p:cNvSpPr>
            <a:spLocks noGrp="1"/>
          </p:cNvSpPr>
          <p:nvPr>
            <p:ph idx="1"/>
          </p:nvPr>
        </p:nvSpPr>
        <p:spPr/>
        <p:txBody>
          <a:bodyPr/>
          <a:lstStyle/>
          <a:p>
            <a:r>
              <a:rPr lang="en-US" dirty="0" smtClean="0"/>
              <a:t>128 </a:t>
            </a:r>
            <a:r>
              <a:rPr lang="en-US" dirty="0"/>
              <a:t>bits in length and written as a string of hexadecimal </a:t>
            </a:r>
            <a:r>
              <a:rPr lang="en-US" dirty="0" smtClean="0"/>
              <a:t>values</a:t>
            </a:r>
          </a:p>
          <a:p>
            <a:r>
              <a:rPr lang="en-US" dirty="0" smtClean="0"/>
              <a:t>In IPv6, 4 </a:t>
            </a:r>
            <a:r>
              <a:rPr lang="en-US" dirty="0"/>
              <a:t>bits </a:t>
            </a:r>
            <a:r>
              <a:rPr lang="en-US" dirty="0" smtClean="0"/>
              <a:t>represents a </a:t>
            </a:r>
            <a:r>
              <a:rPr lang="en-US" dirty="0"/>
              <a:t>single hexadecimal </a:t>
            </a:r>
            <a:r>
              <a:rPr lang="en-US" dirty="0" smtClean="0"/>
              <a:t>digit, 32 </a:t>
            </a:r>
            <a:r>
              <a:rPr lang="en-US" dirty="0"/>
              <a:t>hexadecimal </a:t>
            </a:r>
            <a:r>
              <a:rPr lang="en-US" dirty="0" smtClean="0"/>
              <a:t>values = IPv6 address</a:t>
            </a:r>
          </a:p>
          <a:p>
            <a:pPr marL="0" indent="0">
              <a:buNone/>
            </a:pPr>
            <a:endParaRPr lang="en-US" dirty="0" smtClean="0"/>
          </a:p>
          <a:p>
            <a:pPr marL="457200" lvl="1" indent="0"/>
            <a:r>
              <a:rPr lang="en-US" sz="2400" b="1" dirty="0" smtClean="0">
                <a:latin typeface="Courier New" pitchFamily="49" charset="0"/>
                <a:ea typeface="Times New Roman"/>
                <a:cs typeface="Courier New" pitchFamily="49" charset="0"/>
              </a:rPr>
              <a:t>2001:0DB8:0000:1111:0000:0000:0000:0200</a:t>
            </a:r>
          </a:p>
          <a:p>
            <a:pPr marL="457200" lvl="1" indent="0"/>
            <a:r>
              <a:rPr lang="en-US" sz="2400" b="1" dirty="0" smtClean="0">
                <a:latin typeface="Courier New" pitchFamily="49" charset="0"/>
                <a:ea typeface="Times New Roman"/>
                <a:cs typeface="Courier New" pitchFamily="49" charset="0"/>
              </a:rPr>
              <a:t>FE80:0000:0000:0000:0123:4567:89AB:CDEF</a:t>
            </a:r>
          </a:p>
          <a:p>
            <a:pPr marL="800100" lvl="1" indent="-342900">
              <a:buFont typeface="Arial" pitchFamily="34" charset="0"/>
              <a:buChar char="•"/>
            </a:pPr>
            <a:endParaRPr lang="en-US" sz="2400" dirty="0" smtClean="0"/>
          </a:p>
          <a:p>
            <a:r>
              <a:rPr lang="en-US" dirty="0" err="1"/>
              <a:t>Hextet</a:t>
            </a:r>
            <a:r>
              <a:rPr lang="en-US" dirty="0"/>
              <a:t> </a:t>
            </a:r>
            <a:r>
              <a:rPr lang="en-US" dirty="0" smtClean="0"/>
              <a:t>used </a:t>
            </a:r>
            <a:r>
              <a:rPr lang="en-US" dirty="0"/>
              <a:t>to refer to a segment of 16 bits or four </a:t>
            </a:r>
            <a:r>
              <a:rPr lang="en-US" dirty="0" smtClean="0"/>
              <a:t>hexadecimals</a:t>
            </a:r>
            <a:endParaRPr lang="en-US" dirty="0"/>
          </a:p>
          <a:p>
            <a:r>
              <a:rPr lang="en-US" dirty="0" smtClean="0"/>
              <a:t>Can be </a:t>
            </a:r>
            <a:r>
              <a:rPr lang="en-US" dirty="0"/>
              <a:t>written in either lowercase or </a:t>
            </a:r>
            <a:r>
              <a:rPr lang="en-US" dirty="0" smtClean="0"/>
              <a:t>uppercase </a:t>
            </a:r>
            <a:endParaRPr lang="en-US" b="1" dirty="0"/>
          </a:p>
          <a:p>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1- Omitting Leading 0s</a:t>
            </a:r>
            <a:endParaRPr lang="en-US" dirty="0">
              <a:latin typeface="Arial" charset="0"/>
            </a:endParaRPr>
          </a:p>
        </p:txBody>
      </p:sp>
      <p:sp>
        <p:nvSpPr>
          <p:cNvPr id="2" name="Content Placeholder 1"/>
          <p:cNvSpPr>
            <a:spLocks noGrp="1"/>
          </p:cNvSpPr>
          <p:nvPr>
            <p:ph idx="1"/>
          </p:nvPr>
        </p:nvSpPr>
        <p:spPr/>
        <p:txBody>
          <a:bodyPr/>
          <a:lstStyle/>
          <a:p>
            <a:r>
              <a:rPr lang="en-US" dirty="0"/>
              <a:t>The first rule to help reduce the notation of IPv6 addresses is any leading 0s (zeros) in any 16-bit section or </a:t>
            </a:r>
            <a:r>
              <a:rPr lang="en-US" dirty="0" err="1"/>
              <a:t>hextet</a:t>
            </a:r>
            <a:r>
              <a:rPr lang="en-US" dirty="0"/>
              <a:t> can be </a:t>
            </a:r>
            <a:r>
              <a:rPr lang="en-US" dirty="0" smtClean="0"/>
              <a:t>omitted</a:t>
            </a:r>
          </a:p>
          <a:p>
            <a:r>
              <a:rPr lang="en-US" dirty="0" smtClean="0"/>
              <a:t>01AB </a:t>
            </a:r>
            <a:r>
              <a:rPr lang="en-US" dirty="0"/>
              <a:t>can be represented as 1AB</a:t>
            </a:r>
          </a:p>
          <a:p>
            <a:r>
              <a:rPr lang="en-US" dirty="0"/>
              <a:t>09F0 can be represented as 9F0</a:t>
            </a:r>
          </a:p>
          <a:p>
            <a:r>
              <a:rPr lang="en-US" dirty="0"/>
              <a:t>0A00 can be represented as A00</a:t>
            </a:r>
          </a:p>
          <a:p>
            <a:r>
              <a:rPr lang="en-US" dirty="0"/>
              <a:t>00AB can be represented as AB</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15" y="5017859"/>
            <a:ext cx="8086470" cy="132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Omitting All 0 Segments</a:t>
            </a:r>
            <a:endParaRPr lang="en-US" dirty="0">
              <a:latin typeface="Arial" charset="0"/>
            </a:endParaRPr>
          </a:p>
        </p:txBody>
      </p:sp>
      <p:sp>
        <p:nvSpPr>
          <p:cNvPr id="2" name="Content Placeholder 1"/>
          <p:cNvSpPr>
            <a:spLocks noGrp="1"/>
          </p:cNvSpPr>
          <p:nvPr>
            <p:ph idx="1"/>
          </p:nvPr>
        </p:nvSpPr>
        <p:spPr>
          <a:xfrm>
            <a:off x="213109" y="1423034"/>
            <a:ext cx="8733677" cy="5086416"/>
          </a:xfrm>
        </p:spPr>
        <p:txBody>
          <a:bodyPr/>
          <a:lstStyle/>
          <a:p>
            <a:r>
              <a:rPr lang="en-US" dirty="0" smtClean="0"/>
              <a:t>A double </a:t>
            </a:r>
            <a:r>
              <a:rPr lang="en-US" dirty="0"/>
              <a:t>colon (::) can replace any single, contiguous string of one or more 16-bit segments (</a:t>
            </a:r>
            <a:r>
              <a:rPr lang="en-US" dirty="0" err="1"/>
              <a:t>hextets</a:t>
            </a:r>
            <a:r>
              <a:rPr lang="en-US" dirty="0"/>
              <a:t>) consisting of all </a:t>
            </a:r>
            <a:r>
              <a:rPr lang="en-US" dirty="0" smtClean="0"/>
              <a:t>0’s </a:t>
            </a:r>
            <a:endParaRPr lang="en-US" dirty="0"/>
          </a:p>
          <a:p>
            <a:r>
              <a:rPr lang="en-US" dirty="0" smtClean="0"/>
              <a:t>Double colon </a:t>
            </a:r>
            <a:r>
              <a:rPr lang="en-US" dirty="0"/>
              <a:t>(::) can only be used once within an </a:t>
            </a:r>
            <a:r>
              <a:rPr lang="en-US" dirty="0" smtClean="0"/>
              <a:t>address otherwise the address will be ambiguous </a:t>
            </a:r>
          </a:p>
          <a:p>
            <a:r>
              <a:rPr lang="en-US" dirty="0" smtClean="0"/>
              <a:t>Known </a:t>
            </a:r>
            <a:r>
              <a:rPr lang="en-US" dirty="0"/>
              <a:t>as the </a:t>
            </a:r>
            <a:r>
              <a:rPr lang="en-US" i="1" dirty="0"/>
              <a:t>compressed </a:t>
            </a:r>
            <a:r>
              <a:rPr lang="en-US" i="1" dirty="0" smtClean="0"/>
              <a:t>format</a:t>
            </a:r>
            <a:endParaRPr lang="en-US" dirty="0"/>
          </a:p>
          <a:p>
            <a:r>
              <a:rPr lang="en-US" dirty="0"/>
              <a:t>Incorrect </a:t>
            </a:r>
            <a:r>
              <a:rPr lang="en-US" dirty="0" smtClean="0"/>
              <a:t>address - 2001:0DB8</a:t>
            </a:r>
            <a:r>
              <a:rPr lang="en-US" dirty="0"/>
              <a:t>::ABCD::</a:t>
            </a:r>
            <a:r>
              <a:rPr lang="en-US" dirty="0" smtClean="0"/>
              <a:t>1234</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5473252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Introduction</a:t>
            </a:r>
            <a:endParaRPr lang="en-US" dirty="0">
              <a:latin typeface="Arial" charset="0"/>
            </a:endParaRPr>
          </a:p>
        </p:txBody>
      </p:sp>
      <p:sp>
        <p:nvSpPr>
          <p:cNvPr id="3" name="Content Placeholder 2"/>
          <p:cNvSpPr>
            <a:spLocks noGrp="1"/>
          </p:cNvSpPr>
          <p:nvPr>
            <p:ph idx="1"/>
          </p:nvPr>
        </p:nvSpPr>
        <p:spPr/>
        <p:txBody>
          <a:bodyPr/>
          <a:lstStyle/>
          <a:p>
            <a:pPr marL="0" indent="0">
              <a:buNone/>
            </a:pPr>
            <a:r>
              <a:rPr lang="en-US" dirty="0"/>
              <a:t>In this chapter, you will </a:t>
            </a:r>
            <a:r>
              <a:rPr lang="en-US" dirty="0" smtClean="0"/>
              <a:t>be able to (continued):</a:t>
            </a:r>
            <a:endParaRPr lang="en-US" dirty="0"/>
          </a:p>
          <a:p>
            <a:r>
              <a:rPr lang="en-US" dirty="0" smtClean="0"/>
              <a:t>Describe multicast addresses.</a:t>
            </a:r>
            <a:endParaRPr lang="en-US" dirty="0"/>
          </a:p>
          <a:p>
            <a:r>
              <a:rPr lang="en-US" dirty="0" smtClean="0"/>
              <a:t>Describe the role of ICMP in an IP network (include IPv4 and IPv6)</a:t>
            </a:r>
          </a:p>
          <a:p>
            <a:r>
              <a:rPr lang="en-US" dirty="0" smtClean="0"/>
              <a:t>Use ping and </a:t>
            </a:r>
            <a:r>
              <a:rPr lang="en-US" dirty="0" err="1" smtClean="0"/>
              <a:t>traceroute</a:t>
            </a:r>
            <a:r>
              <a:rPr lang="en-US" dirty="0" smtClean="0"/>
              <a:t> utilities to test network connectivity</a:t>
            </a:r>
            <a:endParaRPr lang="en-US" dirty="0"/>
          </a:p>
        </p:txBody>
      </p:sp>
    </p:spTree>
    <p:extLst>
      <p:ext uri="{BB962C8B-B14F-4D97-AF65-F5344CB8AC3E}">
        <p14:creationId xmlns:p14="http://schemas.microsoft.com/office/powerpoint/2010/main" val="232631596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Omitting All 0 Segments</a:t>
            </a:r>
            <a:endParaRPr lang="en-US" dirty="0">
              <a:latin typeface="Arial" charset="0"/>
            </a:endParaRPr>
          </a:p>
        </p:txBody>
      </p:sp>
      <p:sp>
        <p:nvSpPr>
          <p:cNvPr id="2" name="Content Placeholder 1"/>
          <p:cNvSpPr>
            <a:spLocks noGrp="1"/>
          </p:cNvSpPr>
          <p:nvPr>
            <p:ph idx="1"/>
          </p:nvPr>
        </p:nvSpPr>
        <p:spPr>
          <a:xfrm>
            <a:off x="213109" y="1423034"/>
            <a:ext cx="8733677" cy="5086416"/>
          </a:xfrm>
        </p:spPr>
        <p:txBody>
          <a:bodyPr/>
          <a:lstStyle/>
          <a:p>
            <a:r>
              <a:rPr lang="en-US" dirty="0" smtClean="0"/>
              <a:t>Examples</a:t>
            </a:r>
          </a:p>
          <a:p>
            <a:pPr marL="0" indent="0">
              <a:buNone/>
            </a:pPr>
            <a:endParaRPr lang="en-US" dirty="0"/>
          </a:p>
          <a:p>
            <a:pPr marL="0" indent="0">
              <a:buNone/>
            </a:pPr>
            <a:r>
              <a:rPr lang="en-US" dirty="0" smtClean="0"/>
              <a:t>#1</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058" y="1991249"/>
            <a:ext cx="6676571" cy="277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59" y="4961844"/>
            <a:ext cx="6684235" cy="124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6855" y="5411011"/>
            <a:ext cx="527709" cy="4247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162942630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Address Types</a:t>
            </a:r>
            <a:endParaRPr lang="en-US" dirty="0">
              <a:latin typeface="Arial" charset="0"/>
            </a:endParaRPr>
          </a:p>
        </p:txBody>
      </p:sp>
      <p:sp>
        <p:nvSpPr>
          <p:cNvPr id="4" name="Rectangle 3"/>
          <p:cNvSpPr/>
          <p:nvPr/>
        </p:nvSpPr>
        <p:spPr>
          <a:xfrm>
            <a:off x="319314" y="1857829"/>
            <a:ext cx="8432800" cy="3083921"/>
          </a:xfrm>
          <a:prstGeom prst="rect">
            <a:avLst/>
          </a:prstGeom>
        </p:spPr>
        <p:txBody>
          <a:bodyPr wrap="square">
            <a:spAutoFit/>
          </a:bodyPr>
          <a:lstStyle/>
          <a:p>
            <a:pPr algn="l"/>
            <a:r>
              <a:rPr lang="en-US" dirty="0"/>
              <a:t>There are three types of IPv6 addresses:</a:t>
            </a:r>
          </a:p>
          <a:p>
            <a:endParaRPr lang="en-US" b="1" dirty="0" smtClean="0"/>
          </a:p>
          <a:p>
            <a:pPr marL="457200" indent="-457200" algn="l">
              <a:buFont typeface="Arial" pitchFamily="34" charset="0"/>
              <a:buChar char="•"/>
            </a:pPr>
            <a:r>
              <a:rPr lang="en-US" b="1" dirty="0" smtClean="0"/>
              <a:t>Unicast</a:t>
            </a:r>
          </a:p>
          <a:p>
            <a:pPr marL="457200" indent="-457200" algn="l">
              <a:buFont typeface="Arial" pitchFamily="34" charset="0"/>
              <a:buChar char="•"/>
            </a:pPr>
            <a:endParaRPr lang="en-US" dirty="0"/>
          </a:p>
          <a:p>
            <a:pPr marL="457200" indent="-457200" algn="l">
              <a:buFont typeface="Arial" pitchFamily="34" charset="0"/>
              <a:buChar char="•"/>
            </a:pPr>
            <a:r>
              <a:rPr lang="en-US" b="1" dirty="0" smtClean="0"/>
              <a:t>Multicast</a:t>
            </a:r>
            <a:r>
              <a:rPr lang="en-US" dirty="0" smtClean="0"/>
              <a:t> </a:t>
            </a:r>
          </a:p>
          <a:p>
            <a:pPr marL="457200" indent="-457200" algn="l">
              <a:buFont typeface="Arial" pitchFamily="34" charset="0"/>
              <a:buChar char="•"/>
            </a:pPr>
            <a:endParaRPr lang="en-US" dirty="0"/>
          </a:p>
          <a:p>
            <a:pPr marL="457200" indent="-457200" algn="l">
              <a:buFont typeface="Arial" pitchFamily="34" charset="0"/>
              <a:buChar char="•"/>
            </a:pPr>
            <a:r>
              <a:rPr lang="en-US" b="1" dirty="0" err="1" smtClean="0"/>
              <a:t>Anycast</a:t>
            </a:r>
            <a:r>
              <a:rPr lang="en-US" dirty="0" smtClean="0"/>
              <a:t>.</a:t>
            </a:r>
            <a:endParaRPr lang="en-US" dirty="0"/>
          </a:p>
          <a:p>
            <a:endParaRPr lang="en-US" dirty="0"/>
          </a:p>
          <a:p>
            <a:pPr algn="l"/>
            <a:r>
              <a:rPr lang="en-US" dirty="0" smtClean="0"/>
              <a:t>Note: IPv6 </a:t>
            </a:r>
            <a:r>
              <a:rPr lang="en-US" dirty="0"/>
              <a:t>does not </a:t>
            </a:r>
            <a:r>
              <a:rPr lang="en-US" dirty="0" smtClean="0"/>
              <a:t>have broadcast addresses.</a:t>
            </a:r>
            <a:endParaRPr lang="en-US" dirty="0">
              <a:effectLst/>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Prefix Length</a:t>
            </a:r>
            <a:endParaRPr lang="en-US" dirty="0">
              <a:latin typeface="Arial" charset="0"/>
            </a:endParaRPr>
          </a:p>
        </p:txBody>
      </p:sp>
      <p:sp>
        <p:nvSpPr>
          <p:cNvPr id="2" name="Content Placeholder 1"/>
          <p:cNvSpPr>
            <a:spLocks noGrp="1"/>
          </p:cNvSpPr>
          <p:nvPr>
            <p:ph idx="1"/>
          </p:nvPr>
        </p:nvSpPr>
        <p:spPr>
          <a:xfrm>
            <a:off x="213109" y="1436913"/>
            <a:ext cx="8733677" cy="4898365"/>
          </a:xfrm>
        </p:spPr>
        <p:txBody>
          <a:bodyPr/>
          <a:lstStyle/>
          <a:p>
            <a:r>
              <a:rPr lang="en-US" dirty="0" smtClean="0"/>
              <a:t>IPv6 </a:t>
            </a:r>
            <a:r>
              <a:rPr lang="en-US" dirty="0"/>
              <a:t>does not use the dotted-decimal subnet mask </a:t>
            </a:r>
            <a:r>
              <a:rPr lang="en-US" dirty="0" smtClean="0"/>
              <a:t>notation</a:t>
            </a:r>
          </a:p>
          <a:p>
            <a:r>
              <a:rPr lang="en-US" dirty="0" smtClean="0"/>
              <a:t>Prefix length indicates the network portion of an IPv6 address using the following format: </a:t>
            </a:r>
          </a:p>
          <a:p>
            <a:pPr marL="800100" lvl="1" indent="-342900">
              <a:buFont typeface="Arial" pitchFamily="34" charset="0"/>
              <a:buChar char="•"/>
            </a:pPr>
            <a:r>
              <a:rPr lang="en-US" dirty="0" smtClean="0"/>
              <a:t>IPv6 address/prefix length</a:t>
            </a:r>
          </a:p>
          <a:p>
            <a:pPr marL="800100" lvl="1" indent="-342900">
              <a:buFont typeface="Arial" pitchFamily="34" charset="0"/>
              <a:buChar char="•"/>
            </a:pPr>
            <a:r>
              <a:rPr lang="en-US" dirty="0"/>
              <a:t>P</a:t>
            </a:r>
            <a:r>
              <a:rPr lang="en-US" dirty="0" smtClean="0"/>
              <a:t>refix length can range from 0 to 128</a:t>
            </a:r>
          </a:p>
          <a:p>
            <a:pPr marL="800100" lvl="1" indent="-342900">
              <a:buFont typeface="Arial" pitchFamily="34" charset="0"/>
              <a:buChar char="•"/>
            </a:pPr>
            <a:r>
              <a:rPr lang="en-US" dirty="0" smtClean="0"/>
              <a:t>Typical prefix length is /64</a:t>
            </a:r>
          </a:p>
          <a:p>
            <a:pPr marL="800100" lvl="1" indent="-342900">
              <a:buFont typeface="Arial" pitchFamily="34" charset="0"/>
              <a:buChar char="•"/>
            </a:pPr>
            <a:endParaRPr lang="en-US" dirty="0">
              <a:effectLs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6" y="4069443"/>
            <a:ext cx="45815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9798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973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a:xfrm>
            <a:off x="193868" y="840667"/>
            <a:ext cx="8733677" cy="5086416"/>
          </a:xfrm>
        </p:spPr>
        <p:txBody>
          <a:bodyPr/>
          <a:lstStyle/>
          <a:p>
            <a:r>
              <a:rPr lang="en-US" b="1" dirty="0" smtClean="0"/>
              <a:t>Unicast</a:t>
            </a:r>
            <a:r>
              <a:rPr lang="en-US" dirty="0"/>
              <a:t> </a:t>
            </a:r>
            <a:r>
              <a:rPr lang="en-US" dirty="0" smtClean="0"/>
              <a:t> </a:t>
            </a:r>
          </a:p>
          <a:p>
            <a:pPr marL="800100" lvl="1" indent="-342900">
              <a:buFont typeface="Arial" pitchFamily="34" charset="0"/>
              <a:buChar char="•"/>
            </a:pPr>
            <a:r>
              <a:rPr lang="en-US" dirty="0"/>
              <a:t>U</a:t>
            </a:r>
            <a:r>
              <a:rPr lang="en-US" dirty="0" smtClean="0"/>
              <a:t>niquely </a:t>
            </a:r>
            <a:r>
              <a:rPr lang="en-US" dirty="0"/>
              <a:t>identifies an interface on an IPv6-enabled </a:t>
            </a:r>
            <a:r>
              <a:rPr lang="en-US" dirty="0" smtClean="0"/>
              <a:t>device</a:t>
            </a:r>
          </a:p>
          <a:p>
            <a:pPr marL="800100" lvl="1" indent="-342900">
              <a:buFont typeface="Arial" pitchFamily="34" charset="0"/>
              <a:buChar char="•"/>
            </a:pPr>
            <a:r>
              <a:rPr lang="en-US" dirty="0" smtClean="0"/>
              <a:t>A </a:t>
            </a:r>
            <a:r>
              <a:rPr lang="en-US" dirty="0"/>
              <a:t>packet sent to a unicast address is received by the interface that is assigned that address. </a:t>
            </a:r>
            <a:r>
              <a:rPr lang="en-US" dirty="0" smtClean="0"/>
              <a:t> </a:t>
            </a:r>
          </a:p>
          <a:p>
            <a:pPr marL="800100" lvl="1" indent="-342900">
              <a:buFont typeface="Arial" pitchFamily="34" charset="0"/>
              <a:buChar char="•"/>
            </a:pPr>
            <a:r>
              <a:rPr lang="en-US" dirty="0" smtClean="0"/>
              <a:t>Source IPv6 MUST be </a:t>
            </a:r>
            <a:r>
              <a:rPr lang="en-US" b="1" u="sng" dirty="0" smtClean="0">
                <a:solidFill>
                  <a:srgbClr val="FF0000"/>
                </a:solidFill>
              </a:rPr>
              <a:t>unicast address</a:t>
            </a:r>
            <a:r>
              <a:rPr lang="en-US" dirty="0" smtClean="0"/>
              <a:t>. The destination IPv6 address cab be either a unicast or a multicast address. </a:t>
            </a:r>
          </a:p>
          <a:p>
            <a:endParaRPr lang="en-US" dirty="0"/>
          </a:p>
          <a:p>
            <a:endParaRPr lang="en-US" dirty="0" smtClean="0"/>
          </a:p>
          <a:p>
            <a:endParaRPr lang="en-US" dirty="0"/>
          </a:p>
          <a:p>
            <a:endParaRPr lang="en-US" b="1" dirty="0" smtClean="0"/>
          </a:p>
          <a:p>
            <a:endParaRPr lang="en-US" b="1" dirty="0"/>
          </a:p>
          <a:p>
            <a:endParaRPr lang="en-US" b="1" dirty="0" smtClean="0"/>
          </a:p>
          <a:p>
            <a:endParaRPr lang="en-US" b="1"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025" y="3104757"/>
            <a:ext cx="5239272" cy="386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20524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686" y="1319001"/>
            <a:ext cx="6426759" cy="52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8767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r>
              <a:rPr lang="en-US" b="1" dirty="0" smtClean="0"/>
              <a:t>Global </a:t>
            </a:r>
            <a:r>
              <a:rPr lang="en-US" b="1" dirty="0"/>
              <a:t>unicast</a:t>
            </a:r>
            <a:endParaRPr lang="en-US" dirty="0"/>
          </a:p>
          <a:p>
            <a:pPr marL="800100" lvl="1" indent="-342900">
              <a:buFont typeface="Arial" pitchFamily="34" charset="0"/>
              <a:buChar char="•"/>
            </a:pPr>
            <a:r>
              <a:rPr lang="en-US" dirty="0"/>
              <a:t>S</a:t>
            </a:r>
            <a:r>
              <a:rPr lang="en-US" dirty="0" smtClean="0"/>
              <a:t>imilar </a:t>
            </a:r>
            <a:r>
              <a:rPr lang="en-US" dirty="0"/>
              <a:t>to a public IPv4 </a:t>
            </a:r>
            <a:r>
              <a:rPr lang="en-US" dirty="0" smtClean="0"/>
              <a:t>address</a:t>
            </a:r>
          </a:p>
          <a:p>
            <a:pPr marL="800100" lvl="1" indent="-342900">
              <a:buFont typeface="Arial" pitchFamily="34" charset="0"/>
              <a:buChar char="•"/>
            </a:pPr>
            <a:r>
              <a:rPr lang="en-US" dirty="0"/>
              <a:t>G</a:t>
            </a:r>
            <a:r>
              <a:rPr lang="en-US" dirty="0" smtClean="0"/>
              <a:t>lobally unique</a:t>
            </a:r>
          </a:p>
          <a:p>
            <a:pPr marL="800100" lvl="1" indent="-342900">
              <a:buFont typeface="Arial" pitchFamily="34" charset="0"/>
              <a:buChar char="•"/>
            </a:pPr>
            <a:r>
              <a:rPr lang="en-US" dirty="0" smtClean="0"/>
              <a:t>Internet </a:t>
            </a:r>
            <a:r>
              <a:rPr lang="en-US" dirty="0"/>
              <a:t>routable addresses. </a:t>
            </a:r>
            <a:endParaRPr lang="en-US" dirty="0" smtClean="0"/>
          </a:p>
          <a:p>
            <a:pPr marL="800100" lvl="1" indent="-342900">
              <a:buFont typeface="Arial" pitchFamily="34" charset="0"/>
              <a:buChar char="•"/>
            </a:pPr>
            <a:r>
              <a:rPr lang="en-US" dirty="0"/>
              <a:t>C</a:t>
            </a:r>
            <a:r>
              <a:rPr lang="en-US" dirty="0" smtClean="0"/>
              <a:t>an </a:t>
            </a:r>
            <a:r>
              <a:rPr lang="en-US" dirty="0"/>
              <a:t>be configured statically or assigned </a:t>
            </a:r>
            <a:r>
              <a:rPr lang="en-US" dirty="0" smtClean="0"/>
              <a:t>dynamically </a:t>
            </a:r>
          </a:p>
          <a:p>
            <a:r>
              <a:rPr lang="en-US" b="1" dirty="0" smtClean="0"/>
              <a:t>Link-local</a:t>
            </a:r>
            <a:endParaRPr lang="en-US" dirty="0"/>
          </a:p>
          <a:p>
            <a:pPr marL="800100" lvl="1" indent="-342900">
              <a:buFont typeface="Arial" pitchFamily="34" charset="0"/>
              <a:buChar char="•"/>
            </a:pPr>
            <a:r>
              <a:rPr lang="en-US" dirty="0" smtClean="0"/>
              <a:t>Used </a:t>
            </a:r>
            <a:r>
              <a:rPr lang="en-US" dirty="0"/>
              <a:t>to communicate with other devices on the same local </a:t>
            </a:r>
            <a:r>
              <a:rPr lang="en-US" dirty="0" smtClean="0"/>
              <a:t>link</a:t>
            </a:r>
          </a:p>
          <a:p>
            <a:pPr marL="800100" lvl="1" indent="-342900">
              <a:buFont typeface="Arial" pitchFamily="34" charset="0"/>
              <a:buChar char="•"/>
            </a:pPr>
            <a:r>
              <a:rPr lang="en-US" dirty="0" smtClean="0"/>
              <a:t>Confined </a:t>
            </a:r>
            <a:r>
              <a:rPr lang="en-US" dirty="0"/>
              <a:t>to a single </a:t>
            </a:r>
            <a:r>
              <a:rPr lang="en-US" dirty="0" smtClean="0"/>
              <a:t>link -  not </a:t>
            </a:r>
            <a:r>
              <a:rPr lang="en-US" dirty="0"/>
              <a:t>routable beyond the </a:t>
            </a:r>
            <a:r>
              <a:rPr lang="en-US" dirty="0" smtClean="0"/>
              <a:t>link</a:t>
            </a:r>
          </a:p>
          <a:p>
            <a:pPr marL="800100" lvl="1" indent="-342900">
              <a:buFont typeface="Arial" pitchFamily="34" charset="0"/>
              <a:buChar char="•"/>
            </a:pPr>
            <a:r>
              <a:rPr lang="en-US" dirty="0" smtClean="0"/>
              <a:t>The term Link in IPv6 refers to as </a:t>
            </a:r>
            <a:r>
              <a:rPr lang="en-US" u="sng" dirty="0" smtClean="0">
                <a:solidFill>
                  <a:srgbClr val="FF0000"/>
                </a:solidFill>
              </a:rPr>
              <a:t>a subnet</a:t>
            </a:r>
          </a:p>
        </p:txBody>
      </p:sp>
    </p:spTree>
    <p:extLst>
      <p:ext uri="{BB962C8B-B14F-4D97-AF65-F5344CB8AC3E}">
        <p14:creationId xmlns:p14="http://schemas.microsoft.com/office/powerpoint/2010/main" val="23465948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r>
              <a:rPr lang="en-US" b="1" dirty="0"/>
              <a:t>Loopback</a:t>
            </a:r>
          </a:p>
          <a:p>
            <a:pPr marL="800100" lvl="1" indent="-342900">
              <a:buFont typeface="Arial" pitchFamily="34" charset="0"/>
              <a:buChar char="•"/>
            </a:pPr>
            <a:r>
              <a:rPr lang="en-US" dirty="0" smtClean="0"/>
              <a:t>Used </a:t>
            </a:r>
            <a:r>
              <a:rPr lang="en-US" dirty="0"/>
              <a:t>by a host to send a packet to itself and cannot be assigned to a physical </a:t>
            </a:r>
            <a:r>
              <a:rPr lang="en-US" dirty="0" smtClean="0"/>
              <a:t>interface</a:t>
            </a:r>
          </a:p>
          <a:p>
            <a:pPr marL="800100" lvl="1" indent="-342900">
              <a:buFont typeface="Arial" pitchFamily="34" charset="0"/>
              <a:buChar char="•"/>
            </a:pPr>
            <a:r>
              <a:rPr lang="en-US" dirty="0"/>
              <a:t>P</a:t>
            </a:r>
            <a:r>
              <a:rPr lang="en-US" dirty="0" smtClean="0"/>
              <a:t>ing </a:t>
            </a:r>
            <a:r>
              <a:rPr lang="en-US" dirty="0"/>
              <a:t>an IPv6 loopback address to test the configuration of TCP/IP on the local </a:t>
            </a:r>
            <a:r>
              <a:rPr lang="en-US" dirty="0" smtClean="0"/>
              <a:t>host</a:t>
            </a:r>
          </a:p>
          <a:p>
            <a:pPr marL="800100" lvl="1" indent="-342900">
              <a:buFont typeface="Arial" pitchFamily="34" charset="0"/>
              <a:buChar char="•"/>
            </a:pPr>
            <a:r>
              <a:rPr lang="en-US" dirty="0"/>
              <a:t>A</a:t>
            </a:r>
            <a:r>
              <a:rPr lang="en-US" dirty="0" smtClean="0"/>
              <a:t>ll-0s </a:t>
            </a:r>
            <a:r>
              <a:rPr lang="en-US" dirty="0"/>
              <a:t>except for the last bit, represented as ::1/128 or just ::</a:t>
            </a:r>
            <a:r>
              <a:rPr lang="en-US" dirty="0" smtClean="0"/>
              <a:t>1</a:t>
            </a:r>
            <a:endParaRPr lang="en-US" dirty="0"/>
          </a:p>
          <a:p>
            <a:r>
              <a:rPr lang="en-US" b="1" dirty="0"/>
              <a:t>Unspecified address </a:t>
            </a:r>
          </a:p>
          <a:p>
            <a:pPr marL="800100" lvl="1" indent="-342900">
              <a:buFont typeface="Arial" pitchFamily="34" charset="0"/>
              <a:buChar char="•"/>
            </a:pPr>
            <a:r>
              <a:rPr lang="en-US" dirty="0" smtClean="0"/>
              <a:t>All-0’s </a:t>
            </a:r>
            <a:r>
              <a:rPr lang="en-US" dirty="0"/>
              <a:t>address represented </a:t>
            </a:r>
            <a:r>
              <a:rPr lang="en-US" dirty="0" smtClean="0"/>
              <a:t>as </a:t>
            </a:r>
            <a:r>
              <a:rPr lang="en-US" dirty="0"/>
              <a:t>::/128 or just </a:t>
            </a:r>
            <a:r>
              <a:rPr lang="en-US" dirty="0" smtClean="0"/>
              <a:t>::</a:t>
            </a:r>
          </a:p>
          <a:p>
            <a:pPr marL="800100" lvl="1" indent="-342900">
              <a:buFont typeface="Arial" pitchFamily="34" charset="0"/>
              <a:buChar char="•"/>
            </a:pPr>
            <a:r>
              <a:rPr lang="en-US" dirty="0"/>
              <a:t>C</a:t>
            </a:r>
            <a:r>
              <a:rPr lang="en-US" dirty="0" smtClean="0"/>
              <a:t>annot </a:t>
            </a:r>
            <a:r>
              <a:rPr lang="en-US" dirty="0"/>
              <a:t>be assigned to an interface and is </a:t>
            </a:r>
            <a:r>
              <a:rPr lang="en-US" dirty="0" smtClean="0"/>
              <a:t>only used </a:t>
            </a:r>
            <a:r>
              <a:rPr lang="en-US" dirty="0"/>
              <a:t>as a source address </a:t>
            </a:r>
            <a:endParaRPr lang="en-US" dirty="0" smtClean="0"/>
          </a:p>
          <a:p>
            <a:pPr marL="800100" lvl="1" indent="-342900">
              <a:buFont typeface="Arial" pitchFamily="34" charset="0"/>
              <a:buChar char="•"/>
            </a:pPr>
            <a:r>
              <a:rPr lang="en-US" dirty="0" smtClean="0"/>
              <a:t>An </a:t>
            </a:r>
            <a:r>
              <a:rPr lang="en-US" dirty="0"/>
              <a:t>unspecified address is used as a source address when the device does not yet have a permanent IPv6 address or when the source of the packet is irrelevant to the </a:t>
            </a:r>
            <a:r>
              <a:rPr lang="en-US" dirty="0" smtClean="0"/>
              <a:t>destination</a:t>
            </a:r>
            <a:endParaRPr lang="en-US" dirty="0"/>
          </a:p>
        </p:txBody>
      </p:sp>
    </p:spTree>
    <p:extLst>
      <p:ext uri="{BB962C8B-B14F-4D97-AF65-F5344CB8AC3E}">
        <p14:creationId xmlns:p14="http://schemas.microsoft.com/office/powerpoint/2010/main" val="34603952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pPr>
              <a:buFont typeface="Wingdings" pitchFamily="2" charset="2"/>
              <a:buChar char="§"/>
            </a:pPr>
            <a:r>
              <a:rPr lang="en-US" b="1" dirty="0" smtClean="0"/>
              <a:t>Unique </a:t>
            </a:r>
            <a:r>
              <a:rPr lang="en-US" b="1" dirty="0"/>
              <a:t>local</a:t>
            </a:r>
            <a:endParaRPr lang="en-US" dirty="0"/>
          </a:p>
          <a:p>
            <a:pPr marL="800100" lvl="1" indent="-342900">
              <a:buFont typeface="Arial" pitchFamily="34" charset="0"/>
              <a:buChar char="•"/>
            </a:pPr>
            <a:r>
              <a:rPr lang="en-US" dirty="0" smtClean="0"/>
              <a:t>Similar to </a:t>
            </a:r>
            <a:r>
              <a:rPr lang="en-US" b="1" u="sng" dirty="0" smtClean="0">
                <a:solidFill>
                  <a:srgbClr val="FF0000"/>
                </a:solidFill>
              </a:rPr>
              <a:t>private </a:t>
            </a:r>
            <a:r>
              <a:rPr lang="en-US" b="1" u="sng" dirty="0">
                <a:solidFill>
                  <a:srgbClr val="FF0000"/>
                </a:solidFill>
              </a:rPr>
              <a:t>addresses </a:t>
            </a:r>
            <a:r>
              <a:rPr lang="en-US" dirty="0"/>
              <a:t>for </a:t>
            </a:r>
            <a:r>
              <a:rPr lang="en-US" dirty="0" smtClean="0"/>
              <a:t>IPv4</a:t>
            </a:r>
          </a:p>
          <a:p>
            <a:pPr marL="800100" lvl="1" indent="-342900">
              <a:buFont typeface="Arial" pitchFamily="34" charset="0"/>
              <a:buChar char="•"/>
            </a:pPr>
            <a:r>
              <a:rPr lang="en-US" dirty="0"/>
              <a:t>U</a:t>
            </a:r>
            <a:r>
              <a:rPr lang="en-US" dirty="0" smtClean="0"/>
              <a:t>sed </a:t>
            </a:r>
            <a:r>
              <a:rPr lang="en-US" dirty="0"/>
              <a:t>for local addressing within a site or between a limited number of </a:t>
            </a:r>
            <a:r>
              <a:rPr lang="en-US" dirty="0" smtClean="0"/>
              <a:t>sites</a:t>
            </a:r>
          </a:p>
          <a:p>
            <a:pPr marL="800100" lvl="1" indent="-342900">
              <a:buFont typeface="Arial" pitchFamily="34" charset="0"/>
              <a:buChar char="•"/>
            </a:pPr>
            <a:r>
              <a:rPr lang="en-US" dirty="0"/>
              <a:t>I</a:t>
            </a:r>
            <a:r>
              <a:rPr lang="en-US" dirty="0" smtClean="0"/>
              <a:t>n </a:t>
            </a:r>
            <a:r>
              <a:rPr lang="en-US" dirty="0"/>
              <a:t>the range of FC00::/7 to FDFF::/</a:t>
            </a:r>
            <a:r>
              <a:rPr lang="en-US" dirty="0" smtClean="0"/>
              <a:t>7</a:t>
            </a:r>
            <a:endParaRPr lang="en-US" dirty="0"/>
          </a:p>
          <a:p>
            <a:pPr>
              <a:buFont typeface="Wingdings" pitchFamily="2" charset="2"/>
              <a:buChar char="§"/>
            </a:pPr>
            <a:r>
              <a:rPr lang="en-US" b="1" dirty="0" smtClean="0"/>
              <a:t>IPv4 embedded (not covered in this course)</a:t>
            </a:r>
            <a:endParaRPr lang="en-US" dirty="0" smtClean="0"/>
          </a:p>
          <a:p>
            <a:pPr marL="800100" lvl="1" indent="-342900">
              <a:buFont typeface="Arial" pitchFamily="34" charset="0"/>
              <a:buChar char="•"/>
            </a:pPr>
            <a:r>
              <a:rPr lang="en-US" dirty="0" smtClean="0"/>
              <a:t>Used </a:t>
            </a:r>
            <a:r>
              <a:rPr lang="en-US" dirty="0"/>
              <a:t>to help transition from IPv4 to </a:t>
            </a:r>
            <a:r>
              <a:rPr lang="en-US" dirty="0" smtClean="0"/>
              <a:t>IPv6</a:t>
            </a:r>
            <a:endParaRPr lang="en-US" dirty="0">
              <a:effectLst/>
            </a:endParaRPr>
          </a:p>
        </p:txBody>
      </p:sp>
    </p:spTree>
    <p:extLst>
      <p:ext uri="{BB962C8B-B14F-4D97-AF65-F5344CB8AC3E}">
        <p14:creationId xmlns:p14="http://schemas.microsoft.com/office/powerpoint/2010/main" val="30032097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4691927"/>
            <a:ext cx="6333895" cy="203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a:t>
            </a:r>
            <a:endParaRPr lang="en-US" dirty="0">
              <a:latin typeface="Arial" charset="0"/>
            </a:endParaRPr>
          </a:p>
        </p:txBody>
      </p:sp>
      <p:sp>
        <p:nvSpPr>
          <p:cNvPr id="2" name="Content Placeholder 1"/>
          <p:cNvSpPr>
            <a:spLocks noGrp="1"/>
          </p:cNvSpPr>
          <p:nvPr>
            <p:ph idx="1"/>
          </p:nvPr>
        </p:nvSpPr>
        <p:spPr>
          <a:xfrm>
            <a:off x="184081" y="1436913"/>
            <a:ext cx="8733677" cy="4898365"/>
          </a:xfrm>
        </p:spPr>
        <p:txBody>
          <a:bodyPr/>
          <a:lstStyle/>
          <a:p>
            <a:r>
              <a:rPr lang="en-US" dirty="0"/>
              <a:t>Every IPv6-enabled network interface is </a:t>
            </a:r>
            <a:r>
              <a:rPr lang="en-US" dirty="0" smtClean="0"/>
              <a:t>REQUIRED </a:t>
            </a:r>
            <a:r>
              <a:rPr lang="en-US" dirty="0"/>
              <a:t>to have a link-local address</a:t>
            </a:r>
          </a:p>
          <a:p>
            <a:r>
              <a:rPr lang="en-US" dirty="0" smtClean="0"/>
              <a:t>Enables a </a:t>
            </a:r>
            <a:r>
              <a:rPr lang="en-US" dirty="0"/>
              <a:t>device to communicate with other IPv6-enabled devices on the same link and only on that link (</a:t>
            </a:r>
            <a:r>
              <a:rPr lang="en-US" dirty="0" smtClean="0"/>
              <a:t>subnet)</a:t>
            </a:r>
          </a:p>
          <a:p>
            <a:r>
              <a:rPr lang="en-US" dirty="0" smtClean="0"/>
              <a:t>FE80</a:t>
            </a:r>
            <a:r>
              <a:rPr lang="en-US" dirty="0"/>
              <a:t>::/10 </a:t>
            </a:r>
            <a:r>
              <a:rPr lang="en-US" dirty="0" smtClean="0"/>
              <a:t>range, first </a:t>
            </a:r>
            <a:r>
              <a:rPr lang="en-US" dirty="0"/>
              <a:t>10 bits are 1111 1110 10xx </a:t>
            </a:r>
            <a:r>
              <a:rPr lang="en-US" dirty="0" err="1" smtClean="0"/>
              <a:t>xxxx</a:t>
            </a:r>
            <a:endParaRPr lang="en-US" dirty="0" smtClean="0"/>
          </a:p>
          <a:p>
            <a:r>
              <a:rPr lang="en-US" dirty="0" smtClean="0"/>
              <a:t>1111 </a:t>
            </a:r>
            <a:r>
              <a:rPr lang="en-US" dirty="0"/>
              <a:t>1110 10</a:t>
            </a:r>
            <a:r>
              <a:rPr lang="en-US" b="1" dirty="0">
                <a:solidFill>
                  <a:srgbClr val="FF0000"/>
                </a:solidFill>
              </a:rPr>
              <a:t>00 0000</a:t>
            </a:r>
            <a:r>
              <a:rPr lang="en-US" dirty="0">
                <a:solidFill>
                  <a:srgbClr val="FF0000"/>
                </a:solidFill>
              </a:rPr>
              <a:t> </a:t>
            </a:r>
            <a:r>
              <a:rPr lang="en-US" dirty="0"/>
              <a:t>(FE80) </a:t>
            </a:r>
            <a:r>
              <a:rPr lang="en-US" dirty="0" smtClean="0"/>
              <a:t>- </a:t>
            </a:r>
            <a:r>
              <a:rPr lang="en-US" dirty="0"/>
              <a:t>1111 1110 10</a:t>
            </a:r>
            <a:r>
              <a:rPr lang="en-US" b="1" dirty="0">
                <a:solidFill>
                  <a:srgbClr val="FF0000"/>
                </a:solidFill>
              </a:rPr>
              <a:t>11 1111</a:t>
            </a:r>
            <a:r>
              <a:rPr lang="en-US" dirty="0">
                <a:solidFill>
                  <a:srgbClr val="FF0000"/>
                </a:solidFill>
              </a:rPr>
              <a:t> </a:t>
            </a:r>
            <a:r>
              <a:rPr lang="en-US" dirty="0"/>
              <a:t>(FEBF</a:t>
            </a:r>
            <a:r>
              <a:rPr lang="en-US" dirty="0" smtClean="0"/>
              <a:t>) </a:t>
            </a:r>
          </a:p>
        </p:txBody>
      </p:sp>
    </p:spTree>
    <p:extLst>
      <p:ext uri="{BB962C8B-B14F-4D97-AF65-F5344CB8AC3E}">
        <p14:creationId xmlns:p14="http://schemas.microsoft.com/office/powerpoint/2010/main" val="24696650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a:t>
            </a:r>
            <a:endParaRPr lang="en-US" dirty="0">
              <a:latin typeface="Arial" charset="0"/>
            </a:endParaRPr>
          </a:p>
        </p:txBody>
      </p:sp>
      <p:sp>
        <p:nvSpPr>
          <p:cNvPr id="5" name="TextBox 4"/>
          <p:cNvSpPr txBox="1"/>
          <p:nvPr/>
        </p:nvSpPr>
        <p:spPr>
          <a:xfrm>
            <a:off x="261258" y="1504046"/>
            <a:ext cx="8636000" cy="1421928"/>
          </a:xfrm>
          <a:prstGeom prst="rect">
            <a:avLst/>
          </a:prstGeom>
          <a:noFill/>
        </p:spPr>
        <p:txBody>
          <a:bodyPr wrap="square" rtlCol="0">
            <a:spAutoFit/>
          </a:bodyPr>
          <a:lstStyle/>
          <a:p>
            <a:pPr marL="342900" indent="-342900" algn="l">
              <a:buFont typeface="Wingdings" pitchFamily="2" charset="2"/>
              <a:buChar char="§"/>
            </a:pPr>
            <a:r>
              <a:rPr lang="en-US" dirty="0"/>
              <a:t>Packets with a source or destination link-local address cannot be routed beyond the link from where the packet </a:t>
            </a:r>
            <a:r>
              <a:rPr lang="en-US" dirty="0" smtClean="0"/>
              <a:t>originated</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95" y="2374667"/>
            <a:ext cx="42767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35853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lvl="1" eaLnBrk="1" hangingPunct="1"/>
            <a:r>
              <a:rPr lang="en-US" sz="2400" dirty="0"/>
              <a:t>8</a:t>
            </a:r>
            <a:r>
              <a:rPr lang="en-US" sz="2400" dirty="0" smtClean="0">
                <a:latin typeface="Arial" charset="0"/>
              </a:rPr>
              <a:t>.1</a:t>
            </a:r>
            <a:r>
              <a:rPr lang="en-US" sz="4000" dirty="0">
                <a:latin typeface="Arial" charset="0"/>
              </a:rPr>
              <a:t/>
            </a:r>
            <a:br>
              <a:rPr lang="en-US" sz="4000" dirty="0">
                <a:latin typeface="Arial" charset="0"/>
              </a:rPr>
            </a:br>
            <a:r>
              <a:rPr lang="en-US" dirty="0"/>
              <a:t>IPv4 Network </a:t>
            </a:r>
            <a:r>
              <a:rPr lang="en-US" dirty="0" smtClean="0"/>
              <a:t>Addresses</a:t>
            </a:r>
            <a:endParaRPr lang="en-US" sz="4000" dirty="0">
              <a:latin typeface="Arial"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sp>
        <p:nvSpPr>
          <p:cNvPr id="2" name="Content Placeholder 1"/>
          <p:cNvSpPr>
            <a:spLocks noGrp="1"/>
          </p:cNvSpPr>
          <p:nvPr>
            <p:ph idx="1"/>
          </p:nvPr>
        </p:nvSpPr>
        <p:spPr/>
        <p:txBody>
          <a:bodyPr/>
          <a:lstStyle/>
          <a:p>
            <a:r>
              <a:rPr lang="en-US" dirty="0"/>
              <a:t>IPv6 global unicast addresses are globally unique and routable on the IPv6 </a:t>
            </a:r>
            <a:r>
              <a:rPr lang="en-US" dirty="0" smtClean="0"/>
              <a:t>Internet</a:t>
            </a:r>
          </a:p>
          <a:p>
            <a:r>
              <a:rPr lang="en-US" dirty="0" smtClean="0"/>
              <a:t>Equivalent to </a:t>
            </a:r>
            <a:r>
              <a:rPr lang="en-US" dirty="0"/>
              <a:t>public IPv4 </a:t>
            </a:r>
            <a:r>
              <a:rPr lang="en-US" dirty="0" smtClean="0"/>
              <a:t>addresses </a:t>
            </a:r>
          </a:p>
          <a:p>
            <a:r>
              <a:rPr lang="en-US" dirty="0" smtClean="0"/>
              <a:t>ICANN allocates </a:t>
            </a:r>
            <a:r>
              <a:rPr lang="en-US" dirty="0"/>
              <a:t>IPv6 address blocks to the five </a:t>
            </a:r>
            <a:r>
              <a:rPr lang="en-US" dirty="0" smtClean="0"/>
              <a:t>RIRs</a:t>
            </a:r>
          </a:p>
          <a:p>
            <a:r>
              <a:rPr lang="en-US" dirty="0" smtClean="0"/>
              <a:t>Currently</a:t>
            </a:r>
            <a:r>
              <a:rPr lang="en-US" dirty="0"/>
              <a:t>, only global unicast addresses with the first three bits of 001 or 2000::/3 are being </a:t>
            </a:r>
            <a:r>
              <a:rPr lang="en-US" dirty="0" smtClean="0"/>
              <a:t>assigned</a:t>
            </a:r>
            <a:endParaRPr lang="en-US" dirty="0"/>
          </a:p>
        </p:txBody>
      </p:sp>
    </p:spTree>
    <p:extLst>
      <p:ext uri="{BB962C8B-B14F-4D97-AF65-F5344CB8AC3E}">
        <p14:creationId xmlns:p14="http://schemas.microsoft.com/office/powerpoint/2010/main" val="82522750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87" y="3280230"/>
            <a:ext cx="7866941" cy="285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3829" y="1611085"/>
            <a:ext cx="8389257" cy="1089529"/>
          </a:xfrm>
          <a:prstGeom prst="rect">
            <a:avLst/>
          </a:prstGeom>
          <a:noFill/>
        </p:spPr>
        <p:txBody>
          <a:bodyPr wrap="square" rtlCol="0">
            <a:spAutoFit/>
          </a:bodyPr>
          <a:lstStyle/>
          <a:p>
            <a:pPr marL="342900" indent="-342900" algn="l">
              <a:buFont typeface="Arial" pitchFamily="34" charset="0"/>
              <a:buChar char="•"/>
            </a:pPr>
            <a:r>
              <a:rPr lang="en-US" dirty="0"/>
              <a:t>Currently, only global unicast addresses with the first three bits of 001 or 2000::/3 are being assigned</a:t>
            </a:r>
          </a:p>
          <a:p>
            <a:endParaRPr lang="en-US" dirty="0"/>
          </a:p>
        </p:txBody>
      </p:sp>
    </p:spTree>
    <p:extLst>
      <p:ext uri="{BB962C8B-B14F-4D97-AF65-F5344CB8AC3E}">
        <p14:creationId xmlns:p14="http://schemas.microsoft.com/office/powerpoint/2010/main" val="32427207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sp>
        <p:nvSpPr>
          <p:cNvPr id="2" name="Content Placeholder 1"/>
          <p:cNvSpPr>
            <a:spLocks noGrp="1"/>
          </p:cNvSpPr>
          <p:nvPr>
            <p:ph idx="1"/>
          </p:nvPr>
        </p:nvSpPr>
        <p:spPr>
          <a:xfrm>
            <a:off x="184080" y="1380142"/>
            <a:ext cx="8733677" cy="5137422"/>
          </a:xfrm>
        </p:spPr>
        <p:txBody>
          <a:bodyPr/>
          <a:lstStyle/>
          <a:p>
            <a:r>
              <a:rPr lang="en-US" dirty="0" smtClean="0"/>
              <a:t>A </a:t>
            </a:r>
            <a:r>
              <a:rPr lang="en-US" dirty="0"/>
              <a:t>global unicast address has three parts</a:t>
            </a:r>
            <a:r>
              <a:rPr lang="en-US" dirty="0" smtClean="0"/>
              <a:t>:</a:t>
            </a:r>
          </a:p>
          <a:p>
            <a:endParaRPr lang="en-US" dirty="0"/>
          </a:p>
          <a:p>
            <a:endParaRPr lang="en-US" dirty="0" smtClean="0"/>
          </a:p>
          <a:p>
            <a:endParaRPr lang="en-US" dirty="0"/>
          </a:p>
          <a:p>
            <a:pPr marL="0" indent="0">
              <a:buNone/>
            </a:pPr>
            <a:endParaRPr lang="en-US" dirty="0"/>
          </a:p>
          <a:p>
            <a:r>
              <a:rPr lang="en-US" b="1" dirty="0" smtClean="0"/>
              <a:t>Global </a:t>
            </a:r>
            <a:r>
              <a:rPr lang="en-US" b="1" dirty="0"/>
              <a:t>Routing </a:t>
            </a:r>
            <a:r>
              <a:rPr lang="en-US" b="1" dirty="0" smtClean="0"/>
              <a:t>Prefix</a:t>
            </a:r>
            <a:r>
              <a:rPr lang="en-US" dirty="0" smtClean="0"/>
              <a:t>- prefix </a:t>
            </a:r>
            <a:r>
              <a:rPr lang="en-US" dirty="0"/>
              <a:t>or network portion of the address assigned by the provider, such as an ISP, to a customer or </a:t>
            </a:r>
            <a:r>
              <a:rPr lang="en-US" dirty="0" smtClean="0"/>
              <a:t>site, currently</a:t>
            </a:r>
            <a:r>
              <a:rPr lang="en-US" dirty="0"/>
              <a:t>, RIR’s assign a /48 global routing prefix to </a:t>
            </a:r>
            <a:r>
              <a:rPr lang="en-US" dirty="0" smtClean="0"/>
              <a:t>customers </a:t>
            </a:r>
          </a:p>
          <a:p>
            <a:r>
              <a:rPr lang="en-US" dirty="0" smtClean="0"/>
              <a:t>2001:0DB8:ACAD</a:t>
            </a:r>
            <a:r>
              <a:rPr lang="en-US" dirty="0"/>
              <a:t>::/48 has a prefix that indicates that the first 48 bits </a:t>
            </a:r>
            <a:r>
              <a:rPr lang="en-US" dirty="0" smtClean="0"/>
              <a:t>(</a:t>
            </a:r>
            <a:r>
              <a:rPr lang="en-US" dirty="0"/>
              <a:t>2001:0DB8:ACAD) is the prefix or network </a:t>
            </a:r>
            <a:r>
              <a:rPr lang="en-US" dirty="0" smtClean="0"/>
              <a:t>portion</a:t>
            </a:r>
            <a:endParaRPr lang="en-US" dirty="0"/>
          </a:p>
          <a:p>
            <a:endParaRPr lang="en-US" dirty="0"/>
          </a:p>
          <a:p>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043" y="1799900"/>
            <a:ext cx="5114701" cy="214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36599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058" y="3541486"/>
            <a:ext cx="5411409" cy="319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dirty="0" smtClean="0">
                <a:latin typeface="Arial" charset="0"/>
              </a:rPr>
              <a:t>Structure of an IPv6 Global Unicast Address</a:t>
            </a:r>
            <a:endParaRPr lang="en-US" dirty="0">
              <a:latin typeface="Arial" charset="0"/>
            </a:endParaRPr>
          </a:p>
        </p:txBody>
      </p:sp>
      <p:sp>
        <p:nvSpPr>
          <p:cNvPr id="2" name="Content Placeholder 1"/>
          <p:cNvSpPr>
            <a:spLocks noGrp="1"/>
          </p:cNvSpPr>
          <p:nvPr>
            <p:ph idx="1"/>
          </p:nvPr>
        </p:nvSpPr>
        <p:spPr>
          <a:xfrm>
            <a:off x="213109" y="1319860"/>
            <a:ext cx="8733677" cy="5086416"/>
          </a:xfrm>
        </p:spPr>
        <p:txBody>
          <a:bodyPr/>
          <a:lstStyle/>
          <a:p>
            <a:r>
              <a:rPr lang="en-US" b="1" dirty="0" smtClean="0"/>
              <a:t>Subnet </a:t>
            </a:r>
            <a:r>
              <a:rPr lang="en-US" b="1" dirty="0"/>
              <a:t>ID</a:t>
            </a:r>
            <a:endParaRPr lang="en-US" dirty="0"/>
          </a:p>
          <a:p>
            <a:pPr marL="800100" lvl="1" indent="-342900">
              <a:buFont typeface="Arial" pitchFamily="34" charset="0"/>
              <a:buChar char="•"/>
            </a:pPr>
            <a:r>
              <a:rPr lang="en-US" dirty="0"/>
              <a:t>U</a:t>
            </a:r>
            <a:r>
              <a:rPr lang="en-US" dirty="0" smtClean="0"/>
              <a:t>sed </a:t>
            </a:r>
            <a:r>
              <a:rPr lang="en-US" dirty="0"/>
              <a:t>by an organization to identify subnets within its </a:t>
            </a:r>
            <a:r>
              <a:rPr lang="en-US" dirty="0" smtClean="0"/>
              <a:t>site</a:t>
            </a:r>
          </a:p>
          <a:p>
            <a:r>
              <a:rPr lang="en-US" b="1" dirty="0" smtClean="0"/>
              <a:t>Interface </a:t>
            </a:r>
            <a:r>
              <a:rPr lang="en-US" b="1" dirty="0"/>
              <a:t>ID</a:t>
            </a:r>
            <a:endParaRPr lang="en-US" dirty="0"/>
          </a:p>
          <a:p>
            <a:pPr marL="800100" lvl="1" indent="-342900">
              <a:buFont typeface="Arial" pitchFamily="34" charset="0"/>
              <a:buChar char="•"/>
            </a:pPr>
            <a:r>
              <a:rPr lang="en-US" dirty="0"/>
              <a:t>E</a:t>
            </a:r>
            <a:r>
              <a:rPr lang="en-US" dirty="0" smtClean="0"/>
              <a:t>quivalent </a:t>
            </a:r>
            <a:r>
              <a:rPr lang="en-US" dirty="0"/>
              <a:t>to the host portion of an IPv4 </a:t>
            </a:r>
            <a:r>
              <a:rPr lang="en-US" dirty="0" smtClean="0"/>
              <a:t>address</a:t>
            </a:r>
          </a:p>
          <a:p>
            <a:pPr marL="800100" lvl="1" indent="-342900">
              <a:buFont typeface="Arial" pitchFamily="34" charset="0"/>
              <a:buChar char="•"/>
            </a:pPr>
            <a:r>
              <a:rPr lang="en-US" dirty="0" smtClean="0"/>
              <a:t>Used because </a:t>
            </a:r>
            <a:r>
              <a:rPr lang="en-US" dirty="0"/>
              <a:t>a single host may have multiple interfaces, each having one or more IPv6 </a:t>
            </a:r>
            <a:r>
              <a:rPr lang="en-US" dirty="0" smtClean="0"/>
              <a:t>addresses</a:t>
            </a:r>
            <a:endParaRPr lang="en-US" dirty="0"/>
          </a:p>
          <a:p>
            <a:pPr marL="0" indent="0">
              <a:buNone/>
            </a:pPr>
            <a:endParaRPr lang="en-US" dirty="0"/>
          </a:p>
        </p:txBody>
      </p:sp>
    </p:spTree>
    <p:extLst>
      <p:ext uri="{BB962C8B-B14F-4D97-AF65-F5344CB8AC3E}">
        <p14:creationId xmlns:p14="http://schemas.microsoft.com/office/powerpoint/2010/main" val="349081089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Static Configuration of a Global Unicast Address</a:t>
            </a:r>
            <a:endParaRPr lang="en-US" sz="2400" dirty="0">
              <a:latin typeface="Arial"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772" y="1557267"/>
            <a:ext cx="6647542" cy="49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618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Static Configuration of an IPv6 Global Unicast Address</a:t>
            </a:r>
            <a:endParaRPr lang="en-US" sz="2400" dirty="0">
              <a:latin typeface="Arial" charset="0"/>
            </a:endParaRPr>
          </a:p>
        </p:txBody>
      </p:sp>
      <p:pic>
        <p:nvPicPr>
          <p:cNvPr id="3074" name="Picture 2" descr="C:\Users\ElaineHorn\Desktop\7-2-4-2-static-config-ipv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93" y="1553546"/>
            <a:ext cx="5962878" cy="491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9524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a:t>
            </a:r>
            <a:br>
              <a:rPr lang="en-US" sz="2400" dirty="0" smtClean="0">
                <a:latin typeface="Arial" charset="0"/>
              </a:rPr>
            </a:br>
            <a:r>
              <a:rPr lang="en-US" sz="2400" dirty="0" smtClean="0">
                <a:latin typeface="Arial" charset="0"/>
              </a:rPr>
              <a:t>using SLAAC</a:t>
            </a:r>
            <a:endParaRPr lang="en-US" sz="2400" dirty="0">
              <a:latin typeface="Arial" charset="0"/>
            </a:endParaRPr>
          </a:p>
        </p:txBody>
      </p:sp>
      <p:sp>
        <p:nvSpPr>
          <p:cNvPr id="3" name="TextBox 2"/>
          <p:cNvSpPr txBox="1"/>
          <p:nvPr/>
        </p:nvSpPr>
        <p:spPr>
          <a:xfrm>
            <a:off x="174170" y="1709398"/>
            <a:ext cx="8665030" cy="3748719"/>
          </a:xfrm>
          <a:prstGeom prst="rect">
            <a:avLst/>
          </a:prstGeom>
          <a:noFill/>
        </p:spPr>
        <p:txBody>
          <a:bodyPr wrap="square" rtlCol="0">
            <a:spAutoFit/>
          </a:bodyPr>
          <a:lstStyle/>
          <a:p>
            <a:pPr algn="l"/>
            <a:r>
              <a:rPr lang="en-US" b="1" dirty="0"/>
              <a:t>Stateless Address </a:t>
            </a:r>
            <a:r>
              <a:rPr lang="en-US" b="1" dirty="0" err="1"/>
              <a:t>Autoconfiguraton</a:t>
            </a:r>
            <a:r>
              <a:rPr lang="en-US" b="1" dirty="0"/>
              <a:t> </a:t>
            </a:r>
            <a:r>
              <a:rPr lang="en-US" b="1" dirty="0" smtClean="0"/>
              <a:t>(SLAAC)</a:t>
            </a:r>
          </a:p>
          <a:p>
            <a:pPr marL="342900" indent="-342900" algn="l">
              <a:buFont typeface="Arial" pitchFamily="34" charset="0"/>
              <a:buChar char="•"/>
            </a:pPr>
            <a:r>
              <a:rPr lang="en-US" dirty="0" smtClean="0"/>
              <a:t>A method that allows a device to obtain its prefix, prefix length and default gateway from an IPv6 router</a:t>
            </a:r>
          </a:p>
          <a:p>
            <a:pPr marL="342900" indent="-342900" algn="l">
              <a:buFont typeface="Arial" pitchFamily="34" charset="0"/>
              <a:buChar char="•"/>
            </a:pPr>
            <a:r>
              <a:rPr lang="en-US" dirty="0" smtClean="0"/>
              <a:t>No DHCPv6 server needed</a:t>
            </a:r>
          </a:p>
          <a:p>
            <a:pPr marL="342900" indent="-342900" algn="l">
              <a:buFont typeface="Arial" pitchFamily="34" charset="0"/>
              <a:buChar char="•"/>
            </a:pPr>
            <a:r>
              <a:rPr lang="en-US" dirty="0" smtClean="0"/>
              <a:t>Rely on ICMPv6 Router Advertisement (RA) messages</a:t>
            </a:r>
          </a:p>
          <a:p>
            <a:pPr marL="342900" indent="-342900" algn="l">
              <a:buFont typeface="Arial" pitchFamily="34" charset="0"/>
              <a:buChar char="•"/>
            </a:pPr>
            <a:endParaRPr lang="en-US" b="1" dirty="0"/>
          </a:p>
          <a:p>
            <a:pPr algn="l"/>
            <a:r>
              <a:rPr lang="en-US" b="1" dirty="0" smtClean="0"/>
              <a:t>IPv6 routers</a:t>
            </a:r>
          </a:p>
          <a:p>
            <a:pPr marL="342900" indent="-342900" algn="l">
              <a:buFont typeface="Arial" pitchFamily="34" charset="0"/>
              <a:buChar char="•"/>
            </a:pPr>
            <a:r>
              <a:rPr lang="en-US" dirty="0" smtClean="0"/>
              <a:t>Forwards IPv6 packets between networks</a:t>
            </a:r>
            <a:endParaRPr lang="en-US" dirty="0"/>
          </a:p>
          <a:p>
            <a:pPr marL="342900" indent="-342900" algn="l">
              <a:buFont typeface="Arial" pitchFamily="34" charset="0"/>
              <a:buChar char="•"/>
            </a:pPr>
            <a:r>
              <a:rPr lang="en-US" dirty="0" smtClean="0"/>
              <a:t>Can be configured with static routes or a dynamic IPv6 routing protocol</a:t>
            </a:r>
          </a:p>
          <a:p>
            <a:pPr marL="342900" indent="-342900" algn="l">
              <a:buFont typeface="Arial" pitchFamily="34" charset="0"/>
              <a:buChar char="•"/>
            </a:pPr>
            <a:r>
              <a:rPr lang="en-US" dirty="0" smtClean="0"/>
              <a:t>Sends ICMPv6 RA messages</a:t>
            </a:r>
          </a:p>
        </p:txBody>
      </p:sp>
    </p:spTree>
    <p:extLst>
      <p:ext uri="{BB962C8B-B14F-4D97-AF65-F5344CB8AC3E}">
        <p14:creationId xmlns:p14="http://schemas.microsoft.com/office/powerpoint/2010/main" val="39678223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a:t>
            </a:r>
            <a:br>
              <a:rPr lang="en-US" sz="2400" dirty="0" smtClean="0">
                <a:latin typeface="Arial" charset="0"/>
              </a:rPr>
            </a:br>
            <a:r>
              <a:rPr lang="en-US" sz="2400" dirty="0" smtClean="0">
                <a:latin typeface="Arial" charset="0"/>
              </a:rPr>
              <a:t>using SLAAC</a:t>
            </a:r>
            <a:endParaRPr lang="en-US" sz="2400" dirty="0">
              <a:latin typeface="Arial" charset="0"/>
            </a:endParaRPr>
          </a:p>
        </p:txBody>
      </p:sp>
      <p:sp>
        <p:nvSpPr>
          <p:cNvPr id="3" name="TextBox 2"/>
          <p:cNvSpPr txBox="1"/>
          <p:nvPr/>
        </p:nvSpPr>
        <p:spPr>
          <a:xfrm>
            <a:off x="174170" y="1709398"/>
            <a:ext cx="8665030" cy="4413516"/>
          </a:xfrm>
          <a:prstGeom prst="rect">
            <a:avLst/>
          </a:prstGeom>
          <a:noFill/>
        </p:spPr>
        <p:txBody>
          <a:bodyPr wrap="square" rtlCol="0">
            <a:spAutoFit/>
          </a:bodyPr>
          <a:lstStyle/>
          <a:p>
            <a:pPr algn="l"/>
            <a:r>
              <a:rPr lang="en-US" dirty="0" smtClean="0"/>
              <a:t>Command</a:t>
            </a:r>
            <a:r>
              <a:rPr lang="en-US" b="1" dirty="0" smtClean="0"/>
              <a:t> </a:t>
            </a:r>
            <a:r>
              <a:rPr lang="en-US" dirty="0" smtClean="0">
                <a:solidFill>
                  <a:srgbClr val="FF0000"/>
                </a:solidFill>
              </a:rPr>
              <a:t>IPv6 unicast routing </a:t>
            </a:r>
            <a:r>
              <a:rPr lang="en-US" dirty="0" smtClean="0"/>
              <a:t>enables IPv6 routing</a:t>
            </a:r>
          </a:p>
          <a:p>
            <a:pPr algn="l"/>
            <a:endParaRPr lang="en-US" dirty="0" smtClean="0"/>
          </a:p>
          <a:p>
            <a:pPr algn="l"/>
            <a:r>
              <a:rPr lang="en-US" dirty="0" smtClean="0"/>
              <a:t>RA </a:t>
            </a:r>
            <a:r>
              <a:rPr lang="en-US" dirty="0"/>
              <a:t>message can contain one of the following three </a:t>
            </a:r>
            <a:r>
              <a:rPr lang="en-US" dirty="0" smtClean="0"/>
              <a:t>options</a:t>
            </a:r>
          </a:p>
          <a:p>
            <a:pPr marL="342900" indent="-342900" algn="l">
              <a:buFont typeface="Arial" pitchFamily="34" charset="0"/>
              <a:buChar char="•"/>
            </a:pPr>
            <a:r>
              <a:rPr lang="en-US" dirty="0" smtClean="0"/>
              <a:t>SLAAC Only – use the information contained in the RA message</a:t>
            </a:r>
          </a:p>
          <a:p>
            <a:pPr marL="342900" indent="-342900" algn="l">
              <a:buFont typeface="Arial" pitchFamily="34" charset="0"/>
              <a:buChar char="•"/>
            </a:pPr>
            <a:r>
              <a:rPr lang="en-US" dirty="0" smtClean="0"/>
              <a:t>SLAAC and DHCPv6 – use the information contained in the RA message and get other information from the DHCPv6 server, stateless DHCPv6 (example: DNS)</a:t>
            </a:r>
          </a:p>
          <a:p>
            <a:pPr marL="342900" indent="-342900" algn="l">
              <a:buFont typeface="Arial" pitchFamily="34" charset="0"/>
              <a:buChar char="•"/>
            </a:pPr>
            <a:r>
              <a:rPr lang="en-US" dirty="0" smtClean="0"/>
              <a:t>DHCPv6 only – device should not use the information in the RA, </a:t>
            </a:r>
            <a:r>
              <a:rPr lang="en-US" dirty="0" err="1" smtClean="0"/>
              <a:t>stateful</a:t>
            </a:r>
            <a:r>
              <a:rPr lang="en-US" dirty="0" smtClean="0"/>
              <a:t> DHCPv6</a:t>
            </a:r>
          </a:p>
          <a:p>
            <a:pPr marL="342900" indent="-342900" algn="l">
              <a:buFont typeface="Arial" pitchFamily="34" charset="0"/>
              <a:buChar char="•"/>
            </a:pPr>
            <a:endParaRPr lang="en-US" dirty="0"/>
          </a:p>
          <a:p>
            <a:pPr algn="l"/>
            <a:r>
              <a:rPr lang="en-US" dirty="0" smtClean="0"/>
              <a:t>Routers send ICMPv6 RA messages using the link-local address as the source IPv6 address</a:t>
            </a:r>
          </a:p>
        </p:txBody>
      </p:sp>
    </p:spTree>
    <p:extLst>
      <p:ext uri="{BB962C8B-B14F-4D97-AF65-F5344CB8AC3E}">
        <p14:creationId xmlns:p14="http://schemas.microsoft.com/office/powerpoint/2010/main" val="55630656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a:t>
            </a:r>
            <a:br>
              <a:rPr lang="en-US" sz="2400" dirty="0" smtClean="0">
                <a:latin typeface="Arial" charset="0"/>
              </a:rPr>
            </a:br>
            <a:r>
              <a:rPr lang="en-US" sz="2400" dirty="0" smtClean="0">
                <a:latin typeface="Arial" charset="0"/>
              </a:rPr>
              <a:t>using SLAAC</a:t>
            </a:r>
            <a:endParaRPr lang="en-US" sz="2400"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255" y="1626876"/>
            <a:ext cx="6054489" cy="508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9350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Dynamic Configuration of a Global Unicast Address using DHCPv6</a:t>
            </a:r>
            <a:endParaRPr lang="en-US" sz="2000" dirty="0">
              <a:latin typeface="Arial" charset="0"/>
            </a:endParaRPr>
          </a:p>
        </p:txBody>
      </p:sp>
      <p:sp>
        <p:nvSpPr>
          <p:cNvPr id="3" name="TextBox 2"/>
          <p:cNvSpPr txBox="1"/>
          <p:nvPr/>
        </p:nvSpPr>
        <p:spPr>
          <a:xfrm>
            <a:off x="252999" y="1981382"/>
            <a:ext cx="8465332" cy="4745915"/>
          </a:xfrm>
          <a:prstGeom prst="rect">
            <a:avLst/>
          </a:prstGeom>
          <a:noFill/>
        </p:spPr>
        <p:txBody>
          <a:bodyPr wrap="square" rtlCol="0">
            <a:spAutoFit/>
          </a:bodyPr>
          <a:lstStyle/>
          <a:p>
            <a:pPr algn="l"/>
            <a:r>
              <a:rPr lang="en-US" dirty="0"/>
              <a:t>Dynamic Host Configuration Protocol for IPv6 (DHCPv6</a:t>
            </a:r>
            <a:r>
              <a:rPr lang="en-US" dirty="0" smtClean="0"/>
              <a:t>)</a:t>
            </a:r>
          </a:p>
          <a:p>
            <a:pPr marL="342900" indent="-342900" algn="l">
              <a:buFont typeface="Wingdings" pitchFamily="2" charset="2"/>
              <a:buChar char="§"/>
            </a:pPr>
            <a:r>
              <a:rPr lang="en-US" dirty="0"/>
              <a:t>S</a:t>
            </a:r>
            <a:r>
              <a:rPr lang="en-US" dirty="0" smtClean="0"/>
              <a:t>imilar to IPv4</a:t>
            </a:r>
          </a:p>
          <a:p>
            <a:pPr marL="342900" indent="-342900" algn="l">
              <a:buFont typeface="Wingdings" pitchFamily="2" charset="2"/>
              <a:buChar char="§"/>
            </a:pPr>
            <a:r>
              <a:rPr lang="en-US" dirty="0"/>
              <a:t>A</a:t>
            </a:r>
            <a:r>
              <a:rPr lang="en-US" dirty="0" smtClean="0"/>
              <a:t>utomatically </a:t>
            </a:r>
            <a:r>
              <a:rPr lang="en-US" dirty="0"/>
              <a:t>receive </a:t>
            </a:r>
            <a:r>
              <a:rPr lang="en-US" dirty="0" smtClean="0"/>
              <a:t>addressing </a:t>
            </a:r>
            <a:r>
              <a:rPr lang="en-US" dirty="0"/>
              <a:t>information including a global unicast address, prefix length, default gateway address and the addresses of DNS servers using the services of a DHCPv6 </a:t>
            </a:r>
            <a:r>
              <a:rPr lang="en-US" dirty="0" smtClean="0"/>
              <a:t>server</a:t>
            </a:r>
          </a:p>
          <a:p>
            <a:pPr marL="342900" indent="-342900" algn="l">
              <a:buFont typeface="Wingdings" pitchFamily="2" charset="2"/>
              <a:buChar char="§"/>
            </a:pPr>
            <a:r>
              <a:rPr lang="en-US" dirty="0"/>
              <a:t>D</a:t>
            </a:r>
            <a:r>
              <a:rPr lang="en-US" dirty="0" smtClean="0"/>
              <a:t>evice </a:t>
            </a:r>
            <a:r>
              <a:rPr lang="en-US" dirty="0"/>
              <a:t>may receive all or some of its IPv6 addressing information from a DHCPv6 server depending upon whether option 2 (SLAAC and DHCPv6) or option 3 (DHCPv6 only) is specified in the ICMPv6 RA </a:t>
            </a:r>
            <a:r>
              <a:rPr lang="en-US" dirty="0" smtClean="0"/>
              <a:t>message</a:t>
            </a:r>
          </a:p>
          <a:p>
            <a:pPr marL="342900" indent="-342900" algn="l">
              <a:buFont typeface="Wingdings" pitchFamily="2" charset="2"/>
              <a:buChar char="§"/>
            </a:pPr>
            <a:r>
              <a:rPr lang="en-US" dirty="0"/>
              <a:t>H</a:t>
            </a:r>
            <a:r>
              <a:rPr lang="en-US" dirty="0" smtClean="0"/>
              <a:t>ost may </a:t>
            </a:r>
            <a:r>
              <a:rPr lang="en-US" dirty="0"/>
              <a:t>choose to ignore whatever is in the router’s RA message and obtain its IPv6 address and other information directly from a DHCPv6 server</a:t>
            </a:r>
            <a:r>
              <a:rPr lang="en-US" dirty="0" smtClean="0"/>
              <a:t>.</a:t>
            </a:r>
          </a:p>
          <a:p>
            <a:pPr algn="l"/>
            <a:endParaRPr lang="en-US" dirty="0"/>
          </a:p>
        </p:txBody>
      </p:sp>
    </p:spTree>
    <p:extLst>
      <p:ext uri="{BB962C8B-B14F-4D97-AF65-F5344CB8AC3E}">
        <p14:creationId xmlns:p14="http://schemas.microsoft.com/office/powerpoint/2010/main" val="391051124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Notation</a:t>
            </a:r>
            <a:endParaRPr lang="en-US" dirty="0">
              <a:latin typeface="Arial" charset="0"/>
            </a:endParaRPr>
          </a:p>
        </p:txBody>
      </p:sp>
      <p:sp>
        <p:nvSpPr>
          <p:cNvPr id="2" name="Content Placeholder 1"/>
          <p:cNvSpPr>
            <a:spLocks noGrp="1"/>
          </p:cNvSpPr>
          <p:nvPr>
            <p:ph idx="1"/>
          </p:nvPr>
        </p:nvSpPr>
        <p:spPr>
          <a:xfrm>
            <a:off x="213109" y="1379491"/>
            <a:ext cx="2886086" cy="5137423"/>
          </a:xfrm>
        </p:spPr>
        <p:txBody>
          <a:bodyPr/>
          <a:lstStyle/>
          <a:p>
            <a:r>
              <a:rPr lang="en-US" dirty="0"/>
              <a:t>Binary notation refers to the fact that computers communicate in 1s and </a:t>
            </a:r>
            <a:r>
              <a:rPr lang="en-US" dirty="0" smtClean="0"/>
              <a:t>0s</a:t>
            </a:r>
          </a:p>
          <a:p>
            <a:r>
              <a:rPr lang="en-US" dirty="0" smtClean="0"/>
              <a:t>Converting binary </a:t>
            </a:r>
            <a:r>
              <a:rPr lang="en-US" dirty="0"/>
              <a:t>to decimal requires an understanding of the mathematical basis of a numbering </a:t>
            </a:r>
            <a:r>
              <a:rPr lang="en-US" dirty="0" smtClean="0"/>
              <a:t>system – positional notation</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841" y="2000704"/>
            <a:ext cx="5655937" cy="399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Dynamic Configuration of a Global Unicast Address using DHCPv6</a:t>
            </a:r>
            <a:endParaRPr lang="en-US" sz="2000"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069" y="1566697"/>
            <a:ext cx="5842273" cy="503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22380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sp>
        <p:nvSpPr>
          <p:cNvPr id="3" name="TextBox 2"/>
          <p:cNvSpPr txBox="1"/>
          <p:nvPr/>
        </p:nvSpPr>
        <p:spPr>
          <a:xfrm>
            <a:off x="174169" y="1769016"/>
            <a:ext cx="8433801" cy="4745915"/>
          </a:xfrm>
          <a:prstGeom prst="rect">
            <a:avLst/>
          </a:prstGeom>
          <a:noFill/>
        </p:spPr>
        <p:txBody>
          <a:bodyPr wrap="square" rtlCol="0">
            <a:spAutoFit/>
          </a:bodyPr>
          <a:lstStyle/>
          <a:p>
            <a:pPr algn="l"/>
            <a:r>
              <a:rPr lang="en-US" dirty="0" smtClean="0"/>
              <a:t>EUI-64 Process</a:t>
            </a:r>
          </a:p>
          <a:p>
            <a:pPr marL="342900" indent="-342900" algn="l">
              <a:buFont typeface="Wingdings" pitchFamily="2" charset="2"/>
              <a:buChar char="§"/>
            </a:pPr>
            <a:r>
              <a:rPr lang="en-US" dirty="0"/>
              <a:t>process uses a client’s 48-bit Ethernet MAC address, and inserts another 16 bits in the middle of the 46-bit MAC address to create a 64-bit Interface </a:t>
            </a:r>
            <a:r>
              <a:rPr lang="en-US" dirty="0" smtClean="0"/>
              <a:t>ID</a:t>
            </a:r>
          </a:p>
          <a:p>
            <a:pPr marL="342900" indent="-342900" algn="l">
              <a:buFont typeface="Wingdings" pitchFamily="2" charset="2"/>
              <a:buChar char="§"/>
            </a:pPr>
            <a:r>
              <a:rPr lang="en-US" dirty="0"/>
              <a:t>advantage </a:t>
            </a:r>
            <a:r>
              <a:rPr lang="en-US" dirty="0" smtClean="0"/>
              <a:t>is </a:t>
            </a:r>
            <a:r>
              <a:rPr lang="en-US" dirty="0"/>
              <a:t>Ethernet MAC address can be used to determine the </a:t>
            </a:r>
            <a:r>
              <a:rPr lang="en-US" dirty="0" smtClean="0"/>
              <a:t>Interface – easily tracked</a:t>
            </a:r>
          </a:p>
          <a:p>
            <a:endParaRPr lang="en-US" dirty="0" smtClean="0"/>
          </a:p>
          <a:p>
            <a:pPr algn="l"/>
            <a:r>
              <a:rPr lang="en-US" dirty="0" smtClean="0"/>
              <a:t>EUI-64 </a:t>
            </a:r>
            <a:r>
              <a:rPr lang="en-US" dirty="0"/>
              <a:t>Interface ID is represented in binary and is made </a:t>
            </a:r>
            <a:r>
              <a:rPr lang="en-US" dirty="0" smtClean="0"/>
              <a:t>up of </a:t>
            </a:r>
            <a:r>
              <a:rPr lang="en-US" dirty="0"/>
              <a:t>three </a:t>
            </a:r>
            <a:r>
              <a:rPr lang="en-US" dirty="0" smtClean="0"/>
              <a:t>parts:</a:t>
            </a:r>
          </a:p>
          <a:p>
            <a:pPr marL="342900" indent="-342900" algn="l">
              <a:buFont typeface="Wingdings" pitchFamily="2" charset="2"/>
              <a:buChar char="§"/>
            </a:pPr>
            <a:r>
              <a:rPr lang="en-US" dirty="0" smtClean="0"/>
              <a:t>24-bit </a:t>
            </a:r>
            <a:r>
              <a:rPr lang="en-US" dirty="0"/>
              <a:t>OUI from the client MAC address, but </a:t>
            </a:r>
            <a:r>
              <a:rPr lang="en-US" dirty="0" smtClean="0"/>
              <a:t>the </a:t>
            </a:r>
            <a:r>
              <a:rPr lang="en-US" dirty="0"/>
              <a:t>7th bit (the </a:t>
            </a:r>
            <a:r>
              <a:rPr lang="en-US" dirty="0" smtClean="0"/>
              <a:t>Universally/Locally bit</a:t>
            </a:r>
            <a:r>
              <a:rPr lang="en-US" dirty="0"/>
              <a:t>) is </a:t>
            </a:r>
            <a:r>
              <a:rPr lang="en-US" dirty="0" smtClean="0"/>
              <a:t>reversed (0 becomes a 1)</a:t>
            </a:r>
            <a:endParaRPr lang="en-US" dirty="0"/>
          </a:p>
          <a:p>
            <a:pPr marL="342900" indent="-342900" algn="l">
              <a:buFont typeface="Wingdings" pitchFamily="2" charset="2"/>
              <a:buChar char="§"/>
            </a:pPr>
            <a:r>
              <a:rPr lang="en-US" dirty="0" smtClean="0"/>
              <a:t>inserted </a:t>
            </a:r>
            <a:r>
              <a:rPr lang="en-US" dirty="0"/>
              <a:t>16-bit value FFFE </a:t>
            </a:r>
          </a:p>
          <a:p>
            <a:pPr marL="342900" indent="-342900" algn="l">
              <a:buFont typeface="Wingdings" pitchFamily="2" charset="2"/>
              <a:buChar char="§"/>
            </a:pPr>
            <a:r>
              <a:rPr lang="en-US" dirty="0" smtClean="0"/>
              <a:t>24-bit </a:t>
            </a:r>
            <a:r>
              <a:rPr lang="en-US" dirty="0"/>
              <a:t>d</a:t>
            </a:r>
            <a:r>
              <a:rPr lang="en-US" dirty="0" smtClean="0"/>
              <a:t>evice </a:t>
            </a:r>
            <a:r>
              <a:rPr lang="en-US" dirty="0"/>
              <a:t>i</a:t>
            </a:r>
            <a:r>
              <a:rPr lang="en-US" dirty="0" smtClean="0"/>
              <a:t>dentifier </a:t>
            </a:r>
            <a:r>
              <a:rPr lang="en-US" dirty="0"/>
              <a:t>from the client MAC </a:t>
            </a:r>
            <a:r>
              <a:rPr lang="en-US" dirty="0" smtClean="0"/>
              <a:t>address</a:t>
            </a:r>
          </a:p>
          <a:p>
            <a:pPr algn="l"/>
            <a:endParaRPr lang="en-US" dirty="0"/>
          </a:p>
        </p:txBody>
      </p:sp>
    </p:spTree>
    <p:extLst>
      <p:ext uri="{BB962C8B-B14F-4D97-AF65-F5344CB8AC3E}">
        <p14:creationId xmlns:p14="http://schemas.microsoft.com/office/powerpoint/2010/main" val="373419129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350" y="1345150"/>
            <a:ext cx="5949615" cy="502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7880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649" y="1532625"/>
            <a:ext cx="6589986" cy="458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97107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sp>
        <p:nvSpPr>
          <p:cNvPr id="2" name="Rectangle 1"/>
          <p:cNvSpPr/>
          <p:nvPr/>
        </p:nvSpPr>
        <p:spPr>
          <a:xfrm>
            <a:off x="299545" y="1734207"/>
            <a:ext cx="8355724" cy="3083921"/>
          </a:xfrm>
          <a:prstGeom prst="rect">
            <a:avLst/>
          </a:prstGeom>
        </p:spPr>
        <p:txBody>
          <a:bodyPr wrap="square">
            <a:spAutoFit/>
          </a:bodyPr>
          <a:lstStyle/>
          <a:p>
            <a:pPr algn="l"/>
            <a:r>
              <a:rPr lang="en-US" b="1" dirty="0"/>
              <a:t>Randomly Generated Interface </a:t>
            </a:r>
            <a:r>
              <a:rPr lang="en-US" b="1" dirty="0" smtClean="0"/>
              <a:t>IDs</a:t>
            </a:r>
          </a:p>
          <a:p>
            <a:pPr algn="l"/>
            <a:endParaRPr lang="en-US" dirty="0"/>
          </a:p>
          <a:p>
            <a:pPr marL="342900" indent="-342900" algn="l">
              <a:buFont typeface="Wingdings" pitchFamily="2" charset="2"/>
              <a:buChar char="§"/>
            </a:pPr>
            <a:r>
              <a:rPr lang="en-US" dirty="0"/>
              <a:t>Depending upon the operating system, a device may use a randomly generated Interface ID instead of using the MAC address and the EUI-64 </a:t>
            </a:r>
            <a:r>
              <a:rPr lang="en-US" dirty="0" smtClean="0"/>
              <a:t>process</a:t>
            </a:r>
          </a:p>
          <a:p>
            <a:pPr marL="342900" indent="-342900" algn="l">
              <a:buFont typeface="Wingdings" pitchFamily="2" charset="2"/>
              <a:buChar char="§"/>
            </a:pPr>
            <a:r>
              <a:rPr lang="en-US" dirty="0" smtClean="0"/>
              <a:t>Beginning with </a:t>
            </a:r>
            <a:r>
              <a:rPr lang="en-US" dirty="0"/>
              <a:t>Windows Vista, Windows uses a randomly generated Interface ID instead of one created with </a:t>
            </a:r>
            <a:r>
              <a:rPr lang="en-US" dirty="0" smtClean="0"/>
              <a:t>EUI-64</a:t>
            </a:r>
          </a:p>
          <a:p>
            <a:pPr marL="342900" indent="-342900" algn="l">
              <a:buFont typeface="Wingdings" pitchFamily="2" charset="2"/>
              <a:buChar char="§"/>
            </a:pPr>
            <a:r>
              <a:rPr lang="en-US" dirty="0" smtClean="0"/>
              <a:t>Windows </a:t>
            </a:r>
            <a:r>
              <a:rPr lang="en-US" dirty="0"/>
              <a:t>XP and previous Windows operating systems used </a:t>
            </a:r>
            <a:r>
              <a:rPr lang="en-US" dirty="0" smtClean="0"/>
              <a:t>EUI-64</a:t>
            </a:r>
            <a:endParaRPr lang="en-US" dirty="0"/>
          </a:p>
        </p:txBody>
      </p:sp>
    </p:spTree>
    <p:extLst>
      <p:ext uri="{BB962C8B-B14F-4D97-AF65-F5344CB8AC3E}">
        <p14:creationId xmlns:p14="http://schemas.microsoft.com/office/powerpoint/2010/main" val="943346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a:t>
            </a:r>
            <a:endParaRPr lang="en-US" dirty="0">
              <a:latin typeface="Arial" charset="0"/>
            </a:endParaRPr>
          </a:p>
        </p:txBody>
      </p:sp>
      <p:sp>
        <p:nvSpPr>
          <p:cNvPr id="2" name="Rectangle 1"/>
          <p:cNvSpPr/>
          <p:nvPr/>
        </p:nvSpPr>
        <p:spPr>
          <a:xfrm>
            <a:off x="348343" y="1451429"/>
            <a:ext cx="8505371" cy="4413516"/>
          </a:xfrm>
          <a:prstGeom prst="rect">
            <a:avLst/>
          </a:prstGeom>
        </p:spPr>
        <p:txBody>
          <a:bodyPr wrap="square">
            <a:spAutoFit/>
          </a:bodyPr>
          <a:lstStyle/>
          <a:p>
            <a:pPr algn="l"/>
            <a:r>
              <a:rPr lang="en-US" b="1" dirty="0"/>
              <a:t>Link-local Address</a:t>
            </a:r>
          </a:p>
          <a:p>
            <a:pPr marL="342900" indent="-342900" algn="l">
              <a:buFont typeface="Wingdings" pitchFamily="2" charset="2"/>
              <a:buChar char="§"/>
            </a:pPr>
            <a:r>
              <a:rPr lang="en-US" dirty="0"/>
              <a:t>After a global unicast address is assigned to an interface, IPv6-enabled device automatically generates its link-local address </a:t>
            </a:r>
          </a:p>
          <a:p>
            <a:pPr marL="342900" indent="-342900" algn="l">
              <a:buFont typeface="Wingdings" pitchFamily="2" charset="2"/>
              <a:buChar char="§"/>
            </a:pPr>
            <a:r>
              <a:rPr lang="en-US" dirty="0"/>
              <a:t>Must have a link-local address which enables a device to communicate with other IPv6-enabled devices on the same subnet</a:t>
            </a:r>
          </a:p>
          <a:p>
            <a:pPr marL="342900" indent="-342900" algn="l">
              <a:buFont typeface="Wingdings" pitchFamily="2" charset="2"/>
              <a:buChar char="§"/>
            </a:pPr>
            <a:r>
              <a:rPr lang="en-US" dirty="0"/>
              <a:t>Uses the link-local address of the local router for its default gateway IPv6 address</a:t>
            </a:r>
          </a:p>
          <a:p>
            <a:pPr marL="342900" indent="-342900" algn="l">
              <a:buFont typeface="Wingdings" pitchFamily="2" charset="2"/>
              <a:buChar char="§"/>
            </a:pPr>
            <a:r>
              <a:rPr lang="en-US" dirty="0"/>
              <a:t>Routers exchange dynamic routing protocol messages using link-local addresses</a:t>
            </a:r>
          </a:p>
          <a:p>
            <a:pPr marL="342900" indent="-342900" algn="l">
              <a:buFont typeface="Wingdings" pitchFamily="2" charset="2"/>
              <a:buChar char="§"/>
            </a:pPr>
            <a:r>
              <a:rPr lang="en-US" dirty="0"/>
              <a:t>Routers’ routing tables use the link-local address to identify the next-hop router when forwarding IPv6 packets</a:t>
            </a:r>
          </a:p>
        </p:txBody>
      </p:sp>
    </p:spTree>
    <p:extLst>
      <p:ext uri="{BB962C8B-B14F-4D97-AF65-F5344CB8AC3E}">
        <p14:creationId xmlns:p14="http://schemas.microsoft.com/office/powerpoint/2010/main" val="8536671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6" y="3365382"/>
            <a:ext cx="7393784" cy="2963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56343" y="1843315"/>
            <a:ext cx="7358743" cy="1089529"/>
          </a:xfrm>
          <a:prstGeom prst="rect">
            <a:avLst/>
          </a:prstGeom>
        </p:spPr>
        <p:txBody>
          <a:bodyPr wrap="square">
            <a:spAutoFit/>
          </a:bodyPr>
          <a:lstStyle/>
          <a:p>
            <a:pPr algn="l"/>
            <a:r>
              <a:rPr lang="en-US" b="1" dirty="0"/>
              <a:t>Dynamically Assigned </a:t>
            </a:r>
          </a:p>
          <a:p>
            <a:pPr marL="342900" indent="-342900" algn="l">
              <a:buFont typeface="Wingdings" pitchFamily="2" charset="2"/>
              <a:buChar char="§"/>
            </a:pPr>
            <a:r>
              <a:rPr lang="en-US" dirty="0"/>
              <a:t>Link-local address is dynamically created using the FE80::/10 prefix and the Interface ID</a:t>
            </a:r>
          </a:p>
        </p:txBody>
      </p:sp>
    </p:spTree>
    <p:extLst>
      <p:ext uri="{BB962C8B-B14F-4D97-AF65-F5344CB8AC3E}">
        <p14:creationId xmlns:p14="http://schemas.microsoft.com/office/powerpoint/2010/main" val="154352647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a:t>
            </a:r>
            <a:endParaRPr lang="en-US" dirty="0">
              <a:latin typeface="Arial"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67501" y="1952170"/>
            <a:ext cx="8345715"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val="119988792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a:t>
            </a:r>
            <a:endParaRPr lang="en-US" dirty="0">
              <a:latin typeface="Arial" charset="0"/>
            </a:endParaRPr>
          </a:p>
        </p:txBody>
      </p:sp>
      <p:sp>
        <p:nvSpPr>
          <p:cNvPr id="3" name="Rectangle 2"/>
          <p:cNvSpPr/>
          <p:nvPr/>
        </p:nvSpPr>
        <p:spPr>
          <a:xfrm>
            <a:off x="482935" y="1977967"/>
            <a:ext cx="8345715" cy="424732"/>
          </a:xfrm>
          <a:prstGeom prst="rect">
            <a:avLst/>
          </a:prstGeom>
        </p:spPr>
        <p:txBody>
          <a:bodyPr wrap="square">
            <a:spAutoFit/>
          </a:bodyPr>
          <a:lstStyle/>
          <a:p>
            <a:pPr algn="l"/>
            <a:r>
              <a:rPr lang="en-US" b="1" dirty="0" smtClean="0"/>
              <a:t>Configuring link-local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72" y="2433638"/>
            <a:ext cx="7423842"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8815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sz="2400" dirty="0" smtClean="0">
                <a:latin typeface="Arial" charset="0"/>
              </a:rPr>
              <a:t>Verifying IPv6 Address Configuration</a:t>
            </a:r>
            <a:endParaRPr lang="en-US" sz="2400" dirty="0">
              <a:latin typeface="Arial"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55" y="1717028"/>
            <a:ext cx="5354215" cy="431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4171" y="1999684"/>
            <a:ext cx="3120572" cy="3748719"/>
          </a:xfrm>
          <a:prstGeom prst="rect">
            <a:avLst/>
          </a:prstGeom>
          <a:noFill/>
        </p:spPr>
        <p:txBody>
          <a:bodyPr wrap="square" rtlCol="0">
            <a:spAutoFit/>
          </a:bodyPr>
          <a:lstStyle/>
          <a:p>
            <a:pPr algn="l"/>
            <a:r>
              <a:rPr lang="en-US" dirty="0" smtClean="0"/>
              <a:t>Each interface </a:t>
            </a:r>
            <a:r>
              <a:rPr lang="en-US" dirty="0"/>
              <a:t>has two IPv6 </a:t>
            </a:r>
            <a:r>
              <a:rPr lang="en-US" dirty="0" smtClean="0"/>
              <a:t>addresses - </a:t>
            </a:r>
          </a:p>
          <a:p>
            <a:pPr algn="l"/>
            <a:endParaRPr lang="en-US" dirty="0" smtClean="0"/>
          </a:p>
          <a:p>
            <a:pPr marL="457200" indent="-457200" algn="l">
              <a:buFont typeface="+mj-lt"/>
              <a:buAutoNum type="arabicPeriod"/>
            </a:pPr>
            <a:r>
              <a:rPr lang="en-US" dirty="0" smtClean="0"/>
              <a:t>global </a:t>
            </a:r>
            <a:r>
              <a:rPr lang="en-US" dirty="0"/>
              <a:t>unicast address that was </a:t>
            </a:r>
            <a:r>
              <a:rPr lang="en-US" dirty="0" smtClean="0"/>
              <a:t>configured</a:t>
            </a:r>
          </a:p>
          <a:p>
            <a:pPr marL="457200" indent="-457200" algn="l">
              <a:buFont typeface="+mj-lt"/>
              <a:buAutoNum type="arabicPeriod"/>
            </a:pPr>
            <a:r>
              <a:rPr lang="en-US" dirty="0" smtClean="0"/>
              <a:t>one </a:t>
            </a:r>
            <a:r>
              <a:rPr lang="en-US" dirty="0"/>
              <a:t>that begins with </a:t>
            </a:r>
            <a:r>
              <a:rPr lang="en-US" dirty="0" smtClean="0"/>
              <a:t>FE80 </a:t>
            </a:r>
            <a:r>
              <a:rPr lang="en-US" dirty="0"/>
              <a:t>is </a:t>
            </a:r>
            <a:r>
              <a:rPr lang="en-US" dirty="0" smtClean="0"/>
              <a:t>automatically added </a:t>
            </a:r>
            <a:r>
              <a:rPr lang="en-US" dirty="0"/>
              <a:t>link-local unicast </a:t>
            </a:r>
            <a:r>
              <a:rPr lang="en-US" dirty="0" smtClean="0"/>
              <a:t>address</a:t>
            </a:r>
            <a:endParaRPr lang="en-US" dirty="0"/>
          </a:p>
        </p:txBody>
      </p:sp>
    </p:spTree>
    <p:extLst>
      <p:ext uri="{BB962C8B-B14F-4D97-AF65-F5344CB8AC3E}">
        <p14:creationId xmlns:p14="http://schemas.microsoft.com/office/powerpoint/2010/main" val="20206669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9" y="1506463"/>
            <a:ext cx="4726226" cy="132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794" y="3102711"/>
            <a:ext cx="8667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9" name="Rectangle 2"/>
          <p:cNvSpPr>
            <a:spLocks noGrp="1" noChangeArrowheads="1"/>
          </p:cNvSpPr>
          <p:nvPr>
            <p:ph type="title"/>
          </p:nvPr>
        </p:nvSpPr>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Number System</a:t>
            </a:r>
            <a:endParaRPr lang="en-US" dirty="0">
              <a:latin typeface="Arial" charset="0"/>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1569087"/>
            <a:ext cx="2409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094" y="2068201"/>
            <a:ext cx="1533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2465388" y="1869124"/>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flipV="1">
            <a:off x="4729830" y="2554514"/>
            <a:ext cx="696351" cy="708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V="1">
            <a:off x="5496712" y="2531667"/>
            <a:ext cx="510496" cy="73165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flipV="1">
            <a:off x="5751960" y="2606632"/>
            <a:ext cx="1490669" cy="6566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159567" y="2363476"/>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flipV="1">
            <a:off x="3512457" y="2658751"/>
            <a:ext cx="1828800" cy="6566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666" y="3811283"/>
            <a:ext cx="3958092" cy="314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6432" y="3561192"/>
            <a:ext cx="5466796" cy="299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sz="2400" dirty="0" smtClean="0">
                <a:latin typeface="Arial" charset="0"/>
              </a:rPr>
              <a:t>Verifying IPv6 Address Configuration</a:t>
            </a:r>
            <a:endParaRPr lang="en-US" sz="2400"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683" y="1669823"/>
            <a:ext cx="6313692" cy="433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77540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sp>
        <p:nvSpPr>
          <p:cNvPr id="2" name="Content Placeholder 1"/>
          <p:cNvSpPr>
            <a:spLocks noGrp="1"/>
          </p:cNvSpPr>
          <p:nvPr>
            <p:ph idx="1"/>
          </p:nvPr>
        </p:nvSpPr>
        <p:spPr>
          <a:xfrm>
            <a:off x="198595" y="1771584"/>
            <a:ext cx="8733677" cy="5086416"/>
          </a:xfrm>
        </p:spPr>
        <p:txBody>
          <a:bodyPr/>
          <a:lstStyle/>
          <a:p>
            <a:r>
              <a:rPr lang="en-US" dirty="0"/>
              <a:t>IPv6 multicast addresses have the prefix </a:t>
            </a:r>
            <a:r>
              <a:rPr lang="en-US" dirty="0" err="1" smtClean="0"/>
              <a:t>FFxx</a:t>
            </a:r>
            <a:r>
              <a:rPr lang="en-US" dirty="0" smtClean="0"/>
              <a:t>::/8</a:t>
            </a:r>
          </a:p>
          <a:p>
            <a:r>
              <a:rPr lang="en-US" dirty="0"/>
              <a:t>There are two types of IPv6 multicast addresses:</a:t>
            </a:r>
          </a:p>
          <a:p>
            <a:pPr marL="800100" lvl="1" indent="-342900">
              <a:buFont typeface="Arial" pitchFamily="34" charset="0"/>
              <a:buChar char="•"/>
            </a:pPr>
            <a:r>
              <a:rPr lang="en-US" dirty="0"/>
              <a:t>Assigned </a:t>
            </a:r>
            <a:r>
              <a:rPr lang="en-US" dirty="0" smtClean="0"/>
              <a:t>multicast</a:t>
            </a:r>
          </a:p>
          <a:p>
            <a:pPr marL="800100" lvl="1" indent="-342900">
              <a:buFont typeface="Arial" pitchFamily="34" charset="0"/>
              <a:buChar char="•"/>
            </a:pPr>
            <a:r>
              <a:rPr lang="en-US" dirty="0" smtClean="0"/>
              <a:t>Solicited </a:t>
            </a:r>
            <a:r>
              <a:rPr lang="en-US" dirty="0"/>
              <a:t>node </a:t>
            </a:r>
            <a:r>
              <a:rPr lang="en-US" dirty="0" smtClean="0"/>
              <a:t>multicast</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dirty="0" smtClean="0"/>
              <a:t>Two </a:t>
            </a:r>
            <a:r>
              <a:rPr lang="en-US" dirty="0"/>
              <a:t>common IPv6 assigned multicast groups include:</a:t>
            </a:r>
          </a:p>
          <a:p>
            <a:pPr marL="800100" lvl="1" indent="-342900">
              <a:buFont typeface="Wingdings" pitchFamily="2" charset="2"/>
              <a:buChar char="§"/>
            </a:pPr>
            <a:r>
              <a:rPr lang="en-US" b="1" dirty="0"/>
              <a:t>FF02::1 All-nodes multicast group</a:t>
            </a:r>
            <a:r>
              <a:rPr lang="en-US" dirty="0"/>
              <a:t> </a:t>
            </a:r>
            <a:r>
              <a:rPr lang="en-US" dirty="0" smtClean="0"/>
              <a:t>– </a:t>
            </a:r>
          </a:p>
          <a:p>
            <a:pPr marL="1139825" lvl="2" indent="-342900">
              <a:buFont typeface="Arial" pitchFamily="34" charset="0"/>
              <a:buChar char="•"/>
            </a:pPr>
            <a:r>
              <a:rPr lang="en-US" dirty="0" smtClean="0"/>
              <a:t>all </a:t>
            </a:r>
            <a:r>
              <a:rPr lang="en-US" dirty="0"/>
              <a:t>IPv6-enabled devices </a:t>
            </a:r>
            <a:r>
              <a:rPr lang="en-US" dirty="0" smtClean="0"/>
              <a:t>join </a:t>
            </a:r>
          </a:p>
          <a:p>
            <a:pPr marL="1139825" lvl="2" indent="-342900">
              <a:buFont typeface="Arial" pitchFamily="34" charset="0"/>
              <a:buChar char="•"/>
            </a:pPr>
            <a:r>
              <a:rPr lang="en-US" dirty="0" smtClean="0"/>
              <a:t>same </a:t>
            </a:r>
            <a:r>
              <a:rPr lang="en-US" dirty="0"/>
              <a:t>effect as </a:t>
            </a:r>
            <a:r>
              <a:rPr lang="en-US" dirty="0" smtClean="0"/>
              <a:t>an IPv4 </a:t>
            </a:r>
            <a:r>
              <a:rPr lang="en-US" dirty="0"/>
              <a:t>broadcast address </a:t>
            </a:r>
            <a:endParaRPr lang="en-US" dirty="0" smtClean="0"/>
          </a:p>
          <a:p>
            <a:pPr marL="800100" lvl="1" indent="-342900">
              <a:buFont typeface="Wingdings" pitchFamily="2" charset="2"/>
              <a:buChar char="§"/>
            </a:pPr>
            <a:r>
              <a:rPr lang="en-US" b="1" dirty="0" smtClean="0"/>
              <a:t>FF02</a:t>
            </a:r>
            <a:r>
              <a:rPr lang="en-US" b="1" dirty="0"/>
              <a:t>::2 All-routers multicast group</a:t>
            </a:r>
            <a:r>
              <a:rPr lang="en-US" dirty="0"/>
              <a:t> </a:t>
            </a:r>
            <a:r>
              <a:rPr lang="en-US" dirty="0" smtClean="0"/>
              <a:t>– </a:t>
            </a:r>
          </a:p>
          <a:p>
            <a:pPr marL="1139825" lvl="2" indent="-342900">
              <a:buFont typeface="Arial" pitchFamily="34" charset="0"/>
              <a:buChar char="•"/>
            </a:pPr>
            <a:r>
              <a:rPr lang="en-US" dirty="0" smtClean="0"/>
              <a:t>all </a:t>
            </a:r>
            <a:r>
              <a:rPr lang="en-US" dirty="0"/>
              <a:t>IPv6 routers </a:t>
            </a:r>
            <a:r>
              <a:rPr lang="en-US" dirty="0" smtClean="0"/>
              <a:t>join</a:t>
            </a:r>
          </a:p>
          <a:p>
            <a:pPr marL="1139825" lvl="2" indent="-342900">
              <a:buFont typeface="Arial" pitchFamily="34" charset="0"/>
              <a:buChar char="•"/>
            </a:pPr>
            <a:r>
              <a:rPr lang="en-US" dirty="0" smtClean="0"/>
              <a:t>a </a:t>
            </a:r>
            <a:r>
              <a:rPr lang="en-US" dirty="0"/>
              <a:t>router becomes a member of this group when it is enabled as an IPv6 router with </a:t>
            </a:r>
            <a:r>
              <a:rPr lang="en-US" b="1" dirty="0"/>
              <a:t>the ipv6 unicast-routing </a:t>
            </a:r>
            <a:r>
              <a:rPr lang="en-US" dirty="0"/>
              <a:t>global configuration </a:t>
            </a:r>
            <a:r>
              <a:rPr lang="en-US" dirty="0" smtClean="0"/>
              <a:t>command</a:t>
            </a:r>
          </a:p>
          <a:p>
            <a:pPr marL="1139825" lvl="2" indent="-342900">
              <a:buFont typeface="Arial" pitchFamily="34" charset="0"/>
              <a:buChar char="•"/>
            </a:pPr>
            <a:r>
              <a:rPr lang="en-US" dirty="0"/>
              <a:t>a</a:t>
            </a:r>
            <a:r>
              <a:rPr lang="en-US" dirty="0" smtClean="0"/>
              <a:t> </a:t>
            </a:r>
            <a:r>
              <a:rPr lang="en-US" dirty="0"/>
              <a:t>packet sent to this group is received and processed by all IPv6 routers on the link or network. </a:t>
            </a:r>
          </a:p>
          <a:p>
            <a:pPr marL="119063" indent="0">
              <a:buNone/>
            </a:pPr>
            <a:endParaRPr lang="en-US" dirty="0"/>
          </a:p>
          <a:p>
            <a:endParaRPr lang="en-US" dirty="0"/>
          </a:p>
        </p:txBody>
      </p:sp>
    </p:spTree>
    <p:extLst>
      <p:ext uri="{BB962C8B-B14F-4D97-AF65-F5344CB8AC3E}">
        <p14:creationId xmlns:p14="http://schemas.microsoft.com/office/powerpoint/2010/main" val="38005030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232" y="1609725"/>
            <a:ext cx="6715159" cy="484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0901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Solicited Node IPv6 Multicast Addresses</a:t>
            </a:r>
            <a:endParaRPr lang="en-US" dirty="0">
              <a:latin typeface="Arial" charset="0"/>
            </a:endParaRPr>
          </a:p>
        </p:txBody>
      </p:sp>
      <p:sp>
        <p:nvSpPr>
          <p:cNvPr id="2" name="Content Placeholder 1"/>
          <p:cNvSpPr>
            <a:spLocks noGrp="1"/>
          </p:cNvSpPr>
          <p:nvPr>
            <p:ph idx="1"/>
          </p:nvPr>
        </p:nvSpPr>
        <p:spPr/>
        <p:txBody>
          <a:bodyPr/>
          <a:lstStyle/>
          <a:p>
            <a:r>
              <a:rPr lang="en-US" dirty="0"/>
              <a:t>S</a:t>
            </a:r>
            <a:r>
              <a:rPr lang="en-US" dirty="0" smtClean="0"/>
              <a:t>imilar </a:t>
            </a:r>
            <a:r>
              <a:rPr lang="en-US" dirty="0"/>
              <a:t>to the all-nodes multicast </a:t>
            </a:r>
            <a:r>
              <a:rPr lang="en-US" dirty="0" smtClean="0"/>
              <a:t>address, matches </a:t>
            </a:r>
            <a:r>
              <a:rPr lang="en-US" dirty="0"/>
              <a:t>only the last 24 bits of the IPv6 global unicast address of a </a:t>
            </a:r>
            <a:r>
              <a:rPr lang="en-US" dirty="0" smtClean="0"/>
              <a:t>device</a:t>
            </a:r>
          </a:p>
          <a:p>
            <a:endParaRPr lang="en-US" dirty="0"/>
          </a:p>
          <a:p>
            <a:endParaRPr lang="en-US" dirty="0" smtClean="0"/>
          </a:p>
          <a:p>
            <a:endParaRPr lang="en-US" dirty="0" smtClean="0"/>
          </a:p>
          <a:p>
            <a:endParaRPr lang="en-US" dirty="0"/>
          </a:p>
          <a:p>
            <a:endParaRPr lang="en-US" dirty="0" smtClean="0"/>
          </a:p>
          <a:p>
            <a:r>
              <a:rPr lang="en-US" dirty="0" smtClean="0"/>
              <a:t>Automatically </a:t>
            </a:r>
            <a:r>
              <a:rPr lang="en-US" dirty="0"/>
              <a:t>created when the global unicast or link-local unicast addresses are </a:t>
            </a:r>
            <a:r>
              <a:rPr lang="en-US" dirty="0" smtClean="0"/>
              <a:t>assigned</a:t>
            </a:r>
          </a:p>
          <a:p>
            <a:r>
              <a:rPr lang="en-US" dirty="0"/>
              <a:t>C</a:t>
            </a:r>
            <a:r>
              <a:rPr lang="en-US" dirty="0" smtClean="0"/>
              <a:t>reated </a:t>
            </a:r>
            <a:r>
              <a:rPr lang="en-US" dirty="0"/>
              <a:t>by combining a special FF02:0:0:0:0:FF00::/104 prefix with the right-most 24 bits of its unicast address</a:t>
            </a:r>
            <a:r>
              <a:rPr lang="en-US" dirty="0" smtClean="0"/>
              <a:t>.</a:t>
            </a:r>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87" y="2164702"/>
            <a:ext cx="4748213" cy="28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8057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Solicited Node IPv6 Multicast Addresses</a:t>
            </a:r>
            <a:endParaRPr lang="en-US" dirty="0">
              <a:latin typeface="Arial" charset="0"/>
            </a:endParaRPr>
          </a:p>
        </p:txBody>
      </p:sp>
      <p:sp>
        <p:nvSpPr>
          <p:cNvPr id="2" name="Content Placeholder 1"/>
          <p:cNvSpPr>
            <a:spLocks noGrp="1"/>
          </p:cNvSpPr>
          <p:nvPr>
            <p:ph idx="1"/>
          </p:nvPr>
        </p:nvSpPr>
        <p:spPr/>
        <p:txBody>
          <a:bodyPr/>
          <a:lstStyle/>
          <a:p>
            <a:r>
              <a:rPr lang="en-US" dirty="0" smtClean="0"/>
              <a:t>The </a:t>
            </a:r>
            <a:r>
              <a:rPr lang="en-US" dirty="0"/>
              <a:t>solicited node multicast address consists of two parts:</a:t>
            </a:r>
          </a:p>
          <a:p>
            <a:r>
              <a:rPr lang="en-US" b="1" dirty="0"/>
              <a:t>FF02:0:0:0:0:FF00::/104 multicast </a:t>
            </a:r>
            <a:r>
              <a:rPr lang="en-US" b="1" dirty="0" smtClean="0"/>
              <a:t>prefix </a:t>
            </a:r>
            <a:r>
              <a:rPr lang="en-US" dirty="0" smtClean="0"/>
              <a:t>- first </a:t>
            </a:r>
            <a:r>
              <a:rPr lang="en-US" dirty="0"/>
              <a:t>104 bits of the all solicited node multicast </a:t>
            </a:r>
            <a:r>
              <a:rPr lang="en-US" dirty="0" smtClean="0"/>
              <a:t>address</a:t>
            </a:r>
            <a:endParaRPr lang="en-US" dirty="0"/>
          </a:p>
          <a:p>
            <a:r>
              <a:rPr lang="en-US" b="1" dirty="0"/>
              <a:t>Least significant 24-bits </a:t>
            </a:r>
            <a:r>
              <a:rPr lang="en-US" dirty="0" smtClean="0"/>
              <a:t>– copied </a:t>
            </a:r>
            <a:r>
              <a:rPr lang="en-US" dirty="0"/>
              <a:t>from the right-most 24 bits of the global unicast or link-local unicast address of the </a:t>
            </a:r>
            <a:r>
              <a:rPr lang="en-US" dirty="0" smtClean="0"/>
              <a:t>device</a:t>
            </a:r>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616" y="3924981"/>
            <a:ext cx="46196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95094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ICMPv4 and ICMPv6 Messages</a:t>
            </a:r>
            <a:endParaRPr lang="en-US" dirty="0">
              <a:latin typeface="Arial" charset="0"/>
            </a:endParaRPr>
          </a:p>
        </p:txBody>
      </p:sp>
      <p:sp>
        <p:nvSpPr>
          <p:cNvPr id="2" name="Content Placeholder 1"/>
          <p:cNvSpPr>
            <a:spLocks noGrp="1"/>
          </p:cNvSpPr>
          <p:nvPr>
            <p:ph idx="1"/>
          </p:nvPr>
        </p:nvSpPr>
        <p:spPr>
          <a:xfrm>
            <a:off x="261257" y="1379492"/>
            <a:ext cx="8685529" cy="5224508"/>
          </a:xfrm>
        </p:spPr>
        <p:txBody>
          <a:bodyPr/>
          <a:lstStyle/>
          <a:p>
            <a:r>
              <a:rPr lang="en-US" dirty="0" smtClean="0"/>
              <a:t>ICMP </a:t>
            </a:r>
            <a:r>
              <a:rPr lang="en-US" dirty="0"/>
              <a:t>messages common to both ICMPv4 and ICMPv6 include:</a:t>
            </a:r>
          </a:p>
          <a:p>
            <a:pPr marL="800100" lvl="1" indent="-342900">
              <a:buFont typeface="Arial" pitchFamily="34" charset="0"/>
              <a:buChar char="•"/>
            </a:pPr>
            <a:r>
              <a:rPr lang="en-US" dirty="0"/>
              <a:t>Host confirmation</a:t>
            </a:r>
          </a:p>
          <a:p>
            <a:pPr marL="800100" lvl="1" indent="-342900">
              <a:buFont typeface="Arial" pitchFamily="34" charset="0"/>
              <a:buChar char="•"/>
            </a:pPr>
            <a:r>
              <a:rPr lang="en-US" dirty="0"/>
              <a:t>Destination or Service Unreachable</a:t>
            </a:r>
          </a:p>
          <a:p>
            <a:pPr marL="800100" lvl="1" indent="-342900">
              <a:buFont typeface="Arial" pitchFamily="34" charset="0"/>
              <a:buChar char="•"/>
            </a:pPr>
            <a:r>
              <a:rPr lang="en-US" dirty="0"/>
              <a:t>Time exceeded</a:t>
            </a:r>
          </a:p>
          <a:p>
            <a:pPr marL="800100" lvl="1" indent="-342900">
              <a:buFont typeface="Arial" pitchFamily="34" charset="0"/>
              <a:buChar char="•"/>
            </a:pPr>
            <a:r>
              <a:rPr lang="en-US" dirty="0"/>
              <a:t>Route </a:t>
            </a:r>
            <a:r>
              <a:rPr lang="en-US" dirty="0" smtClean="0"/>
              <a:t>redirection</a:t>
            </a:r>
          </a:p>
          <a:p>
            <a:pPr marL="231775" indent="-231775">
              <a:buFont typeface="Wingdings" pitchFamily="2" charset="2"/>
              <a:buChar char="§"/>
            </a:pPr>
            <a:r>
              <a:rPr lang="en-US" dirty="0"/>
              <a:t>Although IP is not a reliable protocol, the TCP/IP suite does provide for messages to be sent in the event of certain </a:t>
            </a:r>
            <a:r>
              <a:rPr lang="en-US" dirty="0" smtClean="0"/>
              <a:t>errors, sent </a:t>
            </a:r>
            <a:r>
              <a:rPr lang="en-US" dirty="0"/>
              <a:t>using the services of ICMP</a:t>
            </a:r>
          </a:p>
        </p:txBody>
      </p:sp>
    </p:spTree>
    <p:extLst>
      <p:ext uri="{BB962C8B-B14F-4D97-AF65-F5344CB8AC3E}">
        <p14:creationId xmlns:p14="http://schemas.microsoft.com/office/powerpoint/2010/main" val="184004210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Router Solicitation and Router Advertisement Messages</a:t>
            </a:r>
            <a:endParaRPr lang="en-US" dirty="0">
              <a:latin typeface="Arial" charset="0"/>
            </a:endParaRPr>
          </a:p>
        </p:txBody>
      </p:sp>
      <p:sp>
        <p:nvSpPr>
          <p:cNvPr id="2" name="Content Placeholder 1"/>
          <p:cNvSpPr>
            <a:spLocks noGrp="1"/>
          </p:cNvSpPr>
          <p:nvPr>
            <p:ph idx="1"/>
          </p:nvPr>
        </p:nvSpPr>
        <p:spPr>
          <a:xfrm>
            <a:off x="246743" y="1756227"/>
            <a:ext cx="8700043" cy="4992916"/>
          </a:xfrm>
        </p:spPr>
        <p:txBody>
          <a:bodyPr/>
          <a:lstStyle/>
          <a:p>
            <a:r>
              <a:rPr lang="en-US" dirty="0"/>
              <a:t>ICMPv6 includes four new protocols as part of the Neighbor Discovery Protocol (ND or NDP):</a:t>
            </a:r>
          </a:p>
          <a:p>
            <a:pPr marL="800100" lvl="1" indent="-342900">
              <a:buFont typeface="Arial" pitchFamily="34" charset="0"/>
              <a:buChar char="•"/>
            </a:pPr>
            <a:r>
              <a:rPr lang="en-US" dirty="0"/>
              <a:t>Router Solicitation message</a:t>
            </a:r>
          </a:p>
          <a:p>
            <a:pPr marL="800100" lvl="1" indent="-342900">
              <a:buFont typeface="Arial" pitchFamily="34" charset="0"/>
              <a:buChar char="•"/>
            </a:pPr>
            <a:r>
              <a:rPr lang="en-US" dirty="0"/>
              <a:t>Router Advertisement message</a:t>
            </a:r>
          </a:p>
          <a:p>
            <a:pPr marL="800100" lvl="1" indent="-342900">
              <a:buFont typeface="Arial" pitchFamily="34" charset="0"/>
              <a:buChar char="•"/>
            </a:pPr>
            <a:r>
              <a:rPr lang="en-US" dirty="0"/>
              <a:t>Neighbor Solicitation message</a:t>
            </a:r>
          </a:p>
          <a:p>
            <a:pPr marL="800100" lvl="1" indent="-342900">
              <a:buFont typeface="Arial" pitchFamily="34" charset="0"/>
              <a:buChar char="•"/>
            </a:pPr>
            <a:r>
              <a:rPr lang="en-US" dirty="0"/>
              <a:t>Neighbor Advertisement message</a:t>
            </a:r>
          </a:p>
          <a:p>
            <a:r>
              <a:rPr lang="en-US" b="1" dirty="0"/>
              <a:t>Router Solicitation and Router Advertisement </a:t>
            </a:r>
            <a:r>
              <a:rPr lang="en-US" b="1" dirty="0" smtClean="0"/>
              <a:t>Message:  </a:t>
            </a:r>
            <a:r>
              <a:rPr lang="en-US" dirty="0" smtClean="0"/>
              <a:t>Sent </a:t>
            </a:r>
            <a:r>
              <a:rPr lang="en-US" dirty="0"/>
              <a:t>between hosts and routers. </a:t>
            </a:r>
          </a:p>
          <a:p>
            <a:r>
              <a:rPr lang="en-US" b="1" dirty="0"/>
              <a:t>Router Solicitation (RS) message:</a:t>
            </a:r>
            <a:r>
              <a:rPr lang="en-US" dirty="0"/>
              <a:t> </a:t>
            </a:r>
            <a:r>
              <a:rPr lang="en-US" dirty="0" smtClean="0"/>
              <a:t>RS </a:t>
            </a:r>
            <a:r>
              <a:rPr lang="en-US" dirty="0"/>
              <a:t>message is sent as an IPv6 all-routers multicast </a:t>
            </a:r>
            <a:r>
              <a:rPr lang="en-US" dirty="0" smtClean="0"/>
              <a:t>message</a:t>
            </a:r>
            <a:endParaRPr lang="en-US" dirty="0"/>
          </a:p>
          <a:p>
            <a:r>
              <a:rPr lang="en-US" b="1" dirty="0" smtClean="0"/>
              <a:t>Router </a:t>
            </a:r>
            <a:r>
              <a:rPr lang="en-US" b="1" dirty="0"/>
              <a:t>Advertisement (RA) message:</a:t>
            </a:r>
            <a:r>
              <a:rPr lang="en-US" dirty="0"/>
              <a:t> RA messages are sent by routers to provide addressing </a:t>
            </a:r>
            <a:r>
              <a:rPr lang="en-US" dirty="0" smtClean="0"/>
              <a:t>information</a:t>
            </a:r>
            <a:endParaRPr lang="en-US" dirty="0"/>
          </a:p>
        </p:txBody>
      </p:sp>
    </p:spTree>
    <p:extLst>
      <p:ext uri="{BB962C8B-B14F-4D97-AF65-F5344CB8AC3E}">
        <p14:creationId xmlns:p14="http://schemas.microsoft.com/office/powerpoint/2010/main" val="208024562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Router Solicitation and Router Advertisement Messages</a:t>
            </a:r>
            <a:endParaRPr lang="en-US" dirty="0">
              <a:latin typeface="Arial"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903"/>
          <a:stretch/>
        </p:blipFill>
        <p:spPr bwMode="auto">
          <a:xfrm>
            <a:off x="872686" y="1543050"/>
            <a:ext cx="7540698"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07814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Neighbor Solicitation and Neighbor Advertisement Messages</a:t>
            </a:r>
            <a:endParaRPr lang="en-US" dirty="0">
              <a:latin typeface="Arial" charset="0"/>
            </a:endParaRPr>
          </a:p>
        </p:txBody>
      </p:sp>
      <p:sp>
        <p:nvSpPr>
          <p:cNvPr id="4" name="TextBox 3"/>
          <p:cNvSpPr txBox="1"/>
          <p:nvPr/>
        </p:nvSpPr>
        <p:spPr>
          <a:xfrm>
            <a:off x="246743" y="1930400"/>
            <a:ext cx="7794171" cy="4745915"/>
          </a:xfrm>
          <a:prstGeom prst="rect">
            <a:avLst/>
          </a:prstGeom>
          <a:noFill/>
        </p:spPr>
        <p:txBody>
          <a:bodyPr wrap="square" rtlCol="0">
            <a:spAutoFit/>
          </a:bodyPr>
          <a:lstStyle/>
          <a:p>
            <a:pPr algn="l"/>
            <a:r>
              <a:rPr lang="en-US" dirty="0" smtClean="0"/>
              <a:t>Two additional </a:t>
            </a:r>
            <a:r>
              <a:rPr lang="en-US" dirty="0"/>
              <a:t>message </a:t>
            </a:r>
            <a:r>
              <a:rPr lang="en-US" dirty="0" smtClean="0"/>
              <a:t>types </a:t>
            </a:r>
          </a:p>
          <a:p>
            <a:pPr marL="800100" lvl="1" indent="-342900" algn="l">
              <a:buFont typeface="Arial" pitchFamily="34" charset="0"/>
              <a:buChar char="•"/>
            </a:pPr>
            <a:r>
              <a:rPr lang="en-US" dirty="0" smtClean="0"/>
              <a:t>Neighbor </a:t>
            </a:r>
            <a:r>
              <a:rPr lang="en-US" dirty="0"/>
              <a:t>Solicitation (</a:t>
            </a:r>
            <a:r>
              <a:rPr lang="en-US" dirty="0" smtClean="0"/>
              <a:t>NS)</a:t>
            </a:r>
          </a:p>
          <a:p>
            <a:pPr marL="800100" lvl="1" indent="-342900" algn="l">
              <a:buFont typeface="Arial" pitchFamily="34" charset="0"/>
              <a:buChar char="•"/>
            </a:pPr>
            <a:r>
              <a:rPr lang="en-US" dirty="0" smtClean="0"/>
              <a:t>Neighbor </a:t>
            </a:r>
            <a:r>
              <a:rPr lang="en-US" dirty="0"/>
              <a:t>Advertisement (NA) </a:t>
            </a:r>
            <a:r>
              <a:rPr lang="en-US" dirty="0" smtClean="0"/>
              <a:t>messages </a:t>
            </a:r>
            <a:endParaRPr lang="en-US" dirty="0"/>
          </a:p>
          <a:p>
            <a:pPr algn="l"/>
            <a:r>
              <a:rPr lang="en-US" dirty="0"/>
              <a:t>U</a:t>
            </a:r>
            <a:r>
              <a:rPr lang="en-US" dirty="0" smtClean="0"/>
              <a:t>sed </a:t>
            </a:r>
            <a:r>
              <a:rPr lang="en-US" dirty="0"/>
              <a:t>for:</a:t>
            </a:r>
          </a:p>
          <a:p>
            <a:pPr marL="800100" lvl="1" indent="-342900" algn="l">
              <a:buFont typeface="Arial" pitchFamily="34" charset="0"/>
              <a:buChar char="•"/>
            </a:pPr>
            <a:r>
              <a:rPr lang="en-US" dirty="0"/>
              <a:t>Address </a:t>
            </a:r>
            <a:r>
              <a:rPr lang="en-US" dirty="0" smtClean="0"/>
              <a:t>resolution</a:t>
            </a:r>
          </a:p>
          <a:p>
            <a:pPr marL="1257300" lvl="2" indent="-342900" algn="l">
              <a:buFont typeface="Arial" pitchFamily="34" charset="0"/>
              <a:buChar char="•"/>
            </a:pPr>
            <a:r>
              <a:rPr lang="en-US" dirty="0" smtClean="0"/>
              <a:t>Used </a:t>
            </a:r>
            <a:r>
              <a:rPr lang="en-US" dirty="0"/>
              <a:t>when a device on the LAN knows the IPv6 unicast address of a destination but does not know its Ethernet MAC address</a:t>
            </a:r>
          </a:p>
          <a:p>
            <a:pPr marL="800100" lvl="1" indent="-342900" algn="l">
              <a:buFont typeface="Arial" pitchFamily="34" charset="0"/>
              <a:buChar char="•"/>
            </a:pPr>
            <a:r>
              <a:rPr lang="en-US" dirty="0"/>
              <a:t>Duplicate Address Detection (</a:t>
            </a:r>
            <a:r>
              <a:rPr lang="en-US" dirty="0" smtClean="0"/>
              <a:t>DAD)</a:t>
            </a:r>
          </a:p>
          <a:p>
            <a:pPr marL="1257300" lvl="2" indent="-342900" algn="l">
              <a:buFont typeface="Arial" pitchFamily="34" charset="0"/>
              <a:buChar char="•"/>
            </a:pPr>
            <a:r>
              <a:rPr lang="en-US" dirty="0"/>
              <a:t>P</a:t>
            </a:r>
            <a:r>
              <a:rPr lang="en-US" dirty="0" smtClean="0"/>
              <a:t>erformed </a:t>
            </a:r>
            <a:r>
              <a:rPr lang="en-US" dirty="0"/>
              <a:t>on the address to ensure that it is </a:t>
            </a:r>
            <a:r>
              <a:rPr lang="en-US" dirty="0" smtClean="0"/>
              <a:t>unique </a:t>
            </a:r>
          </a:p>
          <a:p>
            <a:pPr marL="1257300" lvl="2" indent="-342900" algn="l">
              <a:buFont typeface="Arial" pitchFamily="34" charset="0"/>
              <a:buChar char="•"/>
            </a:pPr>
            <a:r>
              <a:rPr lang="en-US" dirty="0"/>
              <a:t>T</a:t>
            </a:r>
            <a:r>
              <a:rPr lang="en-US" dirty="0" smtClean="0"/>
              <a:t>he </a:t>
            </a:r>
            <a:r>
              <a:rPr lang="en-US" dirty="0"/>
              <a:t>device will send a NS message with its own IPv6 address as the targeted IPv6 </a:t>
            </a:r>
            <a:r>
              <a:rPr lang="en-US" dirty="0" smtClean="0"/>
              <a:t>address</a:t>
            </a:r>
            <a:endParaRPr lang="en-US" dirty="0"/>
          </a:p>
        </p:txBody>
      </p:sp>
    </p:spTree>
    <p:extLst>
      <p:ext uri="{BB962C8B-B14F-4D97-AF65-F5344CB8AC3E}">
        <p14:creationId xmlns:p14="http://schemas.microsoft.com/office/powerpoint/2010/main" val="164752308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dirty="0" smtClean="0"/>
              <a:t>Practice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33" y="3576959"/>
            <a:ext cx="6144984" cy="1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Neighbor Solicitation and Neighbor Advertisement Messages</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215" y="1919288"/>
            <a:ext cx="6271497" cy="459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1971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955436"/>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the Local Stack</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1489303"/>
            <a:ext cx="501967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07371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Connectivity to the Local LAN</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178" y="1500642"/>
            <a:ext cx="5842907" cy="5216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601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Connectivity to Remote</a:t>
            </a:r>
            <a:endParaRPr lang="en-US"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87" y="1566863"/>
            <a:ext cx="6738897" cy="502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8504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err="1" smtClean="0">
                <a:latin typeface="Arial" charset="0"/>
              </a:rPr>
              <a:t>Traceroute</a:t>
            </a:r>
            <a:r>
              <a:rPr lang="en-US" dirty="0" smtClean="0">
                <a:latin typeface="Arial" charset="0"/>
              </a:rPr>
              <a:t> – Testing the Path</a:t>
            </a:r>
            <a:endParaRPr lang="en-US" dirty="0">
              <a:latin typeface="Arial" charset="0"/>
            </a:endParaRPr>
          </a:p>
        </p:txBody>
      </p:sp>
      <p:sp>
        <p:nvSpPr>
          <p:cNvPr id="2" name="TextBox 1"/>
          <p:cNvSpPr txBox="1"/>
          <p:nvPr/>
        </p:nvSpPr>
        <p:spPr>
          <a:xfrm>
            <a:off x="290286" y="1611086"/>
            <a:ext cx="8389257" cy="4413516"/>
          </a:xfrm>
          <a:prstGeom prst="rect">
            <a:avLst/>
          </a:prstGeom>
          <a:noFill/>
        </p:spPr>
        <p:txBody>
          <a:bodyPr wrap="square" rtlCol="0">
            <a:spAutoFit/>
          </a:bodyPr>
          <a:lstStyle/>
          <a:p>
            <a:pPr algn="l"/>
            <a:r>
              <a:rPr lang="en-US" dirty="0" err="1"/>
              <a:t>Traceroute</a:t>
            </a:r>
            <a:r>
              <a:rPr lang="en-US" dirty="0"/>
              <a:t> (</a:t>
            </a:r>
            <a:r>
              <a:rPr lang="en-US" dirty="0" err="1"/>
              <a:t>tracert</a:t>
            </a:r>
            <a:r>
              <a:rPr lang="en-US" dirty="0"/>
              <a:t>) </a:t>
            </a:r>
            <a:endParaRPr lang="en-US" dirty="0" smtClean="0"/>
          </a:p>
          <a:p>
            <a:pPr marL="342900" indent="-342900" algn="l">
              <a:buFont typeface="Arial" pitchFamily="34" charset="0"/>
              <a:buChar char="•"/>
            </a:pPr>
            <a:r>
              <a:rPr lang="en-US" dirty="0" smtClean="0"/>
              <a:t>Generates a </a:t>
            </a:r>
            <a:r>
              <a:rPr lang="en-US" dirty="0"/>
              <a:t>list of hops that were successfully reached along the </a:t>
            </a:r>
            <a:r>
              <a:rPr lang="en-US" dirty="0" smtClean="0"/>
              <a:t>path</a:t>
            </a:r>
          </a:p>
          <a:p>
            <a:pPr marL="342900" indent="-342900" algn="l">
              <a:buFont typeface="Arial" pitchFamily="34" charset="0"/>
              <a:buChar char="•"/>
            </a:pPr>
            <a:r>
              <a:rPr lang="en-US" dirty="0" smtClean="0"/>
              <a:t>Provides important </a:t>
            </a:r>
            <a:r>
              <a:rPr lang="en-US" dirty="0"/>
              <a:t>verification and troubleshooting </a:t>
            </a:r>
            <a:r>
              <a:rPr lang="en-US" dirty="0" smtClean="0"/>
              <a:t>information</a:t>
            </a:r>
          </a:p>
          <a:p>
            <a:pPr marL="342900" indent="-342900" algn="l">
              <a:buFont typeface="Arial" pitchFamily="34" charset="0"/>
              <a:buChar char="•"/>
            </a:pPr>
            <a:r>
              <a:rPr lang="en-US" dirty="0" smtClean="0"/>
              <a:t>If </a:t>
            </a:r>
            <a:r>
              <a:rPr lang="en-US" dirty="0"/>
              <a:t>the data reaches the destination, then the trace lists the interface of every router in the path between the </a:t>
            </a:r>
            <a:r>
              <a:rPr lang="en-US" dirty="0" smtClean="0"/>
              <a:t>hosts </a:t>
            </a:r>
          </a:p>
          <a:p>
            <a:pPr marL="342900" indent="-342900" algn="l">
              <a:buFont typeface="Arial" pitchFamily="34" charset="0"/>
              <a:buChar char="•"/>
            </a:pPr>
            <a:r>
              <a:rPr lang="en-US" dirty="0" smtClean="0"/>
              <a:t>If </a:t>
            </a:r>
            <a:r>
              <a:rPr lang="en-US" dirty="0"/>
              <a:t>the data fails at some hop along the way, the address of the last router that responded to the trace can provide an indication of where the problem or security restrictions are </a:t>
            </a:r>
            <a:r>
              <a:rPr lang="en-US" dirty="0" smtClean="0"/>
              <a:t>found</a:t>
            </a:r>
          </a:p>
          <a:p>
            <a:pPr marL="342900" indent="-342900" algn="l">
              <a:buFont typeface="Arial" pitchFamily="34" charset="0"/>
              <a:buChar char="•"/>
            </a:pPr>
            <a:r>
              <a:rPr lang="en-US" dirty="0" smtClean="0"/>
              <a:t>Provides round </a:t>
            </a:r>
            <a:r>
              <a:rPr lang="en-US" dirty="0"/>
              <a:t>trip time for each hop along the path and indicates if a hop fails to respond</a:t>
            </a:r>
          </a:p>
        </p:txBody>
      </p:sp>
    </p:spTree>
    <p:extLst>
      <p:ext uri="{BB962C8B-B14F-4D97-AF65-F5344CB8AC3E}">
        <p14:creationId xmlns:p14="http://schemas.microsoft.com/office/powerpoint/2010/main" val="300118681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r>
              <a:rPr lang="en-US" dirty="0"/>
              <a:t>IP addresses are hierarchical with network, </a:t>
            </a:r>
            <a:r>
              <a:rPr lang="en-US" dirty="0" err="1"/>
              <a:t>subnetwork</a:t>
            </a:r>
            <a:r>
              <a:rPr lang="en-US" dirty="0"/>
              <a:t>, and host portions. An IP address can represent a complete network, a specific host, or the broadcast address of the network.</a:t>
            </a:r>
          </a:p>
          <a:p>
            <a:r>
              <a:rPr lang="en-US" dirty="0"/>
              <a:t>The subnet mask or prefix is used to determine the network portion of an IP address</a:t>
            </a:r>
            <a:r>
              <a:rPr lang="en-US" dirty="0" smtClean="0"/>
              <a:t>. Once </a:t>
            </a:r>
            <a:r>
              <a:rPr lang="en-US" dirty="0"/>
              <a:t>implemented, an IP network needs to be tested to verify its connectivity and operational performance</a:t>
            </a:r>
            <a:r>
              <a:rPr lang="en-US" dirty="0" smtClean="0"/>
              <a:t>.</a:t>
            </a:r>
          </a:p>
          <a:p>
            <a:r>
              <a:rPr lang="en-US" dirty="0"/>
              <a:t>DHCP enables the automatic assignment of addressing information such as IP address, subnet mask, default gateway, and other configuration information.</a:t>
            </a:r>
          </a:p>
          <a:p>
            <a:endParaRPr lang="en-US"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r>
              <a:rPr lang="en-US" dirty="0"/>
              <a:t>IPv4 hosts can communicate one of three different ways: unicast, broadcast, and multicast. </a:t>
            </a:r>
            <a:endParaRPr lang="en-US" dirty="0" smtClean="0"/>
          </a:p>
          <a:p>
            <a:r>
              <a:rPr lang="en-US" dirty="0" smtClean="0"/>
              <a:t>The </a:t>
            </a:r>
            <a:r>
              <a:rPr lang="en-US" dirty="0"/>
              <a:t>private IPv4 address blocks are: 10.0.0.0/8, 172.16.0.0/12, and </a:t>
            </a:r>
            <a:r>
              <a:rPr lang="en-US" dirty="0" smtClean="0"/>
              <a:t>192.168.0.0/16.</a:t>
            </a:r>
          </a:p>
          <a:p>
            <a:r>
              <a:rPr lang="en-US" dirty="0"/>
              <a:t>The depletion of IPv4 address space is the motivating factor for moving to IPv6. Each IPv6 address has 128 bits verses the 32 bits in an IPv4 address. </a:t>
            </a:r>
            <a:r>
              <a:rPr lang="en-US" dirty="0" smtClean="0"/>
              <a:t>The </a:t>
            </a:r>
            <a:r>
              <a:rPr lang="en-US" dirty="0"/>
              <a:t>prefix length is used to indicate the network portion of an IPv6 address using the following format: IPv6 address/prefix length. </a:t>
            </a:r>
          </a:p>
        </p:txBody>
      </p:sp>
    </p:spTree>
    <p:extLst>
      <p:ext uri="{BB962C8B-B14F-4D97-AF65-F5344CB8AC3E}">
        <p14:creationId xmlns:p14="http://schemas.microsoft.com/office/powerpoint/2010/main" val="102677035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r>
              <a:rPr lang="en-US" dirty="0"/>
              <a:t>There are three types of IPv6 addresses: unicast, multicast, and </a:t>
            </a:r>
            <a:r>
              <a:rPr lang="en-US" dirty="0" err="1"/>
              <a:t>anycast</a:t>
            </a:r>
            <a:r>
              <a:rPr lang="en-US" dirty="0"/>
              <a:t>. </a:t>
            </a:r>
            <a:endParaRPr lang="en-US" dirty="0" smtClean="0"/>
          </a:p>
          <a:p>
            <a:r>
              <a:rPr lang="en-US" dirty="0" smtClean="0"/>
              <a:t>An </a:t>
            </a:r>
            <a:r>
              <a:rPr lang="en-US" dirty="0"/>
              <a:t>IPv6 link-local address enables a device to communicate with other IPv6-enabled devices on the same link and only on that link (subnet). Packets with a source or destination link-local address cannot be routed beyond the link from where the packet originated. IPv6 link-local addresses are in the FE80::/10 range.</a:t>
            </a:r>
          </a:p>
          <a:p>
            <a:r>
              <a:rPr lang="en-US" dirty="0"/>
              <a:t>ICMP is available for both IPv4 and IPv6</a:t>
            </a:r>
            <a:r>
              <a:rPr lang="en-US" dirty="0" smtClean="0"/>
              <a:t>.</a:t>
            </a:r>
          </a:p>
        </p:txBody>
      </p:sp>
    </p:spTree>
    <p:extLst>
      <p:ext uri="{BB962C8B-B14F-4D97-AF65-F5344CB8AC3E}">
        <p14:creationId xmlns:p14="http://schemas.microsoft.com/office/powerpoint/2010/main" val="26872553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dirty="0" smtClean="0">
                <a:latin typeface="Arial" charset="0"/>
              </a:rPr>
              <a:t>Converting from Decimal to Binary</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3" y="1669753"/>
            <a:ext cx="7431315" cy="483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11368</TotalTime>
  <Pages>28</Pages>
  <Words>3646</Words>
  <Application>Microsoft Macintosh PowerPoint</Application>
  <PresentationFormat>On-screen Show (4:3)</PresentationFormat>
  <Paragraphs>542</Paragraphs>
  <Slides>88</Slides>
  <Notes>85</Notes>
  <HiddenSlides>0</HiddenSlides>
  <MMClips>0</MMClips>
  <ScaleCrop>false</ScaleCrop>
  <HeadingPairs>
    <vt:vector size="4" baseType="variant">
      <vt:variant>
        <vt:lpstr>Theme</vt:lpstr>
      </vt:variant>
      <vt:variant>
        <vt:i4>2</vt:i4>
      </vt:variant>
      <vt:variant>
        <vt:lpstr>Slide Titles</vt:lpstr>
      </vt:variant>
      <vt:variant>
        <vt:i4>88</vt:i4>
      </vt:variant>
    </vt:vector>
  </HeadingPairs>
  <TitlesOfParts>
    <vt:vector size="90" baseType="lpstr">
      <vt:lpstr>PPT-TMPLT-WHT_C</vt:lpstr>
      <vt:lpstr>NetAcad-4F_PPT-WHT_060408</vt:lpstr>
      <vt:lpstr>Chapter 7: IP Addressing</vt:lpstr>
      <vt:lpstr>Chapter 8</vt:lpstr>
      <vt:lpstr>IP Addressing Chapter 8: Objectives</vt:lpstr>
      <vt:lpstr>IP Addressing Introduction</vt:lpstr>
      <vt:lpstr>8.1 IPv4 Network Addresses</vt:lpstr>
      <vt:lpstr>IPv4 Address Structure Binary Notation</vt:lpstr>
      <vt:lpstr>IPv4 Address Structure Binary Number System</vt:lpstr>
      <vt:lpstr>IPv4 Address Structure Converting a Binary Address to Decimal</vt:lpstr>
      <vt:lpstr>IPv4 Address Structure Converting from Decimal to Binary</vt:lpstr>
      <vt:lpstr>IPv4 Address Structure Converting from Decimal to Binary Conversions</vt:lpstr>
      <vt:lpstr>IPv4 Subnet Mask Network Portion and Host Portion of an IPv4 Address</vt:lpstr>
      <vt:lpstr>IPv4 Subnet Mask Network Portion and Host Portion of an IPv4 Address</vt:lpstr>
      <vt:lpstr>IPv4 Subnet Mask Examining the Prefix Length</vt:lpstr>
      <vt:lpstr>IPv4 Subnet Mask IPv4 Network, Host, and Broadcast Address</vt:lpstr>
      <vt:lpstr>IPv4 Subnet Mask First Host and Last Host Addresses</vt:lpstr>
      <vt:lpstr>IPv4 Subnet Mask Bitwise AND Operation</vt:lpstr>
      <vt:lpstr>IPv4 Unicast, Broadcast, and Multicast Assigning a Static IPv4 Address to a Host</vt:lpstr>
      <vt:lpstr>IPv4 Unicast, Broadcast, and Multicast Assigning a Dynamic IPv4 Address to a Host</vt:lpstr>
      <vt:lpstr>IPv4 Unicast, Broadcast, and Multicast Unicast Transmission</vt:lpstr>
      <vt:lpstr>IPv4 Unicast, Broadcast, and Multicast Broadcast Transmission</vt:lpstr>
      <vt:lpstr>IPv4 Unicast, Broadcast, and Multicast Multicast Transmission</vt:lpstr>
      <vt:lpstr>Types of IPv4 Address Public and Private IPv4 Addresses</vt:lpstr>
      <vt:lpstr>Types of IPv4 Address Special Use IPv4 Addresses</vt:lpstr>
      <vt:lpstr>Types of IPv4 Address Legacy Classful Addressing</vt:lpstr>
      <vt:lpstr>Types of IPv4 Address Legacy Classful Addressing</vt:lpstr>
      <vt:lpstr>Types of IPv4 Address Assignment of IP Addresses</vt:lpstr>
      <vt:lpstr>Types of IPv4 Address Assignment of IP Addresses</vt:lpstr>
      <vt:lpstr> </vt:lpstr>
      <vt:lpstr>IPv4 Issues The Need for IPv6</vt:lpstr>
      <vt:lpstr>IPv4 Issues The Need for IPv6</vt:lpstr>
      <vt:lpstr>IPv4 Issues IPv4 and IPv6 Coexistence</vt:lpstr>
      <vt:lpstr>PT 8.3.4.5 (Dual Stack implementation)</vt:lpstr>
      <vt:lpstr>IPv4 Issues IPv4 and IPv6 Coexistence</vt:lpstr>
      <vt:lpstr>IPv4 Issues IPv4 and IPv6 Coexistence</vt:lpstr>
      <vt:lpstr>IPv6 Addressing Hexadecimal Number System</vt:lpstr>
      <vt:lpstr>IPv6 Addressing IPv6 Address Representation</vt:lpstr>
      <vt:lpstr>IPv6 Addressing IPv6 Address Representation</vt:lpstr>
      <vt:lpstr>IPv6 Addressing Rule 1- Omitting Leading 0s</vt:lpstr>
      <vt:lpstr>IPv6 Addressing Rule 2- Omitting All 0 Segments</vt:lpstr>
      <vt:lpstr>IPv6 Addressing Rule 2- Omitting All 0 Segments</vt:lpstr>
      <vt:lpstr>Types of IPv6 Addresses IPv6 Address Types</vt:lpstr>
      <vt:lpstr>Types of IPv6 Addresses IPv6 Prefix Length</vt:lpstr>
      <vt:lpstr>Types of IPv6 Addresses IPv6 Unicast Addresses</vt:lpstr>
      <vt:lpstr>Types of IPv6 Addresses IPv6 Unicast Addresses</vt:lpstr>
      <vt:lpstr>Types of IPv6 Addresses IPv6 Unicast Addresses</vt:lpstr>
      <vt:lpstr>Types of IPv6 Addresses IPv6 Unicast Addresses</vt:lpstr>
      <vt:lpstr>Types of IPv6 Addresses IPv6 Unicast Addresses</vt:lpstr>
      <vt:lpstr>Types of IPv6 Addresses IPv6 Link-Local Unicast Addresses</vt:lpstr>
      <vt:lpstr>Types of IPv6 Addresses IPv6 Link-Local Unicast Addresses</vt:lpstr>
      <vt:lpstr>IPv6 Unicast Addresses Structure of an IPv6 Global Unicast Address</vt:lpstr>
      <vt:lpstr>IPv6 Unicast Addresses Structure of an IPv6 Global Unicast Address</vt:lpstr>
      <vt:lpstr>IPv6 Unicast Addresses Structure of an IPv6 Global Unicast Address</vt:lpstr>
      <vt:lpstr>IPv6 Unicast Addresses Structure of an IPv6 Global Unicast Address</vt:lpstr>
      <vt:lpstr>IPv6 Unicast Addresses Static Configuration of a Global Unicast Address</vt:lpstr>
      <vt:lpstr>IPv6 Unicast Addresses Static Configuration of an IPv6 Global Unicast Address</vt:lpstr>
      <vt:lpstr>IPv6 Unicast Addresses Dynamic Configuration of a Global Unicast Address  using SLAAC</vt:lpstr>
      <vt:lpstr>IPv6 Unicast Addresses Dynamic Configuration of a Global Unicast Address  using SLAAC</vt:lpstr>
      <vt:lpstr>IPv6 Unicast Addresses Dynamic Configuration of a Global Unicast Address  using SLAAC</vt:lpstr>
      <vt:lpstr>       IPv6 Unicast Addresses Dynamic Configuration of a Global Unicast Address using DHCPv6</vt:lpstr>
      <vt:lpstr>       IPv6 Unicast Addresses Dynamic Configuration of a Global Unicast Address using DHCPv6</vt:lpstr>
      <vt:lpstr>       IPv6 Unicast Addresses EUI-64 Process or Randomly Generated</vt:lpstr>
      <vt:lpstr>       IPv6 Unicast Addresses EUI-64 Process or Randomly Generated</vt:lpstr>
      <vt:lpstr>       IPv6 Unicast Addresses EUI-64 Process or Randomly Generated</vt:lpstr>
      <vt:lpstr>       IPv6 Unicast Addresses EUI-64 Process or Randomly Generated</vt:lpstr>
      <vt:lpstr>IPv6 Unicast Addresses Dynamic Link-local Addresses</vt:lpstr>
      <vt:lpstr>IPv6 Unicast Addresses Dynamic Link-local Addresses</vt:lpstr>
      <vt:lpstr>IPv6 Unicast Addresses Static Link-local Addresses</vt:lpstr>
      <vt:lpstr>IPv6 Unicast Addresses Static Link-local Addresses</vt:lpstr>
      <vt:lpstr>IPv6 Global Unicast Addresses Verifying IPv6 Address Configuration</vt:lpstr>
      <vt:lpstr>IPv6 Global Unicast Addresses Verifying IPv6 Address Configuration</vt:lpstr>
      <vt:lpstr>IPv6 Multicast Addresses Assigned IPv6 Multicast Addresses</vt:lpstr>
      <vt:lpstr>IPv6 Multicast Addresses Assigned IPv6 Multicast Addresses</vt:lpstr>
      <vt:lpstr>IPv6 Multicast Addresses Assigned IPv6 Multicast Addresses</vt:lpstr>
      <vt:lpstr>IPv6 Multicast Addresses Solicited Node IPv6 Multicast Addresses</vt:lpstr>
      <vt:lpstr>IPv6 Multicast Addresses Solicited Node IPv6 Multicast Addresses</vt:lpstr>
      <vt:lpstr>ICMP ICMPv4 and ICMPv6 Messages</vt:lpstr>
      <vt:lpstr>ICMP ICMPv6 Router Solicitation and Router Advertisement Messages</vt:lpstr>
      <vt:lpstr>ICMP ICMPv6 Router Solicitation and Router Advertisement Messages</vt:lpstr>
      <vt:lpstr>ICMP ICMPv6 Neighbor Solicitation and Neighbor Advertisement Messages</vt:lpstr>
      <vt:lpstr>ICMP ICMPv6 Neighbor Solicitation and Neighbor Advertisement Messages</vt:lpstr>
      <vt:lpstr>Testing and Verification Ping - Testing the Local Stack</vt:lpstr>
      <vt:lpstr>Testing and Verification Ping – Testing Connectivity to the Local LAN</vt:lpstr>
      <vt:lpstr>Testing and Verification Ping – Testing Connectivity to Remote</vt:lpstr>
      <vt:lpstr>Testing and Verification Traceroute – Testing the Path</vt:lpstr>
      <vt:lpstr>IP Addressing Summary</vt:lpstr>
      <vt:lpstr>IP Addressing Summary</vt:lpstr>
      <vt:lpstr>IP Addressing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Carolyn Ting</cp:lastModifiedBy>
  <cp:revision>782</cp:revision>
  <cp:lastPrinted>1999-01-27T00:54:54Z</cp:lastPrinted>
  <dcterms:created xsi:type="dcterms:W3CDTF">2006-10-23T15:07:30Z</dcterms:created>
  <dcterms:modified xsi:type="dcterms:W3CDTF">2017-10-07T03:18:20Z</dcterms:modified>
</cp:coreProperties>
</file>