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CCA6FB-D408-4B0D-81A4-1409B5AB3738}">
  <a:tblStyle styleId="{6DCCA6FB-D408-4B0D-81A4-1409B5AB3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12a06c6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12a06c6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00e415b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00e415b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12a06c6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12a06c6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400e415b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400e415b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8bde69d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8bde69d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8bde69d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8bde69d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8bde69d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8bde69d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a06c6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a06c6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203d4225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203d4225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00e415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00e415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8ea870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8ea870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8ea8707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8ea8707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1203d4225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1203d4225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12a06c6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12a06c6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00e415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00e415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400e415b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400e415b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visually show the distribution of numerical data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EE0005 Mini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Predicting Attrition of Employees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by: Sophia, Rachel, Marcus, Soo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Decision Tree Classifier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124000"/>
            <a:ext cx="7030500" cy="3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800">
                <a:solidFill>
                  <a:srgbClr val="000000"/>
                </a:solidFill>
              </a:rPr>
              <a:t>Decision Tree Algorithm - Solve classification problems</a:t>
            </a:r>
            <a:endParaRPr sz="1800">
              <a:solidFill>
                <a:srgbClr val="000000"/>
              </a:solidFill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800">
                <a:solidFill>
                  <a:srgbClr val="000000"/>
                </a:solidFill>
              </a:rPr>
              <a:t>Allows for predictive modeling machine learning that can be visualised</a:t>
            </a:r>
            <a:endParaRPr sz="180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800">
                <a:solidFill>
                  <a:srgbClr val="000000"/>
                </a:solidFill>
              </a:rPr>
              <a:t>Simple to understand and to interpret</a:t>
            </a:r>
            <a:endParaRPr sz="180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800">
                <a:solidFill>
                  <a:srgbClr val="000000"/>
                </a:solidFill>
              </a:rPr>
              <a:t>Simple data preparation</a:t>
            </a:r>
            <a:endParaRPr sz="180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" sz="1800">
                <a:solidFill>
                  <a:srgbClr val="000000"/>
                </a:solidFill>
              </a:rPr>
              <a:t>Not much restrictions of type of data used (can be categorical or numerical)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Carrying out Decision Tree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303800" y="1467575"/>
            <a:ext cx="7030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Used Train Data to Make a Decision Tree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Create a Decision Tree Object using DecisionTreeClassifier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Train the Decision Tree Model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Plotted the Decision Tree using Graphviz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3173988"/>
            <a:ext cx="89154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from Decision Tree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600" y="3333000"/>
            <a:ext cx="2924400" cy="1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 txBox="1"/>
          <p:nvPr/>
        </p:nvSpPr>
        <p:spPr>
          <a:xfrm>
            <a:off x="1497600" y="1472550"/>
            <a:ext cx="29244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Partitions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Pruning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Gini index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225" y="3333000"/>
            <a:ext cx="3128326" cy="18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33000"/>
            <a:ext cx="2791199" cy="18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Decision Tree</a:t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4569" l="23467" r="19917" t="48082"/>
          <a:stretch/>
        </p:blipFill>
        <p:spPr>
          <a:xfrm>
            <a:off x="1303800" y="1513250"/>
            <a:ext cx="6117476" cy="3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Decision Tree</a:t>
            </a:r>
            <a:endParaRPr/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27" y="1413700"/>
            <a:ext cx="6575424" cy="3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980825" y="4763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00" y="1151675"/>
            <a:ext cx="3733050" cy="3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</a:t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 rotWithShape="1">
          <a:blip r:embed="rId3">
            <a:alphaModFix/>
          </a:blip>
          <a:srcRect b="40025" l="23811" r="44800" t="32721"/>
          <a:stretch/>
        </p:blipFill>
        <p:spPr>
          <a:xfrm>
            <a:off x="379725" y="1682527"/>
            <a:ext cx="4038610" cy="21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 rotWithShape="1">
          <a:blip r:embed="rId3">
            <a:alphaModFix/>
          </a:blip>
          <a:srcRect b="12615" l="24526" r="44084" t="60130"/>
          <a:stretch/>
        </p:blipFill>
        <p:spPr>
          <a:xfrm>
            <a:off x="4641275" y="1682525"/>
            <a:ext cx="4038599" cy="219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</a:t>
            </a:r>
            <a:endParaRPr/>
          </a:p>
        </p:txBody>
      </p:sp>
      <p:graphicFrame>
        <p:nvGraphicFramePr>
          <p:cNvPr id="392" name="Google Shape;392;p29"/>
          <p:cNvGraphicFramePr/>
          <p:nvPr/>
        </p:nvGraphicFramePr>
        <p:xfrm>
          <a:off x="456300" y="17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{6DCCA6FB-D408-4B0D-81A4-1409B5AB3738}</a:tableStyleId>
              </a:tblPr>
              <a:tblGrid>
                <a:gridCol w="4206550"/>
                <a:gridCol w="4206550"/>
              </a:tblGrid>
              <a:tr h="1538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Marcus:</a:t>
                      </a:r>
                      <a: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br>
                        <a:rPr lang="en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Exploratory Data Analysis</a:t>
                      </a:r>
                      <a:b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Visualisation of Data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Rachel:</a:t>
                      </a:r>
                      <a: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br>
                        <a:rPr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Preparation</a:t>
                      </a:r>
                      <a:b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Analysis on Test and Train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6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Soo Yang: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Decision Tree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Decision Tree Analysis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Sophia: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Hyperparameters tuning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 Classifie</a:t>
                      </a:r>
                      <a:r>
                        <a:rPr lang="en"/>
                        <a:t>r </a:t>
                      </a:r>
                      <a:br>
                        <a:rPr lang="en"/>
                      </a:br>
                      <a:r>
                        <a:rPr lang="en" sz="1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Accuracy Comparison</a:t>
                      </a:r>
                      <a:endParaRPr sz="1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88275" y="937650"/>
            <a:ext cx="7898400" cy="32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Attrition - </a:t>
            </a:r>
            <a:r>
              <a:rPr b="0" lang="en" sz="2900"/>
              <a:t>L</a:t>
            </a:r>
            <a:r>
              <a:rPr b="0" lang="en" sz="2900"/>
              <a:t>oss of employees through a natural process, such as retirement, resignation, elimination of a position, personal health, or other similar reasons.</a:t>
            </a:r>
            <a:endParaRPr b="0"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350125" y="1521675"/>
            <a:ext cx="393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Check for missing values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Total number of Cols: 35, Rows: 1470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Summary of dataset: int62(26), object(9)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Used </a:t>
            </a:r>
            <a:r>
              <a:rPr lang="en" u="sng">
                <a:solidFill>
                  <a:srgbClr val="000000"/>
                </a:solidFill>
              </a:rPr>
              <a:t>Plotly</a:t>
            </a:r>
            <a:r>
              <a:rPr lang="en">
                <a:solidFill>
                  <a:srgbClr val="000000"/>
                </a:solidFill>
              </a:rPr>
              <a:t> to show distribution histogram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Attrition</a:t>
            </a:r>
            <a:r>
              <a:rPr lang="en">
                <a:solidFill>
                  <a:srgbClr val="000000"/>
                </a:solidFill>
              </a:rPr>
              <a:t> (Main Focus): </a:t>
            </a:r>
            <a:r>
              <a:rPr lang="en" u="sng">
                <a:solidFill>
                  <a:srgbClr val="000000"/>
                </a:solidFill>
              </a:rPr>
              <a:t>No - 1233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rgbClr val="000000"/>
                </a:solidFill>
              </a:rPr>
              <a:t>Yes - 237</a:t>
            </a:r>
            <a:endParaRPr u="sng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u="sng">
                <a:solidFill>
                  <a:srgbClr val="000000"/>
                </a:solidFill>
              </a:rPr>
              <a:t>Dropped</a:t>
            </a:r>
            <a:r>
              <a:rPr lang="en">
                <a:solidFill>
                  <a:srgbClr val="000000"/>
                </a:solidFill>
              </a:rPr>
              <a:t> irrelevant columns (e.g. ‘EmployeeCount’, ‘Over18’)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19691"/>
          <a:stretch/>
        </p:blipFill>
        <p:spPr>
          <a:xfrm>
            <a:off x="4246000" y="1350200"/>
            <a:ext cx="2357476" cy="190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8357" l="0" r="0" t="0"/>
          <a:stretch/>
        </p:blipFill>
        <p:spPr>
          <a:xfrm>
            <a:off x="746600" y="3470925"/>
            <a:ext cx="7030501" cy="1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486" y="1350200"/>
            <a:ext cx="2454039" cy="19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360875" y="1521675"/>
            <a:ext cx="641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Used </a:t>
            </a:r>
            <a:r>
              <a:rPr lang="en" u="sng">
                <a:solidFill>
                  <a:srgbClr val="000000"/>
                </a:solidFill>
              </a:rPr>
              <a:t>Pie Charts and Bar Charts</a:t>
            </a:r>
            <a:r>
              <a:rPr lang="en">
                <a:solidFill>
                  <a:srgbClr val="000000"/>
                </a:solidFill>
              </a:rPr>
              <a:t> to visualise variables in Employees Attrition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For example, employees working as Laboratory Technician and Sales Representative are </a:t>
            </a:r>
            <a:r>
              <a:rPr lang="en" u="sng">
                <a:solidFill>
                  <a:srgbClr val="000000"/>
                </a:solidFill>
              </a:rPr>
              <a:t>more likely to quit</a:t>
            </a:r>
            <a:r>
              <a:rPr lang="en">
                <a:solidFill>
                  <a:srgbClr val="000000"/>
                </a:solidFill>
              </a:rPr>
              <a:t> than workers in other positions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75" y="2406363"/>
            <a:ext cx="4257974" cy="244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675" y="2406375"/>
            <a:ext cx="4110401" cy="24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675" y="2406375"/>
            <a:ext cx="4110399" cy="24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75" y="2406375"/>
            <a:ext cx="4257975" cy="244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of Data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360875" y="1521675"/>
            <a:ext cx="644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Used </a:t>
            </a:r>
            <a:r>
              <a:rPr lang="en" u="sng">
                <a:solidFill>
                  <a:srgbClr val="000000"/>
                </a:solidFill>
              </a:rPr>
              <a:t>Histogram</a:t>
            </a:r>
            <a:r>
              <a:rPr lang="en" u="sng">
                <a:solidFill>
                  <a:srgbClr val="000000"/>
                </a:solidFill>
              </a:rPr>
              <a:t> and Boxplot</a:t>
            </a:r>
            <a:r>
              <a:rPr lang="en">
                <a:solidFill>
                  <a:srgbClr val="000000"/>
                </a:solidFill>
              </a:rPr>
              <a:t> to visualise variables in Employees Attrition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For example, employees that voted for “3” rating under EnvironmentSatisfaction have the Attrition Count of 453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360875" y="1597875"/>
            <a:ext cx="536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Understand the </a:t>
            </a:r>
            <a:r>
              <a:rPr lang="en" u="sng">
                <a:solidFill>
                  <a:srgbClr val="000000"/>
                </a:solidFill>
              </a:rPr>
              <a:t>correlation</a:t>
            </a:r>
            <a:r>
              <a:rPr lang="en">
                <a:solidFill>
                  <a:srgbClr val="000000"/>
                </a:solidFill>
              </a:rPr>
              <a:t> between multiple pair of variables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Used </a:t>
            </a:r>
            <a:r>
              <a:rPr lang="en" u="sng">
                <a:solidFill>
                  <a:srgbClr val="000000"/>
                </a:solidFill>
              </a:rPr>
              <a:t>Plotly</a:t>
            </a:r>
            <a:r>
              <a:rPr lang="en">
                <a:solidFill>
                  <a:srgbClr val="000000"/>
                </a:solidFill>
              </a:rPr>
              <a:t> to plot </a:t>
            </a:r>
            <a:r>
              <a:rPr lang="en" u="sng">
                <a:solidFill>
                  <a:srgbClr val="000000"/>
                </a:solidFill>
              </a:rPr>
              <a:t>Heatmap</a:t>
            </a:r>
            <a:r>
              <a:rPr lang="en">
                <a:solidFill>
                  <a:srgbClr val="000000"/>
                </a:solidFill>
              </a:rPr>
              <a:t> of relevant variables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75" y="2218152"/>
            <a:ext cx="6035051" cy="27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used: EmployeeAttrition.csv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0" y="1238975"/>
            <a:ext cx="8106600" cy="3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</a:t>
            </a:r>
            <a:r>
              <a:rPr lang="en">
                <a:solidFill>
                  <a:srgbClr val="000000"/>
                </a:solidFill>
              </a:rPr>
              <a:t>Preparation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360875" y="1597875"/>
            <a:ext cx="5361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is splitted into Train and Test set (70% - 30%)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Variables used are: X_train, X_test, y_train, y_test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b="18133" l="0" r="0" t="0"/>
          <a:stretch/>
        </p:blipFill>
        <p:spPr>
          <a:xfrm>
            <a:off x="5394675" y="1709750"/>
            <a:ext cx="2743200" cy="4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800" y="2487200"/>
            <a:ext cx="6899700" cy="23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 Application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243950"/>
            <a:ext cx="70305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Machine Learning Techniques that aided our objective: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 find </a:t>
            </a:r>
            <a:r>
              <a:rPr lang="en" sz="1500">
                <a:solidFill>
                  <a:srgbClr val="000000"/>
                </a:solidFill>
              </a:rPr>
              <a:t>distribution</a:t>
            </a:r>
            <a:r>
              <a:rPr lang="en" sz="1500">
                <a:solidFill>
                  <a:srgbClr val="000000"/>
                </a:solidFill>
              </a:rPr>
              <a:t> of Predictors: </a:t>
            </a:r>
            <a:r>
              <a:rPr lang="en" sz="1500" u="sng">
                <a:solidFill>
                  <a:srgbClr val="000000"/>
                </a:solidFill>
              </a:rPr>
              <a:t>Box plot, </a:t>
            </a:r>
            <a:r>
              <a:rPr lang="en" sz="1500" u="sng">
                <a:solidFill>
                  <a:srgbClr val="000000"/>
                </a:solidFill>
              </a:rPr>
              <a:t>Distribution</a:t>
            </a:r>
            <a:r>
              <a:rPr lang="en" sz="1500" u="sng">
                <a:solidFill>
                  <a:srgbClr val="000000"/>
                </a:solidFill>
              </a:rPr>
              <a:t> plot, Violin Plot.</a:t>
            </a:r>
            <a:endParaRPr sz="15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" y="3800803"/>
            <a:ext cx="9144001" cy="134269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357900" y="3437500"/>
            <a:ext cx="8428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Eg. For “Age” Predictor: Employees in their mid thirties are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likelier to quit</a:t>
            </a:r>
            <a:endParaRPr u="sng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288" y="2027976"/>
            <a:ext cx="7369979" cy="13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