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Corbel"/>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orbel-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rbel-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rbel-boldItalic.fntdata"/><Relationship Id="rId30" Type="http://schemas.openxmlformats.org/officeDocument/2006/relationships/font" Target="fonts/Corbel-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4be3bc098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4be3bc09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55560d459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55560d45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4be3bc09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4be3bc0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5580ea50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5580ea50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5580ea508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5580ea5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5580ea591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5580ea59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-From the start we intended to implement our designs in android studio</a:t>
            </a:r>
            <a:endParaRPr/>
          </a:p>
          <a:p>
            <a:pPr indent="0" lvl="0" marL="0" rtl="0" algn="l">
              <a:spcBef>
                <a:spcPts val="0"/>
              </a:spcBef>
              <a:spcAft>
                <a:spcPts val="0"/>
              </a:spcAft>
              <a:buNone/>
            </a:pPr>
            <a:r>
              <a:rPr lang="en-US"/>
              <a:t>-We based our design around Pixel 2</a:t>
            </a:r>
            <a:br>
              <a:rPr lang="en-US"/>
            </a:br>
            <a:r>
              <a:rPr lang="en-US"/>
              <a:t>-We decided against using a server to store sheets for simplicity instead opting to use save states in phone memory</a:t>
            </a:r>
            <a:endParaRPr/>
          </a:p>
          <a:p>
            <a:pPr indent="0" lvl="0" marL="0" rtl="0" algn="l">
              <a:spcBef>
                <a:spcPts val="0"/>
              </a:spcBef>
              <a:spcAft>
                <a:spcPts val="0"/>
              </a:spcAft>
              <a:buNone/>
            </a:pPr>
            <a:r>
              <a:rPr lang="en-US"/>
              <a:t>-We used figma and UML to help with our diagram creation as well as photoshop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4be3bc098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4be3bc09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4be3bc098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4be3bc09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55560d459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55560d45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4be3bc09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4be3bc0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4be3bc098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4be3bc09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4be3bc098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4be3bc09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4be3bc098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4be3bc0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5580ea59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5580ea59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4be3bc09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4be3bc0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4be3bc098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4be3bc0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grpSp>
        <p:nvGrpSpPr>
          <p:cNvPr id="19" name="Google Shape;19;p2"/>
          <p:cNvGrpSpPr/>
          <p:nvPr/>
        </p:nvGrpSpPr>
        <p:grpSpPr>
          <a:xfrm>
            <a:off x="546100" y="-4763"/>
            <a:ext cx="5014912" cy="6862763"/>
            <a:chOff x="2928938" y="-4763"/>
            <a:chExt cx="5014912" cy="6862763"/>
          </a:xfrm>
        </p:grpSpPr>
        <p:sp>
          <p:nvSpPr>
            <p:cNvPr id="20" name="Google Shape;20;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8" name="Google Shape;28;p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1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5" name="Google Shape;85;p1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9" name="Shape 89"/>
        <p:cNvGrpSpPr/>
        <p:nvPr/>
      </p:nvGrpSpPr>
      <p:grpSpPr>
        <a:xfrm>
          <a:off x="0" y="0"/>
          <a:ext cx="0" cy="0"/>
          <a:chOff x="0" y="0"/>
          <a:chExt cx="0" cy="0"/>
        </a:xfrm>
      </p:grpSpPr>
      <p:sp>
        <p:nvSpPr>
          <p:cNvPr id="90" name="Google Shape;90;p1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5" name="Shape 95"/>
        <p:cNvGrpSpPr/>
        <p:nvPr/>
      </p:nvGrpSpPr>
      <p:grpSpPr>
        <a:xfrm>
          <a:off x="0" y="0"/>
          <a:ext cx="0" cy="0"/>
          <a:chOff x="0" y="0"/>
          <a:chExt cx="0" cy="0"/>
        </a:xfrm>
      </p:grpSpPr>
      <p:sp>
        <p:nvSpPr>
          <p:cNvPr id="96" name="Google Shape;96;p1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97" name="Google Shape;97;p1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98" name="Google Shape;98;p1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1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4" name="Shape 104"/>
        <p:cNvGrpSpPr/>
        <p:nvPr/>
      </p:nvGrpSpPr>
      <p:grpSpPr>
        <a:xfrm>
          <a:off x="0" y="0"/>
          <a:ext cx="0" cy="0"/>
          <a:chOff x="0" y="0"/>
          <a:chExt cx="0" cy="0"/>
        </a:xfrm>
      </p:grpSpPr>
      <p:sp>
        <p:nvSpPr>
          <p:cNvPr id="105" name="Google Shape;105;p1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0" name="Shape 110"/>
        <p:cNvGrpSpPr/>
        <p:nvPr/>
      </p:nvGrpSpPr>
      <p:grpSpPr>
        <a:xfrm>
          <a:off x="0" y="0"/>
          <a:ext cx="0" cy="0"/>
          <a:chOff x="0" y="0"/>
          <a:chExt cx="0" cy="0"/>
        </a:xfrm>
      </p:grpSpPr>
      <p:sp>
        <p:nvSpPr>
          <p:cNvPr id="111" name="Google Shape;111;p1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2" name="Google Shape;112;p1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3" name="Google Shape;113;p1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1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19" name="Shape 119"/>
        <p:cNvGrpSpPr/>
        <p:nvPr/>
      </p:nvGrpSpPr>
      <p:grpSpPr>
        <a:xfrm>
          <a:off x="0" y="0"/>
          <a:ext cx="0" cy="0"/>
          <a:chOff x="0" y="0"/>
          <a:chExt cx="0" cy="0"/>
        </a:xfrm>
      </p:grpSpPr>
      <p:sp>
        <p:nvSpPr>
          <p:cNvPr id="120" name="Google Shape;120;p1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1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6" name="Shape 126"/>
        <p:cNvGrpSpPr/>
        <p:nvPr/>
      </p:nvGrpSpPr>
      <p:grpSpPr>
        <a:xfrm>
          <a:off x="0" y="0"/>
          <a:ext cx="0" cy="0"/>
          <a:chOff x="0" y="0"/>
          <a:chExt cx="0" cy="0"/>
        </a:xfrm>
      </p:grpSpPr>
      <p:sp>
        <p:nvSpPr>
          <p:cNvPr id="127" name="Google Shape;127;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18"/>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1" name="Shape 31"/>
        <p:cNvGrpSpPr/>
        <p:nvPr/>
      </p:nvGrpSpPr>
      <p:grpSpPr>
        <a:xfrm>
          <a:off x="0" y="0"/>
          <a:ext cx="0" cy="0"/>
          <a:chOff x="0" y="0"/>
          <a:chExt cx="0" cy="0"/>
        </a:xfrm>
      </p:grpSpPr>
      <p:sp>
        <p:nvSpPr>
          <p:cNvPr id="32" name="Google Shape;32;p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4" name="Google Shape;34;p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0" name="Google Shape;40;p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3" name="Shape 43"/>
        <p:cNvGrpSpPr/>
        <p:nvPr/>
      </p:nvGrpSpPr>
      <p:grpSpPr>
        <a:xfrm>
          <a:off x="0" y="0"/>
          <a:ext cx="0" cy="0"/>
          <a:chOff x="0" y="0"/>
          <a:chExt cx="0" cy="0"/>
        </a:xfrm>
      </p:grpSpPr>
      <p:sp>
        <p:nvSpPr>
          <p:cNvPr id="44" name="Google Shape;44;p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6" name="Google Shape;46;p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7" name="Google Shape;47;p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3" name="Google Shape;53;p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4" name="Google Shape;54;p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5" name="Google Shape;55;p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9" name="Shape 59"/>
        <p:cNvGrpSpPr/>
        <p:nvPr/>
      </p:nvGrpSpPr>
      <p:grpSpPr>
        <a:xfrm>
          <a:off x="0" y="0"/>
          <a:ext cx="0" cy="0"/>
          <a:chOff x="0" y="0"/>
          <a:chExt cx="0" cy="0"/>
        </a:xfrm>
      </p:grpSpPr>
      <p:sp>
        <p:nvSpPr>
          <p:cNvPr id="60" name="Google Shape;60;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4" name="Shape 64"/>
        <p:cNvGrpSpPr/>
        <p:nvPr/>
      </p:nvGrpSpPr>
      <p:grpSpPr>
        <a:xfrm>
          <a:off x="0" y="0"/>
          <a:ext cx="0" cy="0"/>
          <a:chOff x="0" y="0"/>
          <a:chExt cx="0" cy="0"/>
        </a:xfrm>
      </p:grpSpPr>
      <p:sp>
        <p:nvSpPr>
          <p:cNvPr id="65" name="Google Shape;65;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8" name="Shape 68"/>
        <p:cNvGrpSpPr/>
        <p:nvPr/>
      </p:nvGrpSpPr>
      <p:grpSpPr>
        <a:xfrm>
          <a:off x="0" y="0"/>
          <a:ext cx="0" cy="0"/>
          <a:chOff x="0" y="0"/>
          <a:chExt cx="0" cy="0"/>
        </a:xfrm>
      </p:grpSpPr>
      <p:sp>
        <p:nvSpPr>
          <p:cNvPr id="69" name="Google Shape;69;p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78" name="Google Shape;78;p1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50812" y="0"/>
            <a:ext cx="2436813" cy="6858001"/>
            <a:chOff x="1320800" y="0"/>
            <a:chExt cx="2436813" cy="6858001"/>
          </a:xfrm>
        </p:grpSpPr>
        <p:sp>
          <p:nvSpPr>
            <p:cNvPr id="7" name="Google Shape;7;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youtube.com/watch?v=qQWxlmLtYyM" TargetMode="Externa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youtube.com/watch?v=2L-RxALSwC4" TargetMode="Externa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6.jpg"/><Relationship Id="rId5" Type="http://schemas.openxmlformats.org/officeDocument/2006/relationships/image" Target="../media/image18.png"/><Relationship Id="rId6"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stackoverflow.com/questions/683825/in-uml-class-diagrams-what-are-boundary-classes-control-classes-and-entity-c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jpg"/></Relationships>
</file>

<file path=ppt/slides/_rels/slide9.xml.rels><?xml version="1.0" encoding="UTF-8" standalone="yes"?><Relationships xmlns="http://schemas.openxmlformats.org/package/2006/relationships"><Relationship Id="rId10"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6.jpg"/><Relationship Id="rId9"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11.jpg"/><Relationship Id="rId7" Type="http://schemas.openxmlformats.org/officeDocument/2006/relationships/image" Target="../media/image4.jpg"/><Relationship Id="rId8"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txBox="1"/>
          <p:nvPr>
            <p:ph type="ctrTitle"/>
          </p:nvPr>
        </p:nvSpPr>
        <p:spPr>
          <a:xfrm>
            <a:off x="2930421" y="0"/>
            <a:ext cx="8574622" cy="2616199"/>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6000"/>
              <a:buFont typeface="Corbel"/>
              <a:buNone/>
            </a:pPr>
            <a:r>
              <a:rPr lang="en-US"/>
              <a:t>Dungeon and Dragons character sheet app</a:t>
            </a:r>
            <a:endParaRPr/>
          </a:p>
        </p:txBody>
      </p:sp>
      <p:pic>
        <p:nvPicPr>
          <p:cNvPr id="143" name="Google Shape;143;p19"/>
          <p:cNvPicPr preferRelativeResize="0"/>
          <p:nvPr/>
        </p:nvPicPr>
        <p:blipFill>
          <a:blip r:embed="rId3">
            <a:alphaModFix/>
          </a:blip>
          <a:stretch>
            <a:fillRect/>
          </a:stretch>
        </p:blipFill>
        <p:spPr>
          <a:xfrm>
            <a:off x="0" y="2920999"/>
            <a:ext cx="3981796" cy="3937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t/>
            </a:r>
            <a:endParaRPr/>
          </a:p>
        </p:txBody>
      </p:sp>
      <p:pic>
        <p:nvPicPr>
          <p:cNvPr id="217" name="Google Shape;217;p28"/>
          <p:cNvPicPr preferRelativeResize="0"/>
          <p:nvPr>
            <p:ph idx="1" type="body"/>
          </p:nvPr>
        </p:nvPicPr>
        <p:blipFill rotWithShape="1">
          <a:blip r:embed="rId3">
            <a:alphaModFix/>
          </a:blip>
          <a:srcRect b="0" l="0" r="0" t="0"/>
          <a:stretch/>
        </p:blipFill>
        <p:spPr>
          <a:xfrm>
            <a:off x="84600" y="392100"/>
            <a:ext cx="12022800" cy="6465900"/>
          </a:xfrm>
          <a:prstGeom prst="rect">
            <a:avLst/>
          </a:prstGeom>
          <a:noFill/>
          <a:ln>
            <a:noFill/>
          </a:ln>
        </p:spPr>
      </p:pic>
      <p:sp>
        <p:nvSpPr>
          <p:cNvPr id="218" name="Google Shape;218;p28"/>
          <p:cNvSpPr txBox="1"/>
          <p:nvPr/>
        </p:nvSpPr>
        <p:spPr>
          <a:xfrm>
            <a:off x="4695575" y="0"/>
            <a:ext cx="59313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orbel"/>
                <a:ea typeface="Corbel"/>
                <a:cs typeface="Corbel"/>
                <a:sym typeface="Corbel"/>
              </a:rPr>
              <a:t>Initial UML</a:t>
            </a:r>
            <a:endParaRPr sz="2200">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29"/>
          <p:cNvPicPr preferRelativeResize="0"/>
          <p:nvPr/>
        </p:nvPicPr>
        <p:blipFill>
          <a:blip r:embed="rId3">
            <a:alphaModFix/>
          </a:blip>
          <a:stretch>
            <a:fillRect/>
          </a:stretch>
        </p:blipFill>
        <p:spPr>
          <a:xfrm>
            <a:off x="0" y="0"/>
            <a:ext cx="12344391"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1086611" y="-41225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Sequence Diagram</a:t>
            </a:r>
            <a:endParaRPr/>
          </a:p>
        </p:txBody>
      </p:sp>
      <p:pic>
        <p:nvPicPr>
          <p:cNvPr id="229" name="Google Shape;229;p30"/>
          <p:cNvPicPr preferRelativeResize="0"/>
          <p:nvPr/>
        </p:nvPicPr>
        <p:blipFill>
          <a:blip r:embed="rId3">
            <a:alphaModFix/>
          </a:blip>
          <a:stretch>
            <a:fillRect/>
          </a:stretch>
        </p:blipFill>
        <p:spPr>
          <a:xfrm>
            <a:off x="3429000" y="898950"/>
            <a:ext cx="5055975" cy="563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1391611" y="-724925"/>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800"/>
              <a:t>Initial UI design</a:t>
            </a:r>
            <a:endParaRPr sz="2800"/>
          </a:p>
        </p:txBody>
      </p:sp>
      <p:pic>
        <p:nvPicPr>
          <p:cNvPr id="235" name="Google Shape;235;p31"/>
          <p:cNvPicPr preferRelativeResize="0"/>
          <p:nvPr/>
        </p:nvPicPr>
        <p:blipFill>
          <a:blip r:embed="rId3">
            <a:alphaModFix/>
          </a:blip>
          <a:stretch>
            <a:fillRect/>
          </a:stretch>
        </p:blipFill>
        <p:spPr>
          <a:xfrm>
            <a:off x="2131550" y="494275"/>
            <a:ext cx="8241025" cy="63637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1415286" y="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UI Design Expanded</a:t>
            </a:r>
            <a:endParaRPr/>
          </a:p>
        </p:txBody>
      </p:sp>
      <p:pic>
        <p:nvPicPr>
          <p:cNvPr id="241" name="Google Shape;241;p32"/>
          <p:cNvPicPr preferRelativeResize="0"/>
          <p:nvPr/>
        </p:nvPicPr>
        <p:blipFill>
          <a:blip r:embed="rId3">
            <a:alphaModFix/>
          </a:blip>
          <a:stretch>
            <a:fillRect/>
          </a:stretch>
        </p:blipFill>
        <p:spPr>
          <a:xfrm>
            <a:off x="4174275" y="1752600"/>
            <a:ext cx="4500800" cy="4800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1478036" y="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UI Prototype </a:t>
            </a:r>
            <a:endParaRPr/>
          </a:p>
        </p:txBody>
      </p:sp>
      <p:pic>
        <p:nvPicPr>
          <p:cNvPr id="247" name="Google Shape;247;p33" title="Dungeons &amp; Dragons UI Video">
            <a:hlinkClick r:id="rId3"/>
          </p:cNvPr>
          <p:cNvPicPr preferRelativeResize="0"/>
          <p:nvPr/>
        </p:nvPicPr>
        <p:blipFill>
          <a:blip r:embed="rId4">
            <a:alphaModFix/>
          </a:blip>
          <a:stretch>
            <a:fillRect/>
          </a:stretch>
        </p:blipFill>
        <p:spPr>
          <a:xfrm>
            <a:off x="4201425" y="1714500"/>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Technical Specifications</a:t>
            </a:r>
            <a:endParaRPr/>
          </a:p>
        </p:txBody>
      </p:sp>
      <p:sp>
        <p:nvSpPr>
          <p:cNvPr id="253" name="Google Shape;253;p34"/>
          <p:cNvSpPr txBox="1"/>
          <p:nvPr>
            <p:ph idx="1" type="body"/>
          </p:nvPr>
        </p:nvSpPr>
        <p:spPr>
          <a:xfrm>
            <a:off x="1484310" y="2666999"/>
            <a:ext cx="10018800" cy="3124200"/>
          </a:xfrm>
          <a:prstGeom prst="rect">
            <a:avLst/>
          </a:prstGeom>
        </p:spPr>
        <p:txBody>
          <a:bodyPr anchorCtr="0" anchor="ctr" bIns="45700" lIns="91425" spcFirstLastPara="1" rIns="91425" wrap="square" tIns="45700">
            <a:noAutofit/>
          </a:bodyPr>
          <a:lstStyle/>
          <a:p>
            <a:pPr indent="-394335" lvl="0" marL="457200" rtl="0" algn="l">
              <a:spcBef>
                <a:spcPts val="360"/>
              </a:spcBef>
              <a:spcAft>
                <a:spcPts val="0"/>
              </a:spcAft>
              <a:buSzPts val="2610"/>
              <a:buChar char="-"/>
            </a:pPr>
            <a:r>
              <a:rPr lang="en-US"/>
              <a:t>Android</a:t>
            </a:r>
            <a:r>
              <a:rPr lang="en-US"/>
              <a:t> Studio</a:t>
            </a:r>
            <a:endParaRPr/>
          </a:p>
          <a:p>
            <a:pPr indent="-394335" lvl="0" marL="457200" rtl="0" algn="l">
              <a:spcBef>
                <a:spcPts val="0"/>
              </a:spcBef>
              <a:spcAft>
                <a:spcPts val="0"/>
              </a:spcAft>
              <a:buSzPts val="2610"/>
              <a:buChar char="-"/>
            </a:pPr>
            <a:r>
              <a:rPr lang="en-US"/>
              <a:t>Designed for the Google Pixel 2</a:t>
            </a:r>
            <a:endParaRPr/>
          </a:p>
          <a:p>
            <a:pPr indent="-394335" lvl="0" marL="457200" rtl="0" algn="l">
              <a:spcBef>
                <a:spcPts val="0"/>
              </a:spcBef>
              <a:spcAft>
                <a:spcPts val="0"/>
              </a:spcAft>
              <a:buSzPts val="2610"/>
              <a:buChar char="-"/>
            </a:pPr>
            <a:r>
              <a:rPr lang="en-US"/>
              <a:t>No Server - intention was to use phone memory and send everything to the app itself</a:t>
            </a:r>
            <a:endParaRPr/>
          </a:p>
          <a:p>
            <a:pPr indent="-394335" lvl="0" marL="457200" rtl="0" algn="l">
              <a:spcBef>
                <a:spcPts val="0"/>
              </a:spcBef>
              <a:spcAft>
                <a:spcPts val="0"/>
              </a:spcAft>
              <a:buSzPts val="2610"/>
              <a:buChar char="-"/>
            </a:pPr>
            <a:r>
              <a:rPr lang="en-US"/>
              <a:t>Save states from tabbed input form in phone memory after input. Can later be loaded to be edited or reput into a new, single page form for game sessions</a:t>
            </a:r>
            <a:endParaRPr/>
          </a:p>
          <a:p>
            <a:pPr indent="-394335" lvl="0" marL="457200" rtl="0" algn="l">
              <a:spcBef>
                <a:spcPts val="0"/>
              </a:spcBef>
              <a:spcAft>
                <a:spcPts val="0"/>
              </a:spcAft>
              <a:buSzPts val="2610"/>
              <a:buChar char="-"/>
            </a:pPr>
            <a:r>
              <a:rPr lang="en-US"/>
              <a:t>Figma</a:t>
            </a:r>
            <a:endParaRPr/>
          </a:p>
          <a:p>
            <a:pPr indent="-394335" lvl="0" marL="457200" rtl="0" algn="l">
              <a:spcBef>
                <a:spcPts val="0"/>
              </a:spcBef>
              <a:spcAft>
                <a:spcPts val="0"/>
              </a:spcAft>
              <a:buSzPts val="2610"/>
              <a:buChar char="-"/>
            </a:pPr>
            <a:r>
              <a:rPr lang="en-US"/>
              <a:t>https://www.umlet.com/ - UML creation</a:t>
            </a:r>
            <a:endParaRPr/>
          </a:p>
          <a:p>
            <a:pPr indent="-394335" lvl="0" marL="457200" rtl="0" algn="l">
              <a:spcBef>
                <a:spcPts val="0"/>
              </a:spcBef>
              <a:spcAft>
                <a:spcPts val="0"/>
              </a:spcAft>
              <a:buSzPts val="2610"/>
              <a:buChar char="-"/>
            </a:pPr>
            <a:r>
              <a:rPr lang="en-US" sz="2600"/>
              <a:t>sequencediagram.org - Sequence Diagram Creation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35" title="D&amp;D app demo">
            <a:hlinkClick r:id="rId3"/>
          </p:cNvPr>
          <p:cNvPicPr preferRelativeResize="0"/>
          <p:nvPr/>
        </p:nvPicPr>
        <p:blipFill>
          <a:blip r:embed="rId4">
            <a:alphaModFix/>
          </a:blip>
          <a:stretch>
            <a:fillRect/>
          </a:stretch>
        </p:blipFill>
        <p:spPr>
          <a:xfrm>
            <a:off x="2910400" y="1050000"/>
            <a:ext cx="7455074" cy="5591300"/>
          </a:xfrm>
          <a:prstGeom prst="rect">
            <a:avLst/>
          </a:prstGeom>
          <a:noFill/>
          <a:ln>
            <a:noFill/>
          </a:ln>
        </p:spPr>
      </p:pic>
      <p:sp>
        <p:nvSpPr>
          <p:cNvPr id="259" name="Google Shape;259;p35"/>
          <p:cNvSpPr txBox="1"/>
          <p:nvPr/>
        </p:nvSpPr>
        <p:spPr>
          <a:xfrm>
            <a:off x="4594672" y="420361"/>
            <a:ext cx="9753600" cy="11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t>App Demo (Android Prototype)</a:t>
            </a:r>
            <a:endParaRPr sz="2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6"/>
          <p:cNvSpPr txBox="1"/>
          <p:nvPr/>
        </p:nvSpPr>
        <p:spPr>
          <a:xfrm>
            <a:off x="3686400" y="216275"/>
            <a:ext cx="59313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orbel"/>
                <a:ea typeface="Corbel"/>
                <a:cs typeface="Corbel"/>
                <a:sym typeface="Corbel"/>
              </a:rPr>
              <a:t>Code Snippet: Tabs/ fragments</a:t>
            </a:r>
            <a:endParaRPr sz="2600">
              <a:latin typeface="Corbel"/>
              <a:ea typeface="Corbel"/>
              <a:cs typeface="Corbel"/>
              <a:sym typeface="Corbel"/>
            </a:endParaRPr>
          </a:p>
        </p:txBody>
      </p:sp>
      <p:pic>
        <p:nvPicPr>
          <p:cNvPr id="265" name="Google Shape;265;p36"/>
          <p:cNvPicPr preferRelativeResize="0"/>
          <p:nvPr/>
        </p:nvPicPr>
        <p:blipFill>
          <a:blip r:embed="rId3">
            <a:alphaModFix/>
          </a:blip>
          <a:stretch>
            <a:fillRect/>
          </a:stretch>
        </p:blipFill>
        <p:spPr>
          <a:xfrm>
            <a:off x="4981826" y="1060775"/>
            <a:ext cx="6981825" cy="4914900"/>
          </a:xfrm>
          <a:prstGeom prst="rect">
            <a:avLst/>
          </a:prstGeom>
          <a:noFill/>
          <a:ln>
            <a:noFill/>
          </a:ln>
        </p:spPr>
      </p:pic>
      <p:pic>
        <p:nvPicPr>
          <p:cNvPr id="266" name="Google Shape;266;p36"/>
          <p:cNvPicPr preferRelativeResize="0"/>
          <p:nvPr/>
        </p:nvPicPr>
        <p:blipFill>
          <a:blip r:embed="rId4">
            <a:alphaModFix/>
          </a:blip>
          <a:stretch>
            <a:fillRect/>
          </a:stretch>
        </p:blipFill>
        <p:spPr>
          <a:xfrm>
            <a:off x="136400" y="834375"/>
            <a:ext cx="4677026" cy="53676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1484311" y="212125"/>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600"/>
              <a:t>Code Snippet: Spinner</a:t>
            </a:r>
            <a:endParaRPr sz="2600"/>
          </a:p>
        </p:txBody>
      </p:sp>
      <p:pic>
        <p:nvPicPr>
          <p:cNvPr id="272" name="Google Shape;272;p37"/>
          <p:cNvPicPr preferRelativeResize="0"/>
          <p:nvPr/>
        </p:nvPicPr>
        <p:blipFill>
          <a:blip r:embed="rId3">
            <a:alphaModFix/>
          </a:blip>
          <a:stretch>
            <a:fillRect/>
          </a:stretch>
        </p:blipFill>
        <p:spPr>
          <a:xfrm>
            <a:off x="2250313" y="1964725"/>
            <a:ext cx="8486775" cy="36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Team Members</a:t>
            </a:r>
            <a:endParaRPr/>
          </a:p>
        </p:txBody>
      </p:sp>
      <p:sp>
        <p:nvSpPr>
          <p:cNvPr id="149" name="Google Shape;149;p20"/>
          <p:cNvSpPr txBox="1"/>
          <p:nvPr>
            <p:ph idx="1" type="body"/>
          </p:nvPr>
        </p:nvSpPr>
        <p:spPr>
          <a:xfrm>
            <a:off x="900575" y="4975150"/>
            <a:ext cx="3249900" cy="7422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rPr b="1" lang="en-US"/>
              <a:t>Marcus Wong</a:t>
            </a:r>
            <a:r>
              <a:rPr lang="en-US"/>
              <a:t> </a:t>
            </a:r>
            <a:endParaRPr/>
          </a:p>
        </p:txBody>
      </p:sp>
      <p:pic>
        <p:nvPicPr>
          <p:cNvPr id="150" name="Google Shape;150;p20"/>
          <p:cNvPicPr preferRelativeResize="0"/>
          <p:nvPr/>
        </p:nvPicPr>
        <p:blipFill>
          <a:blip r:embed="rId3">
            <a:alphaModFix/>
          </a:blip>
          <a:stretch>
            <a:fillRect/>
          </a:stretch>
        </p:blipFill>
        <p:spPr>
          <a:xfrm>
            <a:off x="900563" y="2859900"/>
            <a:ext cx="1980675" cy="2115249"/>
          </a:xfrm>
          <a:prstGeom prst="rect">
            <a:avLst/>
          </a:prstGeom>
          <a:noFill/>
          <a:ln>
            <a:noFill/>
          </a:ln>
        </p:spPr>
      </p:pic>
      <p:pic>
        <p:nvPicPr>
          <p:cNvPr id="151" name="Google Shape;151;p20"/>
          <p:cNvPicPr preferRelativeResize="0"/>
          <p:nvPr/>
        </p:nvPicPr>
        <p:blipFill>
          <a:blip r:embed="rId4">
            <a:alphaModFix/>
          </a:blip>
          <a:stretch>
            <a:fillRect/>
          </a:stretch>
        </p:blipFill>
        <p:spPr>
          <a:xfrm>
            <a:off x="3522125" y="2859900"/>
            <a:ext cx="2115248" cy="2115248"/>
          </a:xfrm>
          <a:prstGeom prst="rect">
            <a:avLst/>
          </a:prstGeom>
          <a:noFill/>
          <a:ln>
            <a:noFill/>
          </a:ln>
        </p:spPr>
      </p:pic>
      <p:sp>
        <p:nvSpPr>
          <p:cNvPr id="152" name="Google Shape;152;p20"/>
          <p:cNvSpPr txBox="1"/>
          <p:nvPr/>
        </p:nvSpPr>
        <p:spPr>
          <a:xfrm>
            <a:off x="3671200" y="5030125"/>
            <a:ext cx="1800300" cy="11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Corbel"/>
                <a:ea typeface="Corbel"/>
                <a:cs typeface="Corbel"/>
                <a:sym typeface="Corbel"/>
              </a:rPr>
              <a:t>Austin Cho</a:t>
            </a:r>
            <a:endParaRPr b="1" sz="2400">
              <a:latin typeface="Corbel"/>
              <a:ea typeface="Corbel"/>
              <a:cs typeface="Corbel"/>
              <a:sym typeface="Corbel"/>
            </a:endParaRPr>
          </a:p>
          <a:p>
            <a:pPr indent="0" lvl="0" marL="0" rtl="0" algn="ctr">
              <a:spcBef>
                <a:spcPts val="0"/>
              </a:spcBef>
              <a:spcAft>
                <a:spcPts val="0"/>
              </a:spcAft>
              <a:buNone/>
            </a:pPr>
            <a:r>
              <a:rPr lang="en-US" sz="1800"/>
              <a:t>Documentation</a:t>
            </a:r>
            <a:endParaRPr sz="1800"/>
          </a:p>
          <a:p>
            <a:pPr indent="0" lvl="0" marL="0" rtl="0" algn="ctr">
              <a:spcBef>
                <a:spcPts val="0"/>
              </a:spcBef>
              <a:spcAft>
                <a:spcPts val="0"/>
              </a:spcAft>
              <a:buNone/>
            </a:pPr>
            <a:r>
              <a:rPr lang="en-US" sz="1800"/>
              <a:t>Testing</a:t>
            </a:r>
            <a:endParaRPr sz="1800"/>
          </a:p>
        </p:txBody>
      </p:sp>
      <p:sp>
        <p:nvSpPr>
          <p:cNvPr id="153" name="Google Shape;153;p20"/>
          <p:cNvSpPr txBox="1"/>
          <p:nvPr/>
        </p:nvSpPr>
        <p:spPr>
          <a:xfrm>
            <a:off x="6421475" y="5030125"/>
            <a:ext cx="22233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Corbel"/>
                <a:ea typeface="Corbel"/>
                <a:cs typeface="Corbel"/>
                <a:sym typeface="Corbel"/>
              </a:rPr>
              <a:t>Kevin McCarvill</a:t>
            </a:r>
            <a:endParaRPr b="1" sz="2400">
              <a:latin typeface="Corbel"/>
              <a:ea typeface="Corbel"/>
              <a:cs typeface="Corbel"/>
              <a:sym typeface="Corbel"/>
            </a:endParaRPr>
          </a:p>
        </p:txBody>
      </p:sp>
      <p:sp>
        <p:nvSpPr>
          <p:cNvPr id="154" name="Google Shape;154;p20"/>
          <p:cNvSpPr txBox="1"/>
          <p:nvPr/>
        </p:nvSpPr>
        <p:spPr>
          <a:xfrm>
            <a:off x="9429750" y="5030125"/>
            <a:ext cx="19806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Corbel"/>
                <a:ea typeface="Corbel"/>
                <a:cs typeface="Corbel"/>
                <a:sym typeface="Corbel"/>
              </a:rPr>
              <a:t>Mehraj Meah</a:t>
            </a:r>
            <a:endParaRPr b="1" sz="2400">
              <a:latin typeface="Corbel"/>
              <a:ea typeface="Corbel"/>
              <a:cs typeface="Corbel"/>
              <a:sym typeface="Corbel"/>
            </a:endParaRPr>
          </a:p>
          <a:p>
            <a:pPr indent="0" lvl="0" marL="0" rtl="0" algn="ctr">
              <a:spcBef>
                <a:spcPts val="0"/>
              </a:spcBef>
              <a:spcAft>
                <a:spcPts val="0"/>
              </a:spcAft>
              <a:buNone/>
            </a:pPr>
            <a:r>
              <a:rPr lang="en-US" sz="1800"/>
              <a:t>  Documentation</a:t>
            </a:r>
            <a:endParaRPr sz="1800"/>
          </a:p>
          <a:p>
            <a:pPr indent="0" lvl="0" marL="0" rtl="0" algn="ctr">
              <a:spcBef>
                <a:spcPts val="0"/>
              </a:spcBef>
              <a:spcAft>
                <a:spcPts val="0"/>
              </a:spcAft>
              <a:buNone/>
            </a:pPr>
            <a:r>
              <a:rPr lang="en-US" sz="1800"/>
              <a:t>Testing</a:t>
            </a:r>
            <a:endParaRPr sz="1800"/>
          </a:p>
        </p:txBody>
      </p:sp>
      <p:pic>
        <p:nvPicPr>
          <p:cNvPr id="155" name="Google Shape;155;p20"/>
          <p:cNvPicPr preferRelativeResize="0"/>
          <p:nvPr/>
        </p:nvPicPr>
        <p:blipFill>
          <a:blip r:embed="rId5">
            <a:alphaModFix/>
          </a:blip>
          <a:stretch>
            <a:fillRect/>
          </a:stretch>
        </p:blipFill>
        <p:spPr>
          <a:xfrm>
            <a:off x="6447348" y="2774063"/>
            <a:ext cx="2171561" cy="2286925"/>
          </a:xfrm>
          <a:prstGeom prst="rect">
            <a:avLst/>
          </a:prstGeom>
          <a:noFill/>
          <a:ln>
            <a:noFill/>
          </a:ln>
        </p:spPr>
      </p:pic>
      <p:pic>
        <p:nvPicPr>
          <p:cNvPr id="156" name="Google Shape;156;p20"/>
          <p:cNvPicPr preferRelativeResize="0"/>
          <p:nvPr/>
        </p:nvPicPr>
        <p:blipFill rotWithShape="1">
          <a:blip r:embed="rId6">
            <a:alphaModFix/>
          </a:blip>
          <a:srcRect b="34908" l="51779" r="4660" t="6540"/>
          <a:stretch/>
        </p:blipFill>
        <p:spPr>
          <a:xfrm>
            <a:off x="9187050" y="2738100"/>
            <a:ext cx="2496398" cy="2237048"/>
          </a:xfrm>
          <a:prstGeom prst="rect">
            <a:avLst/>
          </a:prstGeom>
          <a:noFill/>
          <a:ln>
            <a:noFill/>
          </a:ln>
        </p:spPr>
      </p:pic>
      <p:sp>
        <p:nvSpPr>
          <p:cNvPr id="157" name="Google Shape;157;p20"/>
          <p:cNvSpPr txBox="1"/>
          <p:nvPr/>
        </p:nvSpPr>
        <p:spPr>
          <a:xfrm>
            <a:off x="6211025" y="5448125"/>
            <a:ext cx="2644200" cy="11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t>Concept designer </a:t>
            </a:r>
            <a:endParaRPr sz="1600"/>
          </a:p>
          <a:p>
            <a:pPr indent="0" lvl="0" marL="0" rtl="0" algn="ctr">
              <a:spcBef>
                <a:spcPts val="0"/>
              </a:spcBef>
              <a:spcAft>
                <a:spcPts val="0"/>
              </a:spcAft>
              <a:buNone/>
            </a:pPr>
            <a:r>
              <a:rPr lang="en-US" sz="1600"/>
              <a:t>Initial UML draft </a:t>
            </a:r>
            <a:endParaRPr sz="1600"/>
          </a:p>
          <a:p>
            <a:pPr indent="0" lvl="0" marL="0" rtl="0" algn="ctr">
              <a:spcBef>
                <a:spcPts val="0"/>
              </a:spcBef>
              <a:spcAft>
                <a:spcPts val="0"/>
              </a:spcAft>
              <a:buNone/>
            </a:pPr>
            <a:r>
              <a:rPr lang="en-US" sz="1600"/>
              <a:t>Initial UI draft </a:t>
            </a:r>
            <a:endParaRPr sz="1600"/>
          </a:p>
          <a:p>
            <a:pPr indent="0" lvl="0" marL="0" rtl="0" algn="ctr">
              <a:spcBef>
                <a:spcPts val="0"/>
              </a:spcBef>
              <a:spcAft>
                <a:spcPts val="0"/>
              </a:spcAft>
              <a:buNone/>
            </a:pPr>
            <a:r>
              <a:rPr lang="en-US" sz="1600"/>
              <a:t>Lead Programmer</a:t>
            </a:r>
            <a:endParaRPr sz="2200">
              <a:latin typeface="Corbel"/>
              <a:ea typeface="Corbel"/>
              <a:cs typeface="Corbel"/>
              <a:sym typeface="Corbel"/>
            </a:endParaRPr>
          </a:p>
        </p:txBody>
      </p:sp>
      <p:sp>
        <p:nvSpPr>
          <p:cNvPr id="158" name="Google Shape;158;p20"/>
          <p:cNvSpPr txBox="1"/>
          <p:nvPr/>
        </p:nvSpPr>
        <p:spPr>
          <a:xfrm>
            <a:off x="568800" y="5396650"/>
            <a:ext cx="2644200" cy="11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t>UI Designer</a:t>
            </a:r>
            <a:endParaRPr sz="1600"/>
          </a:p>
          <a:p>
            <a:pPr indent="0" lvl="0" marL="0" rtl="0" algn="ctr">
              <a:spcBef>
                <a:spcPts val="0"/>
              </a:spcBef>
              <a:spcAft>
                <a:spcPts val="0"/>
              </a:spcAft>
              <a:buNone/>
            </a:pPr>
            <a:r>
              <a:rPr lang="en-US" sz="1600"/>
              <a:t>Sequence Diagram</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Testing</a:t>
            </a:r>
            <a:endParaRPr/>
          </a:p>
        </p:txBody>
      </p:sp>
      <p:sp>
        <p:nvSpPr>
          <p:cNvPr id="278" name="Google Shape;278;p38"/>
          <p:cNvSpPr txBox="1"/>
          <p:nvPr>
            <p:ph idx="1" type="body"/>
          </p:nvPr>
        </p:nvSpPr>
        <p:spPr>
          <a:xfrm>
            <a:off x="1484300" y="2167025"/>
            <a:ext cx="10018800" cy="3913500"/>
          </a:xfrm>
          <a:prstGeom prst="rect">
            <a:avLst/>
          </a:prstGeom>
        </p:spPr>
        <p:txBody>
          <a:bodyPr anchorCtr="0" anchor="ctr" bIns="45700" lIns="91425" spcFirstLastPara="1" rIns="91425" wrap="square" tIns="45700">
            <a:noAutofit/>
          </a:bodyPr>
          <a:lstStyle/>
          <a:p>
            <a:pPr indent="-394335" lvl="0" marL="457200" rtl="0" algn="l">
              <a:lnSpc>
                <a:spcPct val="115000"/>
              </a:lnSpc>
              <a:spcBef>
                <a:spcPts val="360"/>
              </a:spcBef>
              <a:spcAft>
                <a:spcPts val="0"/>
              </a:spcAft>
              <a:buSzPts val="2610"/>
              <a:buChar char="•"/>
            </a:pPr>
            <a:r>
              <a:rPr lang="en-US"/>
              <a:t>Parts of the app we’ve first tested was the UI design to see how easy it was in terms of functionality for both experienced and inexperienced players in the genre of D&amp;D. </a:t>
            </a:r>
            <a:endParaRPr/>
          </a:p>
          <a:p>
            <a:pPr indent="0" lvl="0" marL="457200" rtl="0" algn="l">
              <a:lnSpc>
                <a:spcPct val="115000"/>
              </a:lnSpc>
              <a:spcBef>
                <a:spcPts val="600"/>
              </a:spcBef>
              <a:spcAft>
                <a:spcPts val="0"/>
              </a:spcAft>
              <a:buNone/>
            </a:pPr>
            <a:r>
              <a:t/>
            </a:r>
            <a:endParaRPr/>
          </a:p>
          <a:p>
            <a:pPr indent="-394335" lvl="0" marL="457200" rtl="0" algn="l">
              <a:lnSpc>
                <a:spcPct val="115000"/>
              </a:lnSpc>
              <a:spcBef>
                <a:spcPts val="600"/>
              </a:spcBef>
              <a:spcAft>
                <a:spcPts val="0"/>
              </a:spcAft>
              <a:buSzPts val="2610"/>
              <a:buChar char="•"/>
            </a:pPr>
            <a:r>
              <a:rPr lang="en-US"/>
              <a:t>We chose to test the app ourselves since amongst us, two of our teammates have never played Dungeons and Dragons before. By relying on ourselves for the data we need to understand the flaws of our app; praying to receive any feedback from outside sources were not an issue.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1484311" y="-401575"/>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What we learned</a:t>
            </a:r>
            <a:endParaRPr/>
          </a:p>
        </p:txBody>
      </p:sp>
      <p:sp>
        <p:nvSpPr>
          <p:cNvPr id="284" name="Google Shape;284;p39"/>
          <p:cNvSpPr txBox="1"/>
          <p:nvPr>
            <p:ph idx="1" type="body"/>
          </p:nvPr>
        </p:nvSpPr>
        <p:spPr>
          <a:xfrm>
            <a:off x="1484300" y="1682000"/>
            <a:ext cx="10018800" cy="4079700"/>
          </a:xfrm>
          <a:prstGeom prst="rect">
            <a:avLst/>
          </a:prstGeom>
        </p:spPr>
        <p:txBody>
          <a:bodyPr anchorCtr="0" anchor="ctr" bIns="45700" lIns="91425" spcFirstLastPara="1" rIns="91425" wrap="square" tIns="45700">
            <a:noAutofit/>
          </a:bodyPr>
          <a:lstStyle/>
          <a:p>
            <a:pPr indent="-394335" lvl="0" marL="457200" rtl="0" algn="l">
              <a:spcBef>
                <a:spcPts val="360"/>
              </a:spcBef>
              <a:spcAft>
                <a:spcPts val="0"/>
              </a:spcAft>
              <a:buSzPts val="2610"/>
              <a:buChar char="•"/>
            </a:pPr>
            <a:r>
              <a:rPr lang="en-US"/>
              <a:t>A lot of things can </a:t>
            </a:r>
            <a:r>
              <a:rPr lang="en-US"/>
              <a:t>negatively</a:t>
            </a:r>
            <a:r>
              <a:rPr lang="en-US"/>
              <a:t> </a:t>
            </a:r>
            <a:r>
              <a:rPr lang="en-US"/>
              <a:t>affect</a:t>
            </a:r>
            <a:r>
              <a:rPr lang="en-US"/>
              <a:t> an app development like a worldwide pandemic or a team member withholding all their work because they think they can sell it after the class is over.</a:t>
            </a:r>
            <a:endParaRPr/>
          </a:p>
          <a:p>
            <a:pPr indent="-394335" lvl="0" marL="457200" rtl="0" algn="l">
              <a:spcBef>
                <a:spcPts val="0"/>
              </a:spcBef>
              <a:spcAft>
                <a:spcPts val="0"/>
              </a:spcAft>
              <a:buSzPts val="2610"/>
              <a:buChar char="•"/>
            </a:pPr>
            <a:r>
              <a:rPr lang="en-US"/>
              <a:t>A basic overview of Android studio and it’s capabilities with first time hands on experience working with it and doing any form of app development.</a:t>
            </a:r>
            <a:endParaRPr/>
          </a:p>
          <a:p>
            <a:pPr indent="-394335" lvl="0" marL="457200" rtl="0" algn="l">
              <a:spcBef>
                <a:spcPts val="0"/>
              </a:spcBef>
              <a:spcAft>
                <a:spcPts val="0"/>
              </a:spcAft>
              <a:buSzPts val="2610"/>
              <a:buChar char="•"/>
            </a:pPr>
            <a:r>
              <a:rPr lang="en-US"/>
              <a:t>Software Engineering takes a lot of planning, most importantly to make sure everyone working on the project is on the same page and working towards the same goal, not dragging the project in different directions.</a:t>
            </a:r>
            <a:endParaRPr/>
          </a:p>
          <a:p>
            <a:pPr indent="-394335" lvl="0" marL="457200" rtl="0" algn="l">
              <a:spcBef>
                <a:spcPts val="0"/>
              </a:spcBef>
              <a:spcAft>
                <a:spcPts val="0"/>
              </a:spcAft>
              <a:buSzPts val="2610"/>
              <a:buChar char="•"/>
            </a:pPr>
            <a:r>
              <a:rPr lang="en-US"/>
              <a:t>Android studio is a very fickle and specific, causing a lot of headaches to even make a small amount of progress.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Github Link</a:t>
            </a:r>
            <a:endParaRPr/>
          </a:p>
        </p:txBody>
      </p:sp>
      <p:sp>
        <p:nvSpPr>
          <p:cNvPr id="290" name="Google Shape;290;p40"/>
          <p:cNvSpPr txBox="1"/>
          <p:nvPr>
            <p:ph idx="1" type="body"/>
          </p:nvPr>
        </p:nvSpPr>
        <p:spPr>
          <a:xfrm>
            <a:off x="1382685" y="1989674"/>
            <a:ext cx="10018800" cy="31242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rPr lang="en-US"/>
              <a:t>https://github.com/marcustylerwong/Dungeons-Dragons-App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a:t>
            </a:r>
            <a:endParaRPr/>
          </a:p>
          <a:p>
            <a:pPr indent="0" lvl="0" marL="0" rtl="0" algn="l">
              <a:spcBef>
                <a:spcPts val="0"/>
              </a:spcBef>
              <a:spcAft>
                <a:spcPts val="0"/>
              </a:spcAft>
              <a:buNone/>
            </a:pPr>
            <a:r>
              <a:t/>
            </a:r>
            <a:endParaRPr/>
          </a:p>
        </p:txBody>
      </p:sp>
      <p:sp>
        <p:nvSpPr>
          <p:cNvPr id="296" name="Google Shape;296;p41"/>
          <p:cNvSpPr txBox="1"/>
          <p:nvPr>
            <p:ph idx="1" type="body"/>
          </p:nvPr>
        </p:nvSpPr>
        <p:spPr>
          <a:xfrm>
            <a:off x="1484310" y="2666999"/>
            <a:ext cx="10018800" cy="3124200"/>
          </a:xfrm>
          <a:prstGeom prst="rect">
            <a:avLst/>
          </a:prstGeom>
        </p:spPr>
        <p:txBody>
          <a:bodyPr anchorCtr="0" anchor="ctr" bIns="45700" lIns="91425" spcFirstLastPara="1" rIns="91425" wrap="square" tIns="45700">
            <a:noAutofit/>
          </a:bodyPr>
          <a:lstStyle/>
          <a:p>
            <a:pPr indent="-393700" lvl="0" marL="457200" rtl="0" algn="l">
              <a:spcBef>
                <a:spcPts val="360"/>
              </a:spcBef>
              <a:spcAft>
                <a:spcPts val="0"/>
              </a:spcAft>
              <a:buClr>
                <a:srgbClr val="000000"/>
              </a:buClr>
              <a:buSzPts val="2600"/>
              <a:buFont typeface="Arial"/>
              <a:buChar char="-"/>
            </a:pPr>
            <a:r>
              <a:rPr lang="en-US" sz="2600">
                <a:solidFill>
                  <a:srgbClr val="000000"/>
                </a:solidFill>
                <a:uFill>
                  <a:noFill/>
                </a:uFill>
                <a:latin typeface="Arial"/>
                <a:ea typeface="Arial"/>
                <a:cs typeface="Arial"/>
                <a:sym typeface="Arial"/>
                <a:hlinkClick r:id="rId3"/>
              </a:rPr>
              <a:t>https://stackoverflow.com/questions/683825/in-uml-class-diagrams-what-are-boundary-classes-control-classes-and-entity-cl</a:t>
            </a:r>
            <a:endParaRPr sz="2600">
              <a:solidFill>
                <a:srgbClr val="000000"/>
              </a:solidFill>
            </a:endParaRPr>
          </a:p>
          <a:p>
            <a:pPr indent="-393700" lvl="0" marL="457200" rtl="0" algn="l">
              <a:spcBef>
                <a:spcPts val="0"/>
              </a:spcBef>
              <a:spcAft>
                <a:spcPts val="0"/>
              </a:spcAft>
              <a:buClr>
                <a:srgbClr val="000000"/>
              </a:buClr>
              <a:buSzPts val="2600"/>
              <a:buChar char="-"/>
            </a:pPr>
            <a:r>
              <a:rPr lang="en-US" sz="2600">
                <a:solidFill>
                  <a:srgbClr val="000000"/>
                </a:solidFill>
              </a:rPr>
              <a:t>https://developer.android.com/docs</a:t>
            </a:r>
            <a:endParaRPr sz="2600">
              <a:solidFill>
                <a:srgbClr val="000000"/>
              </a:solidFill>
            </a:endParaRPr>
          </a:p>
          <a:p>
            <a:pPr indent="-393700" lvl="0" marL="457200" rtl="0" algn="l">
              <a:spcBef>
                <a:spcPts val="0"/>
              </a:spcBef>
              <a:spcAft>
                <a:spcPts val="0"/>
              </a:spcAft>
              <a:buClr>
                <a:srgbClr val="000000"/>
              </a:buClr>
              <a:buSzPts val="2600"/>
              <a:buChar char="-"/>
            </a:pPr>
            <a:r>
              <a:rPr lang="en-US" sz="2600">
                <a:solidFill>
                  <a:srgbClr val="000000"/>
                </a:solidFill>
              </a:rPr>
              <a:t>https://www.youtube.com/watch?v=h2TVVMKkn7Y</a:t>
            </a:r>
            <a:endParaRPr sz="2600">
              <a:solidFill>
                <a:srgbClr val="000000"/>
              </a:solidFill>
            </a:endParaRPr>
          </a:p>
          <a:p>
            <a:pPr indent="-393700" lvl="0" marL="457200" rtl="0" algn="l">
              <a:spcBef>
                <a:spcPts val="0"/>
              </a:spcBef>
              <a:spcAft>
                <a:spcPts val="0"/>
              </a:spcAft>
              <a:buClr>
                <a:srgbClr val="000000"/>
              </a:buClr>
              <a:buSzPts val="2600"/>
              <a:buChar char="-"/>
            </a:pPr>
            <a:r>
              <a:rPr lang="en-US" sz="2600">
                <a:solidFill>
                  <a:srgbClr val="000000"/>
                </a:solidFill>
              </a:rPr>
              <a:t>https://www.youtube.com/watch?v=on_OrrX7Nw4</a:t>
            </a:r>
            <a:endParaRPr sz="2600">
              <a:solidFill>
                <a:srgbClr val="000000"/>
              </a:solidFill>
            </a:endParaRPr>
          </a:p>
          <a:p>
            <a:pPr indent="0" lvl="0" marL="457200" rtl="0" algn="l">
              <a:spcBef>
                <a:spcPts val="600"/>
              </a:spcBef>
              <a:spcAft>
                <a:spcPts val="600"/>
              </a:spcAft>
              <a:buNone/>
            </a:pPr>
            <a:r>
              <a:t/>
            </a:r>
            <a:endParaRPr sz="2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App Introduction</a:t>
            </a:r>
            <a:endParaRPr/>
          </a:p>
        </p:txBody>
      </p:sp>
      <p:sp>
        <p:nvSpPr>
          <p:cNvPr id="164" name="Google Shape;164;p21"/>
          <p:cNvSpPr txBox="1"/>
          <p:nvPr>
            <p:ph idx="1" type="body"/>
          </p:nvPr>
        </p:nvSpPr>
        <p:spPr>
          <a:xfrm>
            <a:off x="1484300" y="2667000"/>
            <a:ext cx="6269700" cy="3124200"/>
          </a:xfrm>
          <a:prstGeom prst="rect">
            <a:avLst/>
          </a:prstGeom>
        </p:spPr>
        <p:txBody>
          <a:bodyPr anchorCtr="0" anchor="ctr" bIns="45700" lIns="91425" spcFirstLastPara="1" rIns="91425" wrap="square" tIns="45700">
            <a:noAutofit/>
          </a:bodyPr>
          <a:lstStyle/>
          <a:p>
            <a:pPr indent="-285750" lvl="0" marL="285750" rtl="0" algn="l">
              <a:lnSpc>
                <a:spcPct val="90000"/>
              </a:lnSpc>
              <a:spcBef>
                <a:spcPts val="0"/>
              </a:spcBef>
              <a:spcAft>
                <a:spcPts val="0"/>
              </a:spcAft>
              <a:buSzPts val="3480"/>
              <a:buChar char="•"/>
            </a:pPr>
            <a:r>
              <a:rPr lang="en-US"/>
              <a:t>Our project was to develop an app to act as a digital alternative to a normal paper Dungeons and </a:t>
            </a:r>
            <a:r>
              <a:rPr lang="en-US"/>
              <a:t>Dragons</a:t>
            </a:r>
            <a:r>
              <a:rPr lang="en-US"/>
              <a:t> characters sheet</a:t>
            </a:r>
            <a:endParaRPr/>
          </a:p>
        </p:txBody>
      </p:sp>
      <p:pic>
        <p:nvPicPr>
          <p:cNvPr id="165" name="Google Shape;165;p21"/>
          <p:cNvPicPr preferRelativeResize="0"/>
          <p:nvPr/>
        </p:nvPicPr>
        <p:blipFill>
          <a:blip r:embed="rId3">
            <a:alphaModFix/>
          </a:blip>
          <a:stretch>
            <a:fillRect/>
          </a:stretch>
        </p:blipFill>
        <p:spPr>
          <a:xfrm>
            <a:off x="7566100" y="2260599"/>
            <a:ext cx="3937001" cy="3937001"/>
          </a:xfrm>
          <a:prstGeom prst="rect">
            <a:avLst/>
          </a:prstGeom>
          <a:noFill/>
          <a:ln>
            <a:noFill/>
          </a:ln>
        </p:spPr>
      </p:pic>
      <p:sp>
        <p:nvSpPr>
          <p:cNvPr id="166" name="Google Shape;166;p21"/>
          <p:cNvSpPr txBox="1"/>
          <p:nvPr/>
        </p:nvSpPr>
        <p:spPr>
          <a:xfrm>
            <a:off x="8680625" y="5972425"/>
            <a:ext cx="59313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orbel"/>
                <a:ea typeface="Corbel"/>
                <a:cs typeface="Corbel"/>
                <a:sym typeface="Corbel"/>
              </a:rPr>
              <a:t>App Logo</a:t>
            </a:r>
            <a:endParaRPr sz="2400">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2"/>
          <p:cNvPicPr preferRelativeResize="0"/>
          <p:nvPr/>
        </p:nvPicPr>
        <p:blipFill>
          <a:blip r:embed="rId3">
            <a:alphaModFix/>
          </a:blip>
          <a:stretch>
            <a:fillRect/>
          </a:stretch>
        </p:blipFill>
        <p:spPr>
          <a:xfrm>
            <a:off x="2097595" y="0"/>
            <a:ext cx="3342409" cy="6857999"/>
          </a:xfrm>
          <a:prstGeom prst="rect">
            <a:avLst/>
          </a:prstGeom>
          <a:noFill/>
          <a:ln>
            <a:noFill/>
          </a:ln>
        </p:spPr>
      </p:pic>
      <p:pic>
        <p:nvPicPr>
          <p:cNvPr id="172" name="Google Shape;172;p22"/>
          <p:cNvPicPr preferRelativeResize="0"/>
          <p:nvPr/>
        </p:nvPicPr>
        <p:blipFill>
          <a:blip r:embed="rId4">
            <a:alphaModFix/>
          </a:blip>
          <a:stretch>
            <a:fillRect/>
          </a:stretch>
        </p:blipFill>
        <p:spPr>
          <a:xfrm>
            <a:off x="7625115" y="0"/>
            <a:ext cx="3305471"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en-US"/>
              <a:t>Background</a:t>
            </a:r>
            <a:endParaRPr/>
          </a:p>
        </p:txBody>
      </p:sp>
      <p:sp>
        <p:nvSpPr>
          <p:cNvPr id="178" name="Google Shape;178;p23"/>
          <p:cNvSpPr txBox="1"/>
          <p:nvPr>
            <p:ph idx="1" type="body"/>
          </p:nvPr>
        </p:nvSpPr>
        <p:spPr>
          <a:xfrm>
            <a:off x="1484272" y="1983274"/>
            <a:ext cx="10018800" cy="3758400"/>
          </a:xfrm>
          <a:prstGeom prst="rect">
            <a:avLst/>
          </a:prstGeom>
          <a:noFill/>
          <a:ln>
            <a:noFill/>
          </a:ln>
        </p:spPr>
        <p:txBody>
          <a:bodyPr anchorCtr="0" anchor="ctr" bIns="45700" lIns="91425" spcFirstLastPara="1" rIns="91425" wrap="square" tIns="45700">
            <a:noAutofit/>
          </a:bodyPr>
          <a:lstStyle/>
          <a:p>
            <a:pPr indent="0" lvl="0" marL="285750" rtl="0" algn="l">
              <a:lnSpc>
                <a:spcPct val="90000"/>
              </a:lnSpc>
              <a:spcBef>
                <a:spcPts val="0"/>
              </a:spcBef>
              <a:spcAft>
                <a:spcPts val="0"/>
              </a:spcAft>
              <a:buNone/>
            </a:pPr>
            <a:r>
              <a:t/>
            </a:r>
            <a:endParaRPr/>
          </a:p>
          <a:p>
            <a:pPr indent="-285750" lvl="0" marL="285750" rtl="0" algn="l">
              <a:lnSpc>
                <a:spcPct val="90000"/>
              </a:lnSpc>
              <a:spcBef>
                <a:spcPts val="1080"/>
              </a:spcBef>
              <a:spcAft>
                <a:spcPts val="0"/>
              </a:spcAft>
              <a:buSzPts val="3480"/>
              <a:buChar char="•"/>
            </a:pPr>
            <a:r>
              <a:rPr lang="en-US"/>
              <a:t>Dungeons and </a:t>
            </a:r>
            <a:r>
              <a:rPr lang="en-US"/>
              <a:t>Dragons</a:t>
            </a:r>
            <a:r>
              <a:rPr lang="en-US"/>
              <a:t> is one of the oldest tabletop games in the 20th century that was played with nothing more than some slips of paper and dice.</a:t>
            </a:r>
            <a:endParaRPr/>
          </a:p>
          <a:p>
            <a:pPr indent="-285750" lvl="0" marL="285750" rtl="0" algn="l">
              <a:lnSpc>
                <a:spcPct val="90000"/>
              </a:lnSpc>
              <a:spcBef>
                <a:spcPts val="1080"/>
              </a:spcBef>
              <a:spcAft>
                <a:spcPts val="0"/>
              </a:spcAft>
              <a:buSzPts val="3480"/>
              <a:buChar char="•"/>
            </a:pPr>
            <a:r>
              <a:rPr lang="en-US"/>
              <a:t>Character sheets are normally single page documents.</a:t>
            </a:r>
            <a:endParaRPr/>
          </a:p>
          <a:p>
            <a:pPr indent="-285750" lvl="0" marL="285750" rtl="0" algn="l">
              <a:lnSpc>
                <a:spcPct val="90000"/>
              </a:lnSpc>
              <a:spcBef>
                <a:spcPts val="1080"/>
              </a:spcBef>
              <a:spcAft>
                <a:spcPts val="0"/>
              </a:spcAft>
              <a:buSzPts val="3480"/>
              <a:buChar char="•"/>
            </a:pPr>
            <a:r>
              <a:rPr lang="en-US"/>
              <a:t>The player themselves needs to keep track of and update their sheet. </a:t>
            </a:r>
            <a:endParaRPr/>
          </a:p>
          <a:p>
            <a:pPr indent="-285750" lvl="0" marL="285750" rtl="0" algn="l">
              <a:lnSpc>
                <a:spcPct val="90000"/>
              </a:lnSpc>
              <a:spcBef>
                <a:spcPts val="1080"/>
              </a:spcBef>
              <a:spcAft>
                <a:spcPts val="0"/>
              </a:spcAft>
              <a:buSzPts val="3480"/>
              <a:buChar char="•"/>
            </a:pPr>
            <a:r>
              <a:rPr lang="en-US"/>
              <a:t>The person leading the game also needs this information from time to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en-US"/>
              <a:t>Why develop this app?</a:t>
            </a:r>
            <a:endParaRPr/>
          </a:p>
        </p:txBody>
      </p:sp>
      <p:sp>
        <p:nvSpPr>
          <p:cNvPr id="184" name="Google Shape;184;p24"/>
          <p:cNvSpPr txBox="1"/>
          <p:nvPr>
            <p:ph idx="1" type="body"/>
          </p:nvPr>
        </p:nvSpPr>
        <p:spPr>
          <a:xfrm>
            <a:off x="1484263" y="2285425"/>
            <a:ext cx="10018800" cy="3731400"/>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en-US"/>
              <a:t>Traditional means of using paper is troublesome, easy to lose and annoying to update.</a:t>
            </a:r>
            <a:endParaRPr/>
          </a:p>
          <a:p>
            <a:pPr indent="-285750" lvl="0" marL="285750" rtl="0" algn="l">
              <a:spcBef>
                <a:spcPts val="1080"/>
              </a:spcBef>
              <a:spcAft>
                <a:spcPts val="0"/>
              </a:spcAft>
              <a:buSzPts val="3480"/>
              <a:buChar char="•"/>
            </a:pPr>
            <a:r>
              <a:rPr lang="en-US"/>
              <a:t>In the digital age, it’s common to play games over the internet as opposed to a table, making paper sheets not as useful.</a:t>
            </a:r>
            <a:endParaRPr/>
          </a:p>
          <a:p>
            <a:pPr indent="-285750" lvl="0" marL="285750" rtl="0" algn="l">
              <a:spcBef>
                <a:spcPts val="1080"/>
              </a:spcBef>
              <a:spcAft>
                <a:spcPts val="0"/>
              </a:spcAft>
              <a:buSzPts val="3480"/>
              <a:buChar char="•"/>
            </a:pPr>
            <a:r>
              <a:rPr lang="en-US"/>
              <a:t>Currently there are various versions of D&amp;D apps that share a trend of very poor, unworking, and limited in nature, UI designs, that turn new and veteran players away from using a digital alternative to record their characters.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1460384" y="146615"/>
            <a:ext cx="100188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en-US"/>
              <a:t>App Overview/ Features</a:t>
            </a:r>
            <a:endParaRPr/>
          </a:p>
        </p:txBody>
      </p:sp>
      <p:sp>
        <p:nvSpPr>
          <p:cNvPr id="190" name="Google Shape;190;p25"/>
          <p:cNvSpPr txBox="1"/>
          <p:nvPr>
            <p:ph idx="1" type="body"/>
          </p:nvPr>
        </p:nvSpPr>
        <p:spPr>
          <a:xfrm>
            <a:off x="1760671" y="1954968"/>
            <a:ext cx="10018800" cy="4191000"/>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en-US"/>
              <a:t>Ability to create, save, load and update character sheets from phone.</a:t>
            </a:r>
            <a:endParaRPr/>
          </a:p>
          <a:p>
            <a:pPr indent="-285750" lvl="0" marL="285750" rtl="0" algn="l">
              <a:spcBef>
                <a:spcPts val="1080"/>
              </a:spcBef>
              <a:spcAft>
                <a:spcPts val="0"/>
              </a:spcAft>
              <a:buSzPts val="3480"/>
              <a:buChar char="•"/>
            </a:pPr>
            <a:r>
              <a:rPr lang="en-US"/>
              <a:t>Tabbed UI to help lessen cluttering of UI during character sheet creation, easier to focus, not simply recreating one giant page on a phone screen which is primary flaw with apps of similar types. *</a:t>
            </a:r>
            <a:endParaRPr/>
          </a:p>
          <a:p>
            <a:pPr indent="-285750" lvl="0" marL="285750" rtl="0" algn="l">
              <a:spcBef>
                <a:spcPts val="1080"/>
              </a:spcBef>
              <a:spcAft>
                <a:spcPts val="0"/>
              </a:spcAft>
              <a:buSzPts val="3480"/>
              <a:buChar char="•"/>
            </a:pPr>
            <a:r>
              <a:rPr lang="en-US"/>
              <a:t>Ability to “Build” full one page sheet (image, or file of some other sort) and output it from phone to easily send and be read by others. *</a:t>
            </a:r>
            <a:endParaRPr/>
          </a:p>
          <a:p>
            <a:pPr indent="-285750" lvl="0" marL="285750" rtl="0" algn="l">
              <a:spcBef>
                <a:spcPts val="1080"/>
              </a:spcBef>
              <a:spcAft>
                <a:spcPts val="0"/>
              </a:spcAft>
              <a:buSzPts val="3480"/>
              <a:buChar char="•"/>
            </a:pPr>
            <a:r>
              <a:rPr lang="en-US"/>
              <a:t>Help hints in interface for those that are new *</a:t>
            </a:r>
            <a:endParaRPr/>
          </a:p>
          <a:p>
            <a:pPr indent="-285750" lvl="0" marL="285750" rtl="0" algn="l">
              <a:spcBef>
                <a:spcPts val="1080"/>
              </a:spcBef>
              <a:spcAft>
                <a:spcPts val="0"/>
              </a:spcAft>
              <a:buSzPts val="3480"/>
              <a:buChar char="•"/>
            </a:pPr>
            <a:r>
              <a:rPr lang="en-US"/>
              <a:t>Database of items/ spells for quick selection in app as opposed to all having to be written out by the user *</a:t>
            </a:r>
            <a:endParaRPr/>
          </a:p>
        </p:txBody>
      </p:sp>
      <p:sp>
        <p:nvSpPr>
          <p:cNvPr id="191" name="Google Shape;191;p25"/>
          <p:cNvSpPr txBox="1"/>
          <p:nvPr/>
        </p:nvSpPr>
        <p:spPr>
          <a:xfrm>
            <a:off x="3739979" y="1438188"/>
            <a:ext cx="52886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 - new to this app, not found in apps of similar nature</a:t>
            </a:r>
            <a:endParaRPr sz="1800">
              <a:solidFill>
                <a:schemeClr val="dk1"/>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1592763" y="-238436"/>
            <a:ext cx="100188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en-US"/>
              <a:t>Mistake of similar apps is trying to squeeze this all on to a single phone screen…</a:t>
            </a:r>
            <a:endParaRPr/>
          </a:p>
        </p:txBody>
      </p:sp>
      <p:pic>
        <p:nvPicPr>
          <p:cNvPr id="197" name="Google Shape;197;p26"/>
          <p:cNvPicPr preferRelativeResize="0"/>
          <p:nvPr>
            <p:ph idx="1" type="body"/>
          </p:nvPr>
        </p:nvPicPr>
        <p:blipFill rotWithShape="1">
          <a:blip r:embed="rId3">
            <a:alphaModFix/>
          </a:blip>
          <a:srcRect b="0" l="0" r="0" t="0"/>
          <a:stretch/>
        </p:blipFill>
        <p:spPr>
          <a:xfrm>
            <a:off x="1861751" y="1301578"/>
            <a:ext cx="8905103" cy="55564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1467835" y="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en-US"/>
              <a:t>…Instead we will utilize in app tabs to for easier, less cluttered end user experience</a:t>
            </a:r>
            <a:endParaRPr/>
          </a:p>
        </p:txBody>
      </p:sp>
      <p:pic>
        <p:nvPicPr>
          <p:cNvPr id="203" name="Google Shape;203;p27"/>
          <p:cNvPicPr preferRelativeResize="0"/>
          <p:nvPr>
            <p:ph idx="1" type="body"/>
          </p:nvPr>
        </p:nvPicPr>
        <p:blipFill rotWithShape="1">
          <a:blip r:embed="rId3">
            <a:alphaModFix/>
          </a:blip>
          <a:srcRect b="0" l="0" r="0" t="0"/>
          <a:stretch/>
        </p:blipFill>
        <p:spPr>
          <a:xfrm>
            <a:off x="1827471" y="2150409"/>
            <a:ext cx="4710300" cy="752100"/>
          </a:xfrm>
          <a:prstGeom prst="rect">
            <a:avLst/>
          </a:prstGeom>
          <a:noFill/>
          <a:ln>
            <a:noFill/>
          </a:ln>
        </p:spPr>
      </p:pic>
      <p:pic>
        <p:nvPicPr>
          <p:cNvPr id="204" name="Google Shape;204;p27"/>
          <p:cNvPicPr preferRelativeResize="0"/>
          <p:nvPr/>
        </p:nvPicPr>
        <p:blipFill rotWithShape="1">
          <a:blip r:embed="rId4">
            <a:alphaModFix/>
          </a:blip>
          <a:srcRect b="0" l="0" r="0" t="0"/>
          <a:stretch/>
        </p:blipFill>
        <p:spPr>
          <a:xfrm flipH="1">
            <a:off x="10247311" y="2697718"/>
            <a:ext cx="1202302" cy="3958281"/>
          </a:xfrm>
          <a:prstGeom prst="rect">
            <a:avLst/>
          </a:prstGeom>
          <a:noFill/>
          <a:ln>
            <a:noFill/>
          </a:ln>
        </p:spPr>
      </p:pic>
      <p:pic>
        <p:nvPicPr>
          <p:cNvPr id="205" name="Google Shape;205;p27"/>
          <p:cNvPicPr preferRelativeResize="0"/>
          <p:nvPr/>
        </p:nvPicPr>
        <p:blipFill rotWithShape="1">
          <a:blip r:embed="rId5">
            <a:alphaModFix/>
          </a:blip>
          <a:srcRect b="0" l="0" r="0" t="0"/>
          <a:stretch/>
        </p:blipFill>
        <p:spPr>
          <a:xfrm flipH="1">
            <a:off x="526591" y="1889229"/>
            <a:ext cx="709774" cy="4766777"/>
          </a:xfrm>
          <a:prstGeom prst="rect">
            <a:avLst/>
          </a:prstGeom>
          <a:noFill/>
          <a:ln>
            <a:noFill/>
          </a:ln>
        </p:spPr>
      </p:pic>
      <p:pic>
        <p:nvPicPr>
          <p:cNvPr id="206" name="Google Shape;206;p27"/>
          <p:cNvPicPr preferRelativeResize="0"/>
          <p:nvPr/>
        </p:nvPicPr>
        <p:blipFill rotWithShape="1">
          <a:blip r:embed="rId6">
            <a:alphaModFix/>
          </a:blip>
          <a:srcRect b="0" l="0" r="0" t="0"/>
          <a:stretch/>
        </p:blipFill>
        <p:spPr>
          <a:xfrm>
            <a:off x="1614881" y="3300282"/>
            <a:ext cx="932633" cy="3389870"/>
          </a:xfrm>
          <a:prstGeom prst="rect">
            <a:avLst/>
          </a:prstGeom>
          <a:noFill/>
          <a:ln>
            <a:noFill/>
          </a:ln>
        </p:spPr>
      </p:pic>
      <p:pic>
        <p:nvPicPr>
          <p:cNvPr id="207" name="Google Shape;207;p27"/>
          <p:cNvPicPr preferRelativeResize="0"/>
          <p:nvPr/>
        </p:nvPicPr>
        <p:blipFill rotWithShape="1">
          <a:blip r:embed="rId7">
            <a:alphaModFix/>
          </a:blip>
          <a:srcRect b="0" l="0" r="0" t="0"/>
          <a:stretch/>
        </p:blipFill>
        <p:spPr>
          <a:xfrm>
            <a:off x="4730461" y="3300310"/>
            <a:ext cx="2022754" cy="2552700"/>
          </a:xfrm>
          <a:prstGeom prst="rect">
            <a:avLst/>
          </a:prstGeom>
          <a:noFill/>
          <a:ln>
            <a:noFill/>
          </a:ln>
        </p:spPr>
      </p:pic>
      <p:pic>
        <p:nvPicPr>
          <p:cNvPr id="208" name="Google Shape;208;p27"/>
          <p:cNvPicPr preferRelativeResize="0"/>
          <p:nvPr/>
        </p:nvPicPr>
        <p:blipFill rotWithShape="1">
          <a:blip r:embed="rId8">
            <a:alphaModFix/>
          </a:blip>
          <a:srcRect b="0" l="0" r="0" t="0"/>
          <a:stretch/>
        </p:blipFill>
        <p:spPr>
          <a:xfrm>
            <a:off x="7078678" y="2956252"/>
            <a:ext cx="2691542" cy="1842120"/>
          </a:xfrm>
          <a:prstGeom prst="rect">
            <a:avLst/>
          </a:prstGeom>
          <a:noFill/>
          <a:ln>
            <a:noFill/>
          </a:ln>
        </p:spPr>
      </p:pic>
      <p:pic>
        <p:nvPicPr>
          <p:cNvPr id="209" name="Google Shape;209;p27"/>
          <p:cNvPicPr preferRelativeResize="0"/>
          <p:nvPr/>
        </p:nvPicPr>
        <p:blipFill rotWithShape="1">
          <a:blip r:embed="rId9">
            <a:alphaModFix/>
          </a:blip>
          <a:srcRect b="0" l="0" r="0" t="0"/>
          <a:stretch/>
        </p:blipFill>
        <p:spPr>
          <a:xfrm>
            <a:off x="7536723" y="5168384"/>
            <a:ext cx="1877906" cy="1360101"/>
          </a:xfrm>
          <a:prstGeom prst="rect">
            <a:avLst/>
          </a:prstGeom>
          <a:noFill/>
          <a:ln>
            <a:noFill/>
          </a:ln>
        </p:spPr>
      </p:pic>
      <p:pic>
        <p:nvPicPr>
          <p:cNvPr id="210" name="Google Shape;210;p27"/>
          <p:cNvPicPr preferRelativeResize="0"/>
          <p:nvPr/>
        </p:nvPicPr>
        <p:blipFill rotWithShape="1">
          <a:blip r:embed="rId10">
            <a:alphaModFix/>
          </a:blip>
          <a:srcRect b="0" l="0" r="0" t="0"/>
          <a:stretch/>
        </p:blipFill>
        <p:spPr>
          <a:xfrm>
            <a:off x="3016952" y="3300301"/>
            <a:ext cx="1388055" cy="3010930"/>
          </a:xfrm>
          <a:prstGeom prst="rect">
            <a:avLst/>
          </a:prstGeom>
          <a:noFill/>
          <a:ln>
            <a:noFill/>
          </a:ln>
        </p:spPr>
      </p:pic>
      <p:sp>
        <p:nvSpPr>
          <p:cNvPr id="211" name="Google Shape;211;p27"/>
          <p:cNvSpPr txBox="1"/>
          <p:nvPr/>
        </p:nvSpPr>
        <p:spPr>
          <a:xfrm>
            <a:off x="3485987" y="1672463"/>
            <a:ext cx="59824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