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4" r:id="rId3"/>
    <p:sldId id="265" r:id="rId4"/>
    <p:sldId id="285" r:id="rId5"/>
    <p:sldId id="286" r:id="rId6"/>
    <p:sldId id="287" r:id="rId7"/>
    <p:sldId id="269" r:id="rId8"/>
    <p:sldId id="270" r:id="rId9"/>
    <p:sldId id="284" r:id="rId10"/>
    <p:sldId id="282" r:id="rId11"/>
    <p:sldId id="283" r:id="rId12"/>
    <p:sldId id="277" r:id="rId13"/>
    <p:sldId id="281" r:id="rId14"/>
    <p:sldId id="272" r:id="rId15"/>
    <p:sldId id="278" r:id="rId16"/>
    <p:sldId id="288" r:id="rId17"/>
    <p:sldId id="273" r:id="rId18"/>
    <p:sldId id="274" r:id="rId19"/>
    <p:sldId id="275" r:id="rId20"/>
    <p:sldId id="279" r:id="rId21"/>
    <p:sldId id="276" r:id="rId22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25"/>
      <p:italic r:id="rId26"/>
    </p:embeddedFont>
  </p:embeddedFontLst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0698" autoAdjust="0"/>
  </p:normalViewPr>
  <p:slideViewPr>
    <p:cSldViewPr showGuides="1">
      <p:cViewPr>
        <p:scale>
          <a:sx n="75" d="100"/>
          <a:sy n="75" d="100"/>
        </p:scale>
        <p:origin x="2556" y="204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DD83C-8707-4C7F-9785-027CA04FBBC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7FC489E-2980-40E9-B9C1-003B73F045D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BA</a:t>
          </a:r>
          <a:endParaRPr lang="en-US" dirty="0"/>
        </a:p>
      </dgm:t>
    </dgm:pt>
    <dgm:pt modelId="{1A47765D-70BC-4325-97BA-043B4C570931}" type="parTrans" cxnId="{6E766088-8CB8-4A06-B063-47F316C25E4E}">
      <dgm:prSet/>
      <dgm:spPr/>
      <dgm:t>
        <a:bodyPr/>
        <a:lstStyle/>
        <a:p>
          <a:endParaRPr lang="en-US"/>
        </a:p>
      </dgm:t>
    </dgm:pt>
    <dgm:pt modelId="{A8D65F71-B4E3-42C2-9E0E-1AD57F386ED1}" type="sibTrans" cxnId="{6E766088-8CB8-4A06-B063-47F316C25E4E}">
      <dgm:prSet/>
      <dgm:spPr/>
      <dgm:t>
        <a:bodyPr/>
        <a:lstStyle/>
        <a:p>
          <a:endParaRPr lang="en-US"/>
        </a:p>
      </dgm:t>
    </dgm:pt>
    <dgm:pt modelId="{65EC574C-70D0-478C-BDF3-3E4B1D15492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473DAD0C-8166-42A1-ACC0-27C6E331473F}" type="parTrans" cxnId="{377D03F9-23F0-4065-8FB0-A28E7E0E01EB}">
      <dgm:prSet/>
      <dgm:spPr/>
      <dgm:t>
        <a:bodyPr/>
        <a:lstStyle/>
        <a:p>
          <a:endParaRPr lang="en-US"/>
        </a:p>
      </dgm:t>
    </dgm:pt>
    <dgm:pt modelId="{CB1C22D0-32B4-4099-9495-683C7908520F}" type="sibTrans" cxnId="{377D03F9-23F0-4065-8FB0-A28E7E0E01EB}">
      <dgm:prSet/>
      <dgm:spPr/>
      <dgm:t>
        <a:bodyPr/>
        <a:lstStyle/>
        <a:p>
          <a:endParaRPr lang="en-US"/>
        </a:p>
      </dgm:t>
    </dgm:pt>
    <dgm:pt modelId="{3F62B1D9-8950-4732-9F0E-6F0F3F9B5794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QS</a:t>
          </a:r>
          <a:endParaRPr lang="en-US" dirty="0"/>
        </a:p>
      </dgm:t>
    </dgm:pt>
    <dgm:pt modelId="{26258A97-F866-4F49-B116-2B94591FC922}" type="parTrans" cxnId="{6467FA26-5D78-4637-81B6-B550D237BF97}">
      <dgm:prSet/>
      <dgm:spPr/>
      <dgm:t>
        <a:bodyPr/>
        <a:lstStyle/>
        <a:p>
          <a:endParaRPr lang="en-US"/>
        </a:p>
      </dgm:t>
    </dgm:pt>
    <dgm:pt modelId="{E0AD046B-09E2-4144-9107-E570DDE1EC70}" type="sibTrans" cxnId="{6467FA26-5D78-4637-81B6-B550D237BF97}">
      <dgm:prSet/>
      <dgm:spPr/>
      <dgm:t>
        <a:bodyPr/>
        <a:lstStyle/>
        <a:p>
          <a:endParaRPr lang="en-US"/>
        </a:p>
      </dgm:t>
    </dgm:pt>
    <dgm:pt modelId="{86D75A7E-57BA-49CF-8EB7-28B23FA9DD8F}" type="pres">
      <dgm:prSet presAssocID="{AA1DD83C-8707-4C7F-9785-027CA04FBBC2}" presName="compositeShape" presStyleCnt="0">
        <dgm:presLayoutVars>
          <dgm:chMax val="7"/>
          <dgm:dir/>
          <dgm:resizeHandles val="exact"/>
        </dgm:presLayoutVars>
      </dgm:prSet>
      <dgm:spPr/>
    </dgm:pt>
    <dgm:pt modelId="{A333A5D7-B107-4165-8131-23C149AC171A}" type="pres">
      <dgm:prSet presAssocID="{AA1DD83C-8707-4C7F-9785-027CA04FBBC2}" presName="wedge1" presStyleLbl="node1" presStyleIdx="0" presStyleCnt="3" custScaleX="63060" custScaleY="57727" custLinFactNeighborX="-5311" custLinFactNeighborY="2973"/>
      <dgm:spPr/>
      <dgm:t>
        <a:bodyPr/>
        <a:lstStyle/>
        <a:p>
          <a:endParaRPr lang="en-US"/>
        </a:p>
      </dgm:t>
    </dgm:pt>
    <dgm:pt modelId="{C559D943-EBD2-4842-9D1C-E66CCB51CE6F}" type="pres">
      <dgm:prSet presAssocID="{AA1DD83C-8707-4C7F-9785-027CA04FBBC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391AD-CA2E-410E-AB7B-14882AA4B0F1}" type="pres">
      <dgm:prSet presAssocID="{AA1DD83C-8707-4C7F-9785-027CA04FBBC2}" presName="wedge2" presStyleLbl="node1" presStyleIdx="1" presStyleCnt="3" custScaleX="62747" custScaleY="55075"/>
      <dgm:spPr/>
      <dgm:t>
        <a:bodyPr/>
        <a:lstStyle/>
        <a:p>
          <a:endParaRPr lang="en-US"/>
        </a:p>
      </dgm:t>
    </dgm:pt>
    <dgm:pt modelId="{A1C2D0A6-0FA4-4395-B3B6-2E0970CADA87}" type="pres">
      <dgm:prSet presAssocID="{AA1DD83C-8707-4C7F-9785-027CA04FBBC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B9E34-9D80-4D7B-A4D1-15B64FCC8487}" type="pres">
      <dgm:prSet presAssocID="{AA1DD83C-8707-4C7F-9785-027CA04FBBC2}" presName="wedge3" presStyleLbl="node1" presStyleIdx="2" presStyleCnt="3" custScaleX="61379" custScaleY="57734"/>
      <dgm:spPr/>
      <dgm:t>
        <a:bodyPr/>
        <a:lstStyle/>
        <a:p>
          <a:endParaRPr lang="en-US"/>
        </a:p>
      </dgm:t>
    </dgm:pt>
    <dgm:pt modelId="{0212279B-8F31-44A3-9203-74054B06BDB8}" type="pres">
      <dgm:prSet presAssocID="{AA1DD83C-8707-4C7F-9785-027CA04FBBC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7D03F9-23F0-4065-8FB0-A28E7E0E01EB}" srcId="{AA1DD83C-8707-4C7F-9785-027CA04FBBC2}" destId="{65EC574C-70D0-478C-BDF3-3E4B1D154922}" srcOrd="1" destOrd="0" parTransId="{473DAD0C-8166-42A1-ACC0-27C6E331473F}" sibTransId="{CB1C22D0-32B4-4099-9495-683C7908520F}"/>
    <dgm:cxn modelId="{192895AC-FE72-409C-9BB4-1534B369708C}" type="presOf" srcId="{65EC574C-70D0-478C-BDF3-3E4B1D154922}" destId="{EFC391AD-CA2E-410E-AB7B-14882AA4B0F1}" srcOrd="0" destOrd="0" presId="urn:microsoft.com/office/officeart/2005/8/layout/chart3"/>
    <dgm:cxn modelId="{6E766088-8CB8-4A06-B063-47F316C25E4E}" srcId="{AA1DD83C-8707-4C7F-9785-027CA04FBBC2}" destId="{47FC489E-2980-40E9-B9C1-003B73F045D2}" srcOrd="0" destOrd="0" parTransId="{1A47765D-70BC-4325-97BA-043B4C570931}" sibTransId="{A8D65F71-B4E3-42C2-9E0E-1AD57F386ED1}"/>
    <dgm:cxn modelId="{6467FA26-5D78-4637-81B6-B550D237BF97}" srcId="{AA1DD83C-8707-4C7F-9785-027CA04FBBC2}" destId="{3F62B1D9-8950-4732-9F0E-6F0F3F9B5794}" srcOrd="2" destOrd="0" parTransId="{26258A97-F866-4F49-B116-2B94591FC922}" sibTransId="{E0AD046B-09E2-4144-9107-E570DDE1EC70}"/>
    <dgm:cxn modelId="{632C2B77-A5E5-4296-A891-D03AD8D99F5F}" type="presOf" srcId="{3F62B1D9-8950-4732-9F0E-6F0F3F9B5794}" destId="{0212279B-8F31-44A3-9203-74054B06BDB8}" srcOrd="1" destOrd="0" presId="urn:microsoft.com/office/officeart/2005/8/layout/chart3"/>
    <dgm:cxn modelId="{01C3A86D-151A-4EB2-81AC-04A93AB815BB}" type="presOf" srcId="{47FC489E-2980-40E9-B9C1-003B73F045D2}" destId="{A333A5D7-B107-4165-8131-23C149AC171A}" srcOrd="0" destOrd="0" presId="urn:microsoft.com/office/officeart/2005/8/layout/chart3"/>
    <dgm:cxn modelId="{C790C2C0-829E-458B-B0B1-3F63211C887D}" type="presOf" srcId="{AA1DD83C-8707-4C7F-9785-027CA04FBBC2}" destId="{86D75A7E-57BA-49CF-8EB7-28B23FA9DD8F}" srcOrd="0" destOrd="0" presId="urn:microsoft.com/office/officeart/2005/8/layout/chart3"/>
    <dgm:cxn modelId="{E1243957-6F22-4AE2-8B24-76C79D65EF47}" type="presOf" srcId="{65EC574C-70D0-478C-BDF3-3E4B1D154922}" destId="{A1C2D0A6-0FA4-4395-B3B6-2E0970CADA87}" srcOrd="1" destOrd="0" presId="urn:microsoft.com/office/officeart/2005/8/layout/chart3"/>
    <dgm:cxn modelId="{95A10FE5-C497-4AE0-901F-B250F1D86E41}" type="presOf" srcId="{3F62B1D9-8950-4732-9F0E-6F0F3F9B5794}" destId="{BF2B9E34-9D80-4D7B-A4D1-15B64FCC8487}" srcOrd="0" destOrd="0" presId="urn:microsoft.com/office/officeart/2005/8/layout/chart3"/>
    <dgm:cxn modelId="{1AF1423F-7E9A-4FE5-87F1-615A607DD437}" type="presOf" srcId="{47FC489E-2980-40E9-B9C1-003B73F045D2}" destId="{C559D943-EBD2-4842-9D1C-E66CCB51CE6F}" srcOrd="1" destOrd="0" presId="urn:microsoft.com/office/officeart/2005/8/layout/chart3"/>
    <dgm:cxn modelId="{35B9669B-CAC5-49A5-8614-0DD99BF8A420}" type="presParOf" srcId="{86D75A7E-57BA-49CF-8EB7-28B23FA9DD8F}" destId="{A333A5D7-B107-4165-8131-23C149AC171A}" srcOrd="0" destOrd="0" presId="urn:microsoft.com/office/officeart/2005/8/layout/chart3"/>
    <dgm:cxn modelId="{C35F05F3-4A76-4C00-8FC1-A1A840B76E66}" type="presParOf" srcId="{86D75A7E-57BA-49CF-8EB7-28B23FA9DD8F}" destId="{C559D943-EBD2-4842-9D1C-E66CCB51CE6F}" srcOrd="1" destOrd="0" presId="urn:microsoft.com/office/officeart/2005/8/layout/chart3"/>
    <dgm:cxn modelId="{9F705251-39FC-4723-844B-189BC48110EA}" type="presParOf" srcId="{86D75A7E-57BA-49CF-8EB7-28B23FA9DD8F}" destId="{EFC391AD-CA2E-410E-AB7B-14882AA4B0F1}" srcOrd="2" destOrd="0" presId="urn:microsoft.com/office/officeart/2005/8/layout/chart3"/>
    <dgm:cxn modelId="{F9F88E0C-F783-4028-8A77-58A51590D1AE}" type="presParOf" srcId="{86D75A7E-57BA-49CF-8EB7-28B23FA9DD8F}" destId="{A1C2D0A6-0FA4-4395-B3B6-2E0970CADA87}" srcOrd="3" destOrd="0" presId="urn:microsoft.com/office/officeart/2005/8/layout/chart3"/>
    <dgm:cxn modelId="{AC11B489-4255-4E3B-A51E-A92C97F25E25}" type="presParOf" srcId="{86D75A7E-57BA-49CF-8EB7-28B23FA9DD8F}" destId="{BF2B9E34-9D80-4D7B-A4D1-15B64FCC8487}" srcOrd="4" destOrd="0" presId="urn:microsoft.com/office/officeart/2005/8/layout/chart3"/>
    <dgm:cxn modelId="{39E744DE-A66C-44A1-8829-93CEC8D507D0}" type="presParOf" srcId="{86D75A7E-57BA-49CF-8EB7-28B23FA9DD8F}" destId="{0212279B-8F31-44A3-9203-74054B06BDB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D6CC8-839D-4CF5-9714-8560A4A2AEF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79691-7B1E-4F60-8072-9526584DEE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TDD</a:t>
          </a:r>
          <a:endParaRPr lang="en-US" dirty="0"/>
        </a:p>
      </dgm:t>
    </dgm:pt>
    <dgm:pt modelId="{DB4A75B9-A5C6-4BA9-80F5-F23BA4997A10}" type="parTrans" cxnId="{40D1C5E9-9CDC-4F1E-B1CE-CC6A68B7A8F2}">
      <dgm:prSet/>
      <dgm:spPr/>
      <dgm:t>
        <a:bodyPr/>
        <a:lstStyle/>
        <a:p>
          <a:endParaRPr lang="en-US"/>
        </a:p>
      </dgm:t>
    </dgm:pt>
    <dgm:pt modelId="{7F37019D-C26D-4247-A781-F01A1D3A161D}" type="sibTrans" cxnId="{40D1C5E9-9CDC-4F1E-B1CE-CC6A68B7A8F2}">
      <dgm:prSet/>
      <dgm:spPr/>
      <dgm:t>
        <a:bodyPr/>
        <a:lstStyle/>
        <a:p>
          <a:endParaRPr lang="en-US"/>
        </a:p>
      </dgm:t>
    </dgm:pt>
    <dgm:pt modelId="{9EC85204-0D79-4F70-B7CD-802A5B65D1C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dirty="0" smtClean="0"/>
            <a:t>Fail</a:t>
          </a:r>
          <a:endParaRPr lang="en-US" sz="1400" dirty="0"/>
        </a:p>
      </dgm:t>
    </dgm:pt>
    <dgm:pt modelId="{2AB34518-9E09-4664-9715-8F3E05D5C922}" type="parTrans" cxnId="{A0D8E040-55C8-4C17-9CB5-BF26B21877E1}">
      <dgm:prSet/>
      <dgm:spPr/>
      <dgm:t>
        <a:bodyPr/>
        <a:lstStyle/>
        <a:p>
          <a:endParaRPr lang="en-US"/>
        </a:p>
      </dgm:t>
    </dgm:pt>
    <dgm:pt modelId="{A57C5E61-25F1-404B-B768-AC950876F04A}" type="sibTrans" cxnId="{A0D8E040-55C8-4C17-9CB5-BF26B21877E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B836F2C8-8B75-479B-AD90-01369E2675EF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Pass</a:t>
          </a:r>
          <a:endParaRPr lang="en-US" sz="1400" dirty="0"/>
        </a:p>
      </dgm:t>
    </dgm:pt>
    <dgm:pt modelId="{066FC6D6-699B-4401-B9E7-C5C510081E72}" type="parTrans" cxnId="{923B3EB6-EAEF-4AFD-87B6-20BCC9399B41}">
      <dgm:prSet/>
      <dgm:spPr/>
      <dgm:t>
        <a:bodyPr/>
        <a:lstStyle/>
        <a:p>
          <a:endParaRPr lang="en-US"/>
        </a:p>
      </dgm:t>
    </dgm:pt>
    <dgm:pt modelId="{EC7306AB-2D1E-4513-9FFC-892F57C9E8CF}" type="sibTrans" cxnId="{923B3EB6-EAEF-4AFD-87B6-20BCC9399B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FBAB5EA-FE51-4946-9628-BF3DC6C98C7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dirty="0" smtClean="0"/>
            <a:t>Refactor</a:t>
          </a:r>
          <a:endParaRPr lang="en-US" sz="1400" dirty="0"/>
        </a:p>
      </dgm:t>
    </dgm:pt>
    <dgm:pt modelId="{EBE4674A-8A45-4998-8EB4-21BD32063CB4}" type="parTrans" cxnId="{C433717C-8EEE-4248-A3A4-654327776530}">
      <dgm:prSet/>
      <dgm:spPr/>
      <dgm:t>
        <a:bodyPr/>
        <a:lstStyle/>
        <a:p>
          <a:endParaRPr lang="en-US"/>
        </a:p>
      </dgm:t>
    </dgm:pt>
    <dgm:pt modelId="{89E9912F-14A1-466A-8D2B-83F1A45F5E2B}" type="sibTrans" cxnId="{C433717C-8EEE-4248-A3A4-654327776530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E503C778-D4ED-4A7F-9C5F-DCAF2E1502C0}" type="pres">
      <dgm:prSet presAssocID="{189D6CC8-839D-4CF5-9714-8560A4A2AEF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C976B1-3089-44F2-8B37-9C973BD95868}" type="pres">
      <dgm:prSet presAssocID="{43279691-7B1E-4F60-8072-9526584DEED4}" presName="centerShape" presStyleLbl="node0" presStyleIdx="0" presStyleCnt="1"/>
      <dgm:spPr/>
      <dgm:t>
        <a:bodyPr/>
        <a:lstStyle/>
        <a:p>
          <a:endParaRPr lang="en-US"/>
        </a:p>
      </dgm:t>
    </dgm:pt>
    <dgm:pt modelId="{7BFBF8E8-00DB-4BED-9D02-65F2DC51B106}" type="pres">
      <dgm:prSet presAssocID="{9EC85204-0D79-4F70-B7CD-802A5B65D1C6}" presName="node" presStyleLbl="node1" presStyleIdx="0" presStyleCnt="3" custScaleX="123734" custScaleY="123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746ED-020B-4AE6-8AFB-22F3AFCCAF52}" type="pres">
      <dgm:prSet presAssocID="{9EC85204-0D79-4F70-B7CD-802A5B65D1C6}" presName="dummy" presStyleCnt="0"/>
      <dgm:spPr/>
    </dgm:pt>
    <dgm:pt modelId="{4C2C567F-599B-4B4D-AF3C-01B7445F323B}" type="pres">
      <dgm:prSet presAssocID="{A57C5E61-25F1-404B-B768-AC950876F04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4152BC1-B630-42C4-97E6-C1BE7296B7A7}" type="pres">
      <dgm:prSet presAssocID="{B836F2C8-8B75-479B-AD90-01369E2675EF}" presName="node" presStyleLbl="node1" presStyleIdx="1" presStyleCnt="3" custScaleX="127150" custScaleY="12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668FF-2F68-4278-A6C3-0659FB182DDC}" type="pres">
      <dgm:prSet presAssocID="{B836F2C8-8B75-479B-AD90-01369E2675EF}" presName="dummy" presStyleCnt="0"/>
      <dgm:spPr/>
    </dgm:pt>
    <dgm:pt modelId="{DF6E597E-F5FF-466B-B88A-A9B53C5FAAAB}" type="pres">
      <dgm:prSet presAssocID="{EC7306AB-2D1E-4513-9FFC-892F57C9E8C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481AD1-1654-4876-B553-1A6601C9A98A}" type="pres">
      <dgm:prSet presAssocID="{9FBAB5EA-FE51-4946-9628-BF3DC6C98C7A}" presName="node" presStyleLbl="node1" presStyleIdx="2" presStyleCnt="3" custScaleX="126381" custScaleY="126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EC084-FB70-4DF4-AC57-F9970F498ECC}" type="pres">
      <dgm:prSet presAssocID="{9FBAB5EA-FE51-4946-9628-BF3DC6C98C7A}" presName="dummy" presStyleCnt="0"/>
      <dgm:spPr/>
    </dgm:pt>
    <dgm:pt modelId="{65F6578A-3E80-4C23-9589-AE8ED7C6FCE4}" type="pres">
      <dgm:prSet presAssocID="{89E9912F-14A1-466A-8D2B-83F1A45F5E2B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08DF836-D756-4FF0-B8BB-0873393F1C99}" type="presOf" srcId="{A57C5E61-25F1-404B-B768-AC950876F04A}" destId="{4C2C567F-599B-4B4D-AF3C-01B7445F323B}" srcOrd="0" destOrd="0" presId="urn:microsoft.com/office/officeart/2005/8/layout/radial6"/>
    <dgm:cxn modelId="{0427ABB9-1A7C-48ED-A921-B750F6D3D5ED}" type="presOf" srcId="{EC7306AB-2D1E-4513-9FFC-892F57C9E8CF}" destId="{DF6E597E-F5FF-466B-B88A-A9B53C5FAAAB}" srcOrd="0" destOrd="0" presId="urn:microsoft.com/office/officeart/2005/8/layout/radial6"/>
    <dgm:cxn modelId="{944C3690-59E4-4F6B-B22F-EF21586FA2D6}" type="presOf" srcId="{43279691-7B1E-4F60-8072-9526584DEED4}" destId="{2FC976B1-3089-44F2-8B37-9C973BD95868}" srcOrd="0" destOrd="0" presId="urn:microsoft.com/office/officeart/2005/8/layout/radial6"/>
    <dgm:cxn modelId="{EEC2D949-3571-4BC3-8F9B-69F8E99541BC}" type="presOf" srcId="{89E9912F-14A1-466A-8D2B-83F1A45F5E2B}" destId="{65F6578A-3E80-4C23-9589-AE8ED7C6FCE4}" srcOrd="0" destOrd="0" presId="urn:microsoft.com/office/officeart/2005/8/layout/radial6"/>
    <dgm:cxn modelId="{A0D8E040-55C8-4C17-9CB5-BF26B21877E1}" srcId="{43279691-7B1E-4F60-8072-9526584DEED4}" destId="{9EC85204-0D79-4F70-B7CD-802A5B65D1C6}" srcOrd="0" destOrd="0" parTransId="{2AB34518-9E09-4664-9715-8F3E05D5C922}" sibTransId="{A57C5E61-25F1-404B-B768-AC950876F04A}"/>
    <dgm:cxn modelId="{27525D97-5392-43F6-B2CE-E2FF89E15113}" type="presOf" srcId="{9EC85204-0D79-4F70-B7CD-802A5B65D1C6}" destId="{7BFBF8E8-00DB-4BED-9D02-65F2DC51B106}" srcOrd="0" destOrd="0" presId="urn:microsoft.com/office/officeart/2005/8/layout/radial6"/>
    <dgm:cxn modelId="{12A08185-4D6F-4281-9C1B-CA373F033B44}" type="presOf" srcId="{9FBAB5EA-FE51-4946-9628-BF3DC6C98C7A}" destId="{45481AD1-1654-4876-B553-1A6601C9A98A}" srcOrd="0" destOrd="0" presId="urn:microsoft.com/office/officeart/2005/8/layout/radial6"/>
    <dgm:cxn modelId="{923B3EB6-EAEF-4AFD-87B6-20BCC9399B41}" srcId="{43279691-7B1E-4F60-8072-9526584DEED4}" destId="{B836F2C8-8B75-479B-AD90-01369E2675EF}" srcOrd="1" destOrd="0" parTransId="{066FC6D6-699B-4401-B9E7-C5C510081E72}" sibTransId="{EC7306AB-2D1E-4513-9FFC-892F57C9E8CF}"/>
    <dgm:cxn modelId="{40D1C5E9-9CDC-4F1E-B1CE-CC6A68B7A8F2}" srcId="{189D6CC8-839D-4CF5-9714-8560A4A2AEF0}" destId="{43279691-7B1E-4F60-8072-9526584DEED4}" srcOrd="0" destOrd="0" parTransId="{DB4A75B9-A5C6-4BA9-80F5-F23BA4997A10}" sibTransId="{7F37019D-C26D-4247-A781-F01A1D3A161D}"/>
    <dgm:cxn modelId="{07F8B43F-C904-4A0F-9D70-6E5036AC3CE4}" type="presOf" srcId="{189D6CC8-839D-4CF5-9714-8560A4A2AEF0}" destId="{E503C778-D4ED-4A7F-9C5F-DCAF2E1502C0}" srcOrd="0" destOrd="0" presId="urn:microsoft.com/office/officeart/2005/8/layout/radial6"/>
    <dgm:cxn modelId="{2A392ABB-AF56-4F18-B789-5813D4948A63}" type="presOf" srcId="{B836F2C8-8B75-479B-AD90-01369E2675EF}" destId="{64152BC1-B630-42C4-97E6-C1BE7296B7A7}" srcOrd="0" destOrd="0" presId="urn:microsoft.com/office/officeart/2005/8/layout/radial6"/>
    <dgm:cxn modelId="{C433717C-8EEE-4248-A3A4-654327776530}" srcId="{43279691-7B1E-4F60-8072-9526584DEED4}" destId="{9FBAB5EA-FE51-4946-9628-BF3DC6C98C7A}" srcOrd="2" destOrd="0" parTransId="{EBE4674A-8A45-4998-8EB4-21BD32063CB4}" sibTransId="{89E9912F-14A1-466A-8D2B-83F1A45F5E2B}"/>
    <dgm:cxn modelId="{60B4599F-C29A-4D01-A481-75FA09497B8B}" type="presParOf" srcId="{E503C778-D4ED-4A7F-9C5F-DCAF2E1502C0}" destId="{2FC976B1-3089-44F2-8B37-9C973BD95868}" srcOrd="0" destOrd="0" presId="urn:microsoft.com/office/officeart/2005/8/layout/radial6"/>
    <dgm:cxn modelId="{ABEA0680-7B0B-4573-A952-2947009A0AFD}" type="presParOf" srcId="{E503C778-D4ED-4A7F-9C5F-DCAF2E1502C0}" destId="{7BFBF8E8-00DB-4BED-9D02-65F2DC51B106}" srcOrd="1" destOrd="0" presId="urn:microsoft.com/office/officeart/2005/8/layout/radial6"/>
    <dgm:cxn modelId="{77F4FDD0-0424-49B2-93D4-C178C6E435E7}" type="presParOf" srcId="{E503C778-D4ED-4A7F-9C5F-DCAF2E1502C0}" destId="{E4F746ED-020B-4AE6-8AFB-22F3AFCCAF52}" srcOrd="2" destOrd="0" presId="urn:microsoft.com/office/officeart/2005/8/layout/radial6"/>
    <dgm:cxn modelId="{1114551F-9C40-4064-83AB-9FF6790E2AC3}" type="presParOf" srcId="{E503C778-D4ED-4A7F-9C5F-DCAF2E1502C0}" destId="{4C2C567F-599B-4B4D-AF3C-01B7445F323B}" srcOrd="3" destOrd="0" presId="urn:microsoft.com/office/officeart/2005/8/layout/radial6"/>
    <dgm:cxn modelId="{8E1C5283-754D-4ABB-9BB3-3455D908AEB5}" type="presParOf" srcId="{E503C778-D4ED-4A7F-9C5F-DCAF2E1502C0}" destId="{64152BC1-B630-42C4-97E6-C1BE7296B7A7}" srcOrd="4" destOrd="0" presId="urn:microsoft.com/office/officeart/2005/8/layout/radial6"/>
    <dgm:cxn modelId="{4B12A868-F601-4D43-8047-011EA42D044F}" type="presParOf" srcId="{E503C778-D4ED-4A7F-9C5F-DCAF2E1502C0}" destId="{D58668FF-2F68-4278-A6C3-0659FB182DDC}" srcOrd="5" destOrd="0" presId="urn:microsoft.com/office/officeart/2005/8/layout/radial6"/>
    <dgm:cxn modelId="{D2924201-F5D9-41AA-80C7-FF481B67D0C9}" type="presParOf" srcId="{E503C778-D4ED-4A7F-9C5F-DCAF2E1502C0}" destId="{DF6E597E-F5FF-466B-B88A-A9B53C5FAAAB}" srcOrd="6" destOrd="0" presId="urn:microsoft.com/office/officeart/2005/8/layout/radial6"/>
    <dgm:cxn modelId="{6C8EF0D7-F357-4636-B256-BD8386D213CC}" type="presParOf" srcId="{E503C778-D4ED-4A7F-9C5F-DCAF2E1502C0}" destId="{45481AD1-1654-4876-B553-1A6601C9A98A}" srcOrd="7" destOrd="0" presId="urn:microsoft.com/office/officeart/2005/8/layout/radial6"/>
    <dgm:cxn modelId="{05C9D4A3-9087-4564-9ECF-BC72274BC601}" type="presParOf" srcId="{E503C778-D4ED-4A7F-9C5F-DCAF2E1502C0}" destId="{7A6EC084-FB70-4DF4-AC57-F9970F498ECC}" srcOrd="8" destOrd="0" presId="urn:microsoft.com/office/officeart/2005/8/layout/radial6"/>
    <dgm:cxn modelId="{67EA7DF5-E794-48BB-BED9-A421C239856E}" type="presParOf" srcId="{E503C778-D4ED-4A7F-9C5F-DCAF2E1502C0}" destId="{65F6578A-3E80-4C23-9589-AE8ED7C6FCE4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3A5D7-B107-4165-8131-23C149AC171A}">
      <dsp:nvSpPr>
        <dsp:cNvPr id="0" name=""/>
        <dsp:cNvSpPr/>
      </dsp:nvSpPr>
      <dsp:spPr>
        <a:xfrm>
          <a:off x="1105374" y="762518"/>
          <a:ext cx="1495930" cy="1369419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</a:t>
          </a:r>
          <a:endParaRPr lang="en-US" sz="2300" kern="1200" dirty="0"/>
        </a:p>
      </dsp:txBody>
      <dsp:txXfrm>
        <a:off x="1918697" y="1015208"/>
        <a:ext cx="507547" cy="456473"/>
      </dsp:txXfrm>
    </dsp:sp>
    <dsp:sp modelId="{EFC391AD-CA2E-410E-AB7B-14882AA4B0F1}">
      <dsp:nvSpPr>
        <dsp:cNvPr id="0" name=""/>
        <dsp:cNvSpPr/>
      </dsp:nvSpPr>
      <dsp:spPr>
        <a:xfrm>
          <a:off x="1112793" y="794049"/>
          <a:ext cx="1488505" cy="1306507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</a:t>
          </a:r>
          <a:endParaRPr lang="en-US" sz="2300" kern="1200" dirty="0"/>
        </a:p>
      </dsp:txBody>
      <dsp:txXfrm>
        <a:off x="1520360" y="1618393"/>
        <a:ext cx="673371" cy="404395"/>
      </dsp:txXfrm>
    </dsp:sp>
    <dsp:sp modelId="{BF2B9E34-9D80-4D7B-A4D1-15B64FCC8487}">
      <dsp:nvSpPr>
        <dsp:cNvPr id="0" name=""/>
        <dsp:cNvSpPr/>
      </dsp:nvSpPr>
      <dsp:spPr>
        <a:xfrm>
          <a:off x="1129019" y="762510"/>
          <a:ext cx="1456053" cy="1369585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QS</a:t>
          </a:r>
          <a:endParaRPr lang="en-US" sz="2300" kern="1200" dirty="0"/>
        </a:p>
      </dsp:txBody>
      <dsp:txXfrm>
        <a:off x="1285025" y="1031536"/>
        <a:ext cx="494018" cy="45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578A-3E80-4C23-9589-AE8ED7C6FCE4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E597E-F5FF-466B-B88A-A9B53C5FAAA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C567F-599B-4B4D-AF3C-01B7445F323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976B1-3089-44F2-8B37-9C973BD95868}">
      <dsp:nvSpPr>
        <dsp:cNvPr id="0" name=""/>
        <dsp:cNvSpPr/>
      </dsp:nvSpPr>
      <dsp:spPr>
        <a:xfrm>
          <a:off x="1503746" y="1015350"/>
          <a:ext cx="1064469" cy="1064469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TDD</a:t>
          </a:r>
          <a:endParaRPr lang="en-US" sz="2900" kern="1200" dirty="0"/>
        </a:p>
      </dsp:txBody>
      <dsp:txXfrm>
        <a:off x="1659634" y="1171238"/>
        <a:ext cx="752693" cy="752693"/>
      </dsp:txXfrm>
    </dsp:sp>
    <dsp:sp modelId="{7BFBF8E8-00DB-4BED-9D02-65F2DC51B106}">
      <dsp:nvSpPr>
        <dsp:cNvPr id="0" name=""/>
        <dsp:cNvSpPr/>
      </dsp:nvSpPr>
      <dsp:spPr>
        <a:xfrm>
          <a:off x="1574992" y="-43409"/>
          <a:ext cx="921977" cy="92197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Fail</a:t>
          </a:r>
          <a:endParaRPr lang="en-US" sz="1400" kern="1200" dirty="0"/>
        </a:p>
      </dsp:txBody>
      <dsp:txXfrm>
        <a:off x="1710012" y="91611"/>
        <a:ext cx="651937" cy="651937"/>
      </dsp:txXfrm>
    </dsp:sp>
    <dsp:sp modelId="{64152BC1-B630-42C4-97E6-C1BE7296B7A7}">
      <dsp:nvSpPr>
        <dsp:cNvPr id="0" name=""/>
        <dsp:cNvSpPr/>
      </dsp:nvSpPr>
      <dsp:spPr>
        <a:xfrm>
          <a:off x="2540880" y="1638873"/>
          <a:ext cx="947430" cy="94743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Pass</a:t>
          </a:r>
          <a:endParaRPr lang="en-US" sz="1400" kern="1200" dirty="0"/>
        </a:p>
      </dsp:txBody>
      <dsp:txXfrm>
        <a:off x="2679628" y="1777621"/>
        <a:ext cx="669934" cy="669934"/>
      </dsp:txXfrm>
    </dsp:sp>
    <dsp:sp modelId="{45481AD1-1654-4876-B553-1A6601C9A98A}">
      <dsp:nvSpPr>
        <dsp:cNvPr id="0" name=""/>
        <dsp:cNvSpPr/>
      </dsp:nvSpPr>
      <dsp:spPr>
        <a:xfrm>
          <a:off x="586516" y="1641738"/>
          <a:ext cx="941700" cy="94170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Refactor</a:t>
          </a:r>
          <a:endParaRPr lang="en-US" sz="1400" kern="1200" dirty="0"/>
        </a:p>
      </dsp:txBody>
      <dsp:txXfrm>
        <a:off x="724425" y="1779647"/>
        <a:ext cx="665882" cy="665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02.06.2016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6/2/2016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Originaltitel: </a:t>
            </a:r>
            <a:r>
              <a:rPr lang="de-DE" sz="1200" dirty="0" smtClean="0"/>
              <a:t>Automatisierte Akzeptanztests bei Single-Page-Applikationen mit Angular, Angular 2 und Aurelia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33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b="1" dirty="0" smtClean="0">
                <a:latin typeface="AA Zuehlke" pitchFamily="2" charset="0"/>
              </a:rPr>
              <a:t>Business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Erste beiden Wörter mit Komma getrennt hinten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Falles Eingabe mit Fragezeichen endet, „</a:t>
            </a:r>
            <a:r>
              <a:rPr lang="de-DE" sz="1200" dirty="0" err="1" smtClean="0">
                <a:latin typeface="AA Zuehlke" pitchFamily="2" charset="0"/>
              </a:rPr>
              <a:t>Hmmm</a:t>
            </a:r>
            <a:r>
              <a:rPr lang="de-DE" sz="1200" dirty="0" smtClean="0">
                <a:latin typeface="AA Zuehlke" pitchFamily="2" charset="0"/>
              </a:rPr>
              <a:t>…?“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„</a:t>
            </a:r>
            <a:r>
              <a:rPr lang="de-DE" sz="1200" dirty="0" err="1" smtClean="0">
                <a:latin typeface="AA Zuehlke" pitchFamily="2" charset="0"/>
              </a:rPr>
              <a:t>yes</a:t>
            </a:r>
            <a:r>
              <a:rPr lang="de-DE" sz="1200" dirty="0" smtClean="0">
                <a:latin typeface="AA Zuehlke" pitchFamily="2" charset="0"/>
              </a:rPr>
              <a:t>…“ hinten anhängen</a:t>
            </a:r>
            <a:endParaRPr lang="de-DE" sz="1200" dirty="0" smtClean="0">
              <a:latin typeface="AA Zuehlke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8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</a:t>
            </a:r>
            <a:r>
              <a:rPr lang="de-DE" dirty="0" err="1" smtClean="0"/>
              <a:t>Gherkin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plain</a:t>
            </a:r>
            <a:r>
              <a:rPr lang="de-DE" baseline="0" dirty="0" smtClean="0"/>
              <a:t>-text Englisch (60+ andere Sprachen)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wenige zusätzliche Strukturmittel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erlaubt prägnante Beschreibung von Beispielen um </a:t>
            </a:r>
            <a:r>
              <a:rPr lang="de-DE" baseline="0" dirty="0" err="1" smtClean="0"/>
              <a:t>Bussiness</a:t>
            </a:r>
            <a:r>
              <a:rPr lang="de-DE" baseline="0" dirty="0" smtClean="0"/>
              <a:t> Rules zu illustrieren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Szenario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ein konkretes Beispiel, das eine Business </a:t>
            </a:r>
            <a:r>
              <a:rPr lang="de-DE" baseline="0" dirty="0" err="1" smtClean="0"/>
              <a:t>Rule</a:t>
            </a:r>
            <a:r>
              <a:rPr lang="de-DE" baseline="0" dirty="0" smtClean="0"/>
              <a:t> illustriert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Stellt neben Spezifikation und Dokumentation einen Test dar =&gt; alle Szenarien zusammen sind ausführbare Spezifikation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Szenarien folgen dem Pattern: Initialen Kontext beschreiben, Ereignis/Aktion beschreiben, Erwartetes Ergebnis beschreiben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</a:t>
            </a:r>
            <a:r>
              <a:rPr lang="de-DE" baseline="0" dirty="0" err="1" smtClean="0"/>
              <a:t>Steps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Given</a:t>
            </a:r>
            <a:r>
              <a:rPr lang="de-DE" baseline="0" dirty="0" smtClean="0"/>
              <a:t> beschreibt den </a:t>
            </a:r>
            <a:r>
              <a:rPr lang="de-DE" baseline="0" dirty="0" err="1" smtClean="0"/>
              <a:t>initialten</a:t>
            </a:r>
            <a:r>
              <a:rPr lang="de-DE" baseline="0" dirty="0" smtClean="0"/>
              <a:t> Kontext -&gt; System wird in wohl-definierten Zustand gebracht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When</a:t>
            </a:r>
            <a:r>
              <a:rPr lang="de-DE" baseline="0" dirty="0" smtClean="0"/>
              <a:t> beschreibt Ereignis oder Aktion -&gt; durch anderes System oder Benutzer, nur einmal pro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Then</a:t>
            </a:r>
            <a:r>
              <a:rPr lang="de-DE" baseline="0" dirty="0" smtClean="0"/>
              <a:t> beschreibt Ergebnis -&gt; in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Definition Assertion verwenden, um tatsächliches und erwartetes Ergebnis zu vergleichen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noch nicht alle Sprachfeatures in Cucumber.js unterstützt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6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Cucumber weiß out-of-the-box nicht wie Szenarien ausgeführt werden sollen.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</a:t>
            </a:r>
            <a:r>
              <a:rPr lang="de-DE" baseline="0" dirty="0" smtClean="0"/>
              <a:t> </a:t>
            </a:r>
            <a:r>
              <a:rPr lang="de-DE" dirty="0" smtClean="0"/>
              <a:t>Dazu gibt es Step Definitions. Sie übersetzen Gherkin Steps in Aktionen, die mit dem SUT interagieren.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Wenn Cucumber einen Step in einem Szenario ausführt, sucht es nach einer passenden Step Definition und führt diese dann aus.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03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Cucumber</a:t>
            </a:r>
            <a:r>
              <a:rPr lang="de-DE" dirty="0" smtClean="0"/>
              <a:t>: </a:t>
            </a:r>
            <a:r>
              <a:rPr lang="de-DE" dirty="0" err="1" smtClean="0"/>
              <a:t>Specification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endParaRPr lang="de-DE" baseline="0" dirty="0" smtClean="0"/>
          </a:p>
          <a:p>
            <a:r>
              <a:rPr lang="de-DE" baseline="0" dirty="0" err="1" smtClean="0"/>
              <a:t>Chai</a:t>
            </a:r>
            <a:r>
              <a:rPr lang="de-DE" baseline="0" dirty="0" smtClean="0"/>
              <a:t>: Assertion-Framework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4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dirty="0" smtClean="0">
              <a:latin typeface="AA Zuehlke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41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05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4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Context (10‘)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Testing Pyramide / Akzeptanztests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SPAs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Specification</a:t>
            </a:r>
            <a:r>
              <a:rPr lang="de-DE" baseline="0" dirty="0" smtClean="0"/>
              <a:t> By Example (6‘)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Technologien (30‘)</a:t>
            </a:r>
          </a:p>
          <a:p>
            <a:r>
              <a:rPr lang="de-DE" baseline="0" dirty="0" smtClean="0"/>
              <a:t>  - Anwendung (SPA) mit Angular 1,2, Aurelia mit Rest-BE (3‘)</a:t>
            </a:r>
          </a:p>
          <a:p>
            <a:r>
              <a:rPr lang="de-DE" baseline="0" dirty="0" smtClean="0"/>
              <a:t>  - Protractor für UI-Access / Chai als Assertion Framework? / Sinon als Mock-Framework? Oder Fake-BE / Fixed responses (17‘)</a:t>
            </a:r>
          </a:p>
          <a:p>
            <a:r>
              <a:rPr lang="de-DE" baseline="0" dirty="0" smtClean="0"/>
              <a:t>  - Best practices (Page objects / Layering) (5‘)</a:t>
            </a:r>
          </a:p>
          <a:p>
            <a:r>
              <a:rPr lang="de-DE" baseline="0" dirty="0" smtClean="0"/>
              <a:t>  - Cucumber (SBE) -&gt; wie setze ich das sinnvoll ein? (5‘)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Zusammenfassung / Fazit (5‘)</a:t>
            </a:r>
            <a:endParaRPr lang="de-DE" dirty="0" smtClean="0"/>
          </a:p>
          <a:p>
            <a:r>
              <a:rPr lang="de-DE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# Historischer Streifzug durch die Welt der Webanwendungen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Klassische</a:t>
            </a:r>
            <a:r>
              <a:rPr lang="de-DE" baseline="0" dirty="0" smtClean="0"/>
              <a:t> Webseite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HTML Seite wird von Webserver ausgeliefert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 führt zu Anfrage an Webserver und neuer Webseite als Antwort, die im Browser die alte ersetzt (Page Reload)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macht komplexe Anwendungen technisch schwierig und beeinträchtigt Benutzerfreundlichkeit stark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AJAX als Problemlöser (vor ca. 10 Jahren)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Benutzerinteraktionen durch clientseitiges JavaScript asynchron im Hintergrund ausgeführt (=&gt; Reduktion der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Antwort des Servers ebenfalls vom JavaScript Code entgegengenommen und in bestehende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statt ganze Seite werden nur einzelne Teile einer Webseite aktualisiert (fast jede Seite im Internet verwendet AJAX Komponenten)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SPA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ähnlich zu AJAX, aber gesamte Applikation innerhalb einer Seite (keine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häufig werden REST basierte APIs anstelle von Webservern angesprochen (leichtgewichtige Datenformate wie JSON, keine Darstelllungsinformationen wie HTML und CSS)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einfaches Ersetzen der Antwort reicht nicht aus, mittels Patterns wie MVC oder MVVM werden Daten in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Frameworks: AngularJS 1, Angular 2, Aurelia </a:t>
            </a:r>
            <a:endParaRPr lang="de-D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 smtClean="0"/>
              <a:t>JavaSript</a:t>
            </a:r>
            <a:r>
              <a:rPr lang="de-DE" baseline="0" dirty="0" smtClean="0"/>
              <a:t> lange Zeit verwendet um schnell Workarounds für Browserinkompatibilitäten und Darstellungsprobleme zu lösen =&gt; schlechter Ruf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Professionalisierung der Webentwicklung =&gt; neue Sprachen, Tools für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- und Testautomatisierung + Konzepte: TDD, CI oder </a:t>
            </a:r>
            <a:r>
              <a:rPr lang="de-DE" baseline="0" dirty="0" err="1" smtClean="0"/>
              <a:t>CleanCode</a:t>
            </a:r>
            <a:r>
              <a:rPr lang="de-DE" baseline="0" dirty="0" smtClean="0"/>
              <a:t> im Web</a:t>
            </a:r>
            <a:endParaRPr lang="de-DE" dirty="0" smtClean="0"/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Testpyramide (von</a:t>
            </a:r>
            <a:r>
              <a:rPr lang="de-DE" baseline="0" dirty="0" smtClean="0"/>
              <a:t> Mike Cohn UI/Service/Unit, hier in abgewandelter Form von James </a:t>
            </a:r>
            <a:r>
              <a:rPr lang="de-DE" baseline="0" dirty="0" err="1" smtClean="0"/>
              <a:t>Crisp</a:t>
            </a:r>
            <a:r>
              <a:rPr lang="de-DE" dirty="0" smtClean="0"/>
              <a:t>)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zeigt wie sich die Anzahl der automatisierten Testfälle staffeln soll (10/20/70)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</a:t>
            </a:r>
            <a:r>
              <a:rPr lang="de-DE" baseline="0" dirty="0" err="1" smtClean="0"/>
              <a:t>Unittests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der eigene Code für sich allein?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Test in hoher Isolation ausgeführt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schnell zu schreiben, leicht zu warten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Integrationstests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die Anbindung zu anderen Systemkomponenten? (Code von Drittanbietern,  Webservices, …)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Akzeptanztests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die Anwendung aus Sicht des Benutzers richtig?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SUT als Blackbox, oft in Form von UI-Tests implementiert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Testfälle im geeigneten Detaillevel für Business Stakeholder spezifizierbar, Tests sind oft brüchig (UI Änderungen) und schlecht </a:t>
            </a:r>
            <a:r>
              <a:rPr lang="de-DE" baseline="0" dirty="0" err="1" smtClean="0"/>
              <a:t>wartbar</a:t>
            </a:r>
            <a:r>
              <a:rPr lang="de-DE" baseline="0" dirty="0" smtClean="0"/>
              <a:t>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=&gt; Beschreibung in 3-Ebenen nach Gojko </a:t>
            </a:r>
            <a:r>
              <a:rPr lang="de-DE" baseline="0" dirty="0" err="1" smtClean="0"/>
              <a:t>Adzic</a:t>
            </a:r>
            <a:r>
              <a:rPr lang="de-DE" baseline="0" dirty="0" smtClean="0"/>
              <a:t>: Business </a:t>
            </a:r>
            <a:r>
              <a:rPr lang="de-DE" baseline="0" dirty="0" err="1" smtClean="0"/>
              <a:t>Rule</a:t>
            </a:r>
            <a:r>
              <a:rPr lang="de-DE" baseline="0" dirty="0" smtClean="0"/>
              <a:t> Level, UI Workflow Level (was macht User in UI), Technical </a:t>
            </a:r>
            <a:r>
              <a:rPr lang="de-DE" baseline="0" dirty="0" err="1" smtClean="0"/>
              <a:t>Acitvity</a:t>
            </a:r>
            <a:r>
              <a:rPr lang="de-DE" baseline="0" dirty="0" smtClean="0"/>
              <a:t>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0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 smtClean="0"/>
              <a:t># Requirments</a:t>
            </a:r>
            <a:r>
              <a:rPr lang="de-DE" baseline="0" dirty="0" smtClean="0"/>
              <a:t>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gemeinsam in 3 Amigo-WS =&gt; gemeinsames Verständnis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in Form von User Stories/Freitext mit Beispielen =&gt; Spezifikation mit Beispielen (Akzeptanzkriterien)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Bsps dienen als Basis zur Implementierung und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Spezifikation der Beispiele wird als Test verwendet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ausführbare Spezifikation =&gt; durch feste Verdrahtung von Testautomatisierungsschicht und spez. Bsps (keine Synchronisierungsprobleme)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Implementierung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gegen ausführbare Spezifikation mittels TDD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Outside-In Development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Verfeinerung der Inhalte u. Strukturen der ausf. Spezifikation =&gt; fachliche Sprache (Domäne) + Komponenten für Testautomatisierung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Continuous Validation =&gt; automatisierte Akzeptanztests die fest verdrahtet mit Spec sind =&gt; lebendige Dokumentation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9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b="1" dirty="0" smtClean="0">
                <a:latin typeface="AA Zuehlke" pitchFamily="2" charset="0"/>
              </a:rPr>
              <a:t>Business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Erste beiden Wörter mit Komma getrennt hinten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Falles Eingabe mit Fragezeichen endet, „</a:t>
            </a:r>
            <a:r>
              <a:rPr lang="de-DE" sz="1200" dirty="0" err="1" smtClean="0">
                <a:latin typeface="AA Zuehlke" pitchFamily="2" charset="0"/>
              </a:rPr>
              <a:t>Hmmm</a:t>
            </a:r>
            <a:r>
              <a:rPr lang="de-DE" sz="1200" dirty="0" smtClean="0">
                <a:latin typeface="AA Zuehlke" pitchFamily="2" charset="0"/>
              </a:rPr>
              <a:t>…?“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„</a:t>
            </a:r>
            <a:r>
              <a:rPr lang="de-DE" sz="1200" dirty="0" err="1" smtClean="0">
                <a:latin typeface="AA Zuehlke" pitchFamily="2" charset="0"/>
              </a:rPr>
              <a:t>yes</a:t>
            </a:r>
            <a:r>
              <a:rPr lang="de-DE" sz="1200" dirty="0" smtClean="0">
                <a:latin typeface="AA Zuehlke" pitchFamily="2" charset="0"/>
              </a:rPr>
              <a:t>…“ hinten anhängen</a:t>
            </a:r>
            <a:endParaRPr lang="de-DE" sz="1200" dirty="0" smtClean="0">
              <a:latin typeface="AA Zuehlke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2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DE" smtClean="0"/>
              <a:t>Automatisierte Akzeptanztests bei Single-Page-Applikationen mit Angular, Angular 2 und Aurelia | Marcus Vetter, Simon Acker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16. Juni 2016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Folie </a:t>
            </a:r>
            <a:fld id="{1A36413D-031C-4F94-BDC4-442931905015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3200" dirty="0" smtClean="0"/>
              <a:t>Automatisierte Akzeptanztests bei </a:t>
            </a:r>
            <a:br>
              <a:rPr lang="de-DE" sz="3200" dirty="0" smtClean="0"/>
            </a:br>
            <a:r>
              <a:rPr lang="de-DE" sz="3200" dirty="0" smtClean="0"/>
              <a:t>Single-Page Anwendungen</a:t>
            </a:r>
            <a:endParaRPr lang="de-DE" sz="32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 r="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0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784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1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708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89715"/>
            <a:ext cx="8412161" cy="49761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Collaboration</a:t>
            </a:r>
            <a:r>
              <a:rPr lang="de-DE" b="1" dirty="0" smtClean="0"/>
              <a:t>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Werkzeug</a:t>
            </a:r>
            <a:r>
              <a:rPr lang="de-DE" dirty="0" smtClean="0"/>
              <a:t> </a:t>
            </a:r>
            <a:r>
              <a:rPr lang="de-DE" dirty="0" smtClean="0"/>
              <a:t>zur textuellen Spezifikation von Anforderungen an </a:t>
            </a:r>
            <a:r>
              <a:rPr lang="de-DE" dirty="0" smtClean="0"/>
              <a:t>Software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Automatisierte </a:t>
            </a:r>
            <a:r>
              <a:rPr lang="de-DE" dirty="0" smtClean="0"/>
              <a:t>Überprüfung </a:t>
            </a:r>
            <a:r>
              <a:rPr lang="de-DE" dirty="0" smtClean="0"/>
              <a:t>auf korrekte </a:t>
            </a:r>
            <a:r>
              <a:rPr lang="de-DE" dirty="0" smtClean="0"/>
              <a:t>Implementierung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„Single </a:t>
            </a:r>
            <a:r>
              <a:rPr lang="de-DE" dirty="0" smtClean="0"/>
              <a:t>Source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Truth</a:t>
            </a:r>
            <a:r>
              <a:rPr lang="de-DE" dirty="0" smtClean="0"/>
              <a:t>“</a:t>
            </a:r>
            <a:endParaRPr lang="de-DE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Lebendige Spezifikation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Ausführbare Spezifikation wird in der Sprache </a:t>
            </a:r>
            <a:r>
              <a:rPr lang="de-DE" b="1" i="1" dirty="0" err="1"/>
              <a:t>Gherkin</a:t>
            </a:r>
            <a:r>
              <a:rPr lang="de-DE" dirty="0"/>
              <a:t> geschrieben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/>
              <a:t>Feature</a:t>
            </a:r>
            <a:r>
              <a:rPr lang="de-DE" dirty="0"/>
              <a:t>: Enthält ein oder mehrere Szenarien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/>
              <a:t>Scenario</a:t>
            </a:r>
            <a:r>
              <a:rPr lang="de-DE" dirty="0"/>
              <a:t>: Enthält ein oder mehrere </a:t>
            </a:r>
            <a:r>
              <a:rPr lang="de-DE" dirty="0" err="1"/>
              <a:t>Steps</a:t>
            </a:r>
            <a:endParaRPr lang="de-DE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err="1"/>
              <a:t>Steps</a:t>
            </a:r>
            <a:r>
              <a:rPr lang="de-DE" dirty="0"/>
              <a:t>: </a:t>
            </a:r>
            <a:r>
              <a:rPr lang="de-DE" dirty="0" err="1"/>
              <a:t>Given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, </a:t>
            </a:r>
            <a:r>
              <a:rPr lang="de-DE" dirty="0" err="1"/>
              <a:t>Then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30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5424859"/>
          </a:xfrm>
        </p:spPr>
        <p:txBody>
          <a:bodyPr/>
          <a:lstStyle/>
          <a:p>
            <a:r>
              <a:rPr lang="de-DE" b="1" dirty="0" err="1"/>
              <a:t>Step</a:t>
            </a:r>
            <a:r>
              <a:rPr lang="de-DE" b="1" dirty="0"/>
              <a:t> </a:t>
            </a:r>
            <a:r>
              <a:rPr lang="de-DE" b="1" dirty="0" err="1" smtClean="0"/>
              <a:t>Definitions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Eine </a:t>
            </a:r>
            <a:r>
              <a:rPr lang="de-DE" dirty="0"/>
              <a:t>Step Definition ist ein Stück Code zusammen mit einem verknüpften </a:t>
            </a:r>
            <a:r>
              <a:rPr lang="de-DE" dirty="0" smtClean="0"/>
              <a:t>Pattern (Regulärer Ausdruck). 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Das </a:t>
            </a:r>
            <a:r>
              <a:rPr lang="de-DE" dirty="0"/>
              <a:t>Pattern </a:t>
            </a:r>
            <a:r>
              <a:rPr lang="de-DE" dirty="0" smtClean="0"/>
              <a:t>verknüpft die Step Definition mit allen passenden Steps.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Der Code wird ausgeführt wenn Cucumber auf einen passenden Gherkin Step stößt. 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Dabei können über Capture </a:t>
            </a:r>
            <a:r>
              <a:rPr lang="de-DE" dirty="0" smtClean="0"/>
              <a:t>Groups </a:t>
            </a:r>
            <a:r>
              <a:rPr lang="de-DE" dirty="0" smtClean="0"/>
              <a:t>auch Parameter übergeben werden</a:t>
            </a:r>
            <a:r>
              <a:rPr lang="de-DE" dirty="0" smtClean="0"/>
              <a:t>.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b="1" dirty="0" smtClean="0"/>
              <a:t>Source Code / Dokumentation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https://github.com/cucumber/cucumber-js</a:t>
            </a:r>
            <a:endParaRPr lang="de-DE" dirty="0"/>
          </a:p>
        </p:txBody>
      </p:sp>
      <p:pic>
        <p:nvPicPr>
          <p:cNvPr id="8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Spezifikation mit Beispielen in Cucumber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58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755576" y="5633372"/>
            <a:ext cx="7776864" cy="9433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Protractor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9" y="933885"/>
            <a:ext cx="8412161" cy="54474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End-</a:t>
            </a:r>
            <a:r>
              <a:rPr lang="de-DE" dirty="0" err="1" smtClean="0"/>
              <a:t>to</a:t>
            </a:r>
            <a:r>
              <a:rPr lang="de-DE" dirty="0" smtClean="0"/>
              <a:t>-end </a:t>
            </a:r>
            <a:r>
              <a:rPr lang="de-DE" dirty="0" smtClean="0"/>
              <a:t>Testing Framwork für </a:t>
            </a:r>
            <a:r>
              <a:rPr lang="de-DE" dirty="0" smtClean="0"/>
              <a:t>SPAs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Integriert mächtige </a:t>
            </a:r>
            <a:r>
              <a:rPr lang="de-DE" dirty="0" smtClean="0"/>
              <a:t>Werkzeuge und Technologien wie NodeJS, Selenium, WebDriver, Jasmine, </a:t>
            </a:r>
            <a:r>
              <a:rPr lang="de-DE" dirty="0" err="1" smtClean="0"/>
              <a:t>Cucumber</a:t>
            </a:r>
            <a:r>
              <a:rPr lang="de-DE" dirty="0" smtClean="0"/>
              <a:t>, </a:t>
            </a:r>
            <a:r>
              <a:rPr lang="de-DE" dirty="0" err="1" smtClean="0"/>
              <a:t>Chai</a:t>
            </a:r>
            <a:r>
              <a:rPr lang="de-DE" dirty="0" smtClean="0"/>
              <a:t>, …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755576" y="2454453"/>
            <a:ext cx="7776864" cy="20521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4461" y="2630071"/>
            <a:ext cx="2133410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Cucumber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4008" y="2630071"/>
            <a:ext cx="2132839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err="1" smtClean="0">
                <a:latin typeface="AA Zuehlke" pitchFamily="2" charset="0"/>
              </a:rPr>
              <a:t>Chai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8821" y="3914075"/>
            <a:ext cx="2132838" cy="3841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WebDriverJS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88820" y="3518944"/>
            <a:ext cx="2132839" cy="3908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Protractor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6575" y="257975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NodeJS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88818" y="4853947"/>
            <a:ext cx="2132839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Chrome Driver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88819" y="5962687"/>
            <a:ext cx="2132839" cy="3824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SPA</a:t>
            </a:r>
          </a:p>
        </p:txBody>
      </p:sp>
      <p:cxnSp>
        <p:nvCxnSpPr>
          <p:cNvPr id="22" name="Straight Arrow Connector 21"/>
          <p:cNvCxnSpPr>
            <a:stCxn id="5" idx="2"/>
          </p:cNvCxnSpPr>
          <p:nvPr/>
        </p:nvCxnSpPr>
        <p:spPr>
          <a:xfrm>
            <a:off x="3401166" y="3036954"/>
            <a:ext cx="592231" cy="488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 flipH="1">
            <a:off x="4555238" y="4298201"/>
            <a:ext cx="2" cy="555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6575" y="578206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Browser</a:t>
            </a:r>
            <a:endParaRPr lang="de-DE" sz="2200" dirty="0" smtClean="0">
              <a:latin typeface="AA Zuehlke" pitchFamily="2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16" idx="0"/>
          </p:cNvCxnSpPr>
          <p:nvPr/>
        </p:nvCxnSpPr>
        <p:spPr>
          <a:xfrm>
            <a:off x="4555238" y="5285995"/>
            <a:ext cx="1" cy="676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</p:cNvCxnSpPr>
          <p:nvPr/>
        </p:nvCxnSpPr>
        <p:spPr>
          <a:xfrm flipH="1">
            <a:off x="5059816" y="3036954"/>
            <a:ext cx="650612" cy="472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0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4" name="Straight Connector 3"/>
          <p:cNvCxnSpPr/>
          <p:nvPr/>
        </p:nvCxnSpPr>
        <p:spPr>
          <a:xfrm>
            <a:off x="7051111" y="2204864"/>
            <a:ext cx="454579" cy="360040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051111" y="2564904"/>
            <a:ext cx="1944216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clear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-chat-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btn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81272" y="1481489"/>
            <a:ext cx="714915" cy="360040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56491" y="1628800"/>
            <a:ext cx="1349028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yoda-tab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7077379" y="5373216"/>
            <a:ext cx="432197" cy="572221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05519" y="5945437"/>
            <a:ext cx="2408114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-send-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btn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339752" y="5229200"/>
            <a:ext cx="1071812" cy="64807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55576" y="5733256"/>
            <a:ext cx="2079924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-input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15616" y="2483698"/>
            <a:ext cx="490216" cy="558456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88720" y="3199614"/>
            <a:ext cx="273104" cy="1336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5616" y="3415597"/>
            <a:ext cx="546208" cy="805491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9996" y="2974351"/>
            <a:ext cx="1349028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.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115616" y="1430407"/>
            <a:ext cx="679922" cy="44582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7756" y="1633028"/>
            <a:ext cx="1677782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#human-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tab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Testautomatisierung mit Protractor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>
          <a:xfrm>
            <a:off x="579438" y="1605822"/>
            <a:ext cx="8002348" cy="4703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Object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Definition &amp; Zweck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„Seiten“ </a:t>
            </a:r>
            <a:r>
              <a:rPr lang="de-DE" dirty="0" smtClean="0"/>
              <a:t>unserer </a:t>
            </a:r>
            <a:r>
              <a:rPr lang="de-DE" dirty="0" smtClean="0"/>
              <a:t>Webanwendung werden durch sogenannte Page Objects </a:t>
            </a:r>
            <a:r>
              <a:rPr lang="de-DE" dirty="0" smtClean="0"/>
              <a:t>repräsentiert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1:1-Beziehung: Page </a:t>
            </a:r>
            <a:r>
              <a:rPr lang="de-DE" dirty="0" err="1" smtClean="0"/>
              <a:t>Object</a:t>
            </a:r>
            <a:r>
              <a:rPr lang="de-DE" dirty="0" smtClean="0"/>
              <a:t> kapselt Features einer „Seite“</a:t>
            </a:r>
            <a:endParaRPr lang="de-D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Page Objects dienen unseren Tests als Schnittstelle zu den „Seiten“ unserer zu testenden Anwendung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Weniger Codeduplikation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Tests sind lesbarer und robuster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der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5701826" y="5758799"/>
            <a:ext cx="2880320" cy="43200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>
                <a:latin typeface="AA Zuehlke" pitchFamily="2" charset="0"/>
              </a:rPr>
              <a:t>S</a:t>
            </a:r>
            <a:r>
              <a:rPr lang="de-DE" sz="2200" dirty="0" smtClean="0">
                <a:latin typeface="AA Zuehlke" pitchFamily="2" charset="0"/>
              </a:rPr>
              <a:t>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24128" y="5259441"/>
            <a:ext cx="2880320" cy="4103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Protractor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24128" y="4221088"/>
            <a:ext cx="2880320" cy="43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Step-Definition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21551" y="4727547"/>
            <a:ext cx="936104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46042" y="4738416"/>
            <a:ext cx="936104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84786" y="4671212"/>
            <a:ext cx="914400" cy="5845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200" dirty="0" smtClean="0">
                <a:latin typeface="AA Zuehlke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60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Verwendung von Page Objects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>
          <a:xfrm>
            <a:off x="579438" y="1605822"/>
            <a:ext cx="8002348" cy="4703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Kontext und Begriffe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Single-Page </a:t>
            </a:r>
            <a:r>
              <a:rPr lang="de-DE" sz="2000" dirty="0" smtClean="0"/>
              <a:t>Anwendungen, Testpyramide und Specification By Example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Technolgien zur Kollaboration und Testautomatisierung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YodaChat: Angular2-App mit REST-Backend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Akzeptanztests mit Cucumber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Testautomatisierung mit Protractor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Zusammenfassung und Fazit</a:t>
            </a:r>
            <a:endParaRPr lang="de-DE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YodaChat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Implementierungsdetails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Implementierungssprachen: </a:t>
            </a:r>
            <a:r>
              <a:rPr lang="de-DE" dirty="0" err="1"/>
              <a:t>TypeScript</a:t>
            </a:r>
            <a:r>
              <a:rPr lang="de-DE" dirty="0"/>
              <a:t>, CSS/SASS, </a:t>
            </a:r>
            <a:r>
              <a:rPr lang="de-DE" dirty="0" smtClean="0"/>
              <a:t>HTML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SPA-Framework: Angular 2 (alternativ: AngularJS, Aurelia)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Build</a:t>
            </a:r>
            <a:r>
              <a:rPr lang="de-DE" dirty="0" smtClean="0"/>
              <a:t>/</a:t>
            </a:r>
            <a:r>
              <a:rPr lang="de-DE" dirty="0" err="1" smtClean="0"/>
              <a:t>Dependency</a:t>
            </a:r>
            <a:r>
              <a:rPr lang="de-DE" dirty="0" smtClean="0"/>
              <a:t> Management: NPM, </a:t>
            </a:r>
            <a:r>
              <a:rPr lang="de-DE" dirty="0" err="1" smtClean="0"/>
              <a:t>Webpack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Test-Stack: JavaScript, </a:t>
            </a:r>
            <a:r>
              <a:rPr lang="de-DE" dirty="0" err="1" smtClean="0"/>
              <a:t>Cucumber</a:t>
            </a:r>
            <a:r>
              <a:rPr lang="de-DE" dirty="0" smtClean="0"/>
              <a:t>, </a:t>
            </a:r>
            <a:r>
              <a:rPr lang="de-DE" dirty="0" err="1" smtClean="0"/>
              <a:t>Protractor</a:t>
            </a:r>
            <a:r>
              <a:rPr lang="de-DE" dirty="0" smtClean="0"/>
              <a:t>, </a:t>
            </a:r>
            <a:r>
              <a:rPr lang="de-DE" dirty="0" err="1" smtClean="0"/>
              <a:t>Chai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YodaChat</a:t>
            </a:r>
            <a:r>
              <a:rPr lang="de-DE" dirty="0" smtClean="0"/>
              <a:t> Source: </a:t>
            </a:r>
            <a:r>
              <a:rPr lang="de-DE" dirty="0"/>
              <a:t>https://github.com/marcusvetter/yoda-chat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45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Fazit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438" y="1789113"/>
            <a:ext cx="8412161" cy="4776787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839" y="1268761"/>
            <a:ext cx="7800602" cy="5297139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Mit </a:t>
            </a:r>
            <a:r>
              <a:rPr lang="de-DE" b="1" dirty="0" smtClean="0"/>
              <a:t>Single-Page Applikationen </a:t>
            </a:r>
            <a:r>
              <a:rPr lang="de-DE" dirty="0" smtClean="0"/>
              <a:t>erleben wir eine </a:t>
            </a:r>
            <a:r>
              <a:rPr lang="de-DE" dirty="0"/>
              <a:t>P</a:t>
            </a:r>
            <a:r>
              <a:rPr lang="de-DE" dirty="0" smtClean="0"/>
              <a:t>rofessionalisierung in der Webentwicklung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Qualitätssicherung durch </a:t>
            </a:r>
            <a:r>
              <a:rPr lang="de-DE" b="1" dirty="0" smtClean="0"/>
              <a:t>automatisierte Akzeptanztests </a:t>
            </a:r>
            <a:r>
              <a:rPr lang="de-DE" dirty="0" smtClean="0"/>
              <a:t>unerlässlich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Specification</a:t>
            </a:r>
            <a:r>
              <a:rPr lang="de-DE" b="1" dirty="0" smtClean="0"/>
              <a:t> </a:t>
            </a:r>
            <a:r>
              <a:rPr lang="de-DE" b="1" dirty="0" err="1" smtClean="0"/>
              <a:t>by</a:t>
            </a:r>
            <a:r>
              <a:rPr lang="de-DE" b="1" dirty="0" smtClean="0"/>
              <a:t> </a:t>
            </a:r>
            <a:r>
              <a:rPr lang="de-DE" b="1" dirty="0" err="1" smtClean="0"/>
              <a:t>Example</a:t>
            </a:r>
            <a:r>
              <a:rPr lang="de-DE" dirty="0"/>
              <a:t>:</a:t>
            </a:r>
            <a:r>
              <a:rPr lang="de-DE" dirty="0" smtClean="0"/>
              <a:t> </a:t>
            </a:r>
            <a:r>
              <a:rPr lang="de-DE" i="1" dirty="0" smtClean="0"/>
              <a:t>Single Source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Truth</a:t>
            </a: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Automatisierung von Akzeptanztests mithilfe geeigneter Werkzeuge, hier vorgestellt: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Cucumber</a:t>
            </a:r>
            <a:endParaRPr lang="de-DE" b="1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Protractor</a:t>
            </a:r>
            <a:endParaRPr lang="de-DE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Page </a:t>
            </a:r>
            <a:r>
              <a:rPr lang="de-DE" b="1" dirty="0" err="1" smtClean="0"/>
              <a:t>Object</a:t>
            </a:r>
            <a:r>
              <a:rPr lang="de-DE" b="1" dirty="0" smtClean="0"/>
              <a:t>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Technologie-Stack für automatisierte Akzeptanztests unabhängig von SPA-Framework (Angular, Angular2, Aurelia)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60" y="220993"/>
            <a:ext cx="1683582" cy="195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</a:t>
            </a:r>
            <a:r>
              <a:rPr lang="de-DE" dirty="0" smtClean="0"/>
              <a:t>Anwendungen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75487"/>
            <a:ext cx="8412161" cy="49904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Klassische Webseite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Benutzerinteraktion führt zu Page Reload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</a:t>
            </a:r>
            <a:r>
              <a:rPr lang="de-DE" sz="2000" dirty="0" smtClean="0"/>
              <a:t>omplexe Anwendungen technisch schwierig, schlechte 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AJAX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Reduktion der Page Reloads durch asnychrones Handling von Benutzerinteraktionen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Statt ganze Seite nur Teile davon aktualisiert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Single-Page Anwendungen (SPA)</a:t>
            </a:r>
            <a:endParaRPr lang="de-DE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Keine Page Reloads da gesamte Anwendung innerhalb einer 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REST-APIs liefern Daten, werden per MVC/MVVM in Seite </a:t>
            </a:r>
            <a:r>
              <a:rPr lang="de-DE" sz="2000" dirty="0" smtClean="0"/>
              <a:t>eingefügt</a:t>
            </a:r>
            <a:endParaRPr lang="de-DE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Schnelle, interaktive UI; Professionalisierung in der Webentwicklung</a:t>
            </a:r>
            <a:endParaRPr lang="de-DE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SPA – hat das was mit Wellness zu tun?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6158"/>
            <a:ext cx="1916832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GB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en-GB" sz="2000" dirty="0" err="1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en-GB" sz="2400" dirty="0" err="1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en-GB" sz="2000" dirty="0" err="1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3328142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03427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Bauen wir das 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richtige Produkt?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32525" y="4105764"/>
            <a:ext cx="1959076" cy="8224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Bauen wir das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Produkt richtig?</a:t>
            </a:r>
          </a:p>
        </p:txBody>
      </p:sp>
    </p:spTree>
    <p:extLst>
      <p:ext uri="{BB962C8B-B14F-4D97-AF65-F5344CB8AC3E}">
        <p14:creationId xmlns:p14="http://schemas.microsoft.com/office/powerpoint/2010/main" val="2063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GB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en-GB" sz="2000" dirty="0" err="1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en-GB" sz="2400" dirty="0" err="1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en-GB" sz="2000" dirty="0" err="1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144016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42088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Cucumber</a:t>
            </a:r>
            <a:r>
              <a:rPr lang="de-DE" sz="2400" dirty="0">
                <a:latin typeface="AA Zuehlke" pitchFamily="2" charset="0"/>
              </a:rPr>
              <a:t>,</a:t>
            </a:r>
            <a:endParaRPr lang="de-DE" sz="2400" dirty="0" smtClean="0">
              <a:latin typeface="AA Zuehlke" pitchFamily="2" charset="0"/>
            </a:endParaRP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9415" y="3011298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r>
              <a:rPr lang="de-DE" sz="2400" dirty="0" smtClean="0">
                <a:latin typeface="AA Zuehlke" pitchFamily="2" charset="0"/>
              </a:rPr>
              <a:t>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</a:t>
            </a:r>
            <a:endParaRPr lang="de-DE" sz="2400" dirty="0" smtClean="0">
              <a:latin typeface="AA Zuehlke" pitchFamily="2" charset="0"/>
            </a:endParaRP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Node</a:t>
            </a:r>
            <a:r>
              <a:rPr lang="de-DE" sz="2400" dirty="0" smtClean="0">
                <a:latin typeface="AA Zuehlke" pitchFamily="2" charset="0"/>
              </a:rPr>
              <a:t>, …</a:t>
            </a:r>
            <a:endParaRPr lang="de-DE" sz="2400" dirty="0" smtClean="0">
              <a:latin typeface="AA Zuehlke" pitchFamily="2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6722398" y="439470"/>
            <a:ext cx="2266204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400" b="1" dirty="0" smtClean="0"/>
              <a:t>Technologien im Web-Umfeld:</a:t>
            </a:r>
            <a:endParaRPr lang="de-DE" sz="2400" b="1" dirty="0"/>
          </a:p>
        </p:txBody>
      </p:sp>
      <p:cxnSp>
        <p:nvCxnSpPr>
          <p:cNvPr id="16" name="Gerade Verbindung 22"/>
          <p:cNvCxnSpPr/>
          <p:nvPr/>
        </p:nvCxnSpPr>
        <p:spPr>
          <a:xfrm flipH="1">
            <a:off x="5364088" y="4293096"/>
            <a:ext cx="89315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rechts 18"/>
          <p:cNvSpPr/>
          <p:nvPr/>
        </p:nvSpPr>
        <p:spPr>
          <a:xfrm>
            <a:off x="6282135" y="4289883"/>
            <a:ext cx="468156" cy="189060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099415" y="4673465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Karma,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Mocha/</a:t>
            </a:r>
            <a:r>
              <a:rPr lang="de-DE" sz="2400" dirty="0" err="1" smtClean="0">
                <a:latin typeface="AA Zuehlke" pitchFamily="2" charset="0"/>
              </a:rPr>
              <a:t>Chai</a:t>
            </a:r>
            <a:r>
              <a:rPr lang="de-DE" sz="2400" dirty="0" smtClean="0">
                <a:latin typeface="AA Zuehlke" pitchFamily="2" charset="0"/>
              </a:rPr>
              <a:t>/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Sinon</a:t>
            </a:r>
            <a:r>
              <a:rPr lang="de-DE" sz="2400" dirty="0" smtClean="0">
                <a:latin typeface="AA Zuehlke" pitchFamily="2" charset="0"/>
              </a:rPr>
              <a:t>, …</a:t>
            </a:r>
            <a:endParaRPr lang="de-DE" sz="24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>
            <a:reflection blurRad="6350" stA="9000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GB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en-GB" sz="2000" dirty="0" err="1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en-GB" sz="2400" dirty="0" err="1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en-GB" sz="2000" dirty="0" err="1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144016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42088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Cucumber</a:t>
            </a:r>
            <a:r>
              <a:rPr lang="de-DE" sz="2400" dirty="0">
                <a:latin typeface="AA Zuehlke" pitchFamily="2" charset="0"/>
              </a:rPr>
              <a:t>,</a:t>
            </a:r>
            <a:endParaRPr lang="de-DE" sz="2400" dirty="0" smtClean="0">
              <a:latin typeface="AA Zuehlke" pitchFamily="2" charset="0"/>
            </a:endParaRP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9415" y="3011298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r>
              <a:rPr lang="de-DE" sz="2400" dirty="0" smtClean="0">
                <a:latin typeface="AA Zuehlke" pitchFamily="2" charset="0"/>
              </a:rPr>
              <a:t>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</a:t>
            </a:r>
            <a:endParaRPr lang="de-DE" sz="2400" dirty="0" smtClean="0">
              <a:latin typeface="AA Zuehlke" pitchFamily="2" charset="0"/>
            </a:endParaRP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Node</a:t>
            </a:r>
            <a:r>
              <a:rPr lang="de-DE" sz="2400" dirty="0" smtClean="0">
                <a:latin typeface="AA Zuehlke" pitchFamily="2" charset="0"/>
              </a:rPr>
              <a:t>, …</a:t>
            </a:r>
            <a:endParaRPr lang="de-DE" sz="2400" dirty="0" smtClean="0">
              <a:latin typeface="AA Zuehlke" pitchFamily="2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6722398" y="439470"/>
            <a:ext cx="2266204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400" b="1" dirty="0" smtClean="0"/>
              <a:t>Technologien im Web-Umfeld:</a:t>
            </a:r>
            <a:endParaRPr lang="de-DE" sz="2400" b="1" dirty="0"/>
          </a:p>
        </p:txBody>
      </p:sp>
      <p:cxnSp>
        <p:nvCxnSpPr>
          <p:cNvPr id="16" name="Gerade Verbindung 22"/>
          <p:cNvCxnSpPr/>
          <p:nvPr/>
        </p:nvCxnSpPr>
        <p:spPr>
          <a:xfrm flipH="1">
            <a:off x="5364088" y="4293096"/>
            <a:ext cx="89315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rechts 18"/>
          <p:cNvSpPr/>
          <p:nvPr/>
        </p:nvSpPr>
        <p:spPr>
          <a:xfrm>
            <a:off x="6282135" y="4289883"/>
            <a:ext cx="468156" cy="189060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099415" y="4673465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Karma,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Mocha/</a:t>
            </a:r>
            <a:r>
              <a:rPr lang="de-DE" sz="2400" dirty="0" err="1" smtClean="0">
                <a:latin typeface="AA Zuehlke" pitchFamily="2" charset="0"/>
              </a:rPr>
              <a:t>Chai</a:t>
            </a:r>
            <a:r>
              <a:rPr lang="de-DE" sz="2400" dirty="0" smtClean="0">
                <a:latin typeface="AA Zuehlke" pitchFamily="2" charset="0"/>
              </a:rPr>
              <a:t>/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Sinon</a:t>
            </a:r>
            <a:r>
              <a:rPr lang="de-DE" sz="2400" dirty="0" smtClean="0">
                <a:latin typeface="AA Zuehlke" pitchFamily="2" charset="0"/>
              </a:rPr>
              <a:t>, …</a:t>
            </a:r>
            <a:endParaRPr lang="de-DE" sz="2400" dirty="0" smtClean="0">
              <a:latin typeface="AA Zuehlke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2852937"/>
            <a:ext cx="8640960" cy="3439970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6296817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Kollaborativer Ansatz um fachliche Anforderungen und funktionale</a:t>
            </a:r>
            <a:r>
              <a:rPr lang="de-DE" dirty="0"/>
              <a:t> </a:t>
            </a:r>
            <a:r>
              <a:rPr lang="de-DE" dirty="0" smtClean="0"/>
              <a:t>Tests gemeinsam </a:t>
            </a:r>
            <a:r>
              <a:rPr lang="de-DE" dirty="0" smtClean="0"/>
              <a:t>zu </a:t>
            </a:r>
            <a:r>
              <a:rPr lang="de-DE" dirty="0" smtClean="0"/>
              <a:t>definieren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Anforderungen werden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durch realistische Beispiele illustriert</a:t>
            </a:r>
            <a:endParaRPr lang="de-D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dienen </a:t>
            </a:r>
            <a:r>
              <a:rPr lang="de-DE" dirty="0" smtClean="0"/>
              <a:t>als Akzeptanztests und werden automatisiert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Wie komme ich zu automatisierten Akzeptanztests?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48251"/>
            <a:ext cx="2983880" cy="25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(2)</a:t>
            </a:r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10183585"/>
              </p:ext>
            </p:extLst>
          </p:nvPr>
        </p:nvGraphicFramePr>
        <p:xfrm>
          <a:off x="-414162" y="891383"/>
          <a:ext cx="3840088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Vertical Scroll 15"/>
          <p:cNvSpPr/>
          <p:nvPr/>
        </p:nvSpPr>
        <p:spPr>
          <a:xfrm>
            <a:off x="3823878" y="1678401"/>
            <a:ext cx="1632520" cy="1143000"/>
          </a:xfrm>
          <a:prstGeom prst="verticalScroll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latin typeface="AA Zuehlke" pitchFamily="2" charset="0"/>
              </a:rPr>
              <a:t>In order to …</a:t>
            </a:r>
          </a:p>
          <a:p>
            <a:r>
              <a:rPr lang="de-DE" sz="1600" dirty="0" smtClean="0">
                <a:latin typeface="AA Zuehlke" pitchFamily="2" charset="0"/>
              </a:rPr>
              <a:t>As …</a:t>
            </a:r>
          </a:p>
          <a:p>
            <a:r>
              <a:rPr lang="de-DE" sz="1600" dirty="0" smtClean="0">
                <a:latin typeface="AA Zuehlke" pitchFamily="2" charset="0"/>
              </a:rPr>
              <a:t>I want to 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4157" y="1182491"/>
            <a:ext cx="1231400" cy="3907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Beispiele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0016" y="870099"/>
            <a:ext cx="1486381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User Story / </a:t>
            </a:r>
          </a:p>
          <a:p>
            <a:r>
              <a:rPr lang="de-DE" sz="2200" dirty="0" smtClean="0">
                <a:latin typeface="AA Zuehlke" pitchFamily="2" charset="0"/>
              </a:rPr>
              <a:t>Feature</a:t>
            </a:r>
          </a:p>
        </p:txBody>
      </p:sp>
      <p:sp>
        <p:nvSpPr>
          <p:cNvPr id="25" name="Right Arrow 24"/>
          <p:cNvSpPr/>
          <p:nvPr/>
        </p:nvSpPr>
        <p:spPr>
          <a:xfrm flipV="1">
            <a:off x="2547684" y="1975883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5651332" y="1663036"/>
            <a:ext cx="1489340" cy="1296144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latin typeface="AA Zuehlke" pitchFamily="2" charset="0"/>
              </a:rPr>
              <a:t>Given…</a:t>
            </a:r>
          </a:p>
          <a:p>
            <a:r>
              <a:rPr lang="de-DE" sz="1600" dirty="0" smtClean="0">
                <a:latin typeface="AA Zuehlke" pitchFamily="2" charset="0"/>
              </a:rPr>
              <a:t>When …</a:t>
            </a:r>
          </a:p>
          <a:p>
            <a:r>
              <a:rPr lang="de-DE" sz="1600" dirty="0" smtClean="0">
                <a:latin typeface="AA Zuehlke" pitchFamily="2" charset="0"/>
              </a:rPr>
              <a:t>Then …</a:t>
            </a:r>
          </a:p>
        </p:txBody>
      </p:sp>
      <p:sp>
        <p:nvSpPr>
          <p:cNvPr id="27" name="Right Arrow 26"/>
          <p:cNvSpPr/>
          <p:nvPr/>
        </p:nvSpPr>
        <p:spPr>
          <a:xfrm rot="8632996" flipV="1">
            <a:off x="3472084" y="3471058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59632" y="4372211"/>
            <a:ext cx="2849644" cy="146943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8119" y="4587943"/>
            <a:ext cx="279192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dirty="0" smtClean="0">
                <a:latin typeface="AA Zuehlke" pitchFamily="2" charset="0"/>
              </a:rPr>
              <a:t>Given(/^… $/, function () {</a:t>
            </a:r>
          </a:p>
          <a:p>
            <a:r>
              <a:rPr lang="de-DE" dirty="0">
                <a:latin typeface="AA Zuehlke" pitchFamily="2" charset="0"/>
              </a:rPr>
              <a:t> </a:t>
            </a:r>
            <a:r>
              <a:rPr lang="de-DE" dirty="0" smtClean="0">
                <a:latin typeface="AA Zuehlke" pitchFamily="2" charset="0"/>
              </a:rPr>
              <a:t> …</a:t>
            </a:r>
          </a:p>
          <a:p>
            <a:r>
              <a:rPr lang="de-DE" dirty="0" smtClean="0">
                <a:latin typeface="AA Zuehlke" pitchFamily="2" charset="0"/>
              </a:rPr>
              <a:t>});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589357063"/>
              </p:ext>
            </p:extLst>
          </p:nvPr>
        </p:nvGraphicFramePr>
        <p:xfrm>
          <a:off x="5046128" y="3312058"/>
          <a:ext cx="4074828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79439" y="118020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Three Amigos</a:t>
            </a: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1" grpId="0"/>
      <p:bldP spid="25" grpId="0" animBg="1"/>
      <p:bldP spid="26" grpId="0" animBg="1"/>
      <p:bldP spid="27" grpId="0" animBg="1"/>
      <p:bldP spid="37" grpId="0" animBg="1"/>
      <p:bldP spid="38" grpId="0"/>
      <p:bldGraphic spid="4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YodaChat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5085184"/>
            <a:ext cx="8066208" cy="14807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Anforderung</a:t>
            </a:r>
            <a:r>
              <a:rPr lang="de-DE" dirty="0" smtClean="0"/>
              <a:t>: Menschen und </a:t>
            </a:r>
            <a:r>
              <a:rPr lang="de-DE" dirty="0" err="1" smtClean="0"/>
              <a:t>Yoda</a:t>
            </a:r>
            <a:r>
              <a:rPr lang="de-DE" dirty="0" smtClean="0"/>
              <a:t> sollen miteinander chatten können (Übersetzung notwendig!)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Gegeben</a:t>
            </a:r>
            <a:r>
              <a:rPr lang="de-DE" dirty="0" smtClean="0"/>
              <a:t>: </a:t>
            </a:r>
            <a:r>
              <a:rPr lang="de-DE" dirty="0" err="1" smtClean="0"/>
              <a:t>Wire</a:t>
            </a:r>
            <a:r>
              <a:rPr lang="de-DE" dirty="0" err="1" smtClean="0"/>
              <a:t>frames</a:t>
            </a:r>
            <a:r>
              <a:rPr lang="de-DE" dirty="0" smtClean="0"/>
              <a:t> und Business Rules</a:t>
            </a:r>
            <a:endParaRPr lang="de-DE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2609215" y="1221131"/>
            <a:ext cx="4006655" cy="32053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505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1031"/>
  <p:tag name="AUTHOR" val="Marcus Vetter;br&amp;Simon Acker"/>
  <p:tag name="BRAN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1457</Words>
  <Application>Microsoft Office PowerPoint</Application>
  <PresentationFormat>On-screen Show (4:3)</PresentationFormat>
  <Paragraphs>272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AA Zuehlke</vt:lpstr>
      <vt:lpstr>Arial</vt:lpstr>
      <vt:lpstr>Zuehlke</vt:lpstr>
      <vt:lpstr>Automatisierte Akzeptanztests bei  Single-Page Anwendungen</vt:lpstr>
      <vt:lpstr>Agenda</vt:lpstr>
      <vt:lpstr>Single-Page Anwendungen</vt:lpstr>
      <vt:lpstr>Testpyramide</vt:lpstr>
      <vt:lpstr>Testpyramide</vt:lpstr>
      <vt:lpstr>Testpyramide</vt:lpstr>
      <vt:lpstr>Specification By Example (1)</vt:lpstr>
      <vt:lpstr>Specification By Example (2)</vt:lpstr>
      <vt:lpstr>YodaChat</vt:lpstr>
      <vt:lpstr>PowerPoint Presentation</vt:lpstr>
      <vt:lpstr>PowerPoint Presentation</vt:lpstr>
      <vt:lpstr>PowerPoint Presentation</vt:lpstr>
      <vt:lpstr>PowerPoint Presentation</vt:lpstr>
      <vt:lpstr>YodaChat</vt:lpstr>
      <vt:lpstr>Protractor</vt:lpstr>
      <vt:lpstr>PowerPoint Presentation</vt:lpstr>
      <vt:lpstr>YodaChat</vt:lpstr>
      <vt:lpstr>Page Object Pattern</vt:lpstr>
      <vt:lpstr>YodaChat</vt:lpstr>
      <vt:lpstr>YodaChat</vt:lpstr>
      <vt:lpstr>Zusammenfassung und Fazit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Akzeptanztests bei Single-Page-Applikationen mit Angular, Angular 2 und Aurelia</dc:title>
  <dc:creator>sia</dc:creator>
  <cp:lastModifiedBy>Vetter, Marcus</cp:lastModifiedBy>
  <cp:revision>374</cp:revision>
  <dcterms:created xsi:type="dcterms:W3CDTF">2016-04-01T12:01:03Z</dcterms:created>
  <dcterms:modified xsi:type="dcterms:W3CDTF">2016-06-02T12:13:16Z</dcterms:modified>
</cp:coreProperties>
</file>