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65" r:id="rId4"/>
    <p:sldId id="268" r:id="rId5"/>
    <p:sldId id="266" r:id="rId6"/>
    <p:sldId id="269" r:id="rId7"/>
    <p:sldId id="270" r:id="rId8"/>
    <p:sldId id="271" r:id="rId9"/>
    <p:sldId id="277" r:id="rId10"/>
    <p:sldId id="280" r:id="rId11"/>
    <p:sldId id="281" r:id="rId12"/>
    <p:sldId id="272" r:id="rId13"/>
    <p:sldId id="278" r:id="rId14"/>
    <p:sldId id="273" r:id="rId15"/>
    <p:sldId id="274" r:id="rId16"/>
    <p:sldId id="275" r:id="rId17"/>
    <p:sldId id="279" r:id="rId18"/>
    <p:sldId id="276" r:id="rId19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22"/>
      <p:italic r:id="rId23"/>
    </p:embeddedFont>
  </p:embeddedFontLst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50389" autoAdjust="0"/>
  </p:normalViewPr>
  <p:slideViewPr>
    <p:cSldViewPr showGuides="1">
      <p:cViewPr varScale="1">
        <p:scale>
          <a:sx n="60" d="100"/>
          <a:sy n="60" d="100"/>
        </p:scale>
        <p:origin x="3006" y="7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F9222-72A4-4CFE-A347-05C385FA34C0}" type="doc">
      <dgm:prSet loTypeId="urn:microsoft.com/office/officeart/2005/8/layout/pyramid1" loCatId="pyramid" qsTypeId="urn:microsoft.com/office/officeart/2005/8/quickstyle/simple3" qsCatId="simple" csTypeId="urn:microsoft.com/office/officeart/2005/8/colors/colorful2" csCatId="colorful" phldr="1"/>
      <dgm:spPr/>
    </dgm:pt>
    <dgm:pt modelId="{8A37369D-2AC4-4F66-B8D9-551FCBDC8CC1}">
      <dgm:prSet phldrT="[Text]"/>
      <dgm:spPr/>
      <dgm:t>
        <a:bodyPr/>
        <a:lstStyle/>
        <a:p>
          <a:r>
            <a:rPr lang="en-US" dirty="0" err="1" smtClean="0"/>
            <a:t>Akzeptanztests</a:t>
          </a:r>
          <a:endParaRPr lang="en-US" dirty="0"/>
        </a:p>
      </dgm:t>
    </dgm:pt>
    <dgm:pt modelId="{3AB4EE93-7C1B-4C2A-95D6-D40741DD3BF6}" type="parTrans" cxnId="{226AB17E-DBE3-4EE1-AA0E-3973D541FF27}">
      <dgm:prSet/>
      <dgm:spPr/>
      <dgm:t>
        <a:bodyPr/>
        <a:lstStyle/>
        <a:p>
          <a:endParaRPr lang="en-US"/>
        </a:p>
      </dgm:t>
    </dgm:pt>
    <dgm:pt modelId="{A75E7D2B-9A46-4FAB-8EB3-117F1B1DCF22}" type="sibTrans" cxnId="{226AB17E-DBE3-4EE1-AA0E-3973D541FF27}">
      <dgm:prSet/>
      <dgm:spPr/>
      <dgm:t>
        <a:bodyPr/>
        <a:lstStyle/>
        <a:p>
          <a:endParaRPr lang="en-US"/>
        </a:p>
      </dgm:t>
    </dgm:pt>
    <dgm:pt modelId="{A976E318-71F7-4F66-9EC8-5616BDC8986E}">
      <dgm:prSet phldrT="[Text]"/>
      <dgm:spPr/>
      <dgm:t>
        <a:bodyPr/>
        <a:lstStyle/>
        <a:p>
          <a:r>
            <a:rPr lang="en-US" dirty="0" err="1" smtClean="0"/>
            <a:t>Integrationstests</a:t>
          </a:r>
          <a:endParaRPr lang="en-US" dirty="0" smtClean="0"/>
        </a:p>
      </dgm:t>
    </dgm:pt>
    <dgm:pt modelId="{35854191-382D-46C7-85D7-A66D37D77307}" type="parTrans" cxnId="{E034FD60-BB91-4265-A1D3-0793677C7BC0}">
      <dgm:prSet/>
      <dgm:spPr/>
      <dgm:t>
        <a:bodyPr/>
        <a:lstStyle/>
        <a:p>
          <a:endParaRPr lang="en-US"/>
        </a:p>
      </dgm:t>
    </dgm:pt>
    <dgm:pt modelId="{A3C8F0A4-0C62-4784-A9CA-E1DFAC7AA691}" type="sibTrans" cxnId="{E034FD60-BB91-4265-A1D3-0793677C7BC0}">
      <dgm:prSet/>
      <dgm:spPr/>
      <dgm:t>
        <a:bodyPr/>
        <a:lstStyle/>
        <a:p>
          <a:endParaRPr lang="en-US"/>
        </a:p>
      </dgm:t>
    </dgm:pt>
    <dgm:pt modelId="{281AC809-8786-49D1-B7B9-88A0837F2819}">
      <dgm:prSet phldrT="[Text]"/>
      <dgm:spPr/>
      <dgm:t>
        <a:bodyPr/>
        <a:lstStyle/>
        <a:p>
          <a:r>
            <a:rPr lang="en-US" dirty="0" smtClean="0"/>
            <a:t>Unit-Tests</a:t>
          </a:r>
          <a:endParaRPr lang="en-US" dirty="0"/>
        </a:p>
      </dgm:t>
    </dgm:pt>
    <dgm:pt modelId="{3FCBF59D-9DC7-4275-AF9E-839F667B869A}" type="parTrans" cxnId="{6A527FDD-A3A8-49E4-9699-3D64A2E74BDA}">
      <dgm:prSet/>
      <dgm:spPr/>
      <dgm:t>
        <a:bodyPr/>
        <a:lstStyle/>
        <a:p>
          <a:endParaRPr lang="en-US"/>
        </a:p>
      </dgm:t>
    </dgm:pt>
    <dgm:pt modelId="{9338AC4A-8A62-4B49-962B-1314AF06256B}" type="sibTrans" cxnId="{6A527FDD-A3A8-49E4-9699-3D64A2E74BDA}">
      <dgm:prSet/>
      <dgm:spPr/>
      <dgm:t>
        <a:bodyPr/>
        <a:lstStyle/>
        <a:p>
          <a:endParaRPr lang="en-US"/>
        </a:p>
      </dgm:t>
    </dgm:pt>
    <dgm:pt modelId="{0E8CC521-37F0-49E1-BED7-0F6360B37E3F}" type="pres">
      <dgm:prSet presAssocID="{2BDF9222-72A4-4CFE-A347-05C385FA34C0}" presName="Name0" presStyleCnt="0">
        <dgm:presLayoutVars>
          <dgm:dir/>
          <dgm:animLvl val="lvl"/>
          <dgm:resizeHandles val="exact"/>
        </dgm:presLayoutVars>
      </dgm:prSet>
      <dgm:spPr/>
    </dgm:pt>
    <dgm:pt modelId="{0B451071-8923-467E-A6FC-F7AFB6C23E15}" type="pres">
      <dgm:prSet presAssocID="{8A37369D-2AC4-4F66-B8D9-551FCBDC8CC1}" presName="Name8" presStyleCnt="0"/>
      <dgm:spPr/>
    </dgm:pt>
    <dgm:pt modelId="{A094E159-1D38-4B0B-B357-438ED285A8AB}" type="pres">
      <dgm:prSet presAssocID="{8A37369D-2AC4-4F66-B8D9-551FCBDC8CC1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CFADB-DC30-41F5-9A41-62AB3BC08A8E}" type="pres">
      <dgm:prSet presAssocID="{8A37369D-2AC4-4F66-B8D9-551FCBDC8CC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4E0A5-49ED-447C-8F06-6B3DBCB8A968}" type="pres">
      <dgm:prSet presAssocID="{A976E318-71F7-4F66-9EC8-5616BDC8986E}" presName="Name8" presStyleCnt="0"/>
      <dgm:spPr/>
    </dgm:pt>
    <dgm:pt modelId="{D5C58347-7A28-428C-8A15-FDDF0091E88C}" type="pres">
      <dgm:prSet presAssocID="{A976E318-71F7-4F66-9EC8-5616BDC898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6D14F-BCF2-4F9B-8AF4-68CBEB1B3939}" type="pres">
      <dgm:prSet presAssocID="{A976E318-71F7-4F66-9EC8-5616BDC898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09090-7197-423E-A019-2E4B0BD4F8CB}" type="pres">
      <dgm:prSet presAssocID="{281AC809-8786-49D1-B7B9-88A0837F2819}" presName="Name8" presStyleCnt="0"/>
      <dgm:spPr/>
    </dgm:pt>
    <dgm:pt modelId="{2B5CF165-6F69-46C9-9946-4B4B1ABB0A39}" type="pres">
      <dgm:prSet presAssocID="{281AC809-8786-49D1-B7B9-88A0837F281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8C222-BA9E-42E7-8CC7-6BB9DAF92B79}" type="pres">
      <dgm:prSet presAssocID="{281AC809-8786-49D1-B7B9-88A0837F281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34FD60-BB91-4265-A1D3-0793677C7BC0}" srcId="{2BDF9222-72A4-4CFE-A347-05C385FA34C0}" destId="{A976E318-71F7-4F66-9EC8-5616BDC8986E}" srcOrd="1" destOrd="0" parTransId="{35854191-382D-46C7-85D7-A66D37D77307}" sibTransId="{A3C8F0A4-0C62-4784-A9CA-E1DFAC7AA691}"/>
    <dgm:cxn modelId="{BE24243F-6BDD-4E60-A53C-F4C177E8DEFE}" type="presOf" srcId="{281AC809-8786-49D1-B7B9-88A0837F2819}" destId="{DEC8C222-BA9E-42E7-8CC7-6BB9DAF92B79}" srcOrd="1" destOrd="0" presId="urn:microsoft.com/office/officeart/2005/8/layout/pyramid1"/>
    <dgm:cxn modelId="{E4148200-19D7-4145-B0B3-B32234FD6E9A}" type="presOf" srcId="{A976E318-71F7-4F66-9EC8-5616BDC8986E}" destId="{0DE6D14F-BCF2-4F9B-8AF4-68CBEB1B3939}" srcOrd="1" destOrd="0" presId="urn:microsoft.com/office/officeart/2005/8/layout/pyramid1"/>
    <dgm:cxn modelId="{9D2B44FF-7B29-4925-A218-2855211A8E5E}" type="presOf" srcId="{2BDF9222-72A4-4CFE-A347-05C385FA34C0}" destId="{0E8CC521-37F0-49E1-BED7-0F6360B37E3F}" srcOrd="0" destOrd="0" presId="urn:microsoft.com/office/officeart/2005/8/layout/pyramid1"/>
    <dgm:cxn modelId="{7DE6AC11-3383-4616-892D-4FC08CD78E26}" type="presOf" srcId="{A976E318-71F7-4F66-9EC8-5616BDC8986E}" destId="{D5C58347-7A28-428C-8A15-FDDF0091E88C}" srcOrd="0" destOrd="0" presId="urn:microsoft.com/office/officeart/2005/8/layout/pyramid1"/>
    <dgm:cxn modelId="{6A527FDD-A3A8-49E4-9699-3D64A2E74BDA}" srcId="{2BDF9222-72A4-4CFE-A347-05C385FA34C0}" destId="{281AC809-8786-49D1-B7B9-88A0837F2819}" srcOrd="2" destOrd="0" parTransId="{3FCBF59D-9DC7-4275-AF9E-839F667B869A}" sibTransId="{9338AC4A-8A62-4B49-962B-1314AF06256B}"/>
    <dgm:cxn modelId="{23DC8296-30EF-447C-A8EF-3AB0E95A4112}" type="presOf" srcId="{8A37369D-2AC4-4F66-B8D9-551FCBDC8CC1}" destId="{802CFADB-DC30-41F5-9A41-62AB3BC08A8E}" srcOrd="1" destOrd="0" presId="urn:microsoft.com/office/officeart/2005/8/layout/pyramid1"/>
    <dgm:cxn modelId="{226AB17E-DBE3-4EE1-AA0E-3973D541FF27}" srcId="{2BDF9222-72A4-4CFE-A347-05C385FA34C0}" destId="{8A37369D-2AC4-4F66-B8D9-551FCBDC8CC1}" srcOrd="0" destOrd="0" parTransId="{3AB4EE93-7C1B-4C2A-95D6-D40741DD3BF6}" sibTransId="{A75E7D2B-9A46-4FAB-8EB3-117F1B1DCF22}"/>
    <dgm:cxn modelId="{6FFDA427-C8BA-4A50-9CDA-966486A71A24}" type="presOf" srcId="{8A37369D-2AC4-4F66-B8D9-551FCBDC8CC1}" destId="{A094E159-1D38-4B0B-B357-438ED285A8AB}" srcOrd="0" destOrd="0" presId="urn:microsoft.com/office/officeart/2005/8/layout/pyramid1"/>
    <dgm:cxn modelId="{A5DE634F-9C0C-4BAF-A03F-4592ADE43784}" type="presOf" srcId="{281AC809-8786-49D1-B7B9-88A0837F2819}" destId="{2B5CF165-6F69-46C9-9946-4B4B1ABB0A39}" srcOrd="0" destOrd="0" presId="urn:microsoft.com/office/officeart/2005/8/layout/pyramid1"/>
    <dgm:cxn modelId="{70648296-58FB-4A45-ABC8-9A57A3397E78}" type="presParOf" srcId="{0E8CC521-37F0-49E1-BED7-0F6360B37E3F}" destId="{0B451071-8923-467E-A6FC-F7AFB6C23E15}" srcOrd="0" destOrd="0" presId="urn:microsoft.com/office/officeart/2005/8/layout/pyramid1"/>
    <dgm:cxn modelId="{A14398BC-64E9-41AB-ADC8-EF28246EF3A8}" type="presParOf" srcId="{0B451071-8923-467E-A6FC-F7AFB6C23E15}" destId="{A094E159-1D38-4B0B-B357-438ED285A8AB}" srcOrd="0" destOrd="0" presId="urn:microsoft.com/office/officeart/2005/8/layout/pyramid1"/>
    <dgm:cxn modelId="{7ED4FFB4-DC8C-4A16-BB2B-5247C16BF6FF}" type="presParOf" srcId="{0B451071-8923-467E-A6FC-F7AFB6C23E15}" destId="{802CFADB-DC30-41F5-9A41-62AB3BC08A8E}" srcOrd="1" destOrd="0" presId="urn:microsoft.com/office/officeart/2005/8/layout/pyramid1"/>
    <dgm:cxn modelId="{C0FC7727-B047-4C7E-A44D-39E9461A29F0}" type="presParOf" srcId="{0E8CC521-37F0-49E1-BED7-0F6360B37E3F}" destId="{8464E0A5-49ED-447C-8F06-6B3DBCB8A968}" srcOrd="1" destOrd="0" presId="urn:microsoft.com/office/officeart/2005/8/layout/pyramid1"/>
    <dgm:cxn modelId="{B28611D9-99AF-4DB2-B45E-7B398C7760CA}" type="presParOf" srcId="{8464E0A5-49ED-447C-8F06-6B3DBCB8A968}" destId="{D5C58347-7A28-428C-8A15-FDDF0091E88C}" srcOrd="0" destOrd="0" presId="urn:microsoft.com/office/officeart/2005/8/layout/pyramid1"/>
    <dgm:cxn modelId="{FD4B10DB-1972-461D-9A77-E796D2B7B011}" type="presParOf" srcId="{8464E0A5-49ED-447C-8F06-6B3DBCB8A968}" destId="{0DE6D14F-BCF2-4F9B-8AF4-68CBEB1B3939}" srcOrd="1" destOrd="0" presId="urn:microsoft.com/office/officeart/2005/8/layout/pyramid1"/>
    <dgm:cxn modelId="{33E91575-6729-4AA1-A5A4-9DB9B7256377}" type="presParOf" srcId="{0E8CC521-37F0-49E1-BED7-0F6360B37E3F}" destId="{91109090-7197-423E-A019-2E4B0BD4F8CB}" srcOrd="2" destOrd="0" presId="urn:microsoft.com/office/officeart/2005/8/layout/pyramid1"/>
    <dgm:cxn modelId="{27A23065-932A-4FE6-9448-21DE5937206B}" type="presParOf" srcId="{91109090-7197-423E-A019-2E4B0BD4F8CB}" destId="{2B5CF165-6F69-46C9-9946-4B4B1ABB0A39}" srcOrd="0" destOrd="0" presId="urn:microsoft.com/office/officeart/2005/8/layout/pyramid1"/>
    <dgm:cxn modelId="{8147BB81-A491-49A5-AD3B-212E605612B9}" type="presParOf" srcId="{91109090-7197-423E-A019-2E4B0BD4F8CB}" destId="{DEC8C222-BA9E-42E7-8CC7-6BB9DAF92B7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1DD83C-8707-4C7F-9785-027CA04FBBC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7FC489E-2980-40E9-B9C1-003B73F045D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BA</a:t>
          </a:r>
          <a:endParaRPr lang="en-US" dirty="0"/>
        </a:p>
      </dgm:t>
    </dgm:pt>
    <dgm:pt modelId="{1A47765D-70BC-4325-97BA-043B4C570931}" type="parTrans" cxnId="{6E766088-8CB8-4A06-B063-47F316C25E4E}">
      <dgm:prSet/>
      <dgm:spPr/>
      <dgm:t>
        <a:bodyPr/>
        <a:lstStyle/>
        <a:p>
          <a:endParaRPr lang="en-US"/>
        </a:p>
      </dgm:t>
    </dgm:pt>
    <dgm:pt modelId="{A8D65F71-B4E3-42C2-9E0E-1AD57F386ED1}" type="sibTrans" cxnId="{6E766088-8CB8-4A06-B063-47F316C25E4E}">
      <dgm:prSet/>
      <dgm:spPr/>
      <dgm:t>
        <a:bodyPr/>
        <a:lstStyle/>
        <a:p>
          <a:endParaRPr lang="en-US"/>
        </a:p>
      </dgm:t>
    </dgm:pt>
    <dgm:pt modelId="{65EC574C-70D0-478C-BDF3-3E4B1D15492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473DAD0C-8166-42A1-ACC0-27C6E331473F}" type="parTrans" cxnId="{377D03F9-23F0-4065-8FB0-A28E7E0E01EB}">
      <dgm:prSet/>
      <dgm:spPr/>
      <dgm:t>
        <a:bodyPr/>
        <a:lstStyle/>
        <a:p>
          <a:endParaRPr lang="en-US"/>
        </a:p>
      </dgm:t>
    </dgm:pt>
    <dgm:pt modelId="{CB1C22D0-32B4-4099-9495-683C7908520F}" type="sibTrans" cxnId="{377D03F9-23F0-4065-8FB0-A28E7E0E01EB}">
      <dgm:prSet/>
      <dgm:spPr/>
      <dgm:t>
        <a:bodyPr/>
        <a:lstStyle/>
        <a:p>
          <a:endParaRPr lang="en-US"/>
        </a:p>
      </dgm:t>
    </dgm:pt>
    <dgm:pt modelId="{3F62B1D9-8950-4732-9F0E-6F0F3F9B5794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QS</a:t>
          </a:r>
          <a:endParaRPr lang="en-US" dirty="0"/>
        </a:p>
      </dgm:t>
    </dgm:pt>
    <dgm:pt modelId="{26258A97-F866-4F49-B116-2B94591FC922}" type="parTrans" cxnId="{6467FA26-5D78-4637-81B6-B550D237BF97}">
      <dgm:prSet/>
      <dgm:spPr/>
      <dgm:t>
        <a:bodyPr/>
        <a:lstStyle/>
        <a:p>
          <a:endParaRPr lang="en-US"/>
        </a:p>
      </dgm:t>
    </dgm:pt>
    <dgm:pt modelId="{E0AD046B-09E2-4144-9107-E570DDE1EC70}" type="sibTrans" cxnId="{6467FA26-5D78-4637-81B6-B550D237BF97}">
      <dgm:prSet/>
      <dgm:spPr/>
      <dgm:t>
        <a:bodyPr/>
        <a:lstStyle/>
        <a:p>
          <a:endParaRPr lang="en-US"/>
        </a:p>
      </dgm:t>
    </dgm:pt>
    <dgm:pt modelId="{86D75A7E-57BA-49CF-8EB7-28B23FA9DD8F}" type="pres">
      <dgm:prSet presAssocID="{AA1DD83C-8707-4C7F-9785-027CA04FBBC2}" presName="compositeShape" presStyleCnt="0">
        <dgm:presLayoutVars>
          <dgm:chMax val="7"/>
          <dgm:dir/>
          <dgm:resizeHandles val="exact"/>
        </dgm:presLayoutVars>
      </dgm:prSet>
      <dgm:spPr/>
    </dgm:pt>
    <dgm:pt modelId="{A333A5D7-B107-4165-8131-23C149AC171A}" type="pres">
      <dgm:prSet presAssocID="{AA1DD83C-8707-4C7F-9785-027CA04FBBC2}" presName="wedge1" presStyleLbl="node1" presStyleIdx="0" presStyleCnt="3" custScaleX="63060" custScaleY="57727" custLinFactNeighborX="-5311" custLinFactNeighborY="2973"/>
      <dgm:spPr/>
      <dgm:t>
        <a:bodyPr/>
        <a:lstStyle/>
        <a:p>
          <a:endParaRPr lang="en-US"/>
        </a:p>
      </dgm:t>
    </dgm:pt>
    <dgm:pt modelId="{C559D943-EBD2-4842-9D1C-E66CCB51CE6F}" type="pres">
      <dgm:prSet presAssocID="{AA1DD83C-8707-4C7F-9785-027CA04FBBC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391AD-CA2E-410E-AB7B-14882AA4B0F1}" type="pres">
      <dgm:prSet presAssocID="{AA1DD83C-8707-4C7F-9785-027CA04FBBC2}" presName="wedge2" presStyleLbl="node1" presStyleIdx="1" presStyleCnt="3" custScaleX="62747" custScaleY="55075"/>
      <dgm:spPr/>
      <dgm:t>
        <a:bodyPr/>
        <a:lstStyle/>
        <a:p>
          <a:endParaRPr lang="en-US"/>
        </a:p>
      </dgm:t>
    </dgm:pt>
    <dgm:pt modelId="{A1C2D0A6-0FA4-4395-B3B6-2E0970CADA87}" type="pres">
      <dgm:prSet presAssocID="{AA1DD83C-8707-4C7F-9785-027CA04FBBC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B9E34-9D80-4D7B-A4D1-15B64FCC8487}" type="pres">
      <dgm:prSet presAssocID="{AA1DD83C-8707-4C7F-9785-027CA04FBBC2}" presName="wedge3" presStyleLbl="node1" presStyleIdx="2" presStyleCnt="3" custScaleX="61379" custScaleY="57734"/>
      <dgm:spPr/>
      <dgm:t>
        <a:bodyPr/>
        <a:lstStyle/>
        <a:p>
          <a:endParaRPr lang="en-US"/>
        </a:p>
      </dgm:t>
    </dgm:pt>
    <dgm:pt modelId="{0212279B-8F31-44A3-9203-74054B06BDB8}" type="pres">
      <dgm:prSet presAssocID="{AA1DD83C-8707-4C7F-9785-027CA04FBBC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7D03F9-23F0-4065-8FB0-A28E7E0E01EB}" srcId="{AA1DD83C-8707-4C7F-9785-027CA04FBBC2}" destId="{65EC574C-70D0-478C-BDF3-3E4B1D154922}" srcOrd="1" destOrd="0" parTransId="{473DAD0C-8166-42A1-ACC0-27C6E331473F}" sibTransId="{CB1C22D0-32B4-4099-9495-683C7908520F}"/>
    <dgm:cxn modelId="{192895AC-FE72-409C-9BB4-1534B369708C}" type="presOf" srcId="{65EC574C-70D0-478C-BDF3-3E4B1D154922}" destId="{EFC391AD-CA2E-410E-AB7B-14882AA4B0F1}" srcOrd="0" destOrd="0" presId="urn:microsoft.com/office/officeart/2005/8/layout/chart3"/>
    <dgm:cxn modelId="{6E766088-8CB8-4A06-B063-47F316C25E4E}" srcId="{AA1DD83C-8707-4C7F-9785-027CA04FBBC2}" destId="{47FC489E-2980-40E9-B9C1-003B73F045D2}" srcOrd="0" destOrd="0" parTransId="{1A47765D-70BC-4325-97BA-043B4C570931}" sibTransId="{A8D65F71-B4E3-42C2-9E0E-1AD57F386ED1}"/>
    <dgm:cxn modelId="{6467FA26-5D78-4637-81B6-B550D237BF97}" srcId="{AA1DD83C-8707-4C7F-9785-027CA04FBBC2}" destId="{3F62B1D9-8950-4732-9F0E-6F0F3F9B5794}" srcOrd="2" destOrd="0" parTransId="{26258A97-F866-4F49-B116-2B94591FC922}" sibTransId="{E0AD046B-09E2-4144-9107-E570DDE1EC70}"/>
    <dgm:cxn modelId="{632C2B77-A5E5-4296-A891-D03AD8D99F5F}" type="presOf" srcId="{3F62B1D9-8950-4732-9F0E-6F0F3F9B5794}" destId="{0212279B-8F31-44A3-9203-74054B06BDB8}" srcOrd="1" destOrd="0" presId="urn:microsoft.com/office/officeart/2005/8/layout/chart3"/>
    <dgm:cxn modelId="{01C3A86D-151A-4EB2-81AC-04A93AB815BB}" type="presOf" srcId="{47FC489E-2980-40E9-B9C1-003B73F045D2}" destId="{A333A5D7-B107-4165-8131-23C149AC171A}" srcOrd="0" destOrd="0" presId="urn:microsoft.com/office/officeart/2005/8/layout/chart3"/>
    <dgm:cxn modelId="{C790C2C0-829E-458B-B0B1-3F63211C887D}" type="presOf" srcId="{AA1DD83C-8707-4C7F-9785-027CA04FBBC2}" destId="{86D75A7E-57BA-49CF-8EB7-28B23FA9DD8F}" srcOrd="0" destOrd="0" presId="urn:microsoft.com/office/officeart/2005/8/layout/chart3"/>
    <dgm:cxn modelId="{E1243957-6F22-4AE2-8B24-76C79D65EF47}" type="presOf" srcId="{65EC574C-70D0-478C-BDF3-3E4B1D154922}" destId="{A1C2D0A6-0FA4-4395-B3B6-2E0970CADA87}" srcOrd="1" destOrd="0" presId="urn:microsoft.com/office/officeart/2005/8/layout/chart3"/>
    <dgm:cxn modelId="{95A10FE5-C497-4AE0-901F-B250F1D86E41}" type="presOf" srcId="{3F62B1D9-8950-4732-9F0E-6F0F3F9B5794}" destId="{BF2B9E34-9D80-4D7B-A4D1-15B64FCC8487}" srcOrd="0" destOrd="0" presId="urn:microsoft.com/office/officeart/2005/8/layout/chart3"/>
    <dgm:cxn modelId="{1AF1423F-7E9A-4FE5-87F1-615A607DD437}" type="presOf" srcId="{47FC489E-2980-40E9-B9C1-003B73F045D2}" destId="{C559D943-EBD2-4842-9D1C-E66CCB51CE6F}" srcOrd="1" destOrd="0" presId="urn:microsoft.com/office/officeart/2005/8/layout/chart3"/>
    <dgm:cxn modelId="{35B9669B-CAC5-49A5-8614-0DD99BF8A420}" type="presParOf" srcId="{86D75A7E-57BA-49CF-8EB7-28B23FA9DD8F}" destId="{A333A5D7-B107-4165-8131-23C149AC171A}" srcOrd="0" destOrd="0" presId="urn:microsoft.com/office/officeart/2005/8/layout/chart3"/>
    <dgm:cxn modelId="{C35F05F3-4A76-4C00-8FC1-A1A840B76E66}" type="presParOf" srcId="{86D75A7E-57BA-49CF-8EB7-28B23FA9DD8F}" destId="{C559D943-EBD2-4842-9D1C-E66CCB51CE6F}" srcOrd="1" destOrd="0" presId="urn:microsoft.com/office/officeart/2005/8/layout/chart3"/>
    <dgm:cxn modelId="{9F705251-39FC-4723-844B-189BC48110EA}" type="presParOf" srcId="{86D75A7E-57BA-49CF-8EB7-28B23FA9DD8F}" destId="{EFC391AD-CA2E-410E-AB7B-14882AA4B0F1}" srcOrd="2" destOrd="0" presId="urn:microsoft.com/office/officeart/2005/8/layout/chart3"/>
    <dgm:cxn modelId="{F9F88E0C-F783-4028-8A77-58A51590D1AE}" type="presParOf" srcId="{86D75A7E-57BA-49CF-8EB7-28B23FA9DD8F}" destId="{A1C2D0A6-0FA4-4395-B3B6-2E0970CADA87}" srcOrd="3" destOrd="0" presId="urn:microsoft.com/office/officeart/2005/8/layout/chart3"/>
    <dgm:cxn modelId="{AC11B489-4255-4E3B-A51E-A92C97F25E25}" type="presParOf" srcId="{86D75A7E-57BA-49CF-8EB7-28B23FA9DD8F}" destId="{BF2B9E34-9D80-4D7B-A4D1-15B64FCC8487}" srcOrd="4" destOrd="0" presId="urn:microsoft.com/office/officeart/2005/8/layout/chart3"/>
    <dgm:cxn modelId="{39E744DE-A66C-44A1-8829-93CEC8D507D0}" type="presParOf" srcId="{86D75A7E-57BA-49CF-8EB7-28B23FA9DD8F}" destId="{0212279B-8F31-44A3-9203-74054B06BDB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9D6CC8-839D-4CF5-9714-8560A4A2AEF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79691-7B1E-4F60-8072-9526584DEE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TDD</a:t>
          </a:r>
          <a:endParaRPr lang="en-US" dirty="0"/>
        </a:p>
      </dgm:t>
    </dgm:pt>
    <dgm:pt modelId="{DB4A75B9-A5C6-4BA9-80F5-F23BA4997A10}" type="parTrans" cxnId="{40D1C5E9-9CDC-4F1E-B1CE-CC6A68B7A8F2}">
      <dgm:prSet/>
      <dgm:spPr/>
      <dgm:t>
        <a:bodyPr/>
        <a:lstStyle/>
        <a:p>
          <a:endParaRPr lang="en-US"/>
        </a:p>
      </dgm:t>
    </dgm:pt>
    <dgm:pt modelId="{7F37019D-C26D-4247-A781-F01A1D3A161D}" type="sibTrans" cxnId="{40D1C5E9-9CDC-4F1E-B1CE-CC6A68B7A8F2}">
      <dgm:prSet/>
      <dgm:spPr/>
      <dgm:t>
        <a:bodyPr/>
        <a:lstStyle/>
        <a:p>
          <a:endParaRPr lang="en-US"/>
        </a:p>
      </dgm:t>
    </dgm:pt>
    <dgm:pt modelId="{9EC85204-0D79-4F70-B7CD-802A5B65D1C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dirty="0" smtClean="0"/>
            <a:t>Fail</a:t>
          </a:r>
          <a:endParaRPr lang="en-US" sz="1400" dirty="0"/>
        </a:p>
      </dgm:t>
    </dgm:pt>
    <dgm:pt modelId="{2AB34518-9E09-4664-9715-8F3E05D5C922}" type="parTrans" cxnId="{A0D8E040-55C8-4C17-9CB5-BF26B21877E1}">
      <dgm:prSet/>
      <dgm:spPr/>
      <dgm:t>
        <a:bodyPr/>
        <a:lstStyle/>
        <a:p>
          <a:endParaRPr lang="en-US"/>
        </a:p>
      </dgm:t>
    </dgm:pt>
    <dgm:pt modelId="{A57C5E61-25F1-404B-B768-AC950876F04A}" type="sibTrans" cxnId="{A0D8E040-55C8-4C17-9CB5-BF26B21877E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B836F2C8-8B75-479B-AD90-01369E2675EF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Pass</a:t>
          </a:r>
          <a:endParaRPr lang="en-US" sz="1400" dirty="0"/>
        </a:p>
      </dgm:t>
    </dgm:pt>
    <dgm:pt modelId="{066FC6D6-699B-4401-B9E7-C5C510081E72}" type="parTrans" cxnId="{923B3EB6-EAEF-4AFD-87B6-20BCC9399B41}">
      <dgm:prSet/>
      <dgm:spPr/>
      <dgm:t>
        <a:bodyPr/>
        <a:lstStyle/>
        <a:p>
          <a:endParaRPr lang="en-US"/>
        </a:p>
      </dgm:t>
    </dgm:pt>
    <dgm:pt modelId="{EC7306AB-2D1E-4513-9FFC-892F57C9E8CF}" type="sibTrans" cxnId="{923B3EB6-EAEF-4AFD-87B6-20BCC9399B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FBAB5EA-FE51-4946-9628-BF3DC6C98C7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dirty="0" smtClean="0"/>
            <a:t>Refactor</a:t>
          </a:r>
          <a:endParaRPr lang="en-US" sz="1400" dirty="0"/>
        </a:p>
      </dgm:t>
    </dgm:pt>
    <dgm:pt modelId="{EBE4674A-8A45-4998-8EB4-21BD32063CB4}" type="parTrans" cxnId="{C433717C-8EEE-4248-A3A4-654327776530}">
      <dgm:prSet/>
      <dgm:spPr/>
      <dgm:t>
        <a:bodyPr/>
        <a:lstStyle/>
        <a:p>
          <a:endParaRPr lang="en-US"/>
        </a:p>
      </dgm:t>
    </dgm:pt>
    <dgm:pt modelId="{89E9912F-14A1-466A-8D2B-83F1A45F5E2B}" type="sibTrans" cxnId="{C433717C-8EEE-4248-A3A4-654327776530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E503C778-D4ED-4A7F-9C5F-DCAF2E1502C0}" type="pres">
      <dgm:prSet presAssocID="{189D6CC8-839D-4CF5-9714-8560A4A2AEF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C976B1-3089-44F2-8B37-9C973BD95868}" type="pres">
      <dgm:prSet presAssocID="{43279691-7B1E-4F60-8072-9526584DEED4}" presName="centerShape" presStyleLbl="node0" presStyleIdx="0" presStyleCnt="1"/>
      <dgm:spPr/>
      <dgm:t>
        <a:bodyPr/>
        <a:lstStyle/>
        <a:p>
          <a:endParaRPr lang="en-US"/>
        </a:p>
      </dgm:t>
    </dgm:pt>
    <dgm:pt modelId="{7BFBF8E8-00DB-4BED-9D02-65F2DC51B106}" type="pres">
      <dgm:prSet presAssocID="{9EC85204-0D79-4F70-B7CD-802A5B65D1C6}" presName="node" presStyleLbl="node1" presStyleIdx="0" presStyleCnt="3" custScaleX="123734" custScaleY="123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746ED-020B-4AE6-8AFB-22F3AFCCAF52}" type="pres">
      <dgm:prSet presAssocID="{9EC85204-0D79-4F70-B7CD-802A5B65D1C6}" presName="dummy" presStyleCnt="0"/>
      <dgm:spPr/>
    </dgm:pt>
    <dgm:pt modelId="{4C2C567F-599B-4B4D-AF3C-01B7445F323B}" type="pres">
      <dgm:prSet presAssocID="{A57C5E61-25F1-404B-B768-AC950876F04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4152BC1-B630-42C4-97E6-C1BE7296B7A7}" type="pres">
      <dgm:prSet presAssocID="{B836F2C8-8B75-479B-AD90-01369E2675EF}" presName="node" presStyleLbl="node1" presStyleIdx="1" presStyleCnt="3" custScaleX="127150" custScaleY="12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668FF-2F68-4278-A6C3-0659FB182DDC}" type="pres">
      <dgm:prSet presAssocID="{B836F2C8-8B75-479B-AD90-01369E2675EF}" presName="dummy" presStyleCnt="0"/>
      <dgm:spPr/>
    </dgm:pt>
    <dgm:pt modelId="{DF6E597E-F5FF-466B-B88A-A9B53C5FAAAB}" type="pres">
      <dgm:prSet presAssocID="{EC7306AB-2D1E-4513-9FFC-892F57C9E8C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481AD1-1654-4876-B553-1A6601C9A98A}" type="pres">
      <dgm:prSet presAssocID="{9FBAB5EA-FE51-4946-9628-BF3DC6C98C7A}" presName="node" presStyleLbl="node1" presStyleIdx="2" presStyleCnt="3" custScaleX="126381" custScaleY="126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EC084-FB70-4DF4-AC57-F9970F498ECC}" type="pres">
      <dgm:prSet presAssocID="{9FBAB5EA-FE51-4946-9628-BF3DC6C98C7A}" presName="dummy" presStyleCnt="0"/>
      <dgm:spPr/>
    </dgm:pt>
    <dgm:pt modelId="{65F6578A-3E80-4C23-9589-AE8ED7C6FCE4}" type="pres">
      <dgm:prSet presAssocID="{89E9912F-14A1-466A-8D2B-83F1A45F5E2B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08DF836-D756-4FF0-B8BB-0873393F1C99}" type="presOf" srcId="{A57C5E61-25F1-404B-B768-AC950876F04A}" destId="{4C2C567F-599B-4B4D-AF3C-01B7445F323B}" srcOrd="0" destOrd="0" presId="urn:microsoft.com/office/officeart/2005/8/layout/radial6"/>
    <dgm:cxn modelId="{0427ABB9-1A7C-48ED-A921-B750F6D3D5ED}" type="presOf" srcId="{EC7306AB-2D1E-4513-9FFC-892F57C9E8CF}" destId="{DF6E597E-F5FF-466B-B88A-A9B53C5FAAAB}" srcOrd="0" destOrd="0" presId="urn:microsoft.com/office/officeart/2005/8/layout/radial6"/>
    <dgm:cxn modelId="{944C3690-59E4-4F6B-B22F-EF21586FA2D6}" type="presOf" srcId="{43279691-7B1E-4F60-8072-9526584DEED4}" destId="{2FC976B1-3089-44F2-8B37-9C973BD95868}" srcOrd="0" destOrd="0" presId="urn:microsoft.com/office/officeart/2005/8/layout/radial6"/>
    <dgm:cxn modelId="{EEC2D949-3571-4BC3-8F9B-69F8E99541BC}" type="presOf" srcId="{89E9912F-14A1-466A-8D2B-83F1A45F5E2B}" destId="{65F6578A-3E80-4C23-9589-AE8ED7C6FCE4}" srcOrd="0" destOrd="0" presId="urn:microsoft.com/office/officeart/2005/8/layout/radial6"/>
    <dgm:cxn modelId="{A0D8E040-55C8-4C17-9CB5-BF26B21877E1}" srcId="{43279691-7B1E-4F60-8072-9526584DEED4}" destId="{9EC85204-0D79-4F70-B7CD-802A5B65D1C6}" srcOrd="0" destOrd="0" parTransId="{2AB34518-9E09-4664-9715-8F3E05D5C922}" sibTransId="{A57C5E61-25F1-404B-B768-AC950876F04A}"/>
    <dgm:cxn modelId="{27525D97-5392-43F6-B2CE-E2FF89E15113}" type="presOf" srcId="{9EC85204-0D79-4F70-B7CD-802A5B65D1C6}" destId="{7BFBF8E8-00DB-4BED-9D02-65F2DC51B106}" srcOrd="0" destOrd="0" presId="urn:microsoft.com/office/officeart/2005/8/layout/radial6"/>
    <dgm:cxn modelId="{12A08185-4D6F-4281-9C1B-CA373F033B44}" type="presOf" srcId="{9FBAB5EA-FE51-4946-9628-BF3DC6C98C7A}" destId="{45481AD1-1654-4876-B553-1A6601C9A98A}" srcOrd="0" destOrd="0" presId="urn:microsoft.com/office/officeart/2005/8/layout/radial6"/>
    <dgm:cxn modelId="{923B3EB6-EAEF-4AFD-87B6-20BCC9399B41}" srcId="{43279691-7B1E-4F60-8072-9526584DEED4}" destId="{B836F2C8-8B75-479B-AD90-01369E2675EF}" srcOrd="1" destOrd="0" parTransId="{066FC6D6-699B-4401-B9E7-C5C510081E72}" sibTransId="{EC7306AB-2D1E-4513-9FFC-892F57C9E8CF}"/>
    <dgm:cxn modelId="{40D1C5E9-9CDC-4F1E-B1CE-CC6A68B7A8F2}" srcId="{189D6CC8-839D-4CF5-9714-8560A4A2AEF0}" destId="{43279691-7B1E-4F60-8072-9526584DEED4}" srcOrd="0" destOrd="0" parTransId="{DB4A75B9-A5C6-4BA9-80F5-F23BA4997A10}" sibTransId="{7F37019D-C26D-4247-A781-F01A1D3A161D}"/>
    <dgm:cxn modelId="{07F8B43F-C904-4A0F-9D70-6E5036AC3CE4}" type="presOf" srcId="{189D6CC8-839D-4CF5-9714-8560A4A2AEF0}" destId="{E503C778-D4ED-4A7F-9C5F-DCAF2E1502C0}" srcOrd="0" destOrd="0" presId="urn:microsoft.com/office/officeart/2005/8/layout/radial6"/>
    <dgm:cxn modelId="{2A392ABB-AF56-4F18-B789-5813D4948A63}" type="presOf" srcId="{B836F2C8-8B75-479B-AD90-01369E2675EF}" destId="{64152BC1-B630-42C4-97E6-C1BE7296B7A7}" srcOrd="0" destOrd="0" presId="urn:microsoft.com/office/officeart/2005/8/layout/radial6"/>
    <dgm:cxn modelId="{C433717C-8EEE-4248-A3A4-654327776530}" srcId="{43279691-7B1E-4F60-8072-9526584DEED4}" destId="{9FBAB5EA-FE51-4946-9628-BF3DC6C98C7A}" srcOrd="2" destOrd="0" parTransId="{EBE4674A-8A45-4998-8EB4-21BD32063CB4}" sibTransId="{89E9912F-14A1-466A-8D2B-83F1A45F5E2B}"/>
    <dgm:cxn modelId="{60B4599F-C29A-4D01-A481-75FA09497B8B}" type="presParOf" srcId="{E503C778-D4ED-4A7F-9C5F-DCAF2E1502C0}" destId="{2FC976B1-3089-44F2-8B37-9C973BD95868}" srcOrd="0" destOrd="0" presId="urn:microsoft.com/office/officeart/2005/8/layout/radial6"/>
    <dgm:cxn modelId="{ABEA0680-7B0B-4573-A952-2947009A0AFD}" type="presParOf" srcId="{E503C778-D4ED-4A7F-9C5F-DCAF2E1502C0}" destId="{7BFBF8E8-00DB-4BED-9D02-65F2DC51B106}" srcOrd="1" destOrd="0" presId="urn:microsoft.com/office/officeart/2005/8/layout/radial6"/>
    <dgm:cxn modelId="{77F4FDD0-0424-49B2-93D4-C178C6E435E7}" type="presParOf" srcId="{E503C778-D4ED-4A7F-9C5F-DCAF2E1502C0}" destId="{E4F746ED-020B-4AE6-8AFB-22F3AFCCAF52}" srcOrd="2" destOrd="0" presId="urn:microsoft.com/office/officeart/2005/8/layout/radial6"/>
    <dgm:cxn modelId="{1114551F-9C40-4064-83AB-9FF6790E2AC3}" type="presParOf" srcId="{E503C778-D4ED-4A7F-9C5F-DCAF2E1502C0}" destId="{4C2C567F-599B-4B4D-AF3C-01B7445F323B}" srcOrd="3" destOrd="0" presId="urn:microsoft.com/office/officeart/2005/8/layout/radial6"/>
    <dgm:cxn modelId="{8E1C5283-754D-4ABB-9BB3-3455D908AEB5}" type="presParOf" srcId="{E503C778-D4ED-4A7F-9C5F-DCAF2E1502C0}" destId="{64152BC1-B630-42C4-97E6-C1BE7296B7A7}" srcOrd="4" destOrd="0" presId="urn:microsoft.com/office/officeart/2005/8/layout/radial6"/>
    <dgm:cxn modelId="{4B12A868-F601-4D43-8047-011EA42D044F}" type="presParOf" srcId="{E503C778-D4ED-4A7F-9C5F-DCAF2E1502C0}" destId="{D58668FF-2F68-4278-A6C3-0659FB182DDC}" srcOrd="5" destOrd="0" presId="urn:microsoft.com/office/officeart/2005/8/layout/radial6"/>
    <dgm:cxn modelId="{D2924201-F5D9-41AA-80C7-FF481B67D0C9}" type="presParOf" srcId="{E503C778-D4ED-4A7F-9C5F-DCAF2E1502C0}" destId="{DF6E597E-F5FF-466B-B88A-A9B53C5FAAAB}" srcOrd="6" destOrd="0" presId="urn:microsoft.com/office/officeart/2005/8/layout/radial6"/>
    <dgm:cxn modelId="{6C8EF0D7-F357-4636-B256-BD8386D213CC}" type="presParOf" srcId="{E503C778-D4ED-4A7F-9C5F-DCAF2E1502C0}" destId="{45481AD1-1654-4876-B553-1A6601C9A98A}" srcOrd="7" destOrd="0" presId="urn:microsoft.com/office/officeart/2005/8/layout/radial6"/>
    <dgm:cxn modelId="{05C9D4A3-9087-4564-9ECF-BC72274BC601}" type="presParOf" srcId="{E503C778-D4ED-4A7F-9C5F-DCAF2E1502C0}" destId="{7A6EC084-FB70-4DF4-AC57-F9970F498ECC}" srcOrd="8" destOrd="0" presId="urn:microsoft.com/office/officeart/2005/8/layout/radial6"/>
    <dgm:cxn modelId="{67EA7DF5-E794-48BB-BED9-A421C239856E}" type="presParOf" srcId="{E503C778-D4ED-4A7F-9C5F-DCAF2E1502C0}" destId="{65F6578A-3E80-4C23-9589-AE8ED7C6FCE4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4E159-1D38-4B0B-B357-438ED285A8AB}">
      <dsp:nvSpPr>
        <dsp:cNvPr id="0" name=""/>
        <dsp:cNvSpPr/>
      </dsp:nvSpPr>
      <dsp:spPr>
        <a:xfrm>
          <a:off x="1498872" y="0"/>
          <a:ext cx="1498872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Akzeptanztests</a:t>
          </a:r>
          <a:endParaRPr lang="en-US" sz="1900" kern="1200" dirty="0"/>
        </a:p>
      </dsp:txBody>
      <dsp:txXfrm>
        <a:off x="1498872" y="0"/>
        <a:ext cx="1498872" cy="1154153"/>
      </dsp:txXfrm>
    </dsp:sp>
    <dsp:sp modelId="{D5C58347-7A28-428C-8A15-FDDF0091E88C}">
      <dsp:nvSpPr>
        <dsp:cNvPr id="0" name=""/>
        <dsp:cNvSpPr/>
      </dsp:nvSpPr>
      <dsp:spPr>
        <a:xfrm>
          <a:off x="749436" y="1154153"/>
          <a:ext cx="2997745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907098"/>
                <a:satOff val="-19556"/>
                <a:lumOff val="-6275"/>
                <a:alphaOff val="0"/>
                <a:tint val="50000"/>
                <a:satMod val="300000"/>
              </a:schemeClr>
            </a:gs>
            <a:gs pos="35000">
              <a:schemeClr val="accent2">
                <a:hueOff val="907098"/>
                <a:satOff val="-19556"/>
                <a:lumOff val="-6275"/>
                <a:alphaOff val="0"/>
                <a:tint val="37000"/>
                <a:satMod val="300000"/>
              </a:schemeClr>
            </a:gs>
            <a:gs pos="100000">
              <a:schemeClr val="accent2">
                <a:hueOff val="907098"/>
                <a:satOff val="-19556"/>
                <a:lumOff val="-627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Integrationstests</a:t>
          </a:r>
          <a:endParaRPr lang="en-US" sz="1900" kern="1200" dirty="0" smtClean="0"/>
        </a:p>
      </dsp:txBody>
      <dsp:txXfrm>
        <a:off x="1274041" y="1154153"/>
        <a:ext cx="1948534" cy="1154153"/>
      </dsp:txXfrm>
    </dsp:sp>
    <dsp:sp modelId="{2B5CF165-6F69-46C9-9946-4B4B1ABB0A39}">
      <dsp:nvSpPr>
        <dsp:cNvPr id="0" name=""/>
        <dsp:cNvSpPr/>
      </dsp:nvSpPr>
      <dsp:spPr>
        <a:xfrm>
          <a:off x="0" y="2308307"/>
          <a:ext cx="4496618" cy="1154153"/>
        </a:xfrm>
        <a:prstGeom prst="trapezoid">
          <a:avLst>
            <a:gd name="adj" fmla="val 64934"/>
          </a:avLst>
        </a:prstGeom>
        <a:gradFill rotWithShape="0">
          <a:gsLst>
            <a:gs pos="0">
              <a:schemeClr val="accent2">
                <a:hueOff val="1814196"/>
                <a:satOff val="-39113"/>
                <a:lumOff val="-12550"/>
                <a:alphaOff val="0"/>
                <a:tint val="50000"/>
                <a:satMod val="300000"/>
              </a:schemeClr>
            </a:gs>
            <a:gs pos="35000">
              <a:schemeClr val="accent2">
                <a:hueOff val="1814196"/>
                <a:satOff val="-39113"/>
                <a:lumOff val="-12550"/>
                <a:alphaOff val="0"/>
                <a:tint val="37000"/>
                <a:satMod val="300000"/>
              </a:schemeClr>
            </a:gs>
            <a:gs pos="100000">
              <a:schemeClr val="accent2">
                <a:hueOff val="1814196"/>
                <a:satOff val="-39113"/>
                <a:lumOff val="-1255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Unit-Tests</a:t>
          </a:r>
          <a:endParaRPr lang="en-US" sz="1900" kern="1200" dirty="0"/>
        </a:p>
      </dsp:txBody>
      <dsp:txXfrm>
        <a:off x="786908" y="2308307"/>
        <a:ext cx="2922801" cy="115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3A5D7-B107-4165-8131-23C149AC171A}">
      <dsp:nvSpPr>
        <dsp:cNvPr id="0" name=""/>
        <dsp:cNvSpPr/>
      </dsp:nvSpPr>
      <dsp:spPr>
        <a:xfrm>
          <a:off x="1105374" y="762518"/>
          <a:ext cx="1495930" cy="1369419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</a:t>
          </a:r>
          <a:endParaRPr lang="en-US" sz="2300" kern="1200" dirty="0"/>
        </a:p>
      </dsp:txBody>
      <dsp:txXfrm>
        <a:off x="1918697" y="1015208"/>
        <a:ext cx="507547" cy="456473"/>
      </dsp:txXfrm>
    </dsp:sp>
    <dsp:sp modelId="{EFC391AD-CA2E-410E-AB7B-14882AA4B0F1}">
      <dsp:nvSpPr>
        <dsp:cNvPr id="0" name=""/>
        <dsp:cNvSpPr/>
      </dsp:nvSpPr>
      <dsp:spPr>
        <a:xfrm>
          <a:off x="1112793" y="794049"/>
          <a:ext cx="1488505" cy="1306507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</a:t>
          </a:r>
          <a:endParaRPr lang="en-US" sz="2300" kern="1200" dirty="0"/>
        </a:p>
      </dsp:txBody>
      <dsp:txXfrm>
        <a:off x="1520360" y="1618393"/>
        <a:ext cx="673371" cy="404395"/>
      </dsp:txXfrm>
    </dsp:sp>
    <dsp:sp modelId="{BF2B9E34-9D80-4D7B-A4D1-15B64FCC8487}">
      <dsp:nvSpPr>
        <dsp:cNvPr id="0" name=""/>
        <dsp:cNvSpPr/>
      </dsp:nvSpPr>
      <dsp:spPr>
        <a:xfrm>
          <a:off x="1129019" y="762510"/>
          <a:ext cx="1456053" cy="1369585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QS</a:t>
          </a:r>
          <a:endParaRPr lang="en-US" sz="2300" kern="1200" dirty="0"/>
        </a:p>
      </dsp:txBody>
      <dsp:txXfrm>
        <a:off x="1285025" y="1031536"/>
        <a:ext cx="494018" cy="456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578A-3E80-4C23-9589-AE8ED7C6FCE4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E597E-F5FF-466B-B88A-A9B53C5FAAA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C567F-599B-4B4D-AF3C-01B7445F323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976B1-3089-44F2-8B37-9C973BD95868}">
      <dsp:nvSpPr>
        <dsp:cNvPr id="0" name=""/>
        <dsp:cNvSpPr/>
      </dsp:nvSpPr>
      <dsp:spPr>
        <a:xfrm>
          <a:off x="1503746" y="1015350"/>
          <a:ext cx="1064469" cy="1064469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TDD</a:t>
          </a:r>
          <a:endParaRPr lang="en-US" sz="2900" kern="1200" dirty="0"/>
        </a:p>
      </dsp:txBody>
      <dsp:txXfrm>
        <a:off x="1659634" y="1171238"/>
        <a:ext cx="752693" cy="752693"/>
      </dsp:txXfrm>
    </dsp:sp>
    <dsp:sp modelId="{7BFBF8E8-00DB-4BED-9D02-65F2DC51B106}">
      <dsp:nvSpPr>
        <dsp:cNvPr id="0" name=""/>
        <dsp:cNvSpPr/>
      </dsp:nvSpPr>
      <dsp:spPr>
        <a:xfrm>
          <a:off x="1574992" y="-43409"/>
          <a:ext cx="921977" cy="92197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Fail</a:t>
          </a:r>
          <a:endParaRPr lang="en-US" sz="1400" kern="1200" dirty="0"/>
        </a:p>
      </dsp:txBody>
      <dsp:txXfrm>
        <a:off x="1710012" y="91611"/>
        <a:ext cx="651937" cy="651937"/>
      </dsp:txXfrm>
    </dsp:sp>
    <dsp:sp modelId="{64152BC1-B630-42C4-97E6-C1BE7296B7A7}">
      <dsp:nvSpPr>
        <dsp:cNvPr id="0" name=""/>
        <dsp:cNvSpPr/>
      </dsp:nvSpPr>
      <dsp:spPr>
        <a:xfrm>
          <a:off x="2540880" y="1638873"/>
          <a:ext cx="947430" cy="94743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Pass</a:t>
          </a:r>
          <a:endParaRPr lang="en-US" sz="1400" kern="1200" dirty="0"/>
        </a:p>
      </dsp:txBody>
      <dsp:txXfrm>
        <a:off x="2679628" y="1777621"/>
        <a:ext cx="669934" cy="669934"/>
      </dsp:txXfrm>
    </dsp:sp>
    <dsp:sp modelId="{45481AD1-1654-4876-B553-1A6601C9A98A}">
      <dsp:nvSpPr>
        <dsp:cNvPr id="0" name=""/>
        <dsp:cNvSpPr/>
      </dsp:nvSpPr>
      <dsp:spPr>
        <a:xfrm>
          <a:off x="586516" y="1641738"/>
          <a:ext cx="941700" cy="94170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Refactor</a:t>
          </a:r>
          <a:endParaRPr lang="en-US" sz="1400" kern="1200" dirty="0"/>
        </a:p>
      </dsp:txBody>
      <dsp:txXfrm>
        <a:off x="724425" y="1779647"/>
        <a:ext cx="665882" cy="665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22.05.2016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5/22/2016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Originaltitel: </a:t>
            </a:r>
            <a:r>
              <a:rPr lang="de-DE" sz="1200" dirty="0" smtClean="0"/>
              <a:t>Automatisierte Akzeptanztests bei Single-Page-Applikationen mit Angular, Angular 2 und Aurelia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33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Cucumber weiß out-of-the-box nicht wie Szenarien ausgeführt werden sollen.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</a:t>
            </a:r>
            <a:r>
              <a:rPr lang="de-DE" baseline="0" dirty="0" smtClean="0"/>
              <a:t> </a:t>
            </a:r>
            <a:r>
              <a:rPr lang="de-DE" dirty="0" smtClean="0"/>
              <a:t>Dazu gibt es Step Definitions. Sie übersetzen Gherkin Steps in Aktionen, die mit dem SUT interagieren.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Wenn Cucumber einen Step in einem Szenario ausführt, sucht es nach einer passenden Step Definition und führt diese dann aus.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3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 love Yoda!  =&gt; Yoda, I love! yes...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This is the fastest chat for humans and Yoda on earth, right?  =&gt; The fastest chat for humans and Yoda on earth, right, this is? Hmmm...? yes...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Do you know what I am talking about?  =&gt; Know what I am talking about, do you? Hmmm...? yes...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03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4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Context (10‘)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Testing Pyramide / Akzeptanztests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SPAs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Specification</a:t>
            </a:r>
            <a:r>
              <a:rPr lang="de-DE" baseline="0" dirty="0" smtClean="0"/>
              <a:t> By Example (6‘)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Technologien (30‘)</a:t>
            </a:r>
          </a:p>
          <a:p>
            <a:r>
              <a:rPr lang="de-DE" baseline="0" dirty="0" smtClean="0"/>
              <a:t>  - Anwendung (SPA) mit Angular 1,2, Aurelia mit Rest-BE (3‘)</a:t>
            </a:r>
          </a:p>
          <a:p>
            <a:r>
              <a:rPr lang="de-DE" baseline="0" dirty="0" smtClean="0"/>
              <a:t>  - Protractor für UI-Access / Chai als Assertion Framework? / Sinon als Mock-Framework? Oder Fake-BE / Fixed responses (17‘)</a:t>
            </a:r>
          </a:p>
          <a:p>
            <a:r>
              <a:rPr lang="de-DE" baseline="0" dirty="0" smtClean="0"/>
              <a:t>  - Best practices (Page objects / Layering) (5‘)</a:t>
            </a:r>
          </a:p>
          <a:p>
            <a:r>
              <a:rPr lang="de-DE" baseline="0" dirty="0" smtClean="0"/>
              <a:t>  - Cucumber (SBE) -&gt; wie setze ich das sinnvoll ein? (5‘)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Zusammenfassung / Fazit (5‘)</a:t>
            </a:r>
            <a:endParaRPr lang="de-DE" dirty="0" smtClean="0"/>
          </a:p>
          <a:p>
            <a:r>
              <a:rPr lang="de-DE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# Historischer Streifzug durch die Welt der Webanwendungen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Klassische</a:t>
            </a:r>
            <a:r>
              <a:rPr lang="de-DE" baseline="0" dirty="0" smtClean="0"/>
              <a:t> Webseite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HTML Seite wird von Webserver ausgeliefert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 führt zu Anfrage an Webserver und neuer Webseite als Antwort, die im Browser die alte ersetzt (Page Reload)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macht komplexe Anwendungen technisch schwierig und beeinträchtigt Benutzerfreundlichkeit stark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AJAX als Problemlöser (vor ca. 10 Jahren)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Benutzerinteraktionen durch clientseitiges JavaScript asynchron im Hintergrund ausgeführt (=&gt; Reduktion der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Antwort des Servers ebenfalls vom JavaScript Code entgegengenommen und in bestehende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statt ganze Seite werden nur einzelne Teile einer Webseite aktualisiert (fast jede Seite im Internet verwendet AJAX Komponenten)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SPA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ähnlich zu AJAX, aber gesamte Applikation innerhalb einer Seite (keine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häufig werden REST basierte APIs anstelle von Webservern angesprochen (leichtgewichtige Datenformate wie JSON, keine Darstelllungsinformationen wie HTML und CSS)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einfaches Ersetzen der Antwort reicht nicht aus, mittels Patterns wie MVC oder MVVM werden Daten in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Frameworks: AngularJS 1, Angular 2, Aurelia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HTML5 vereinfacht Entwicklung von SPAs und ermöglicht neue Einsatzzwecke (bisher nur für Desktopanwendungen und Flash)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Media-Controls, Offline-Support, Bidirektionale Client-Server Kommunikation (WebSockets), Hardwarebeschleunigte 2D und 3D Grafik</a:t>
            </a:r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Bessere User Experience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im Gegensatz zu anderen Plattformen </a:t>
            </a:r>
            <a:r>
              <a:rPr lang="de-DE" dirty="0" smtClean="0"/>
              <a:t>keine lokale</a:t>
            </a:r>
            <a:r>
              <a:rPr lang="de-DE" baseline="0" dirty="0" smtClean="0"/>
              <a:t> Installation oder Plugins =&gt; Zugriff auf Applikation von überall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keine Page Reloads =&gt; Benutzeroberfläche schnell und reaktiv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Größere Reichweite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einzige Vorraussetzung ist </a:t>
            </a:r>
            <a:r>
              <a:rPr lang="de-DE" baseline="0" dirty="0" smtClean="0"/>
              <a:t>Browser =&gt; ist auf allen erdenklichen Geräten zu finden =&gt; niedrige Einstiegshürde um großes Publikum anzusprechen =&gt; neue Kunden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Vereinfachter Betrieb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können auf zentral verwalteter</a:t>
            </a:r>
            <a:r>
              <a:rPr lang="de-DE" baseline="0" dirty="0" smtClean="0"/>
              <a:t> Hardware deployed werden =&gt; keine Installation beim Kunden, keine eigenen Installer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Schritt in die Cloud schnell gemacht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Zukunftssichere Plattform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HTML5 und JavaScript</a:t>
            </a:r>
            <a:r>
              <a:rPr lang="de-DE" baseline="0" dirty="0" smtClean="0"/>
              <a:t> sind offene Standards =&gt; keine Abhängigkeit zu einzelnen Anbietern oder Produkte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Verbesserte Codequalität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JavaSript</a:t>
            </a:r>
            <a:r>
              <a:rPr lang="de-DE" baseline="0" dirty="0" smtClean="0"/>
              <a:t> lange Zeit verwendet um schnell Workarounds für Browserinkompatibilitäten und Darstellungsprobleme zu lösen =&gt; schlechter Ruf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Professionalisierung der Webentwicklung =&gt; neue Sprachen, Tools für Build- und Testautomatisierung + Konzepte: TDD, CI oder CleanCode im Web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74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Testpyramide (von</a:t>
            </a:r>
            <a:r>
              <a:rPr lang="de-DE" baseline="0" dirty="0" smtClean="0"/>
              <a:t> Mike Cohn UI/Service/Unit, hier in abgewandelter Form von James Crisp</a:t>
            </a:r>
            <a:r>
              <a:rPr lang="de-DE" dirty="0" smtClean="0"/>
              <a:t>)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zeigt wie sich die Anzahl der automatisierten Testfälle staffeln soll (10/20/70)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Unittests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der eigene Code für sich allein?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Test in hoher Isolation ausgeführt =&gt; Kollboratuere werden durch Test Doubles ausgetauscht =&gt; Dependency Injection, BDD erleichtern Arbeit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schnell zu schreiben, leicht zu warten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FIRE-Prinzip nach Ben Rady und Rod Coffin =&gt;fast (wenige Sekunden), informative (nur aus einem Grund fehlschlagen), reliable, exhaustive (erschöpfend)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Integrationstests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die Anbindung zu anderen Systemkomponenten? (Code von Drittanbietern,  Webservices, …)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einfach zu schreiben, zeitspielige Wartung falls Integrationspunkte selbst unter Entwicklung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Fehler aufgrund inkompatibler Schnittstellen oder flascher Annahmen über das Verhalten von Kollaborateuren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Akzeptanztests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die Anwendung aus Sicht des Benutzers richtig?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SUT als Blackbox, oft in Form von UI-Tests implementiert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Tests sind oft brüchig (UI Änderungen) und schlecht wartbar, aber Testfälle im geeigneten Detaillevel für Business Stakeholder spezifizierbar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=&gt; Beschreibung in 3-Ebenen nach Gojko Adzic: Business Rule Level, UI Workflow Level (was macht User in UI), Technical Acitvity Level (technische Schritte)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8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 smtClean="0"/>
              <a:t># Requirments</a:t>
            </a:r>
            <a:r>
              <a:rPr lang="de-DE" baseline="0" dirty="0" smtClean="0"/>
              <a:t>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gemeinsam in 3 Amigo-WS =&gt; gemeinsames Verständnis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in Form von User Stories/Freitext mit Beispielen =&gt; Spezifikation mit Beispielen (Akzeptanzkriterien)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Bsps dienen als Basis zur Implementierung und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Spezifikation der Beispiele wird als Test verwendet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ausführbare Spezifikation =&gt; durch feste Verdrahtung von Testautomatisierungsschicht und spez. Bsps (keine Synchronisierungsprobleme)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Implementierung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gegen ausführbare Spezifikation mittels TDD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Outside-In Development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Verfeinerung der Inhalte u. Strukturen der ausf. Spezifikation =&gt; fachliche Sprache (Domäne) + Komponenten für Testautomatisierung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Continuous Validation =&gt; lebendige Dokumentation, automatisierte Akzeptanztests die fest verdrahtet mit Spec sind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TODO: Zoom einbauen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31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6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Gherkin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plain-text Englisch (60+ andere Sprachen)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wenige zusätzliche Strukturmittel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erlaubt prägnante Beschreibung von Beispielen um Bussiness Rules zu illustrieren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Szenario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ein konkretes Beispiel, das eine Business Rule illustriert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Stellt neben Spezifikation und Dokumentation einen Test dar =&gt; alle Szenarien zusammen sind ausführbare Spezifikation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Szenarien folgen dem Pattern: Initialen Kontext beschreiben, Ereignis/Aktion beschreiben, Erwartetes Ergebnis beschreiben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Given beschreibt den initialten Kontext -&gt; System wird in wohl-definierten Zustand gebracht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When beschreibt Ereignis oder Aktion -&gt; durch anderes System oder Benutzer, nur einmal pro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Then beschreibt Ergebnis -&gt; in Step Definition Assertion verwenden, um tatsächliches und erwartetes Ergebnis zu vergleichen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smtClean="0"/>
              <a:t># noch nicht alle Sprachfeatures in Cucumber.js unterstützt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1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DE" smtClean="0"/>
              <a:t>Automatisierte Akzeptanztests bei Single-Page-Applikationen mit Angular, Angular 2 und Aurelia | Marcus Vetter, Simon Acker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16. Juni 2016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Folie </a:t>
            </a:r>
            <a:fld id="{1A36413D-031C-4F94-BDC4-442931905015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3200" dirty="0" smtClean="0"/>
              <a:t>Automatisierte Akzeptanztests bei </a:t>
            </a:r>
            <a:br>
              <a:rPr lang="de-DE" sz="3200" dirty="0" smtClean="0"/>
            </a:br>
            <a:r>
              <a:rPr lang="de-DE" sz="3200" dirty="0" smtClean="0"/>
              <a:t>Single-Page Anwendungen</a:t>
            </a:r>
            <a:endParaRPr lang="de-DE" sz="32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 r="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Cucumber (2)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Ausführbare Spezifikation wird in der Sprache Gherkin geschrieben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Features werden mit dem Schlüsselwort </a:t>
            </a:r>
            <a:r>
              <a:rPr lang="de-DE" b="1" dirty="0" smtClean="0"/>
              <a:t>Feature</a:t>
            </a:r>
            <a:r>
              <a:rPr lang="de-DE" dirty="0" smtClean="0"/>
              <a:t> eingeleitet, gefolgt von einem Namen, einer optionalen Beschreibung in Freitext und </a:t>
            </a:r>
            <a:r>
              <a:rPr lang="de-DE" dirty="0"/>
              <a:t>ein oder </a:t>
            </a:r>
            <a:r>
              <a:rPr lang="de-DE" dirty="0" smtClean="0"/>
              <a:t>mehrere Szenarien.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Szenarien werden mit dem Schlüsselwort</a:t>
            </a:r>
            <a:r>
              <a:rPr lang="de-DE" b="1" dirty="0"/>
              <a:t> Scenario</a:t>
            </a:r>
            <a:r>
              <a:rPr lang="de-DE" dirty="0" smtClean="0"/>
              <a:t> eingeleitet, gefolgt von einem Namen und mehreren Steps.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Steps</a:t>
            </a:r>
            <a:r>
              <a:rPr lang="de-DE" dirty="0" smtClean="0"/>
              <a:t> werden mit einem der Schlüsselwörter </a:t>
            </a:r>
            <a:r>
              <a:rPr lang="de-DE" b="1" dirty="0" smtClean="0"/>
              <a:t>Given</a:t>
            </a:r>
            <a:r>
              <a:rPr lang="de-DE" dirty="0" smtClean="0"/>
              <a:t>, </a:t>
            </a:r>
            <a:r>
              <a:rPr lang="de-DE" b="1" dirty="0" smtClean="0"/>
              <a:t>When</a:t>
            </a:r>
            <a:r>
              <a:rPr lang="de-DE" dirty="0" smtClean="0"/>
              <a:t>, </a:t>
            </a:r>
            <a:r>
              <a:rPr lang="de-DE" b="1" dirty="0" smtClean="0"/>
              <a:t>Then</a:t>
            </a:r>
            <a:r>
              <a:rPr lang="de-DE" dirty="0" smtClean="0"/>
              <a:t>, </a:t>
            </a:r>
            <a:r>
              <a:rPr lang="de-DE" b="1" dirty="0" smtClean="0"/>
              <a:t>And</a:t>
            </a:r>
            <a:r>
              <a:rPr lang="de-DE" dirty="0" smtClean="0"/>
              <a:t>, </a:t>
            </a:r>
            <a:r>
              <a:rPr lang="de-DE" b="1" dirty="0" smtClean="0"/>
              <a:t>But</a:t>
            </a:r>
            <a:r>
              <a:rPr lang="de-DE" dirty="0" smtClean="0"/>
              <a:t> eingeleitet, gefolgt von einer Step-Beschreibung in Freitext.</a:t>
            </a:r>
          </a:p>
          <a:p>
            <a:pPr lvl="1" indent="0">
              <a:buNone/>
            </a:pPr>
            <a:endParaRPr lang="de-DE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Weitere Sprach-Features: Background, Scenario Outline, Examples, Doc Strings, Data Tables, Tags,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Gherkin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2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Cucumber (3)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Eine </a:t>
            </a:r>
            <a:r>
              <a:rPr lang="de-DE" dirty="0"/>
              <a:t>Step Definition ist ein Stück Code zusammen mit einem verknüpften </a:t>
            </a:r>
            <a:r>
              <a:rPr lang="de-DE" dirty="0" smtClean="0"/>
              <a:t>Pattern (Regulärer Ausdruck). 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Das </a:t>
            </a:r>
            <a:r>
              <a:rPr lang="de-DE" dirty="0"/>
              <a:t>Pattern </a:t>
            </a:r>
            <a:r>
              <a:rPr lang="de-DE" dirty="0" smtClean="0"/>
              <a:t>verknüpft die Step Definition mit allen passenden Steps.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Der Code wird ausgeführt wenn Cucumber auf einen passenden Gherkin Step stößt. 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Dabei können über Capture Groups auch Parameter übergeben werden.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Step Definitions</a:t>
            </a:r>
          </a:p>
          <a:p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4518127" y="4829075"/>
            <a:ext cx="4210656" cy="835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de-DE" sz="2200" dirty="0" smtClean="0">
                <a:solidFill>
                  <a:schemeClr val="accent4"/>
                </a:solidFill>
                <a:latin typeface="AA Zuehlke" pitchFamily="2" charset="0"/>
              </a:rPr>
              <a:t>Scenario: </a:t>
            </a:r>
            <a:r>
              <a:rPr lang="de-DE" sz="2200" dirty="0" smtClean="0">
                <a:latin typeface="AA Zuehlke" pitchFamily="2" charset="0"/>
              </a:rPr>
              <a:t>Some cukes</a:t>
            </a:r>
          </a:p>
          <a:p>
            <a:r>
              <a:rPr lang="de-DE" sz="2200" dirty="0">
                <a:latin typeface="AA Zuehlke" pitchFamily="2" charset="0"/>
              </a:rPr>
              <a:t> </a:t>
            </a:r>
            <a:r>
              <a:rPr lang="de-DE" sz="2200" dirty="0" smtClean="0">
                <a:latin typeface="AA Zuehlke" pitchFamily="2" charset="0"/>
              </a:rPr>
              <a:t>   </a:t>
            </a:r>
            <a:r>
              <a:rPr lang="de-DE" sz="2200" dirty="0" smtClean="0">
                <a:solidFill>
                  <a:schemeClr val="accent4"/>
                </a:solidFill>
                <a:latin typeface="AA Zuehlke" pitchFamily="2" charset="0"/>
              </a:rPr>
              <a:t>Given</a:t>
            </a:r>
            <a:r>
              <a:rPr lang="de-DE" sz="2200" dirty="0" smtClean="0">
                <a:latin typeface="AA Zuehlke" pitchFamily="2" charset="0"/>
              </a:rPr>
              <a:t> I have </a:t>
            </a:r>
            <a:r>
              <a:rPr lang="de-DE" sz="2200" dirty="0" smtClean="0">
                <a:solidFill>
                  <a:schemeClr val="accent3"/>
                </a:solidFill>
                <a:latin typeface="AA Zuehlke" pitchFamily="2" charset="0"/>
              </a:rPr>
              <a:t>48</a:t>
            </a:r>
            <a:r>
              <a:rPr lang="de-DE" sz="2200" dirty="0" smtClean="0">
                <a:latin typeface="AA Zuehlke" pitchFamily="2" charset="0"/>
              </a:rPr>
              <a:t> cukes in my belly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0240" y="5877923"/>
            <a:ext cx="7308543" cy="420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Given(</a:t>
            </a:r>
            <a:r>
              <a:rPr lang="de-DE" sz="2200" dirty="0" smtClean="0">
                <a:solidFill>
                  <a:schemeClr val="accent3"/>
                </a:solidFill>
                <a:latin typeface="AA Zuehlke" pitchFamily="2" charset="0"/>
              </a:rPr>
              <a:t>/^I have (\d+) cukes in my belly$/</a:t>
            </a:r>
            <a:r>
              <a:rPr lang="de-DE" sz="2200" dirty="0" smtClean="0">
                <a:latin typeface="AA Zuehlke" pitchFamily="2" charset="0"/>
              </a:rPr>
              <a:t>, </a:t>
            </a:r>
            <a:r>
              <a:rPr lang="de-DE" sz="2200" dirty="0" smtClean="0">
                <a:solidFill>
                  <a:schemeClr val="accent4"/>
                </a:solidFill>
                <a:latin typeface="AA Zuehlke" pitchFamily="2" charset="0"/>
              </a:rPr>
              <a:t>function</a:t>
            </a:r>
            <a:r>
              <a:rPr lang="de-DE" sz="2200" dirty="0" smtClean="0">
                <a:latin typeface="AA Zuehlke" pitchFamily="2" charset="0"/>
              </a:rPr>
              <a:t> (cukes) {…}</a:t>
            </a:r>
          </a:p>
          <a:p>
            <a:endParaRPr lang="de-DE" sz="2200" dirty="0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Spezifikation mit Beispielen in Cucumber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58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Protractor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End-to-end Test Framework für SPAs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Testautomatisierung mit Protractor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Object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Definition &amp; Zweck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„Seiten“ unsere Webanwendung werden durch sogenannte Page Objects repräsentiert, wobei ein Page Object die Features einer „Seite“ kappselt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Page Objects dienen unseren Tests als Schnittstelle zu den „Seiten“ unserer zu testenden Anwendung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Weniger Codeduplikation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Tests sind lesbarer und robuster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der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5701826" y="5758799"/>
            <a:ext cx="2880320" cy="43200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AUT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24128" y="5259441"/>
            <a:ext cx="2880320" cy="4103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WebDriver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24128" y="4221088"/>
            <a:ext cx="2880320" cy="43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Test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21551" y="4727547"/>
            <a:ext cx="936104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46042" y="4738416"/>
            <a:ext cx="936104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84786" y="4671212"/>
            <a:ext cx="914400" cy="4647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200" dirty="0" smtClean="0">
                <a:latin typeface="AA Zuehlke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60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Verwendung von Page Objects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YodaChat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Implementierungsdetails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5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Fazit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921795"/>
            <a:ext cx="1529542" cy="17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Kontext und Begriffe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Single-Page Anwendungen, Testpyramide und Specification By Example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Technolgien zur Kollaboration und Testautomatisierung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YodaChat: Angular2-App mit REST-Backend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Akzeptanztests mit Cucumber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1800" dirty="0" smtClean="0"/>
              <a:t>Testautomatisierung mit Protractor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Zusammenfassung und Fazit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Anwendungen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Klassische Webseite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Benutzerinteraktion führt zu Page Reload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</a:t>
            </a:r>
            <a:r>
              <a:rPr lang="de-DE" sz="2000" dirty="0" smtClean="0"/>
              <a:t>omplexe Anwendungen technisch schwierig, schlechte 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AJAX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Reduktion der Page Reloads durch asnychrones Handling von Benutzerinteraktionen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Statt ganze Seite nur Teile davon aktualisiert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SPA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Keine Page Reloads da gesamte Anwendung innerhalb einer 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REST-APIs liefern Daten, werden per MVC/MVVM in Seite eingefügt</a:t>
            </a:r>
            <a:endParaRPr lang="de-DE" sz="2000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SPA – hat das was mit Wellness zu tun?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6158"/>
            <a:ext cx="1916832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Single-Page Anwendungen (2)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2284823"/>
            <a:ext cx="6651847" cy="37849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Bessere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Größere Reichweite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Vereinfachter Betrieb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Zukunftssichere Plattform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Codequalität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Eigenschaften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6481">
            <a:off x="6116455" y="866159"/>
            <a:ext cx="2083539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Testpyramide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516858"/>
              </p:ext>
            </p:extLst>
          </p:nvPr>
        </p:nvGraphicFramePr>
        <p:xfrm>
          <a:off x="579439" y="955552"/>
          <a:ext cx="4496618" cy="3462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439" y="4778931"/>
            <a:ext cx="7808986" cy="151216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b="1" dirty="0" smtClean="0">
                <a:latin typeface="AA Zuehlke" pitchFamily="2" charset="0"/>
              </a:rPr>
              <a:t>Technologien im Web-Umfeld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Akzeptanztests: Cucumber, Protractor,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Integrationstest: Jasmine, Protractor, Node, </a:t>
            </a:r>
            <a:r>
              <a:rPr lang="de-DE" sz="2000" dirty="0">
                <a:latin typeface="AA Zuehlke" pitchFamily="2" charset="0"/>
              </a:rPr>
              <a:t>…</a:t>
            </a:r>
            <a:endParaRPr lang="de-DE" sz="2000" dirty="0" smtClean="0">
              <a:latin typeface="AA Zuehlke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Unit-Tests: Karma mit Jasmine oder Mocha/Chai/Sinon, … 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813617" y="2250837"/>
            <a:ext cx="645568" cy="2167176"/>
          </a:xfrm>
          <a:prstGeom prst="rightBrace">
            <a:avLst>
              <a:gd name="adj1" fmla="val 3945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ight Brace 10"/>
          <p:cNvSpPr/>
          <p:nvPr/>
        </p:nvSpPr>
        <p:spPr>
          <a:xfrm>
            <a:off x="5813617" y="933885"/>
            <a:ext cx="645568" cy="989026"/>
          </a:xfrm>
          <a:prstGeom prst="rightBrace">
            <a:avLst>
              <a:gd name="adj1" fmla="val 3945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6459185" y="909568"/>
            <a:ext cx="2345191" cy="11989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3144" y="103885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200" dirty="0" smtClean="0">
                <a:latin typeface="AA Zuehlke" pitchFamily="2" charset="0"/>
              </a:rPr>
              <a:t>Bauen wir das </a:t>
            </a:r>
          </a:p>
          <a:p>
            <a:pPr algn="ctr"/>
            <a:r>
              <a:rPr lang="de-DE" sz="2200" dirty="0" smtClean="0">
                <a:latin typeface="AA Zuehlke" pitchFamily="2" charset="0"/>
              </a:rPr>
              <a:t>richtige Produkt?</a:t>
            </a:r>
            <a:endParaRPr lang="de-DE" sz="2200" dirty="0">
              <a:latin typeface="AA Zuehlke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47549" y="2923182"/>
            <a:ext cx="1959076" cy="8224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Bauen wir das</a:t>
            </a:r>
          </a:p>
          <a:p>
            <a:r>
              <a:rPr lang="de-DE" sz="2200" dirty="0" smtClean="0">
                <a:latin typeface="AA Zuehlke" pitchFamily="2" charset="0"/>
              </a:rPr>
              <a:t>Produkt richtig?</a:t>
            </a:r>
          </a:p>
        </p:txBody>
      </p:sp>
    </p:spTree>
    <p:extLst>
      <p:ext uri="{BB962C8B-B14F-4D97-AF65-F5344CB8AC3E}">
        <p14:creationId xmlns:p14="http://schemas.microsoft.com/office/powerpoint/2010/main" val="384636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6296817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Kollaborativer Ansatz um fachliche Anforderungen und funktionale</a:t>
            </a:r>
            <a:r>
              <a:rPr lang="de-DE" dirty="0"/>
              <a:t> </a:t>
            </a:r>
            <a:r>
              <a:rPr lang="de-DE" dirty="0" smtClean="0"/>
              <a:t>Tests gemeinsam du definieren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Anforderungen werden durch realistische Beispiele illustriert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Realistische Beispiele dienen als Akzeptanztests und werden automatisiert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Wie komme ich zu automatisierten Akzeptanztests?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48251"/>
            <a:ext cx="2983880" cy="25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(2)</a:t>
            </a:r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10183585"/>
              </p:ext>
            </p:extLst>
          </p:nvPr>
        </p:nvGraphicFramePr>
        <p:xfrm>
          <a:off x="-414162" y="891383"/>
          <a:ext cx="3840088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Vertical Scroll 15"/>
          <p:cNvSpPr/>
          <p:nvPr/>
        </p:nvSpPr>
        <p:spPr>
          <a:xfrm>
            <a:off x="3823878" y="1678401"/>
            <a:ext cx="1632520" cy="1143000"/>
          </a:xfrm>
          <a:prstGeom prst="verticalScroll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latin typeface="AA Zuehlke" pitchFamily="2" charset="0"/>
              </a:rPr>
              <a:t>In order to …</a:t>
            </a:r>
          </a:p>
          <a:p>
            <a:r>
              <a:rPr lang="de-DE" sz="1600" dirty="0" smtClean="0">
                <a:latin typeface="AA Zuehlke" pitchFamily="2" charset="0"/>
              </a:rPr>
              <a:t>As …</a:t>
            </a:r>
          </a:p>
          <a:p>
            <a:r>
              <a:rPr lang="de-DE" sz="1600" dirty="0" smtClean="0">
                <a:latin typeface="AA Zuehlke" pitchFamily="2" charset="0"/>
              </a:rPr>
              <a:t>I want to 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4157" y="1182491"/>
            <a:ext cx="1231400" cy="3907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Beispiele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0016" y="870099"/>
            <a:ext cx="1486381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User Story / </a:t>
            </a:r>
          </a:p>
          <a:p>
            <a:r>
              <a:rPr lang="de-DE" sz="2200" dirty="0" smtClean="0">
                <a:latin typeface="AA Zuehlke" pitchFamily="2" charset="0"/>
              </a:rPr>
              <a:t>Feature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25" name="Right Arrow 24"/>
          <p:cNvSpPr/>
          <p:nvPr/>
        </p:nvSpPr>
        <p:spPr>
          <a:xfrm flipV="1">
            <a:off x="2547684" y="1975883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5651332" y="1663036"/>
            <a:ext cx="1489340" cy="1296144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latin typeface="AA Zuehlke" pitchFamily="2" charset="0"/>
              </a:rPr>
              <a:t>Given…</a:t>
            </a:r>
          </a:p>
          <a:p>
            <a:r>
              <a:rPr lang="de-DE" sz="1600" dirty="0" smtClean="0">
                <a:latin typeface="AA Zuehlke" pitchFamily="2" charset="0"/>
              </a:rPr>
              <a:t>When …</a:t>
            </a:r>
          </a:p>
          <a:p>
            <a:r>
              <a:rPr lang="de-DE" sz="1600" dirty="0" smtClean="0">
                <a:latin typeface="AA Zuehlke" pitchFamily="2" charset="0"/>
              </a:rPr>
              <a:t>Then …</a:t>
            </a:r>
          </a:p>
        </p:txBody>
      </p:sp>
      <p:sp>
        <p:nvSpPr>
          <p:cNvPr id="27" name="Right Arrow 26"/>
          <p:cNvSpPr/>
          <p:nvPr/>
        </p:nvSpPr>
        <p:spPr>
          <a:xfrm rot="8632996" flipV="1">
            <a:off x="2473441" y="3311734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2" name="Curved Down Arrow 31"/>
          <p:cNvSpPr/>
          <p:nvPr/>
        </p:nvSpPr>
        <p:spPr>
          <a:xfrm>
            <a:off x="3839249" y="4501755"/>
            <a:ext cx="1901442" cy="581784"/>
          </a:xfrm>
          <a:prstGeom prst="curved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4" name="Curved Down Arrow 33"/>
          <p:cNvSpPr/>
          <p:nvPr/>
        </p:nvSpPr>
        <p:spPr>
          <a:xfrm rot="10800000">
            <a:off x="3760091" y="5341287"/>
            <a:ext cx="1980599" cy="581784"/>
          </a:xfrm>
          <a:prstGeom prst="curved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7942" y="4066077"/>
            <a:ext cx="504056" cy="3558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fail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39414" y="5933666"/>
            <a:ext cx="1101112" cy="3558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success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9039" y="4563539"/>
            <a:ext cx="2849644" cy="146943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7526" y="4779271"/>
            <a:ext cx="279192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dirty="0" smtClean="0">
                <a:latin typeface="AA Zuehlke" pitchFamily="2" charset="0"/>
              </a:rPr>
              <a:t>Given(/^… $/, function () {</a:t>
            </a:r>
          </a:p>
          <a:p>
            <a:r>
              <a:rPr lang="de-DE" dirty="0">
                <a:latin typeface="AA Zuehlke" pitchFamily="2" charset="0"/>
              </a:rPr>
              <a:t> </a:t>
            </a:r>
            <a:r>
              <a:rPr lang="de-DE" dirty="0" smtClean="0">
                <a:latin typeface="AA Zuehlke" pitchFamily="2" charset="0"/>
              </a:rPr>
              <a:t> …</a:t>
            </a:r>
          </a:p>
          <a:p>
            <a:r>
              <a:rPr lang="de-DE" dirty="0" smtClean="0">
                <a:latin typeface="AA Zuehlke" pitchFamily="2" charset="0"/>
              </a:rPr>
              <a:t>});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1367197939"/>
              </p:ext>
            </p:extLst>
          </p:nvPr>
        </p:nvGraphicFramePr>
        <p:xfrm>
          <a:off x="5342966" y="3832316"/>
          <a:ext cx="4074828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79439" y="118020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Three Amigos</a:t>
            </a: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29" y="833161"/>
            <a:ext cx="3682832" cy="36478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4581128"/>
            <a:ext cx="7554250" cy="18722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b="1" dirty="0" smtClean="0">
                <a:latin typeface="AA Zuehlke" pitchFamily="2" charset="0"/>
              </a:rPr>
              <a:t>Business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Erste beiden Wörter mit Komma getrennt hinten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Falles Eingabe mit Fragezeichen endet, „Hmmm…?“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latin typeface="AA Zuehlke" pitchFamily="2" charset="0"/>
              </a:rPr>
              <a:t>„yes…“ hinten anhängen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3696010" cy="3640754"/>
          </a:xfrm>
        </p:spPr>
      </p:pic>
    </p:spTree>
    <p:extLst>
      <p:ext uri="{BB962C8B-B14F-4D97-AF65-F5344CB8AC3E}">
        <p14:creationId xmlns:p14="http://schemas.microsoft.com/office/powerpoint/2010/main" val="41610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Cucumber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Werkzeug zur textuellen Spezifikation von Anforderungen an Software und zur automatisierten Überprüfung dieser Beschreibung auf ihre korrekte Implementierung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Single Source of Truth</a:t>
            </a:r>
            <a:r>
              <a:rPr lang="de-DE" dirty="0" smtClean="0"/>
              <a:t>: Spezifiaktion und Testdokumentation in ein kohäsives Ganzes gemergt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Lebendige Spezifikation</a:t>
            </a:r>
            <a:r>
              <a:rPr lang="de-DE" dirty="0" smtClean="0"/>
              <a:t>: Immer aktuelle Spezifikation da diese automatisiert getestet wird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64702" y="933885"/>
            <a:ext cx="8412161" cy="645156"/>
          </a:xfrm>
        </p:spPr>
        <p:txBody>
          <a:bodyPr/>
          <a:lstStyle/>
          <a:p>
            <a:r>
              <a:rPr lang="de-DE" dirty="0" smtClean="0"/>
              <a:t>Collaboration Tool</a:t>
            </a:r>
            <a:endParaRPr lang="de-DE" dirty="0"/>
          </a:p>
        </p:txBody>
      </p:sp>
      <p:pic>
        <p:nvPicPr>
          <p:cNvPr id="1030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3136"/>
            <a:ext cx="3210282" cy="104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1031"/>
  <p:tag name="AUTHOR" val="Marcus Vetter;br&amp;Simon Acker"/>
  <p:tag name="BRAN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1551</Words>
  <Application>Microsoft Office PowerPoint</Application>
  <PresentationFormat>On-screen Show (4:3)</PresentationFormat>
  <Paragraphs>241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AA Zuehlke</vt:lpstr>
      <vt:lpstr>Arial</vt:lpstr>
      <vt:lpstr>Zuehlke</vt:lpstr>
      <vt:lpstr>Automatisierte Akzeptanztests bei  Single-Page Anwendungen</vt:lpstr>
      <vt:lpstr>Agenda</vt:lpstr>
      <vt:lpstr>Single-Page Anwendungen (1)</vt:lpstr>
      <vt:lpstr>Single-Page Anwendungen (2)</vt:lpstr>
      <vt:lpstr>Testpyramide</vt:lpstr>
      <vt:lpstr>Specification By Example (1)</vt:lpstr>
      <vt:lpstr>Specification By Example (2)</vt:lpstr>
      <vt:lpstr>YodaChat</vt:lpstr>
      <vt:lpstr>Cucumber (1)</vt:lpstr>
      <vt:lpstr>Cucumber (2)</vt:lpstr>
      <vt:lpstr>Cucumber (3)</vt:lpstr>
      <vt:lpstr>YodaChat</vt:lpstr>
      <vt:lpstr>Protractor</vt:lpstr>
      <vt:lpstr>YodaChat</vt:lpstr>
      <vt:lpstr>Page Object Pattern</vt:lpstr>
      <vt:lpstr>YodaChat</vt:lpstr>
      <vt:lpstr>YodaChat</vt:lpstr>
      <vt:lpstr>Zusammenfassung und Fazit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Akzeptanztests bei Single-Page-Applikationen mit Angular, Angular 2 und Aurelia</dc:title>
  <dc:creator>sia</dc:creator>
  <cp:lastModifiedBy>Acker, Simon</cp:lastModifiedBy>
  <cp:revision>267</cp:revision>
  <dcterms:created xsi:type="dcterms:W3CDTF">2016-04-01T12:01:03Z</dcterms:created>
  <dcterms:modified xsi:type="dcterms:W3CDTF">2016-05-22T21:06:55Z</dcterms:modified>
</cp:coreProperties>
</file>