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8" r:id="rId5"/>
    <p:sldId id="266" r:id="rId6"/>
    <p:sldId id="269" r:id="rId7"/>
    <p:sldId id="270" r:id="rId8"/>
    <p:sldId id="271" r:id="rId9"/>
    <p:sldId id="277" r:id="rId10"/>
    <p:sldId id="280" r:id="rId11"/>
    <p:sldId id="281" r:id="rId12"/>
    <p:sldId id="272" r:id="rId13"/>
    <p:sldId id="278" r:id="rId14"/>
    <p:sldId id="273" r:id="rId15"/>
    <p:sldId id="274" r:id="rId16"/>
    <p:sldId id="275" r:id="rId17"/>
    <p:sldId id="279" r:id="rId18"/>
    <p:sldId id="276" r:id="rId19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2"/>
      <p:italic r:id="rId23"/>
    </p:embeddedFont>
  </p:embeddedFontLst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0389" autoAdjust="0"/>
  </p:normalViewPr>
  <p:slideViewPr>
    <p:cSldViewPr showGuides="1">
      <p:cViewPr varScale="1">
        <p:scale>
          <a:sx n="60" d="100"/>
          <a:sy n="60" d="100"/>
        </p:scale>
        <p:origin x="3006" y="7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-45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F9222-72A4-4CFE-A347-05C385FA34C0}" type="doc">
      <dgm:prSet loTypeId="urn:microsoft.com/office/officeart/2005/8/layout/pyramid1" loCatId="pyramid" qsTypeId="urn:microsoft.com/office/officeart/2005/8/quickstyle/simple3" qsCatId="simple" csTypeId="urn:microsoft.com/office/officeart/2005/8/colors/colorful2" csCatId="colorful" phldr="1"/>
      <dgm:spPr/>
    </dgm:pt>
    <dgm:pt modelId="{8A37369D-2AC4-4F66-B8D9-551FCBDC8CC1}">
      <dgm:prSet phldrT="[Text]"/>
      <dgm:spPr/>
      <dgm:t>
        <a:bodyPr/>
        <a:lstStyle/>
        <a:p>
          <a:r>
            <a:rPr lang="en-US" dirty="0" err="1" smtClean="0"/>
            <a:t>Akzeptanztests</a:t>
          </a:r>
          <a:endParaRPr lang="en-US" dirty="0"/>
        </a:p>
      </dgm:t>
    </dgm:pt>
    <dgm:pt modelId="{3AB4EE93-7C1B-4C2A-95D6-D40741DD3BF6}" type="parTrans" cxnId="{226AB17E-DBE3-4EE1-AA0E-3973D541FF27}">
      <dgm:prSet/>
      <dgm:spPr/>
      <dgm:t>
        <a:bodyPr/>
        <a:lstStyle/>
        <a:p>
          <a:endParaRPr lang="en-US"/>
        </a:p>
      </dgm:t>
    </dgm:pt>
    <dgm:pt modelId="{A75E7D2B-9A46-4FAB-8EB3-117F1B1DCF22}" type="sibTrans" cxnId="{226AB17E-DBE3-4EE1-AA0E-3973D541FF27}">
      <dgm:prSet/>
      <dgm:spPr/>
      <dgm:t>
        <a:bodyPr/>
        <a:lstStyle/>
        <a:p>
          <a:endParaRPr lang="en-US"/>
        </a:p>
      </dgm:t>
    </dgm:pt>
    <dgm:pt modelId="{A976E318-71F7-4F66-9EC8-5616BDC8986E}">
      <dgm:prSet phldrT="[Text]"/>
      <dgm:spPr/>
      <dgm:t>
        <a:bodyPr/>
        <a:lstStyle/>
        <a:p>
          <a:r>
            <a:rPr lang="en-US" dirty="0" err="1" smtClean="0"/>
            <a:t>Integrationstests</a:t>
          </a:r>
          <a:endParaRPr lang="en-US" dirty="0" smtClean="0"/>
        </a:p>
      </dgm:t>
    </dgm:pt>
    <dgm:pt modelId="{35854191-382D-46C7-85D7-A66D37D77307}" type="parTrans" cxnId="{E034FD60-BB91-4265-A1D3-0793677C7BC0}">
      <dgm:prSet/>
      <dgm:spPr/>
      <dgm:t>
        <a:bodyPr/>
        <a:lstStyle/>
        <a:p>
          <a:endParaRPr lang="en-US"/>
        </a:p>
      </dgm:t>
    </dgm:pt>
    <dgm:pt modelId="{A3C8F0A4-0C62-4784-A9CA-E1DFAC7AA691}" type="sibTrans" cxnId="{E034FD60-BB91-4265-A1D3-0793677C7BC0}">
      <dgm:prSet/>
      <dgm:spPr/>
      <dgm:t>
        <a:bodyPr/>
        <a:lstStyle/>
        <a:p>
          <a:endParaRPr lang="en-US"/>
        </a:p>
      </dgm:t>
    </dgm:pt>
    <dgm:pt modelId="{281AC809-8786-49D1-B7B9-88A0837F2819}">
      <dgm:prSet phldrT="[Text]"/>
      <dgm:spPr/>
      <dgm:t>
        <a:bodyPr/>
        <a:lstStyle/>
        <a:p>
          <a:r>
            <a:rPr lang="en-US" dirty="0" smtClean="0"/>
            <a:t>Unit-Tests</a:t>
          </a:r>
          <a:endParaRPr lang="en-US" dirty="0"/>
        </a:p>
      </dgm:t>
    </dgm:pt>
    <dgm:pt modelId="{3FCBF59D-9DC7-4275-AF9E-839F667B869A}" type="parTrans" cxnId="{6A527FDD-A3A8-49E4-9699-3D64A2E74BDA}">
      <dgm:prSet/>
      <dgm:spPr/>
      <dgm:t>
        <a:bodyPr/>
        <a:lstStyle/>
        <a:p>
          <a:endParaRPr lang="en-US"/>
        </a:p>
      </dgm:t>
    </dgm:pt>
    <dgm:pt modelId="{9338AC4A-8A62-4B49-962B-1314AF06256B}" type="sibTrans" cxnId="{6A527FDD-A3A8-49E4-9699-3D64A2E74BDA}">
      <dgm:prSet/>
      <dgm:spPr/>
      <dgm:t>
        <a:bodyPr/>
        <a:lstStyle/>
        <a:p>
          <a:endParaRPr lang="en-US"/>
        </a:p>
      </dgm:t>
    </dgm:pt>
    <dgm:pt modelId="{0E8CC521-37F0-49E1-BED7-0F6360B37E3F}" type="pres">
      <dgm:prSet presAssocID="{2BDF9222-72A4-4CFE-A347-05C385FA34C0}" presName="Name0" presStyleCnt="0">
        <dgm:presLayoutVars>
          <dgm:dir/>
          <dgm:animLvl val="lvl"/>
          <dgm:resizeHandles val="exact"/>
        </dgm:presLayoutVars>
      </dgm:prSet>
      <dgm:spPr/>
    </dgm:pt>
    <dgm:pt modelId="{0B451071-8923-467E-A6FC-F7AFB6C23E15}" type="pres">
      <dgm:prSet presAssocID="{8A37369D-2AC4-4F66-B8D9-551FCBDC8CC1}" presName="Name8" presStyleCnt="0"/>
      <dgm:spPr/>
    </dgm:pt>
    <dgm:pt modelId="{A094E159-1D38-4B0B-B357-438ED285A8AB}" type="pres">
      <dgm:prSet presAssocID="{8A37369D-2AC4-4F66-B8D9-551FCBDC8C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CFADB-DC30-41F5-9A41-62AB3BC08A8E}" type="pres">
      <dgm:prSet presAssocID="{8A37369D-2AC4-4F66-B8D9-551FCBDC8C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4E0A5-49ED-447C-8F06-6B3DBCB8A968}" type="pres">
      <dgm:prSet presAssocID="{A976E318-71F7-4F66-9EC8-5616BDC8986E}" presName="Name8" presStyleCnt="0"/>
      <dgm:spPr/>
    </dgm:pt>
    <dgm:pt modelId="{D5C58347-7A28-428C-8A15-FDDF0091E88C}" type="pres">
      <dgm:prSet presAssocID="{A976E318-71F7-4F66-9EC8-5616BDC898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6D14F-BCF2-4F9B-8AF4-68CBEB1B3939}" type="pres">
      <dgm:prSet presAssocID="{A976E318-71F7-4F66-9EC8-5616BDC898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090-7197-423E-A019-2E4B0BD4F8CB}" type="pres">
      <dgm:prSet presAssocID="{281AC809-8786-49D1-B7B9-88A0837F2819}" presName="Name8" presStyleCnt="0"/>
      <dgm:spPr/>
    </dgm:pt>
    <dgm:pt modelId="{2B5CF165-6F69-46C9-9946-4B4B1ABB0A39}" type="pres">
      <dgm:prSet presAssocID="{281AC809-8786-49D1-B7B9-88A0837F281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8C222-BA9E-42E7-8CC7-6BB9DAF92B79}" type="pres">
      <dgm:prSet presAssocID="{281AC809-8786-49D1-B7B9-88A0837F281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4FD60-BB91-4265-A1D3-0793677C7BC0}" srcId="{2BDF9222-72A4-4CFE-A347-05C385FA34C0}" destId="{A976E318-71F7-4F66-9EC8-5616BDC8986E}" srcOrd="1" destOrd="0" parTransId="{35854191-382D-46C7-85D7-A66D37D77307}" sibTransId="{A3C8F0A4-0C62-4784-A9CA-E1DFAC7AA691}"/>
    <dgm:cxn modelId="{BE24243F-6BDD-4E60-A53C-F4C177E8DEFE}" type="presOf" srcId="{281AC809-8786-49D1-B7B9-88A0837F2819}" destId="{DEC8C222-BA9E-42E7-8CC7-6BB9DAF92B79}" srcOrd="1" destOrd="0" presId="urn:microsoft.com/office/officeart/2005/8/layout/pyramid1"/>
    <dgm:cxn modelId="{E4148200-19D7-4145-B0B3-B32234FD6E9A}" type="presOf" srcId="{A976E318-71F7-4F66-9EC8-5616BDC8986E}" destId="{0DE6D14F-BCF2-4F9B-8AF4-68CBEB1B3939}" srcOrd="1" destOrd="0" presId="urn:microsoft.com/office/officeart/2005/8/layout/pyramid1"/>
    <dgm:cxn modelId="{9D2B44FF-7B29-4925-A218-2855211A8E5E}" type="presOf" srcId="{2BDF9222-72A4-4CFE-A347-05C385FA34C0}" destId="{0E8CC521-37F0-49E1-BED7-0F6360B37E3F}" srcOrd="0" destOrd="0" presId="urn:microsoft.com/office/officeart/2005/8/layout/pyramid1"/>
    <dgm:cxn modelId="{7DE6AC11-3383-4616-892D-4FC08CD78E26}" type="presOf" srcId="{A976E318-71F7-4F66-9EC8-5616BDC8986E}" destId="{D5C58347-7A28-428C-8A15-FDDF0091E88C}" srcOrd="0" destOrd="0" presId="urn:microsoft.com/office/officeart/2005/8/layout/pyramid1"/>
    <dgm:cxn modelId="{6A527FDD-A3A8-49E4-9699-3D64A2E74BDA}" srcId="{2BDF9222-72A4-4CFE-A347-05C385FA34C0}" destId="{281AC809-8786-49D1-B7B9-88A0837F2819}" srcOrd="2" destOrd="0" parTransId="{3FCBF59D-9DC7-4275-AF9E-839F667B869A}" sibTransId="{9338AC4A-8A62-4B49-962B-1314AF06256B}"/>
    <dgm:cxn modelId="{23DC8296-30EF-447C-A8EF-3AB0E95A4112}" type="presOf" srcId="{8A37369D-2AC4-4F66-B8D9-551FCBDC8CC1}" destId="{802CFADB-DC30-41F5-9A41-62AB3BC08A8E}" srcOrd="1" destOrd="0" presId="urn:microsoft.com/office/officeart/2005/8/layout/pyramid1"/>
    <dgm:cxn modelId="{226AB17E-DBE3-4EE1-AA0E-3973D541FF27}" srcId="{2BDF9222-72A4-4CFE-A347-05C385FA34C0}" destId="{8A37369D-2AC4-4F66-B8D9-551FCBDC8CC1}" srcOrd="0" destOrd="0" parTransId="{3AB4EE93-7C1B-4C2A-95D6-D40741DD3BF6}" sibTransId="{A75E7D2B-9A46-4FAB-8EB3-117F1B1DCF22}"/>
    <dgm:cxn modelId="{6FFDA427-C8BA-4A50-9CDA-966486A71A24}" type="presOf" srcId="{8A37369D-2AC4-4F66-B8D9-551FCBDC8CC1}" destId="{A094E159-1D38-4B0B-B357-438ED285A8AB}" srcOrd="0" destOrd="0" presId="urn:microsoft.com/office/officeart/2005/8/layout/pyramid1"/>
    <dgm:cxn modelId="{A5DE634F-9C0C-4BAF-A03F-4592ADE43784}" type="presOf" srcId="{281AC809-8786-49D1-B7B9-88A0837F2819}" destId="{2B5CF165-6F69-46C9-9946-4B4B1ABB0A39}" srcOrd="0" destOrd="0" presId="urn:microsoft.com/office/officeart/2005/8/layout/pyramid1"/>
    <dgm:cxn modelId="{70648296-58FB-4A45-ABC8-9A57A3397E78}" type="presParOf" srcId="{0E8CC521-37F0-49E1-BED7-0F6360B37E3F}" destId="{0B451071-8923-467E-A6FC-F7AFB6C23E15}" srcOrd="0" destOrd="0" presId="urn:microsoft.com/office/officeart/2005/8/layout/pyramid1"/>
    <dgm:cxn modelId="{A14398BC-64E9-41AB-ADC8-EF28246EF3A8}" type="presParOf" srcId="{0B451071-8923-467E-A6FC-F7AFB6C23E15}" destId="{A094E159-1D38-4B0B-B357-438ED285A8AB}" srcOrd="0" destOrd="0" presId="urn:microsoft.com/office/officeart/2005/8/layout/pyramid1"/>
    <dgm:cxn modelId="{7ED4FFB4-DC8C-4A16-BB2B-5247C16BF6FF}" type="presParOf" srcId="{0B451071-8923-467E-A6FC-F7AFB6C23E15}" destId="{802CFADB-DC30-41F5-9A41-62AB3BC08A8E}" srcOrd="1" destOrd="0" presId="urn:microsoft.com/office/officeart/2005/8/layout/pyramid1"/>
    <dgm:cxn modelId="{C0FC7727-B047-4C7E-A44D-39E9461A29F0}" type="presParOf" srcId="{0E8CC521-37F0-49E1-BED7-0F6360B37E3F}" destId="{8464E0A5-49ED-447C-8F06-6B3DBCB8A968}" srcOrd="1" destOrd="0" presId="urn:microsoft.com/office/officeart/2005/8/layout/pyramid1"/>
    <dgm:cxn modelId="{B28611D9-99AF-4DB2-B45E-7B398C7760CA}" type="presParOf" srcId="{8464E0A5-49ED-447C-8F06-6B3DBCB8A968}" destId="{D5C58347-7A28-428C-8A15-FDDF0091E88C}" srcOrd="0" destOrd="0" presId="urn:microsoft.com/office/officeart/2005/8/layout/pyramid1"/>
    <dgm:cxn modelId="{FD4B10DB-1972-461D-9A77-E796D2B7B011}" type="presParOf" srcId="{8464E0A5-49ED-447C-8F06-6B3DBCB8A968}" destId="{0DE6D14F-BCF2-4F9B-8AF4-68CBEB1B3939}" srcOrd="1" destOrd="0" presId="urn:microsoft.com/office/officeart/2005/8/layout/pyramid1"/>
    <dgm:cxn modelId="{33E91575-6729-4AA1-A5A4-9DB9B7256377}" type="presParOf" srcId="{0E8CC521-37F0-49E1-BED7-0F6360B37E3F}" destId="{91109090-7197-423E-A019-2E4B0BD4F8CB}" srcOrd="2" destOrd="0" presId="urn:microsoft.com/office/officeart/2005/8/layout/pyramid1"/>
    <dgm:cxn modelId="{27A23065-932A-4FE6-9448-21DE5937206B}" type="presParOf" srcId="{91109090-7197-423E-A019-2E4B0BD4F8CB}" destId="{2B5CF165-6F69-46C9-9946-4B4B1ABB0A39}" srcOrd="0" destOrd="0" presId="urn:microsoft.com/office/officeart/2005/8/layout/pyramid1"/>
    <dgm:cxn modelId="{8147BB81-A491-49A5-AD3B-212E605612B9}" type="presParOf" srcId="{91109090-7197-423E-A019-2E4B0BD4F8CB}" destId="{DEC8C222-BA9E-42E7-8CC7-6BB9DAF92B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4E159-1D38-4B0B-B357-438ED285A8AB}">
      <dsp:nvSpPr>
        <dsp:cNvPr id="0" name=""/>
        <dsp:cNvSpPr/>
      </dsp:nvSpPr>
      <dsp:spPr>
        <a:xfrm>
          <a:off x="1498872" y="0"/>
          <a:ext cx="1498872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Akzeptanztests</a:t>
          </a:r>
          <a:endParaRPr lang="en-US" sz="1900" kern="1200" dirty="0"/>
        </a:p>
      </dsp:txBody>
      <dsp:txXfrm>
        <a:off x="1498872" y="0"/>
        <a:ext cx="1498872" cy="1154153"/>
      </dsp:txXfrm>
    </dsp:sp>
    <dsp:sp modelId="{D5C58347-7A28-428C-8A15-FDDF0091E88C}">
      <dsp:nvSpPr>
        <dsp:cNvPr id="0" name=""/>
        <dsp:cNvSpPr/>
      </dsp:nvSpPr>
      <dsp:spPr>
        <a:xfrm>
          <a:off x="749436" y="1154153"/>
          <a:ext cx="2997745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907098"/>
                <a:satOff val="-19556"/>
                <a:lumOff val="-6275"/>
                <a:alphaOff val="0"/>
                <a:tint val="50000"/>
                <a:satMod val="300000"/>
              </a:schemeClr>
            </a:gs>
            <a:gs pos="35000">
              <a:schemeClr val="accent2">
                <a:hueOff val="907098"/>
                <a:satOff val="-19556"/>
                <a:lumOff val="-6275"/>
                <a:alphaOff val="0"/>
                <a:tint val="37000"/>
                <a:satMod val="300000"/>
              </a:schemeClr>
            </a:gs>
            <a:gs pos="100000">
              <a:schemeClr val="accent2">
                <a:hueOff val="907098"/>
                <a:satOff val="-19556"/>
                <a:lumOff val="-6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Integrationstests</a:t>
          </a:r>
          <a:endParaRPr lang="en-US" sz="1900" kern="1200" dirty="0" smtClean="0"/>
        </a:p>
      </dsp:txBody>
      <dsp:txXfrm>
        <a:off x="1274041" y="1154153"/>
        <a:ext cx="1948534" cy="1154153"/>
      </dsp:txXfrm>
    </dsp:sp>
    <dsp:sp modelId="{2B5CF165-6F69-46C9-9946-4B4B1ABB0A39}">
      <dsp:nvSpPr>
        <dsp:cNvPr id="0" name=""/>
        <dsp:cNvSpPr/>
      </dsp:nvSpPr>
      <dsp:spPr>
        <a:xfrm>
          <a:off x="0" y="2308307"/>
          <a:ext cx="4496618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1814196"/>
                <a:satOff val="-39113"/>
                <a:lumOff val="-12550"/>
                <a:alphaOff val="0"/>
                <a:tint val="50000"/>
                <a:satMod val="300000"/>
              </a:schemeClr>
            </a:gs>
            <a:gs pos="35000">
              <a:schemeClr val="accent2">
                <a:hueOff val="1814196"/>
                <a:satOff val="-39113"/>
                <a:lumOff val="-12550"/>
                <a:alphaOff val="0"/>
                <a:tint val="37000"/>
                <a:satMod val="300000"/>
              </a:schemeClr>
            </a:gs>
            <a:gs pos="100000">
              <a:schemeClr val="accent2">
                <a:hueOff val="1814196"/>
                <a:satOff val="-39113"/>
                <a:lumOff val="-125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Unit-Tests</a:t>
          </a:r>
          <a:endParaRPr lang="en-US" sz="1900" kern="1200" dirty="0"/>
        </a:p>
      </dsp:txBody>
      <dsp:txXfrm>
        <a:off x="786908" y="2308307"/>
        <a:ext cx="2922801" cy="115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23.05.2016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 love Yoda!  =&gt; Yoda, I love! yes...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This is the fastest chat for humans and Yoda on earth, right?  =&gt; The fastest chat for humans and Yoda on earth, right, this is? Hmmm...? yes...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Do you know what I am talking about?  =&gt; Know what I am talking about, do you? Hmmm...? yes...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0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HTML5 vereinfacht Entwicklung von SPAs und ermöglicht neue Einsatzzwecke (bisher nur für Desktopanwendungen und Flash)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Media-Controls, Offline-Support, Bidirektionale Client-Server Kommunikation (WebSockets), Hardwarebeschleunigte 2D und 3D Grafik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Bessere User Experience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im Gegensatz zu anderen Plattformen </a:t>
            </a:r>
            <a:r>
              <a:rPr lang="de-DE" dirty="0" smtClean="0"/>
              <a:t>keine lokale</a:t>
            </a:r>
            <a:r>
              <a:rPr lang="de-DE" baseline="0" dirty="0" smtClean="0"/>
              <a:t> Installation oder Plugins =&gt; Zugriff auf Applikation von überall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keine Page Reloads =&gt; Benutzeroberfläche schnell und reaktiv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Größere Reichweite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einzige Vorraussetzung ist </a:t>
            </a:r>
            <a:r>
              <a:rPr lang="de-DE" baseline="0" dirty="0" smtClean="0"/>
              <a:t>Browser =&gt; ist auf allen erdenklichen Geräten zu finden =&gt; niedrige Einstiegshürde um großes Publikum anzusprechen =&gt; neue Kunden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Vereinfachter Betrieb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können auf zentral verwalteter</a:t>
            </a:r>
            <a:r>
              <a:rPr lang="de-DE" baseline="0" dirty="0" smtClean="0"/>
              <a:t> Hardware deployed werden =&gt; keine Installation beim Kunden, keine eigenen Installer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Schritt in die Cloud schnell gemacht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Zukunftssichere Plattform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HTML5 und JavaScript</a:t>
            </a:r>
            <a:r>
              <a:rPr lang="de-DE" baseline="0" dirty="0" smtClean="0"/>
              <a:t> sind offene Standards =&gt; keine Abhängigkeit zu einzelnen Anbietern oder Produkte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Verbesserte Codequalität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Build- und Testautomatisierung + Konzepte: TDD, CI oder CleanCode im Web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Unittests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=&gt; Kollboratuere werden durch Test Doubles ausgetauscht =&gt; Dependency Injection, BDD erleichtern Arbeit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FIRE-Prinzip nach Ben Rady und Rod Coffin =&gt;fast (wenige Sekunden), informative (nur aus einem Grund fehlschlagen), reliable, exhaustive (erschöpfend)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 zu schreiben, zeitspielige Wartung falls Integrationspunkte selbst unter Entwicklung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aufgrund inkompatibler Schnittstellen oder flascher Annahmen über das Verhalten von Kollaborateuren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Testfälle im geeigneten Detaillevel für Business Stakeholder spezifizierbar, Tests </a:t>
            </a:r>
            <a:r>
              <a:rPr lang="de-DE" baseline="0" dirty="0" smtClean="0"/>
              <a:t>sind oft brüchig (UI Änderungen) und schlecht wartbar</a:t>
            </a:r>
            <a:r>
              <a:rPr lang="de-DE" baseline="0" smtClean="0"/>
              <a:t>, </a:t>
            </a:r>
            <a:endParaRPr lang="de-DE" baseline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smtClean="0"/>
              <a:t>=&gt; </a:t>
            </a:r>
            <a:r>
              <a:rPr lang="de-DE" baseline="0" dirty="0" smtClean="0"/>
              <a:t>Beschreibung in 3-Ebenen nach Gojko Adzic: Business Rule Level, UI Workflow Level (was macht User in UI), Technical Acitvity Level (technische Schritte)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</a:t>
            </a:r>
            <a:r>
              <a:rPr lang="de-DE" baseline="0" dirty="0" smtClean="0"/>
              <a:t>automatisierte </a:t>
            </a:r>
            <a:r>
              <a:rPr lang="de-DE" baseline="0" dirty="0" smtClean="0"/>
              <a:t>Akzeptanztests die fest verdrahtet mit Spec </a:t>
            </a:r>
            <a:r>
              <a:rPr lang="de-DE" baseline="0" dirty="0" smtClean="0"/>
              <a:t>sind =&gt; lebendige Dokumentation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TODO: Zoom einbauen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Gherkin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plain-text Englisch (60+ andere Sprachen)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Bussiness Rules zu illustrieren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Szenario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Rule illustriert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Given beschreibt den initialten Kontext -&gt; System wird in wohl-definierten Zustand gebracht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When beschreibt Ereignis oder Aktion -&gt; durch anderes System oder Benutzer, nur einmal pro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Then beschreibt Ergebnis -&gt; in Step Definition Assertion verwenden, um tatsächliches und erwartetes Ergebnis zu vergleichen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noch nicht alle Sprachfeatures in Cucumber.js unterstützt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1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Single-Page-Applikationen mit Angular, Angular 2 und Aurelia | Marcus Vetter, Simon Acker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1A36413D-031C-4F94-BDC4-44293190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Anwendungen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Ausführbare Spezifikation wird in der Sprache Gherkin geschrieben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Features werden mit dem Schlüsselwort </a:t>
            </a:r>
            <a:r>
              <a:rPr lang="de-DE" b="1" dirty="0" smtClean="0"/>
              <a:t>Feature</a:t>
            </a:r>
            <a:r>
              <a:rPr lang="de-DE" dirty="0" smtClean="0"/>
              <a:t> eingeleitet, gefolgt von einem Namen, einer optionalen Beschreibung in Freitext und </a:t>
            </a:r>
            <a:r>
              <a:rPr lang="de-DE" dirty="0"/>
              <a:t>ein oder </a:t>
            </a:r>
            <a:r>
              <a:rPr lang="de-DE" dirty="0" smtClean="0"/>
              <a:t>mehrere Szenarien.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Szenarien werden mit dem Schlüsselwort</a:t>
            </a:r>
            <a:r>
              <a:rPr lang="de-DE" b="1" dirty="0"/>
              <a:t> Scenario</a:t>
            </a:r>
            <a:r>
              <a:rPr lang="de-DE" dirty="0" smtClean="0"/>
              <a:t> eingeleitet, gefolgt von einem Namen und mehreren Steps.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Steps werden mit einem der Schlüsselwörter </a:t>
            </a:r>
            <a:r>
              <a:rPr lang="de-DE" b="1" dirty="0" smtClean="0"/>
              <a:t>Given</a:t>
            </a:r>
            <a:r>
              <a:rPr lang="de-DE" dirty="0" smtClean="0"/>
              <a:t>, </a:t>
            </a:r>
            <a:r>
              <a:rPr lang="de-DE" b="1" dirty="0" smtClean="0"/>
              <a:t>When</a:t>
            </a:r>
            <a:r>
              <a:rPr lang="de-DE" dirty="0" smtClean="0"/>
              <a:t>, </a:t>
            </a:r>
            <a:r>
              <a:rPr lang="de-DE" b="1" dirty="0" smtClean="0"/>
              <a:t>Then</a:t>
            </a:r>
            <a:r>
              <a:rPr lang="de-DE" dirty="0" smtClean="0"/>
              <a:t>, </a:t>
            </a:r>
            <a:r>
              <a:rPr lang="de-DE" b="1" dirty="0" smtClean="0"/>
              <a:t>And</a:t>
            </a:r>
            <a:r>
              <a:rPr lang="de-DE" dirty="0" smtClean="0"/>
              <a:t>, </a:t>
            </a:r>
            <a:r>
              <a:rPr lang="de-DE" b="1" dirty="0" smtClean="0"/>
              <a:t>But</a:t>
            </a:r>
            <a:r>
              <a:rPr lang="de-DE" dirty="0" smtClean="0"/>
              <a:t> eingeleitet, gefolgt von einer Step-Beschreibung in Freitext.</a:t>
            </a:r>
          </a:p>
          <a:p>
            <a:pPr lvl="1" indent="0">
              <a:buNone/>
            </a:pPr>
            <a:endParaRPr lang="de-D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Weitere Sprach-Features: Background, Scenario Outline, Examples, Doc Strings, Data Tables, Tags,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Gherkin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2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(3)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/>
              <a:t>Step Definition ist ein Stück Code zusammen mit einem verknüpften </a:t>
            </a:r>
            <a:r>
              <a:rPr lang="de-DE" dirty="0" smtClean="0"/>
              <a:t>Pattern (Regulärer Ausdruck).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Pattern </a:t>
            </a:r>
            <a:r>
              <a:rPr lang="de-DE" dirty="0" smtClean="0"/>
              <a:t>verknüpft die Step Definition mit allen passenden Steps.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Der Code wird ausgeführt wenn Cucumber auf einen passenden Gherkin Step stößt.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Dabei können über Capture Groups auch Parameter übergeben werden.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Step Definitions</a:t>
            </a:r>
          </a:p>
          <a:p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518127" y="4829075"/>
            <a:ext cx="4210656" cy="83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Scenario: </a:t>
            </a:r>
            <a:r>
              <a:rPr lang="de-DE" sz="2200" dirty="0" smtClean="0">
                <a:latin typeface="AA Zuehlke" pitchFamily="2" charset="0"/>
              </a:rPr>
              <a:t>Some cukes</a:t>
            </a:r>
          </a:p>
          <a:p>
            <a:r>
              <a:rPr lang="de-DE" sz="2200" dirty="0">
                <a:latin typeface="AA Zuehlke" pitchFamily="2" charset="0"/>
              </a:rPr>
              <a:t> </a:t>
            </a:r>
            <a:r>
              <a:rPr lang="de-DE" sz="2200" dirty="0" smtClean="0">
                <a:latin typeface="AA Zuehlke" pitchFamily="2" charset="0"/>
              </a:rPr>
              <a:t>   </a:t>
            </a:r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Given</a:t>
            </a:r>
            <a:r>
              <a:rPr lang="de-DE" sz="2200" dirty="0" smtClean="0">
                <a:latin typeface="AA Zuehlke" pitchFamily="2" charset="0"/>
              </a:rPr>
              <a:t> I have </a:t>
            </a:r>
            <a:r>
              <a:rPr lang="de-DE" sz="2200" dirty="0" smtClean="0">
                <a:solidFill>
                  <a:schemeClr val="accent3"/>
                </a:solidFill>
                <a:latin typeface="AA Zuehlke" pitchFamily="2" charset="0"/>
              </a:rPr>
              <a:t>48</a:t>
            </a:r>
            <a:r>
              <a:rPr lang="de-DE" sz="2200" dirty="0" smtClean="0">
                <a:latin typeface="AA Zuehlke" pitchFamily="2" charset="0"/>
              </a:rPr>
              <a:t> cukes in my belly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0240" y="5877923"/>
            <a:ext cx="7308543" cy="420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Given(</a:t>
            </a:r>
            <a:r>
              <a:rPr lang="de-DE" sz="2200" dirty="0" smtClean="0">
                <a:solidFill>
                  <a:schemeClr val="accent3"/>
                </a:solidFill>
                <a:latin typeface="AA Zuehlke" pitchFamily="2" charset="0"/>
              </a:rPr>
              <a:t>/^I have (\d+) cukes in my belly$/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function</a:t>
            </a:r>
            <a:r>
              <a:rPr lang="de-DE" sz="2200" dirty="0" smtClean="0">
                <a:latin typeface="AA Zuehlke" pitchFamily="2" charset="0"/>
              </a:rPr>
              <a:t> (cukes) {…}</a:t>
            </a:r>
          </a:p>
          <a:p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Protractor ist ein End-to-end Testing Framwork für SPAs und integriert mächtige Werkzeuge und Technologien wie NodeJS, Selenium, WebDriver, Jasmine, Cucumber und Mocha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203906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4219" y="2471793"/>
            <a:ext cx="1584176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4632" y="2471793"/>
            <a:ext cx="144016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Jasmine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7025" y="2471793"/>
            <a:ext cx="1323546" cy="4169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Mocha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68293" y="3609474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3513" y="3214343"/>
            <a:ext cx="1420706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2585" y="238697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2510" y="4719171"/>
            <a:ext cx="2232248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53953" y="4662266"/>
            <a:ext cx="2046132" cy="4391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Selenium Driver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3952" y="5103116"/>
            <a:ext cx="2046133" cy="4321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Browser Driver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74758" y="5681924"/>
            <a:ext cx="1535732" cy="366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Browser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3439" y="6048035"/>
            <a:ext cx="2038371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>
          <a:xfrm>
            <a:off x="6677019" y="4248343"/>
            <a:ext cx="0" cy="413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3"/>
          </p:cNvCxnSpPr>
          <p:nvPr/>
        </p:nvCxnSpPr>
        <p:spPr>
          <a:xfrm flipH="1">
            <a:off x="5914219" y="2888711"/>
            <a:ext cx="1014579" cy="521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>
            <a:off x="2558634" y="4256024"/>
            <a:ext cx="0" cy="463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396307" y="2878676"/>
            <a:ext cx="1097205" cy="531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5203866" y="2903259"/>
            <a:ext cx="6529" cy="311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5" idx="1"/>
          </p:cNvCxnSpPr>
          <p:nvPr/>
        </p:nvCxnSpPr>
        <p:spPr>
          <a:xfrm>
            <a:off x="2558634" y="5151219"/>
            <a:ext cx="1116124" cy="713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3"/>
          </p:cNvCxnSpPr>
          <p:nvPr/>
        </p:nvCxnSpPr>
        <p:spPr>
          <a:xfrm flipH="1">
            <a:off x="5210490" y="5535297"/>
            <a:ext cx="1466529" cy="329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 Webanwendung werden durch sogenannte Page Objects repräsentiert, wobei ein Page Object die Features einer „Seite“ kappselt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5701826" y="5758799"/>
            <a:ext cx="2880320" cy="43200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>
                <a:latin typeface="AA Zuehlke" pitchFamily="2" charset="0"/>
              </a:rPr>
              <a:t>S</a:t>
            </a:r>
            <a:r>
              <a:rPr lang="de-DE" sz="2200" dirty="0" smtClean="0">
                <a:latin typeface="AA Zuehlke" pitchFamily="2" charset="0"/>
              </a:rPr>
              <a:t>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24128" y="5259441"/>
            <a:ext cx="2880320" cy="4103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4128" y="4221088"/>
            <a:ext cx="2880320" cy="43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Step-Definition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1551" y="4727547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46042" y="4738416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786" y="4671212"/>
            <a:ext cx="914400" cy="4647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921795"/>
            <a:ext cx="1529542" cy="1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Single-Page Anwendungen,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Zusammenfassung und Fazit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asnychrones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sz="2000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2284823"/>
            <a:ext cx="6651847" cy="37849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Bessere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Größere Reichweite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Vereinfachter Betrieb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Zukunftssichere Plattform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Codequalität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481">
            <a:off x="6116455" y="866159"/>
            <a:ext cx="2083539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Testpyramide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16858"/>
              </p:ext>
            </p:extLst>
          </p:nvPr>
        </p:nvGraphicFramePr>
        <p:xfrm>
          <a:off x="579439" y="955552"/>
          <a:ext cx="4496618" cy="346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439" y="4778931"/>
            <a:ext cx="7808986" cy="15121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Technologien im Web-Umfeld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Akzeptanztests: Cucumber, Protractor,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Integrationstest: Jasmine, Protractor, Node, </a:t>
            </a:r>
            <a:r>
              <a:rPr lang="de-DE" sz="2000" dirty="0">
                <a:latin typeface="AA Zuehlke" pitchFamily="2" charset="0"/>
              </a:rPr>
              <a:t>…</a:t>
            </a:r>
            <a:endParaRPr lang="de-DE" sz="20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Unit-Tests: Karma mit Jasmine oder Mocha/Chai/Sinon, …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813617" y="2250837"/>
            <a:ext cx="645568" cy="216717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Brace 10"/>
          <p:cNvSpPr/>
          <p:nvPr/>
        </p:nvSpPr>
        <p:spPr>
          <a:xfrm>
            <a:off x="5813617" y="933885"/>
            <a:ext cx="645568" cy="98902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459185" y="909568"/>
            <a:ext cx="2345191" cy="119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3144" y="103885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200" dirty="0" smtClean="0">
                <a:latin typeface="AA Zuehlke" pitchFamily="2" charset="0"/>
              </a:rPr>
              <a:t>richtige Produkt?</a:t>
            </a:r>
            <a:endParaRPr lang="de-DE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7549" y="2923182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Bauen wir das</a:t>
            </a:r>
          </a:p>
          <a:p>
            <a:r>
              <a:rPr lang="de-DE" sz="22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38463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du definieren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 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Realistische Beispiele dienen 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Vertical Scroll 15"/>
          <p:cNvSpPr/>
          <p:nvPr/>
        </p:nvSpPr>
        <p:spPr>
          <a:xfrm>
            <a:off x="3823878" y="1678401"/>
            <a:ext cx="1632520" cy="1143000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In order to …</a:t>
            </a:r>
          </a:p>
          <a:p>
            <a:r>
              <a:rPr lang="de-DE" sz="1600" dirty="0" smtClean="0">
                <a:latin typeface="AA Zuehlke" pitchFamily="2" charset="0"/>
              </a:rPr>
              <a:t>As …</a:t>
            </a:r>
          </a:p>
          <a:p>
            <a:r>
              <a:rPr lang="de-DE" sz="1600" dirty="0" smtClean="0">
                <a:latin typeface="AA Zuehlke" pitchFamily="2" charset="0"/>
              </a:rPr>
              <a:t>I want to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4157" y="1182491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547684" y="1975883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5651332" y="1663036"/>
            <a:ext cx="1489340" cy="129614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Given…</a:t>
            </a:r>
          </a:p>
          <a:p>
            <a:r>
              <a:rPr lang="de-DE" sz="1600" dirty="0" smtClean="0">
                <a:latin typeface="AA Zuehlke" pitchFamily="2" charset="0"/>
              </a:rPr>
              <a:t>When …</a:t>
            </a:r>
          </a:p>
          <a:p>
            <a:r>
              <a:rPr lang="de-DE" sz="1600" dirty="0" smtClean="0">
                <a:latin typeface="AA Zuehlke" pitchFamily="2" charset="0"/>
              </a:rPr>
              <a:t>Then …</a:t>
            </a: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2473441" y="3311734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3839249" y="4501755"/>
            <a:ext cx="1901442" cy="581784"/>
          </a:xfrm>
          <a:prstGeom prst="curved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 rot="10800000">
            <a:off x="3760091" y="5341287"/>
            <a:ext cx="1980599" cy="58178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7942" y="4066077"/>
            <a:ext cx="504056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fail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9414" y="5933666"/>
            <a:ext cx="1101112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success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9039" y="4563539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526" y="4779271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367197939"/>
              </p:ext>
            </p:extLst>
          </p:nvPr>
        </p:nvGraphicFramePr>
        <p:xfrm>
          <a:off x="5342966" y="3832316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29" y="833161"/>
            <a:ext cx="3682832" cy="3647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4581128"/>
            <a:ext cx="7554250" cy="18722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Falles Eingabe mit Fragezeichen endet, „Hmmm…?“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„yes…“ hinten anhängen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3696010" cy="3640754"/>
          </a:xfrm>
        </p:spPr>
      </p:pic>
    </p:spTree>
    <p:extLst>
      <p:ext uri="{BB962C8B-B14F-4D97-AF65-F5344CB8AC3E}">
        <p14:creationId xmlns:p14="http://schemas.microsoft.com/office/powerpoint/2010/main" val="41610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Werkzeug zur textuellen Spezifikation von Anforderungen an Software und zur automatisierten Überprüfung dieser Beschreibung auf ihre korrekte Implementierung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 Source of Truth</a:t>
            </a:r>
            <a:r>
              <a:rPr lang="de-DE" dirty="0" smtClean="0"/>
              <a:t>: Spezifiaktion und Testdokumentation in ein kohäsives Ganzes gemergt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Lebendige Spezifikation</a:t>
            </a:r>
            <a:r>
              <a:rPr lang="de-DE" dirty="0" smtClean="0"/>
              <a:t>: Immer aktuelle Spezifikation da diese automatisiert getestet wird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64702" y="933885"/>
            <a:ext cx="8412161" cy="645156"/>
          </a:xfrm>
        </p:spPr>
        <p:txBody>
          <a:bodyPr/>
          <a:lstStyle/>
          <a:p>
            <a:r>
              <a:rPr lang="de-DE" dirty="0" smtClean="0"/>
              <a:t>Collaboration Tool</a:t>
            </a:r>
            <a:endParaRPr lang="de-DE" dirty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3210282" cy="10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AUTHOR" val="Marcus Vetter;br&amp;Simon Ack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1616</Words>
  <Application>Microsoft Office PowerPoint</Application>
  <PresentationFormat>On-screen Show (4:3)</PresentationFormat>
  <Paragraphs>254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AA Zuehlke</vt:lpstr>
      <vt:lpstr>Arial</vt:lpstr>
      <vt:lpstr>Zuehlke</vt:lpstr>
      <vt:lpstr>Automatisierte Akzeptanztests bei  Single-Page Anwendungen</vt:lpstr>
      <vt:lpstr>Agenda</vt:lpstr>
      <vt:lpstr>Single-Page Anwendungen (1)</vt:lpstr>
      <vt:lpstr>Single-Page Anwendungen (2)</vt:lpstr>
      <vt:lpstr>Testpyramide</vt:lpstr>
      <vt:lpstr>Specification By Example (1)</vt:lpstr>
      <vt:lpstr>Specification By Example (2)</vt:lpstr>
      <vt:lpstr>YodaChat</vt:lpstr>
      <vt:lpstr>Cucumber (1)</vt:lpstr>
      <vt:lpstr>Cucumber (2)</vt:lpstr>
      <vt:lpstr>Cucumber (3)</vt:lpstr>
      <vt:lpstr>YodaChat</vt:lpstr>
      <vt:lpstr>Protractor</vt:lpstr>
      <vt:lpstr>YodaChat</vt:lpstr>
      <vt:lpstr>Page Object Pattern</vt:lpstr>
      <vt:lpstr>YodaChat</vt:lpstr>
      <vt:lpstr>YodaChat</vt:lpstr>
      <vt:lpstr>Zusammenfassung und Fazit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Single-Page-Applikationen mit Angular, Angular 2 und Aurelia</dc:title>
  <dc:creator>sia</dc:creator>
  <cp:lastModifiedBy>Acker, Simon</cp:lastModifiedBy>
  <cp:revision>279</cp:revision>
  <dcterms:created xsi:type="dcterms:W3CDTF">2016-04-01T12:01:03Z</dcterms:created>
  <dcterms:modified xsi:type="dcterms:W3CDTF">2016-05-23T14:03:26Z</dcterms:modified>
</cp:coreProperties>
</file>