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xlsx" ContentType="application/vnd.openxmlformats-officedocument.spreadsheetml.shee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4" r:id="rId1"/>
  </p:sldMasterIdLst>
  <p:notesMasterIdLst>
    <p:notesMasterId r:id="rId16"/>
  </p:notesMasterIdLst>
  <p:handoutMasterIdLst>
    <p:handoutMasterId r:id="rId17"/>
  </p:handoutMasterIdLst>
  <p:sldIdLst>
    <p:sldId id="258" r:id="rId2"/>
    <p:sldId id="266" r:id="rId3"/>
    <p:sldId id="273" r:id="rId4"/>
    <p:sldId id="274" r:id="rId5"/>
    <p:sldId id="277" r:id="rId6"/>
    <p:sldId id="279" r:id="rId7"/>
    <p:sldId id="283" r:id="rId8"/>
    <p:sldId id="282" r:id="rId9"/>
    <p:sldId id="280" r:id="rId10"/>
    <p:sldId id="281" r:id="rId11"/>
    <p:sldId id="275" r:id="rId12"/>
    <p:sldId id="276" r:id="rId13"/>
    <p:sldId id="272" r:id="rId14"/>
    <p:sldId id="27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24" autoAdjust="0"/>
  </p:normalViewPr>
  <p:slideViewPr>
    <p:cSldViewPr showGuides="1">
      <p:cViewPr>
        <p:scale>
          <a:sx n="100" d="100"/>
          <a:sy n="100" d="100"/>
        </p:scale>
        <p:origin x="-516" y="1218"/>
      </p:cViewPr>
      <p:guideLst>
        <p:guide orient="horz" pos="300"/>
        <p:guide orient="horz" pos="436"/>
        <p:guide orient="horz" pos="913"/>
        <p:guide orient="horz" pos="1162"/>
        <p:guide orient="horz" pos="3453"/>
        <p:guide orient="horz" pos="3702"/>
        <p:guide orient="horz" pos="3952"/>
        <p:guide orient="horz" pos="4201"/>
        <p:guide pos="2880"/>
        <p:guide pos="340"/>
        <p:guide pos="54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-2472" y="-96"/>
      </p:cViewPr>
      <p:guideLst>
        <p:guide orient="horz" pos="2540"/>
        <p:guide orient="horz" pos="385"/>
        <p:guide orient="horz" pos="158"/>
        <p:guide orient="horz" pos="5375"/>
        <p:guide orient="horz" pos="5602"/>
        <p:guide pos="2160"/>
        <p:guide pos="346"/>
        <p:guide pos="397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2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</c:ser>
        <c:axId val="68169088"/>
        <c:axId val="68187264"/>
      </c:barChart>
      <c:catAx>
        <c:axId val="68169088"/>
        <c:scaling>
          <c:orientation val="minMax"/>
        </c:scaling>
        <c:axPos val="l"/>
        <c:majorTickMark val="none"/>
        <c:tickLblPos val="nextTo"/>
        <c:spPr>
          <a:ln w="6350"/>
        </c:spPr>
        <c:crossAx val="68187264"/>
        <c:crosses val="autoZero"/>
        <c:auto val="1"/>
        <c:lblAlgn val="ctr"/>
        <c:lblOffset val="100"/>
      </c:catAx>
      <c:valAx>
        <c:axId val="68187264"/>
        <c:scaling>
          <c:orientation val="minMax"/>
        </c:scaling>
        <c:axPos val="b"/>
        <c:majorGridlines>
          <c:spPr>
            <a:ln w="6350">
              <a:solidFill>
                <a:schemeClr val="tx2"/>
              </a:solidFill>
            </a:ln>
          </c:spPr>
        </c:majorGridlines>
        <c:numFmt formatCode="General" sourceLinked="1"/>
        <c:majorTickMark val="in"/>
        <c:tickLblPos val="nextTo"/>
        <c:spPr>
          <a:ln w="6350">
            <a:noFill/>
          </a:ln>
        </c:spPr>
        <c:crossAx val="68169088"/>
        <c:crosses val="autoZero"/>
        <c:crossBetween val="between"/>
      </c:valAx>
      <c:spPr>
        <a:noFill/>
        <a:ln>
          <a:noFill/>
        </a:ln>
      </c:spPr>
    </c:plotArea>
    <c:legend>
      <c:legendPos val="t"/>
      <c:layout/>
      <c:spPr>
        <a:ln>
          <a:noFill/>
        </a:ln>
      </c:spPr>
    </c:legend>
    <c:plotVisOnly val="1"/>
    <c:dispBlanksAs val="gap"/>
  </c:chart>
  <c:spPr>
    <a:ln>
      <a:noFill/>
    </a:ln>
  </c:spPr>
  <c:txPr>
    <a:bodyPr/>
    <a:lstStyle/>
    <a:p>
      <a:pPr>
        <a:defRPr sz="1400">
          <a:latin typeface="Arial" pitchFamily="34" charset="0"/>
          <a:cs typeface="Arial" pitchFamily="34" charset="0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title>
      <c:layout/>
      <c:txPr>
        <a:bodyPr/>
        <a:lstStyle/>
        <a:p>
          <a:pPr>
            <a:defRPr sz="1600"/>
          </a:pPr>
          <a:endParaRPr lang="en-US"/>
        </a:p>
      </c:txPr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spPr>
              <a:solidFill>
                <a:srgbClr val="990033"/>
              </a:solidFill>
            </c:spPr>
          </c:dPt>
          <c:dPt>
            <c:idx val="1"/>
            <c:spPr>
              <a:solidFill>
                <a:srgbClr val="99CC00"/>
              </a:solidFill>
            </c:spPr>
          </c:dPt>
          <c:dPt>
            <c:idx val="2"/>
            <c:spPr>
              <a:solidFill>
                <a:srgbClr val="009999"/>
              </a:solidFill>
            </c:spPr>
          </c:dPt>
          <c:dPt>
            <c:idx val="3"/>
            <c:spPr>
              <a:solidFill>
                <a:srgbClr val="3366CC"/>
              </a:solidFill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5"/>
            </a:solidFill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t"/>
      <c:layout/>
      <c:spPr>
        <a:ln>
          <a:noFill/>
        </a:ln>
      </c:spPr>
    </c:legend>
    <c:plotVisOnly val="1"/>
    <c:dispBlanksAs val="zero"/>
  </c:chart>
  <c:spPr>
    <a:ln>
      <a:noFill/>
    </a:ln>
  </c:spPr>
  <c:txPr>
    <a:bodyPr/>
    <a:lstStyle/>
    <a:p>
      <a:pPr>
        <a:defRPr sz="1400">
          <a:latin typeface="Arial" pitchFamily="34" charset="0"/>
          <a:cs typeface="Arial" pitchFamily="34" charset="0"/>
        </a:defRPr>
      </a:pPr>
      <a:endParaRPr lang="en-US"/>
    </a:p>
  </c:txPr>
  <c:externalData r:id="rId2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0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0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A7AEF-D3D1-4A80-8092-6DE39E8D5B34}" type="datetimeFigureOut">
              <a:rPr lang="en-GB" sz="800" smtClean="0">
                <a:latin typeface="Arial" pitchFamily="34" charset="0"/>
                <a:cs typeface="Arial" pitchFamily="34" charset="0"/>
              </a:rPr>
              <a:pPr/>
              <a:t>15/02/2014</a:t>
            </a:fld>
            <a:endParaRPr lang="en-GB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175"/>
            <a:ext cx="2971800" cy="249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z="800" dirty="0" smtClean="0">
                <a:latin typeface="Arial" pitchFamily="34" charset="0"/>
                <a:cs typeface="Arial" pitchFamily="34" charset="0"/>
              </a:rPr>
              <a:t>© Givaudan. All rights </a:t>
            </a:r>
            <a:r>
              <a:rPr lang="en-GB" sz="800" dirty="0">
                <a:latin typeface="Arial" pitchFamily="34" charset="0"/>
                <a:cs typeface="Arial" pitchFamily="34" charset="0"/>
              </a:rPr>
              <a:t>r</a:t>
            </a:r>
            <a:r>
              <a:rPr lang="en-GB" sz="800" dirty="0" smtClean="0">
                <a:latin typeface="Arial" pitchFamily="34" charset="0"/>
                <a:cs typeface="Arial" pitchFamily="34" charset="0"/>
              </a:rPr>
              <a:t>eserved.</a:t>
            </a:r>
            <a:endParaRPr lang="en-GB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93175"/>
            <a:ext cx="2971800" cy="249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950D6-0442-4603-915E-4833EEB4A01F}" type="slidenum">
              <a:rPr lang="en-GB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GB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19920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0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0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fld id="{FA175E2C-59E1-4EF1-A36A-FD7E50E71E80}" type="datetimeFigureOut">
              <a:rPr lang="en-GB" smtClean="0"/>
              <a:pPr/>
              <a:t>15/02/2014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5376" y="611188"/>
            <a:ext cx="4320000" cy="3240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9275" y="4032250"/>
            <a:ext cx="5759450" cy="450056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175"/>
            <a:ext cx="2971800" cy="249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© Givaudan. All rights reserved.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93175"/>
            <a:ext cx="2971800" cy="249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 b="1">
                <a:latin typeface="Arial" pitchFamily="34" charset="0"/>
                <a:cs typeface="Arial" pitchFamily="34" charset="0"/>
              </a:defRPr>
            </a:lvl1pPr>
          </a:lstStyle>
          <a:p>
            <a:fld id="{66A9D088-043F-49E2-A77E-8480DA71559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50050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buClr>
        <a:schemeClr val="bg1">
          <a:lumMod val="85000"/>
        </a:schemeClr>
      </a:buClr>
      <a:buFontTx/>
      <a:buNone/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5738" indent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355600" indent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541338" indent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711200" indent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376658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10</a:t>
            </a:fld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11</a:t>
            </a:fld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12</a:t>
            </a:fld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13</a:t>
            </a:fld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14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5</a:t>
            </a:fld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7</a:t>
            </a:fld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8</a:t>
            </a:fld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4988" y="611188"/>
            <a:ext cx="4321175" cy="32400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9D088-043F-49E2-A77E-8480DA715595}" type="slidenum">
              <a:rPr lang="en-GB" smtClean="0"/>
              <a:pPr/>
              <a:t>9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4172443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 and Bann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1844675"/>
            <a:ext cx="8064500" cy="324050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085638"/>
            <a:ext cx="9144000" cy="7920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GB" noProof="0" dirty="0" smtClean="0"/>
              <a:t>Click icon to insert image 254x22 mm</a:t>
            </a:r>
            <a:endParaRPr lang="en-GB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893659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with Three Pictures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3032957"/>
            <a:ext cx="8064500" cy="284396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539750" y="1844675"/>
            <a:ext cx="2592000" cy="1008000"/>
          </a:xfrm>
        </p:spPr>
        <p:txBody>
          <a:bodyPr/>
          <a:lstStyle>
            <a:lvl1pPr marL="0" indent="0" algn="ctr">
              <a:buNone/>
              <a:defRPr sz="1200" baseline="0"/>
            </a:lvl1pPr>
          </a:lstStyle>
          <a:p>
            <a:r>
              <a:rPr lang="en-GB" noProof="0" dirty="0" smtClean="0"/>
              <a:t>Click icon to insert image 72x28 mm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6012250" y="1839124"/>
            <a:ext cx="2592000" cy="1008000"/>
          </a:xfrm>
        </p:spPr>
        <p:txBody>
          <a:bodyPr/>
          <a:lstStyle>
            <a:lvl1pPr marL="0" indent="0" algn="ctr">
              <a:buFontTx/>
              <a:buNone/>
              <a:defRPr sz="1200" baseline="0"/>
            </a:lvl1pPr>
          </a:lstStyle>
          <a:p>
            <a:r>
              <a:rPr lang="en-US" dirty="0" smtClean="0"/>
              <a:t>Click icon to insert image 72x28 mm</a:t>
            </a:r>
            <a:endParaRPr lang="en-GB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276000" y="1844675"/>
            <a:ext cx="2592000" cy="1008000"/>
          </a:xfrm>
        </p:spPr>
        <p:txBody>
          <a:bodyPr/>
          <a:lstStyle>
            <a:lvl1pPr marL="0" indent="0" algn="ctr">
              <a:buFontTx/>
              <a:buNone/>
              <a:defRPr sz="1200" baseline="0"/>
            </a:lvl1pPr>
          </a:lstStyle>
          <a:p>
            <a:r>
              <a:rPr lang="en-US" dirty="0" smtClean="0"/>
              <a:t>Click icon to insert image 72x28 mm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397017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Flavours or Corpo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5876924"/>
            <a:ext cx="8064500" cy="396876"/>
          </a:xfrm>
        </p:spPr>
        <p:txBody>
          <a:bodyPr lIns="0" tIns="0" rIns="0" bIns="0" anchor="t" anchorCtr="0">
            <a:noAutofit/>
          </a:bodyPr>
          <a:lstStyle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750" y="6273800"/>
            <a:ext cx="8064500" cy="21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add sub title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388"/>
            <a:ext cx="9144000" cy="365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23" y="458672"/>
            <a:ext cx="1476000" cy="78039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6561088"/>
            <a:ext cx="8064500" cy="21600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Month Year</a:t>
            </a:r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224187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Fragra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5876924"/>
            <a:ext cx="8064500" cy="396876"/>
          </a:xfrm>
        </p:spPr>
        <p:txBody>
          <a:bodyPr lIns="0" tIns="0" rIns="0" bIns="0" anchor="t" anchorCtr="0">
            <a:noAutofit/>
          </a:bodyPr>
          <a:lstStyle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750" y="6273800"/>
            <a:ext cx="8064500" cy="2155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add sub title</a:t>
            </a:r>
            <a:endParaRPr lang="en-GB" noProof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23" y="458672"/>
            <a:ext cx="1476000" cy="7803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388"/>
            <a:ext cx="9144000" cy="3657600"/>
          </a:xfrm>
          <a:prstGeom prst="rect">
            <a:avLst/>
          </a:prstGeom>
        </p:spPr>
      </p:pic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6561088"/>
            <a:ext cx="8064500" cy="216000"/>
          </a:xfrm>
        </p:spPr>
        <p:txBody>
          <a:bodyPr anchor="ctr" anchorCtr="0"/>
          <a:lstStyle>
            <a:lvl1pPr marL="0" indent="0" algn="ctr">
              <a:buFontTx/>
              <a:buNone/>
              <a:defRPr sz="1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Month Year</a:t>
            </a:r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127214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449388"/>
            <a:ext cx="9144000" cy="3657600"/>
          </a:xfrm>
          <a:gradFill>
            <a:gsLst>
              <a:gs pos="0">
                <a:schemeClr val="bg2"/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</p:spPr>
        <p:txBody>
          <a:bodyPr anchor="ctr" anchorCtr="1">
            <a:noAutofit/>
          </a:bodyPr>
          <a:lstStyle>
            <a:lvl1pPr algn="ctr">
              <a:defRPr sz="2800" b="0" cap="none" baseline="0"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23" y="458672"/>
            <a:ext cx="1476000" cy="780396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5485222"/>
            <a:ext cx="8063768" cy="396875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400">
                <a:latin typeface="Times New Roman" pitchFamily="18" charset="0"/>
                <a:cs typeface="Times New Roman" pitchFamily="18" charset="0"/>
              </a:defRPr>
            </a:lvl1pPr>
            <a:lvl2pPr marL="362925" indent="0" algn="ctr">
              <a:buFontTx/>
              <a:buNone/>
              <a:defRPr sz="1400">
                <a:latin typeface="Times New Roman" pitchFamily="18" charset="0"/>
                <a:cs typeface="Times New Roman" pitchFamily="18" charset="0"/>
              </a:defRPr>
            </a:lvl2pPr>
            <a:lvl3pPr marL="720000" indent="0" algn="ctr">
              <a:buFontTx/>
              <a:buNone/>
              <a:defRPr sz="1400">
                <a:latin typeface="Times New Roman" pitchFamily="18" charset="0"/>
                <a:cs typeface="Times New Roman" pitchFamily="18" charset="0"/>
              </a:defRPr>
            </a:lvl3pPr>
            <a:lvl4pPr marL="1078888" indent="0" algn="ctr">
              <a:buFontTx/>
              <a:buNone/>
              <a:defRPr sz="1400">
                <a:latin typeface="Times New Roman" pitchFamily="18" charset="0"/>
                <a:cs typeface="Times New Roman" pitchFamily="18" charset="0"/>
              </a:defRPr>
            </a:lvl4pPr>
            <a:lvl5pPr marL="1440000" indent="0" algn="ctr">
              <a:buFontTx/>
              <a:buNone/>
              <a:defRPr sz="1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GB" noProof="0" dirty="0" smtClean="0"/>
              <a:t>Click to add sub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004179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Bann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1844674"/>
            <a:ext cx="8064500" cy="324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075375"/>
            <a:ext cx="9144000" cy="792000"/>
          </a:xfrm>
          <a:gradFill>
            <a:gsLst>
              <a:gs pos="0">
                <a:schemeClr val="bg2"/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  <a:normAutofit/>
          </a:bodyPr>
          <a:lstStyle>
            <a:lvl1pPr marL="0" indent="0">
              <a:buFontTx/>
              <a:buNone/>
              <a:defRPr lang="en-US" sz="1600" b="0" cap="none" baseline="0" smtClean="0">
                <a:latin typeface="+mn-lt"/>
                <a:ea typeface="+mj-ea"/>
                <a:cs typeface="Times New Roman" pitchFamily="18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lvl="0" algn="ctr" defTabSz="914400">
              <a:spcBef>
                <a:spcPct val="0"/>
              </a:spcBef>
              <a:buNone/>
            </a:pPr>
            <a:r>
              <a:rPr lang="en-GB" noProof="0" dirty="0" smtClean="0"/>
              <a:t>Click to add banner text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86675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/>
        <p:txBody>
          <a:bodyPr/>
          <a:lstStyle>
            <a:lvl1pPr marL="0" indent="0">
              <a:buFontTx/>
              <a:buNone/>
              <a:defRPr baseline="0"/>
            </a:lvl1pPr>
          </a:lstStyle>
          <a:p>
            <a:r>
              <a:rPr lang="en-US" smtClean="0"/>
              <a:t>Click icon to add table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8285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692150"/>
            <a:ext cx="8064500" cy="757238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graphicFrame>
        <p:nvGraphicFramePr>
          <p:cNvPr id="3" name="Chart 2"/>
          <p:cNvGraphicFramePr/>
          <p:nvPr userDrawn="1">
            <p:extLst>
              <p:ext uri="{D42A27DB-BD31-4B8C-83A1-F6EECF244321}">
                <p14:modId xmlns="" xmlns:p14="http://schemas.microsoft.com/office/powerpoint/2010/main" val="1618250192"/>
              </p:ext>
            </p:extLst>
          </p:nvPr>
        </p:nvGraphicFramePr>
        <p:xfrm>
          <a:off x="1524000" y="1802941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804500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graphicFrame>
        <p:nvGraphicFramePr>
          <p:cNvPr id="3" name="Chart 2"/>
          <p:cNvGraphicFramePr/>
          <p:nvPr userDrawn="1">
            <p:extLst>
              <p:ext uri="{D42A27DB-BD31-4B8C-83A1-F6EECF244321}">
                <p14:modId xmlns="" xmlns:p14="http://schemas.microsoft.com/office/powerpoint/2010/main" val="1658717376"/>
              </p:ext>
            </p:extLst>
          </p:nvPr>
        </p:nvGraphicFramePr>
        <p:xfrm>
          <a:off x="1524000" y="1802941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347253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2188433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9750" y="1844675"/>
            <a:ext cx="8064500" cy="4032250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089025"/>
            <a:ext cx="8064500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1793845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692150"/>
            <a:ext cx="1974850" cy="518477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9750" y="692150"/>
            <a:ext cx="5937250" cy="5184775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GB" noProof="0" dirty="0" smtClean="0"/>
              <a:t>Click to add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94" y="6261024"/>
            <a:ext cx="1188000" cy="289300"/>
          </a:xfrm>
          <a:prstGeom prst="rect">
            <a:avLst/>
          </a:prstGeom>
        </p:spPr>
      </p:pic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 rot="5400000">
            <a:off x="5363040" y="3105468"/>
            <a:ext cx="5186995" cy="360363"/>
          </a:xfrm>
        </p:spPr>
        <p:txBody>
          <a:bodyPr wrap="square"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en-GB" noProof="0" dirty="0" smtClean="0"/>
              <a:t>Click to add optional sub title</a:t>
            </a:r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1669791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023" y="458672"/>
            <a:ext cx="1476000" cy="78039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2/15/2014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2/15/2014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F789A81-9B9B-445C-8A60-F916862B464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92" r:id="rId14"/>
    <p:sldLayoutId id="2147483649" r:id="rId15"/>
    <p:sldLayoutId id="2147483705" r:id="rId16"/>
    <p:sldLayoutId id="2147483651" r:id="rId17"/>
    <p:sldLayoutId id="2147483713" r:id="rId18"/>
    <p:sldLayoutId id="2147483716" r:id="rId19"/>
    <p:sldLayoutId id="2147483687" r:id="rId20"/>
    <p:sldLayoutId id="2147483688" r:id="rId21"/>
    <p:sldLayoutId id="2147483654" r:id="rId22"/>
    <p:sldLayoutId id="2147483658" r:id="rId23"/>
    <p:sldLayoutId id="2147483659" r:id="rId2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39750" y="1752600"/>
            <a:ext cx="8064500" cy="4124325"/>
          </a:xfrm>
        </p:spPr>
        <p:txBody>
          <a:bodyPr/>
          <a:lstStyle/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/>
          </a:p>
          <a:p>
            <a:r>
              <a:rPr lang="en-GB" sz="1600" dirty="0" smtClean="0"/>
              <a:t>Prince </a:t>
            </a:r>
            <a:r>
              <a:rPr lang="en-GB" sz="1600" dirty="0" err="1" smtClean="0"/>
              <a:t>Oladimeji</a:t>
            </a:r>
            <a:endParaRPr lang="en-GB" sz="1600" dirty="0" smtClean="0"/>
          </a:p>
          <a:p>
            <a:endParaRPr lang="en-GB" sz="1600" dirty="0" smtClean="0"/>
          </a:p>
          <a:p>
            <a:r>
              <a:rPr lang="en-GB" sz="1600" dirty="0" smtClean="0"/>
              <a:t>Marcus </a:t>
            </a:r>
            <a:r>
              <a:rPr lang="en-GB" sz="1600" dirty="0" err="1" smtClean="0"/>
              <a:t>Silveira</a:t>
            </a:r>
            <a:endParaRPr lang="en-GB" sz="1600" dirty="0" smtClean="0"/>
          </a:p>
          <a:p>
            <a:endParaRPr lang="en-GB" sz="1600" dirty="0" smtClean="0"/>
          </a:p>
          <a:p>
            <a:r>
              <a:rPr lang="en-GB" sz="1600" dirty="0" smtClean="0"/>
              <a:t>Marcus Davila</a:t>
            </a:r>
            <a:endParaRPr lang="en-GB" sz="16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533400" y="2133600"/>
            <a:ext cx="3048000" cy="457200"/>
          </a:xfrm>
        </p:spPr>
        <p:txBody>
          <a:bodyPr>
            <a:normAutofit/>
          </a:bodyPr>
          <a:lstStyle/>
          <a:p>
            <a:pPr algn="l"/>
            <a:r>
              <a:rPr lang="en-GB" b="1" dirty="0" smtClean="0">
                <a:solidFill>
                  <a:schemeClr val="accent4"/>
                </a:solidFill>
              </a:rPr>
              <a:t>Team_1 members are:</a:t>
            </a:r>
            <a:endParaRPr lang="en-GB" b="1" dirty="0">
              <a:solidFill>
                <a:schemeClr val="accent4"/>
              </a:solidFill>
            </a:endParaRPr>
          </a:p>
        </p:txBody>
      </p:sp>
      <p:sp>
        <p:nvSpPr>
          <p:cNvPr id="6" name="Title 6"/>
          <p:cNvSpPr txBox="1">
            <a:spLocks/>
          </p:cNvSpPr>
          <p:nvPr/>
        </p:nvSpPr>
        <p:spPr>
          <a:xfrm>
            <a:off x="539750" y="685800"/>
            <a:ext cx="80645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GB" sz="2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lang="en-GB" sz="2800" b="1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Android Programming Class: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u="sng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Graduate Term Project – Team 1</a:t>
            </a:r>
            <a:endParaRPr kumimoji="0" lang="en-GB" sz="2800" b="1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882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u="sng" dirty="0" smtClean="0"/>
              <a:t>Project Design and Navigation</a:t>
            </a:r>
            <a:endParaRPr lang="en-GB" sz="28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9325" y="1905000"/>
            <a:ext cx="470535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u="sng" dirty="0" smtClean="0"/>
              <a:t>Project Schedule</a:t>
            </a:r>
            <a:endParaRPr lang="en-GB" sz="28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39750" y="1524000"/>
            <a:ext cx="8064500" cy="4800600"/>
          </a:xfrm>
        </p:spPr>
        <p:txBody>
          <a:bodyPr>
            <a:normAutofit fontScale="92500" lnSpcReduction="10000"/>
          </a:bodyPr>
          <a:lstStyle/>
          <a:p>
            <a:pPr marL="411480" lvl="1" indent="0">
              <a:buNone/>
            </a:pPr>
            <a:endParaRPr lang="en-GB" b="1" dirty="0" smtClean="0">
              <a:solidFill>
                <a:schemeClr val="accent4"/>
              </a:solidFill>
            </a:endParaRPr>
          </a:p>
          <a:p>
            <a:pPr marL="411480" lvl="1" indent="0">
              <a:buNone/>
            </a:pPr>
            <a:r>
              <a:rPr lang="en-GB" sz="1900" b="1" dirty="0" smtClean="0">
                <a:solidFill>
                  <a:schemeClr val="accent4"/>
                </a:solidFill>
              </a:rPr>
              <a:t>Week of Feb 18</a:t>
            </a:r>
            <a:r>
              <a:rPr lang="en-GB" sz="1900" b="1" baseline="30000" dirty="0" smtClean="0">
                <a:solidFill>
                  <a:schemeClr val="accent4"/>
                </a:solidFill>
              </a:rPr>
              <a:t>th</a:t>
            </a:r>
            <a:r>
              <a:rPr lang="en-GB" sz="1900" b="1" dirty="0" smtClean="0">
                <a:solidFill>
                  <a:schemeClr val="accent4"/>
                </a:solidFill>
              </a:rPr>
              <a:t> </a:t>
            </a:r>
            <a:endParaRPr lang="en-GB" sz="1900" dirty="0" smtClean="0"/>
          </a:p>
          <a:p>
            <a:pPr marL="777240" lvl="2" indent="0">
              <a:buFont typeface="Wingdings" pitchFamily="2" charset="2"/>
              <a:buChar char="§"/>
            </a:pPr>
            <a:r>
              <a:rPr lang="en-GB" sz="1900" dirty="0" smtClean="0"/>
              <a:t> </a:t>
            </a:r>
            <a:r>
              <a:rPr lang="en-GB" sz="1800" dirty="0" smtClean="0"/>
              <a:t>   </a:t>
            </a:r>
            <a:r>
              <a:rPr lang="en-GB" sz="1600" dirty="0" smtClean="0"/>
              <a:t>Define </a:t>
            </a:r>
            <a:r>
              <a:rPr lang="en-GB" sz="1600" dirty="0" smtClean="0"/>
              <a:t>requirements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600" dirty="0" smtClean="0"/>
              <a:t>     </a:t>
            </a:r>
            <a:r>
              <a:rPr lang="en-GB" sz="1600" dirty="0" smtClean="0"/>
              <a:t>Create </a:t>
            </a:r>
            <a:r>
              <a:rPr lang="en-GB" sz="1600" dirty="0" smtClean="0"/>
              <a:t>a Use Case diagram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600" dirty="0" smtClean="0"/>
              <a:t>     </a:t>
            </a:r>
            <a:r>
              <a:rPr lang="en-GB" sz="1600" dirty="0" smtClean="0"/>
              <a:t>Create </a:t>
            </a:r>
            <a:r>
              <a:rPr lang="en-GB" sz="1600" dirty="0" smtClean="0"/>
              <a:t>basic Design and navigation process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600" dirty="0" smtClean="0"/>
              <a:t>     </a:t>
            </a:r>
            <a:r>
              <a:rPr lang="en-GB" sz="1600" dirty="0" smtClean="0"/>
              <a:t>Create </a:t>
            </a:r>
            <a:r>
              <a:rPr lang="en-GB" sz="1600" dirty="0" smtClean="0"/>
              <a:t>an initial presentation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600" dirty="0" smtClean="0"/>
              <a:t>     </a:t>
            </a:r>
            <a:r>
              <a:rPr lang="en-GB" sz="1600" dirty="0" smtClean="0"/>
              <a:t>Determine </a:t>
            </a:r>
            <a:r>
              <a:rPr lang="en-GB" sz="1600" dirty="0" smtClean="0"/>
              <a:t>the classes, methods and attributes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600" dirty="0" smtClean="0"/>
              <a:t>     </a:t>
            </a:r>
            <a:r>
              <a:rPr lang="en-GB" sz="1600" dirty="0" smtClean="0"/>
              <a:t>Create </a:t>
            </a:r>
            <a:r>
              <a:rPr lang="en-GB" sz="1600" dirty="0" smtClean="0"/>
              <a:t>activity diagram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600" dirty="0" smtClean="0"/>
              <a:t>     </a:t>
            </a:r>
            <a:r>
              <a:rPr lang="en-GB" sz="1600" dirty="0" smtClean="0"/>
              <a:t>Start </a:t>
            </a:r>
            <a:r>
              <a:rPr lang="en-GB" sz="1600" dirty="0" smtClean="0"/>
              <a:t>with Proof of concept (POC)</a:t>
            </a:r>
          </a:p>
          <a:p>
            <a:pPr marL="0" indent="0">
              <a:buNone/>
            </a:pPr>
            <a:endParaRPr lang="en-GB" sz="1900" dirty="0" smtClean="0"/>
          </a:p>
          <a:p>
            <a:pPr marL="0" indent="0">
              <a:buNone/>
            </a:pPr>
            <a:r>
              <a:rPr lang="en-GB" sz="1900" dirty="0" smtClean="0"/>
              <a:t>       </a:t>
            </a:r>
            <a:r>
              <a:rPr lang="en-GB" sz="1900" b="1" dirty="0" smtClean="0">
                <a:solidFill>
                  <a:schemeClr val="accent4"/>
                </a:solidFill>
              </a:rPr>
              <a:t>Week </a:t>
            </a:r>
            <a:r>
              <a:rPr lang="en-GB" sz="1900" b="1" dirty="0" smtClean="0">
                <a:solidFill>
                  <a:schemeClr val="accent4"/>
                </a:solidFill>
              </a:rPr>
              <a:t>of March 4</a:t>
            </a:r>
            <a:r>
              <a:rPr lang="en-GB" sz="1900" b="1" baseline="30000" dirty="0" smtClean="0">
                <a:solidFill>
                  <a:schemeClr val="accent4"/>
                </a:solidFill>
              </a:rPr>
              <a:t>th</a:t>
            </a:r>
            <a:endParaRPr lang="en-GB" sz="1900" dirty="0" smtClean="0"/>
          </a:p>
          <a:p>
            <a:pPr marL="777240" lvl="2" indent="0">
              <a:buFont typeface="Wingdings" pitchFamily="2" charset="2"/>
              <a:buChar char="§"/>
            </a:pPr>
            <a:r>
              <a:rPr lang="en-GB" sz="1900" dirty="0" smtClean="0"/>
              <a:t> </a:t>
            </a:r>
            <a:r>
              <a:rPr lang="en-GB" sz="1800" dirty="0" smtClean="0"/>
              <a:t>   </a:t>
            </a:r>
            <a:r>
              <a:rPr lang="en-GB" sz="1600" dirty="0" smtClean="0"/>
              <a:t>Finish </a:t>
            </a:r>
            <a:r>
              <a:rPr lang="en-GB" sz="1600" dirty="0" smtClean="0"/>
              <a:t>auxiliary screens (settings and main)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600" dirty="0" smtClean="0"/>
              <a:t>     </a:t>
            </a:r>
            <a:r>
              <a:rPr lang="en-GB" sz="1600" dirty="0" smtClean="0"/>
              <a:t>Unit </a:t>
            </a:r>
            <a:r>
              <a:rPr lang="en-GB" sz="1600" dirty="0" smtClean="0"/>
              <a:t>and integration testing on these </a:t>
            </a:r>
            <a:r>
              <a:rPr lang="en-GB" sz="1600" dirty="0" smtClean="0"/>
              <a:t>screens</a:t>
            </a:r>
          </a:p>
          <a:p>
            <a:pPr marL="777240" lvl="2" indent="0">
              <a:buFont typeface="Wingdings" pitchFamily="2" charset="2"/>
              <a:buChar char="§"/>
            </a:pPr>
            <a:endParaRPr lang="en-GB" sz="1900" dirty="0" smtClean="0"/>
          </a:p>
          <a:p>
            <a:pPr marL="411480" lvl="1" indent="0">
              <a:buNone/>
            </a:pPr>
            <a:r>
              <a:rPr lang="en-GB" sz="1900" b="1" dirty="0" smtClean="0">
                <a:solidFill>
                  <a:schemeClr val="accent4"/>
                </a:solidFill>
              </a:rPr>
              <a:t>Week of March 18</a:t>
            </a:r>
            <a:r>
              <a:rPr lang="en-GB" sz="1900" b="1" baseline="30000" dirty="0" smtClean="0">
                <a:solidFill>
                  <a:schemeClr val="accent4"/>
                </a:solidFill>
              </a:rPr>
              <a:t>th</a:t>
            </a:r>
            <a:endParaRPr lang="en-GB" sz="1900" baseline="30000" dirty="0" smtClean="0"/>
          </a:p>
          <a:p>
            <a:pPr marL="777240" lvl="2" indent="0">
              <a:buFont typeface="Wingdings" pitchFamily="2" charset="2"/>
              <a:buChar char="§"/>
            </a:pPr>
            <a:r>
              <a:rPr lang="en-GB" sz="1900" dirty="0" smtClean="0"/>
              <a:t> </a:t>
            </a:r>
            <a:r>
              <a:rPr lang="en-GB" sz="1800" dirty="0" smtClean="0"/>
              <a:t>   </a:t>
            </a:r>
            <a:r>
              <a:rPr lang="en-GB" sz="1600" dirty="0" smtClean="0"/>
              <a:t>Start </a:t>
            </a:r>
            <a:r>
              <a:rPr lang="en-GB" sz="1600" dirty="0" smtClean="0"/>
              <a:t>work on the game screen (control and render the dog)</a:t>
            </a:r>
          </a:p>
          <a:p>
            <a:pPr marL="777240" lvl="2" indent="0">
              <a:buNone/>
            </a:pPr>
            <a:endParaRPr lang="en-GB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u="sng" dirty="0" smtClean="0"/>
              <a:t>Project Schedule</a:t>
            </a:r>
            <a:endParaRPr lang="en-GB" sz="28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39750" y="1524000"/>
            <a:ext cx="8064500" cy="4800600"/>
          </a:xfrm>
        </p:spPr>
        <p:txBody>
          <a:bodyPr>
            <a:normAutofit/>
          </a:bodyPr>
          <a:lstStyle/>
          <a:p>
            <a:pPr marL="411480" lvl="1" indent="0">
              <a:buNone/>
            </a:pPr>
            <a:r>
              <a:rPr lang="en-GB" sz="1700" b="1" dirty="0" smtClean="0">
                <a:solidFill>
                  <a:schemeClr val="accent4"/>
                </a:solidFill>
              </a:rPr>
              <a:t>Week of April 1</a:t>
            </a:r>
            <a:r>
              <a:rPr lang="en-GB" sz="1700" b="1" baseline="30000" dirty="0" smtClean="0">
                <a:solidFill>
                  <a:schemeClr val="accent4"/>
                </a:solidFill>
              </a:rPr>
              <a:t>st</a:t>
            </a:r>
            <a:endParaRPr lang="en-GB" sz="1600" baseline="30000" dirty="0" smtClean="0"/>
          </a:p>
          <a:p>
            <a:pPr marL="777240" lvl="2" indent="0">
              <a:buFont typeface="Wingdings" pitchFamily="2" charset="2"/>
              <a:buChar char="§"/>
            </a:pPr>
            <a:r>
              <a:rPr lang="en-GB" sz="1400" dirty="0" smtClean="0"/>
              <a:t>     </a:t>
            </a:r>
            <a:r>
              <a:rPr lang="en-GB" sz="1500" dirty="0" smtClean="0"/>
              <a:t>Continue </a:t>
            </a:r>
            <a:r>
              <a:rPr lang="en-GB" sz="1500" dirty="0" smtClean="0"/>
              <a:t>work on the game screen (fox and sheep)</a:t>
            </a:r>
          </a:p>
          <a:p>
            <a:pPr marL="411480" lvl="1" indent="0">
              <a:buNone/>
            </a:pPr>
            <a:endParaRPr lang="en-GB" sz="1700" b="1" dirty="0" smtClean="0">
              <a:solidFill>
                <a:schemeClr val="accent4"/>
              </a:solidFill>
            </a:endParaRPr>
          </a:p>
          <a:p>
            <a:pPr marL="411480" lvl="1" indent="0">
              <a:buNone/>
            </a:pPr>
            <a:r>
              <a:rPr lang="en-GB" sz="1700" b="1" dirty="0" smtClean="0">
                <a:solidFill>
                  <a:schemeClr val="accent4"/>
                </a:solidFill>
              </a:rPr>
              <a:t>Week of April 15</a:t>
            </a:r>
            <a:r>
              <a:rPr lang="en-GB" sz="1700" b="1" baseline="30000" dirty="0" smtClean="0">
                <a:solidFill>
                  <a:schemeClr val="accent4"/>
                </a:solidFill>
              </a:rPr>
              <a:t>th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500" dirty="0" smtClean="0"/>
              <a:t>     </a:t>
            </a:r>
            <a:r>
              <a:rPr lang="en-GB" sz="1500" dirty="0" smtClean="0"/>
              <a:t>Continue </a:t>
            </a:r>
            <a:r>
              <a:rPr lang="en-GB" sz="1500" dirty="0" smtClean="0"/>
              <a:t>work on the game screen (fox and sheep)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500" dirty="0" smtClean="0"/>
              <a:t> </a:t>
            </a:r>
            <a:r>
              <a:rPr lang="en-GB" sz="1400" dirty="0" smtClean="0"/>
              <a:t>    </a:t>
            </a:r>
            <a:r>
              <a:rPr lang="en-GB" sz="1500" dirty="0" smtClean="0"/>
              <a:t>Final </a:t>
            </a:r>
            <a:r>
              <a:rPr lang="en-GB" sz="1500" dirty="0" smtClean="0"/>
              <a:t>touches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500" dirty="0" smtClean="0"/>
              <a:t> </a:t>
            </a:r>
            <a:r>
              <a:rPr lang="en-GB" sz="1400" dirty="0" smtClean="0"/>
              <a:t>    </a:t>
            </a:r>
            <a:r>
              <a:rPr lang="en-GB" sz="1500" dirty="0" smtClean="0"/>
              <a:t>Submit </a:t>
            </a:r>
            <a:r>
              <a:rPr lang="en-GB" sz="1500" dirty="0" smtClean="0"/>
              <a:t>code to professor</a:t>
            </a:r>
          </a:p>
          <a:p>
            <a:pPr marL="777240" lvl="2" indent="0">
              <a:buNone/>
            </a:pPr>
            <a:endParaRPr lang="en-GB" sz="1900" dirty="0" smtClean="0"/>
          </a:p>
          <a:p>
            <a:pPr marL="411480" lvl="1" indent="0">
              <a:buNone/>
            </a:pPr>
            <a:r>
              <a:rPr lang="en-GB" sz="1700" b="1" dirty="0" smtClean="0">
                <a:solidFill>
                  <a:schemeClr val="accent4"/>
                </a:solidFill>
              </a:rPr>
              <a:t>Week of April 29</a:t>
            </a:r>
            <a:r>
              <a:rPr lang="en-GB" sz="1700" b="1" baseline="30000" dirty="0" smtClean="0">
                <a:solidFill>
                  <a:schemeClr val="accent4"/>
                </a:solidFill>
              </a:rPr>
              <a:t>th</a:t>
            </a:r>
            <a:endParaRPr lang="en-GB" sz="1700" dirty="0" smtClean="0"/>
          </a:p>
          <a:p>
            <a:pPr marL="777240" lvl="2" indent="0">
              <a:buFont typeface="Wingdings" pitchFamily="2" charset="2"/>
              <a:buChar char="§"/>
            </a:pPr>
            <a:r>
              <a:rPr lang="en-GB" sz="1500" dirty="0" smtClean="0"/>
              <a:t> </a:t>
            </a:r>
            <a:r>
              <a:rPr lang="en-GB" sz="1400" dirty="0" smtClean="0"/>
              <a:t>    </a:t>
            </a:r>
            <a:r>
              <a:rPr lang="en-GB" sz="1500" dirty="0" smtClean="0"/>
              <a:t>Presenting </a:t>
            </a:r>
            <a:r>
              <a:rPr lang="en-GB" sz="1500" dirty="0" smtClean="0"/>
              <a:t>the program in class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500" dirty="0" smtClean="0"/>
              <a:t> </a:t>
            </a:r>
            <a:r>
              <a:rPr lang="en-GB" sz="1400" dirty="0" smtClean="0"/>
              <a:t>    </a:t>
            </a:r>
            <a:r>
              <a:rPr lang="en-GB" sz="1500" dirty="0" smtClean="0"/>
              <a:t>Preparing </a:t>
            </a:r>
            <a:r>
              <a:rPr lang="en-GB" sz="1500" dirty="0" smtClean="0"/>
              <a:t>to package / release</a:t>
            </a:r>
          </a:p>
          <a:p>
            <a:pPr marL="777240" lvl="2" indent="0">
              <a:buNone/>
            </a:pPr>
            <a:endParaRPr lang="en-GB" sz="1900" dirty="0" smtClean="0"/>
          </a:p>
          <a:p>
            <a:pPr marL="411480" lvl="1" indent="0">
              <a:buNone/>
            </a:pPr>
            <a:r>
              <a:rPr lang="en-GB" sz="1700" b="1" dirty="0" smtClean="0">
                <a:solidFill>
                  <a:schemeClr val="accent4"/>
                </a:solidFill>
              </a:rPr>
              <a:t>Week of May 13</a:t>
            </a:r>
            <a:r>
              <a:rPr lang="en-GB" sz="1700" b="1" baseline="30000" dirty="0" smtClean="0">
                <a:solidFill>
                  <a:schemeClr val="accent4"/>
                </a:solidFill>
              </a:rPr>
              <a:t>th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500" dirty="0" smtClean="0"/>
              <a:t> </a:t>
            </a:r>
            <a:r>
              <a:rPr lang="en-GB" sz="1400" dirty="0" smtClean="0"/>
              <a:t>    </a:t>
            </a:r>
            <a:r>
              <a:rPr lang="en-GB" sz="1500" dirty="0" smtClean="0"/>
              <a:t>Publishing </a:t>
            </a:r>
            <a:r>
              <a:rPr lang="en-GB" sz="1500" dirty="0" smtClean="0"/>
              <a:t>to the store</a:t>
            </a:r>
            <a:endParaRPr lang="en-GB" sz="1700" dirty="0" smtClean="0"/>
          </a:p>
          <a:p>
            <a:pPr marL="777240" lvl="2" indent="0">
              <a:buNone/>
            </a:pPr>
            <a:endParaRPr lang="en-GB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39750" y="1905000"/>
            <a:ext cx="8064500" cy="3971925"/>
          </a:xfrm>
        </p:spPr>
        <p:txBody>
          <a:bodyPr/>
          <a:lstStyle/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endParaRPr lang="en-GB" sz="2400" b="1" dirty="0" smtClean="0">
              <a:solidFill>
                <a:srgbClr val="FF0000"/>
              </a:solidFill>
            </a:endParaRPr>
          </a:p>
          <a:p>
            <a:pPr marL="137160" indent="0" algn="ctr">
              <a:buNone/>
            </a:pPr>
            <a:endParaRPr lang="en-GB" sz="2400" b="1" dirty="0" smtClean="0">
              <a:solidFill>
                <a:srgbClr val="FF0000"/>
              </a:solidFill>
            </a:endParaRPr>
          </a:p>
          <a:p>
            <a:pPr marL="137160" indent="0" algn="ctr">
              <a:buNone/>
            </a:pPr>
            <a:r>
              <a:rPr lang="en-GB" sz="2400" b="1" dirty="0" smtClean="0">
                <a:solidFill>
                  <a:srgbClr val="FF0000"/>
                </a:solidFill>
              </a:rPr>
              <a:t>QA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863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539750" y="1905000"/>
            <a:ext cx="8064500" cy="3971925"/>
          </a:xfrm>
        </p:spPr>
        <p:txBody>
          <a:bodyPr/>
          <a:lstStyle/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endParaRPr lang="en-GB" sz="2400" b="1" dirty="0" smtClean="0">
              <a:solidFill>
                <a:srgbClr val="FF0000"/>
              </a:solidFill>
            </a:endParaRPr>
          </a:p>
          <a:p>
            <a:pPr marL="137160" indent="0">
              <a:buNone/>
            </a:pPr>
            <a:endParaRPr lang="en-GB" sz="2400" b="1" dirty="0">
              <a:solidFill>
                <a:srgbClr val="FF0000"/>
              </a:solidFill>
            </a:endParaRPr>
          </a:p>
          <a:p>
            <a:pPr marL="137160" indent="0">
              <a:buNone/>
            </a:pPr>
            <a:r>
              <a:rPr lang="en-GB" sz="2400" b="1" dirty="0" smtClean="0">
                <a:solidFill>
                  <a:srgbClr val="FF0000"/>
                </a:solidFill>
              </a:rPr>
              <a:t>                        Thank you all for listening!!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863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rmAutofit/>
          </a:bodyPr>
          <a:lstStyle/>
          <a:p>
            <a:r>
              <a:rPr lang="en-GB" sz="2800" b="1" u="sng" dirty="0" smtClean="0"/>
              <a:t>Project Overview</a:t>
            </a:r>
            <a:endParaRPr lang="en-GB" sz="28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39750" y="1524000"/>
            <a:ext cx="80645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                                 </a:t>
            </a:r>
            <a:endParaRPr lang="en-GB" sz="1800" dirty="0" smtClean="0"/>
          </a:p>
          <a:p>
            <a:r>
              <a:rPr lang="en-GB" dirty="0" smtClean="0"/>
              <a:t> </a:t>
            </a:r>
            <a:r>
              <a:rPr lang="en-GB" sz="1800" b="1" u="sng" dirty="0" smtClean="0">
                <a:solidFill>
                  <a:srgbClr val="FF0000"/>
                </a:solidFill>
              </a:rPr>
              <a:t>Project Name</a:t>
            </a:r>
            <a:r>
              <a:rPr lang="en-GB" sz="1800" b="1" dirty="0" smtClean="0">
                <a:solidFill>
                  <a:srgbClr val="FF0000"/>
                </a:solidFill>
              </a:rPr>
              <a:t>: Sheep Herder</a:t>
            </a:r>
            <a:endParaRPr lang="en-GB" sz="1800" dirty="0" smtClean="0"/>
          </a:p>
          <a:p>
            <a:pPr marL="411480" lvl="1" indent="0">
              <a:lnSpc>
                <a:spcPct val="120000"/>
              </a:lnSpc>
              <a:buNone/>
            </a:pPr>
            <a:endParaRPr lang="en-GB" dirty="0" smtClean="0"/>
          </a:p>
          <a:p>
            <a:pPr marL="411480" lvl="1" indent="0">
              <a:lnSpc>
                <a:spcPct val="120000"/>
              </a:lnSpc>
              <a:buNone/>
            </a:pPr>
            <a:r>
              <a:rPr lang="en-GB" sz="1600" dirty="0" smtClean="0"/>
              <a:t>This project consists of a game where the user controls a dog, the “Sheep Herder”, and is responsible for keeping the sheep together, avoiding the perils of the dangerous fox that can come at any time. 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u="sng" dirty="0" smtClean="0"/>
              <a:t>Description of the Project</a:t>
            </a:r>
            <a:endParaRPr lang="en-GB" sz="28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39750" y="1524000"/>
            <a:ext cx="8064500" cy="4800600"/>
          </a:xfrm>
        </p:spPr>
        <p:txBody>
          <a:bodyPr>
            <a:normAutofit/>
          </a:bodyPr>
          <a:lstStyle/>
          <a:p>
            <a:r>
              <a:rPr lang="en-GB" sz="1800" b="1" u="sng" dirty="0" smtClean="0">
                <a:solidFill>
                  <a:srgbClr val="FF0000"/>
                </a:solidFill>
              </a:rPr>
              <a:t>Characters Definition</a:t>
            </a:r>
          </a:p>
          <a:p>
            <a:pPr>
              <a:buNone/>
            </a:pPr>
            <a:endParaRPr lang="en-GB" sz="1600" b="1" u="sng" dirty="0" smtClean="0">
              <a:solidFill>
                <a:srgbClr val="FF0000"/>
              </a:solidFill>
            </a:endParaRPr>
          </a:p>
          <a:p>
            <a:pPr marL="868680" lvl="1" indent="-457200">
              <a:buNone/>
            </a:pPr>
            <a:r>
              <a:rPr lang="en-GB" sz="1600" b="1" u="sng" dirty="0" smtClean="0">
                <a:solidFill>
                  <a:schemeClr val="accent4"/>
                </a:solidFill>
              </a:rPr>
              <a:t>Sheep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600" dirty="0" smtClean="0"/>
              <a:t>     Is not allowed to go off the screen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600" dirty="0" smtClean="0"/>
              <a:t>  </a:t>
            </a:r>
            <a:r>
              <a:rPr lang="en-GB" sz="1600" dirty="0" smtClean="0"/>
              <a:t>   They </a:t>
            </a:r>
            <a:r>
              <a:rPr lang="en-GB" sz="1600" dirty="0" smtClean="0"/>
              <a:t>can go </a:t>
            </a:r>
            <a:r>
              <a:rPr lang="en-GB" sz="1600" dirty="0" smtClean="0"/>
              <a:t>in</a:t>
            </a:r>
            <a:r>
              <a:rPr lang="en-GB" sz="1600" dirty="0" smtClean="0"/>
              <a:t> any direction, and move by reaction to dog’s or fox’s    	    proximity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GB" sz="1600" dirty="0" smtClean="0"/>
              <a:t>     They are slower than the other animals</a:t>
            </a:r>
            <a:endParaRPr lang="en-GB" sz="1600" dirty="0" smtClean="0"/>
          </a:p>
          <a:p>
            <a:pPr marL="868680" lvl="1" indent="-457200">
              <a:buNone/>
            </a:pPr>
            <a:r>
              <a:rPr lang="en-US" sz="1600" b="1" u="sng" dirty="0" smtClean="0">
                <a:solidFill>
                  <a:schemeClr val="accent4"/>
                </a:solidFill>
              </a:rPr>
              <a:t>Dog</a:t>
            </a:r>
            <a:endParaRPr lang="en-US" sz="1600" b="1" u="sng" dirty="0" smtClean="0">
              <a:solidFill>
                <a:schemeClr val="accent4"/>
              </a:solidFill>
            </a:endParaRPr>
          </a:p>
          <a:p>
            <a:pPr marL="777240" lvl="2" indent="0">
              <a:buFont typeface="Wingdings" pitchFamily="2" charset="2"/>
              <a:buChar char="§"/>
            </a:pPr>
            <a:r>
              <a:rPr lang="en-US" sz="1600" dirty="0" smtClean="0"/>
              <a:t> </a:t>
            </a:r>
            <a:r>
              <a:rPr lang="en-US" sz="1600" dirty="0" smtClean="0"/>
              <a:t>    Keeps </a:t>
            </a:r>
            <a:r>
              <a:rPr lang="en-US" sz="1600" dirty="0" smtClean="0"/>
              <a:t>the sheep safe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US" sz="1600" dirty="0" smtClean="0"/>
              <a:t> </a:t>
            </a:r>
            <a:r>
              <a:rPr lang="en-US" sz="1600" dirty="0" smtClean="0"/>
              <a:t>    Chases </a:t>
            </a:r>
            <a:r>
              <a:rPr lang="en-US" sz="1600" dirty="0" smtClean="0"/>
              <a:t>the predator away (fox)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US" sz="1600" dirty="0" smtClean="0"/>
              <a:t> </a:t>
            </a:r>
            <a:r>
              <a:rPr lang="en-US" sz="1600" dirty="0" smtClean="0"/>
              <a:t>    Controlled </a:t>
            </a:r>
            <a:r>
              <a:rPr lang="en-US" sz="1600" dirty="0" smtClean="0"/>
              <a:t>by the </a:t>
            </a:r>
            <a:r>
              <a:rPr lang="en-US" sz="1600" dirty="0" smtClean="0"/>
              <a:t>user</a:t>
            </a:r>
            <a:endParaRPr lang="en-US" sz="1600" b="1" u="sng" dirty="0" smtClean="0">
              <a:solidFill>
                <a:schemeClr val="accent4"/>
              </a:solidFill>
            </a:endParaRPr>
          </a:p>
          <a:p>
            <a:pPr marL="411480" lvl="1" indent="0">
              <a:buNone/>
            </a:pPr>
            <a:r>
              <a:rPr lang="en-US" sz="1600" b="1" u="sng" dirty="0" smtClean="0">
                <a:solidFill>
                  <a:schemeClr val="accent4"/>
                </a:solidFill>
              </a:rPr>
              <a:t>Fox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US" sz="1600" dirty="0" smtClean="0"/>
              <a:t> </a:t>
            </a:r>
            <a:r>
              <a:rPr lang="en-US" sz="1600" dirty="0" smtClean="0"/>
              <a:t>    Chases </a:t>
            </a:r>
            <a:r>
              <a:rPr lang="en-US" sz="1600" dirty="0" smtClean="0"/>
              <a:t>sheep to eat them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US" sz="1600" dirty="0" smtClean="0"/>
              <a:t> </a:t>
            </a:r>
            <a:r>
              <a:rPr lang="en-US" sz="1600" dirty="0" smtClean="0"/>
              <a:t>    Runs </a:t>
            </a:r>
            <a:r>
              <a:rPr lang="en-US" sz="1600" dirty="0" smtClean="0"/>
              <a:t>away from the dog</a:t>
            </a:r>
          </a:p>
          <a:p>
            <a:pPr marL="777240" lvl="2" indent="0">
              <a:buFont typeface="Wingdings" pitchFamily="2" charset="2"/>
              <a:buChar char="§"/>
            </a:pPr>
            <a:r>
              <a:rPr lang="en-US" sz="1600" dirty="0" smtClean="0"/>
              <a:t> </a:t>
            </a:r>
            <a:r>
              <a:rPr lang="en-US" sz="1600" dirty="0" smtClean="0"/>
              <a:t>    Appears </a:t>
            </a:r>
            <a:r>
              <a:rPr lang="en-US" sz="1600" dirty="0" smtClean="0"/>
              <a:t>on the game at random</a:t>
            </a:r>
          </a:p>
          <a:p>
            <a:pPr marL="777240" lvl="2" indent="0">
              <a:buNone/>
            </a:pPr>
            <a:endParaRPr lang="en-GB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u="sng" dirty="0" smtClean="0"/>
              <a:t>Description of the Project</a:t>
            </a:r>
            <a:endParaRPr lang="en-GB" sz="28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39750" y="1524000"/>
            <a:ext cx="8064500" cy="4800600"/>
          </a:xfrm>
        </p:spPr>
        <p:txBody>
          <a:bodyPr>
            <a:normAutofit fontScale="47500" lnSpcReduction="20000"/>
          </a:bodyPr>
          <a:lstStyle/>
          <a:p>
            <a:r>
              <a:rPr lang="en-GB" sz="3600" b="1" u="sng" dirty="0" smtClean="0">
                <a:solidFill>
                  <a:srgbClr val="FF0000"/>
                </a:solidFill>
              </a:rPr>
              <a:t>Project Features</a:t>
            </a:r>
          </a:p>
          <a:p>
            <a:pPr marL="411480" lvl="1" indent="0">
              <a:buNone/>
            </a:pPr>
            <a:r>
              <a:rPr lang="en-GB" sz="3600" b="1" u="sng" dirty="0" smtClean="0">
                <a:solidFill>
                  <a:srgbClr val="FF0000"/>
                </a:solidFill>
              </a:rPr>
              <a:t> </a:t>
            </a:r>
          </a:p>
          <a:p>
            <a:pPr marL="411480" lvl="1" indent="0">
              <a:buFont typeface="Wingdings" pitchFamily="2" charset="2"/>
              <a:buChar char="§"/>
            </a:pPr>
            <a:r>
              <a:rPr lang="en-GB" sz="2900" dirty="0" smtClean="0">
                <a:solidFill>
                  <a:schemeClr val="tx1"/>
                </a:solidFill>
              </a:rPr>
              <a:t>  </a:t>
            </a:r>
            <a:r>
              <a:rPr lang="en-GB" sz="2900" dirty="0" smtClean="0">
                <a:solidFill>
                  <a:schemeClr val="tx1"/>
                </a:solidFill>
              </a:rPr>
              <a:t>   </a:t>
            </a:r>
            <a:r>
              <a:rPr lang="en-GB" sz="2700" dirty="0" smtClean="0">
                <a:solidFill>
                  <a:schemeClr val="tx1"/>
                </a:solidFill>
              </a:rPr>
              <a:t>Representation </a:t>
            </a:r>
            <a:r>
              <a:rPr lang="en-GB" sz="2700" dirty="0" smtClean="0">
                <a:solidFill>
                  <a:schemeClr val="tx1"/>
                </a:solidFill>
              </a:rPr>
              <a:t>of each animal and its characteristics</a:t>
            </a:r>
          </a:p>
          <a:p>
            <a:pPr marL="411480" lvl="1" indent="0">
              <a:buFont typeface="Wingdings" pitchFamily="2" charset="2"/>
              <a:buChar char="§"/>
            </a:pPr>
            <a:r>
              <a:rPr lang="en-GB" sz="2900" dirty="0" smtClean="0">
                <a:solidFill>
                  <a:schemeClr val="tx1"/>
                </a:solidFill>
              </a:rPr>
              <a:t> </a:t>
            </a:r>
            <a:r>
              <a:rPr lang="en-GB" sz="2900" dirty="0" smtClean="0">
                <a:solidFill>
                  <a:schemeClr val="tx1"/>
                </a:solidFill>
              </a:rPr>
              <a:t>    Full </a:t>
            </a:r>
            <a:r>
              <a:rPr lang="en-GB" sz="2900" dirty="0" smtClean="0">
                <a:solidFill>
                  <a:schemeClr val="tx1"/>
                </a:solidFill>
              </a:rPr>
              <a:t>screen game with independent rendering (for each set of animals)</a:t>
            </a:r>
          </a:p>
          <a:p>
            <a:pPr marL="411480" lvl="1" indent="0">
              <a:buFont typeface="Wingdings" pitchFamily="2" charset="2"/>
              <a:buChar char="§"/>
            </a:pPr>
            <a:r>
              <a:rPr lang="en-GB" sz="2900" dirty="0" smtClean="0">
                <a:solidFill>
                  <a:schemeClr val="tx1"/>
                </a:solidFill>
              </a:rPr>
              <a:t> </a:t>
            </a:r>
            <a:r>
              <a:rPr lang="en-GB" sz="2900" dirty="0" smtClean="0">
                <a:solidFill>
                  <a:schemeClr val="tx1"/>
                </a:solidFill>
              </a:rPr>
              <a:t>    User </a:t>
            </a:r>
            <a:r>
              <a:rPr lang="en-GB" sz="2900" dirty="0" smtClean="0">
                <a:solidFill>
                  <a:schemeClr val="tx1"/>
                </a:solidFill>
              </a:rPr>
              <a:t>has full control over the dog</a:t>
            </a:r>
          </a:p>
          <a:p>
            <a:pPr marL="411480" lvl="1" indent="0">
              <a:buFont typeface="Wingdings" pitchFamily="2" charset="2"/>
              <a:buChar char="§"/>
            </a:pPr>
            <a:r>
              <a:rPr lang="en-GB" sz="2900" dirty="0" smtClean="0">
                <a:solidFill>
                  <a:schemeClr val="tx1"/>
                </a:solidFill>
              </a:rPr>
              <a:t> </a:t>
            </a:r>
            <a:r>
              <a:rPr lang="en-GB" sz="2900" dirty="0" smtClean="0">
                <a:solidFill>
                  <a:schemeClr val="tx1"/>
                </a:solidFill>
              </a:rPr>
              <a:t>    Artificial </a:t>
            </a:r>
            <a:r>
              <a:rPr lang="en-GB" sz="2900" dirty="0" smtClean="0">
                <a:solidFill>
                  <a:schemeClr val="tx1"/>
                </a:solidFill>
              </a:rPr>
              <a:t>Intelligence for Fox and Sheep to move and react</a:t>
            </a:r>
          </a:p>
          <a:p>
            <a:pPr marL="411480" lvl="1" indent="0">
              <a:buFont typeface="Wingdings" pitchFamily="2" charset="2"/>
              <a:buChar char="§"/>
            </a:pPr>
            <a:r>
              <a:rPr lang="en-GB" sz="2900" dirty="0" smtClean="0">
                <a:solidFill>
                  <a:schemeClr val="tx1"/>
                </a:solidFill>
              </a:rPr>
              <a:t>  </a:t>
            </a:r>
            <a:r>
              <a:rPr lang="en-GB" sz="2900" dirty="0" smtClean="0">
                <a:solidFill>
                  <a:schemeClr val="tx1"/>
                </a:solidFill>
              </a:rPr>
              <a:t>   Three </a:t>
            </a:r>
            <a:r>
              <a:rPr lang="en-GB" sz="2900" dirty="0" smtClean="0">
                <a:solidFill>
                  <a:schemeClr val="tx1"/>
                </a:solidFill>
              </a:rPr>
              <a:t>main screens: home screen, settings, and game screen</a:t>
            </a:r>
          </a:p>
          <a:p>
            <a:pPr marL="411480" lvl="1" indent="0">
              <a:buFont typeface="Wingdings" pitchFamily="2" charset="2"/>
              <a:buChar char="§"/>
            </a:pPr>
            <a:r>
              <a:rPr lang="en-GB" sz="2900" dirty="0" smtClean="0">
                <a:solidFill>
                  <a:schemeClr val="tx1"/>
                </a:solidFill>
              </a:rPr>
              <a:t>  </a:t>
            </a:r>
            <a:r>
              <a:rPr lang="en-GB" sz="2900" dirty="0" smtClean="0">
                <a:solidFill>
                  <a:schemeClr val="tx1"/>
                </a:solidFill>
              </a:rPr>
              <a:t>   Ability </a:t>
            </a:r>
            <a:r>
              <a:rPr lang="en-GB" sz="2900" dirty="0" smtClean="0">
                <a:solidFill>
                  <a:schemeClr val="tx1"/>
                </a:solidFill>
              </a:rPr>
              <a:t>to control speed of animals (by default:  fox’s speed &gt; dog’s &gt; sheep’s</a:t>
            </a:r>
            <a:r>
              <a:rPr lang="en-GB" sz="2900" dirty="0" smtClean="0">
                <a:solidFill>
                  <a:schemeClr val="tx1"/>
                </a:solidFill>
              </a:rPr>
              <a:t>)</a:t>
            </a:r>
          </a:p>
          <a:p>
            <a:pPr marL="411480" lvl="1" indent="0">
              <a:buFont typeface="Wingdings" pitchFamily="2" charset="2"/>
              <a:buChar char="§"/>
            </a:pPr>
            <a:endParaRPr lang="en-GB" sz="3600" b="1" u="sng" dirty="0" smtClean="0">
              <a:solidFill>
                <a:schemeClr val="tx1"/>
              </a:solidFill>
            </a:endParaRPr>
          </a:p>
          <a:p>
            <a:r>
              <a:rPr lang="en-GB" sz="3600" b="1" u="sng" dirty="0" smtClean="0">
                <a:solidFill>
                  <a:srgbClr val="FF0000"/>
                </a:solidFill>
              </a:rPr>
              <a:t>Technical Details</a:t>
            </a:r>
          </a:p>
          <a:p>
            <a:pPr>
              <a:buNone/>
            </a:pPr>
            <a:endParaRPr lang="en-GB" sz="3600" b="1" u="sng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GB" sz="2900" dirty="0" smtClean="0"/>
              <a:t>Android application that doesn’t need to contact any external service</a:t>
            </a:r>
          </a:p>
          <a:p>
            <a:pPr lvl="1">
              <a:buFont typeface="Wingdings" pitchFamily="2" charset="2"/>
              <a:buChar char="§"/>
            </a:pPr>
            <a:r>
              <a:rPr lang="en-GB" sz="2900" dirty="0" smtClean="0"/>
              <a:t>Implementation of </a:t>
            </a:r>
            <a:r>
              <a:rPr lang="en-GB" sz="2900" dirty="0" err="1" smtClean="0"/>
              <a:t>SurfaceView</a:t>
            </a:r>
            <a:r>
              <a:rPr lang="en-GB" sz="2900" dirty="0" smtClean="0"/>
              <a:t> to render in full screen mode</a:t>
            </a:r>
          </a:p>
          <a:p>
            <a:pPr lvl="1">
              <a:buFont typeface="Wingdings" pitchFamily="2" charset="2"/>
              <a:buChar char="§"/>
            </a:pPr>
            <a:r>
              <a:rPr lang="en-GB" sz="2900" dirty="0" smtClean="0"/>
              <a:t>Use of fragments to render top bar with “Back” option</a:t>
            </a:r>
          </a:p>
          <a:p>
            <a:pPr lvl="1">
              <a:buFont typeface="Wingdings" pitchFamily="2" charset="2"/>
              <a:buChar char="§"/>
            </a:pPr>
            <a:r>
              <a:rPr lang="en-GB" sz="2900" dirty="0" smtClean="0"/>
              <a:t>Use of multiple types of UI widgets, including buttons, images, seek bars, and </a:t>
            </a:r>
            <a:r>
              <a:rPr lang="en-GB" sz="2900" dirty="0" err="1" smtClean="0"/>
              <a:t>textViews</a:t>
            </a:r>
            <a:endParaRPr lang="en-GB" sz="2900" dirty="0" smtClean="0"/>
          </a:p>
          <a:p>
            <a:pPr lvl="1">
              <a:buFont typeface="Wingdings" pitchFamily="2" charset="2"/>
              <a:buChar char="§"/>
            </a:pPr>
            <a:r>
              <a:rPr lang="en-GB" sz="2900" dirty="0" smtClean="0"/>
              <a:t>Use of </a:t>
            </a:r>
            <a:r>
              <a:rPr lang="en-GB" sz="2900" dirty="0" err="1" smtClean="0"/>
              <a:t>SharedPreferences</a:t>
            </a:r>
            <a:r>
              <a:rPr lang="en-GB" sz="2900" dirty="0" smtClean="0"/>
              <a:t> to store information among screens</a:t>
            </a:r>
          </a:p>
          <a:p>
            <a:pPr lvl="1">
              <a:buFont typeface="Wingdings" pitchFamily="2" charset="2"/>
              <a:buChar char="§"/>
            </a:pPr>
            <a:r>
              <a:rPr lang="en-GB" sz="2900" dirty="0" smtClean="0"/>
              <a:t>Internationalization (support for Spanish</a:t>
            </a:r>
            <a:r>
              <a:rPr lang="en-GB" sz="2900" dirty="0" smtClean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GB" sz="2900" dirty="0" smtClean="0"/>
              <a:t>Unit and integration tests will use Android </a:t>
            </a:r>
            <a:r>
              <a:rPr lang="en-GB" sz="2900" dirty="0" err="1" smtClean="0"/>
              <a:t>Junit</a:t>
            </a:r>
            <a:r>
              <a:rPr lang="en-GB" sz="2900" smtClean="0"/>
              <a:t> Tests / Robotium</a:t>
            </a:r>
            <a:endParaRPr lang="en-GB" sz="2900" b="1" u="sng" dirty="0" smtClean="0">
              <a:solidFill>
                <a:srgbClr val="FF0000"/>
              </a:solidFill>
            </a:endParaRPr>
          </a:p>
          <a:p>
            <a:pPr marL="777240" lvl="2" indent="0">
              <a:buNone/>
            </a:pPr>
            <a:endParaRPr lang="en-GB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u="sng" dirty="0" smtClean="0"/>
              <a:t>Project Design and Navigation</a:t>
            </a:r>
            <a:endParaRPr lang="en-GB" sz="28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39750" y="1524000"/>
            <a:ext cx="8064500" cy="48006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GB" dirty="0" smtClean="0"/>
          </a:p>
          <a:p>
            <a:pPr lvl="1">
              <a:buFont typeface="Wingdings" pitchFamily="2" charset="2"/>
              <a:buChar char="§"/>
            </a:pPr>
            <a:r>
              <a:rPr lang="en-GB" sz="1600" dirty="0" smtClean="0"/>
              <a:t>A white round figure will represent a sheep</a:t>
            </a:r>
          </a:p>
          <a:p>
            <a:pPr lvl="1">
              <a:buFont typeface="Wingdings" pitchFamily="2" charset="2"/>
              <a:buChar char="§"/>
            </a:pPr>
            <a:r>
              <a:rPr lang="en-GB" sz="1600" dirty="0" smtClean="0"/>
              <a:t>A green square figure will represent the dog</a:t>
            </a:r>
          </a:p>
          <a:p>
            <a:pPr lvl="1">
              <a:buFont typeface="Wingdings" pitchFamily="2" charset="2"/>
              <a:buChar char="§"/>
            </a:pPr>
            <a:r>
              <a:rPr lang="en-GB" sz="1600" dirty="0" smtClean="0"/>
              <a:t>A red triangular figure would represent a fox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Users </a:t>
            </a:r>
            <a:r>
              <a:rPr lang="en-GB" sz="1600" dirty="0" smtClean="0"/>
              <a:t>can touch the screen on the </a:t>
            </a:r>
            <a:r>
              <a:rPr lang="en-GB" sz="1600" dirty="0" smtClean="0"/>
              <a:t>corners to </a:t>
            </a:r>
            <a:r>
              <a:rPr lang="en-GB" sz="1600" dirty="0" smtClean="0"/>
              <a:t>represent where they want the dog to move (for example, </a:t>
            </a:r>
            <a:r>
              <a:rPr lang="en-GB" sz="1600" dirty="0" smtClean="0"/>
              <a:t>tap anywhere </a:t>
            </a:r>
            <a:r>
              <a:rPr lang="en-GB" sz="1600" dirty="0" smtClean="0"/>
              <a:t>up to move the dog upwards). </a:t>
            </a:r>
          </a:p>
        </p:txBody>
      </p:sp>
    </p:spTree>
    <p:extLst>
      <p:ext uri="{BB962C8B-B14F-4D97-AF65-F5344CB8AC3E}">
        <p14:creationId xmlns="" xmlns:p14="http://schemas.microsoft.com/office/powerpoint/2010/main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u="sng" dirty="0" smtClean="0"/>
              <a:t>Project Design and Navigation</a:t>
            </a:r>
            <a:endParaRPr lang="en-GB" sz="28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12" name="Picture 11" descr="sketches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5478" y="1999470"/>
            <a:ext cx="6843122" cy="37917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u="sng" dirty="0" smtClean="0"/>
              <a:t>Project Design and Navigation</a:t>
            </a:r>
            <a:endParaRPr lang="en-GB" sz="28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25" y="1790700"/>
            <a:ext cx="371475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u="sng" dirty="0" smtClean="0"/>
              <a:t>Project Design and Navigation</a:t>
            </a:r>
            <a:endParaRPr lang="en-GB" sz="28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209800"/>
            <a:ext cx="294322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750" y="838200"/>
            <a:ext cx="8064500" cy="609600"/>
          </a:xfrm>
        </p:spPr>
        <p:txBody>
          <a:bodyPr>
            <a:noAutofit/>
          </a:bodyPr>
          <a:lstStyle/>
          <a:p>
            <a:r>
              <a:rPr lang="en-GB" sz="2800" b="1" u="sng" dirty="0" smtClean="0"/>
              <a:t>Project Design and Navigation</a:t>
            </a:r>
            <a:endParaRPr lang="en-GB" sz="28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89A81-9B9B-445C-8A60-F916862B4649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8413" y="2057400"/>
            <a:ext cx="406717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2908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Givaudan">
      <a:dk1>
        <a:sysClr val="windowText" lastClr="000000"/>
      </a:dk1>
      <a:lt1>
        <a:sysClr val="window" lastClr="FFFFFF"/>
      </a:lt1>
      <a:dk2>
        <a:srgbClr val="5F5F5F"/>
      </a:dk2>
      <a:lt2>
        <a:srgbClr val="DDDDDD"/>
      </a:lt2>
      <a:accent1>
        <a:srgbClr val="990033"/>
      </a:accent1>
      <a:accent2>
        <a:srgbClr val="CC0000"/>
      </a:accent2>
      <a:accent3>
        <a:srgbClr val="99CC00"/>
      </a:accent3>
      <a:accent4>
        <a:srgbClr val="CCFF33"/>
      </a:accent4>
      <a:accent5>
        <a:srgbClr val="009999"/>
      </a:accent5>
      <a:accent6>
        <a:srgbClr val="33CCCC"/>
      </a:accent6>
      <a:hlink>
        <a:srgbClr val="3366CC"/>
      </a:hlink>
      <a:folHlink>
        <a:srgbClr val="0099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ivaudan">
      <a:dk1>
        <a:sysClr val="windowText" lastClr="000000"/>
      </a:dk1>
      <a:lt1>
        <a:sysClr val="window" lastClr="FFFFFF"/>
      </a:lt1>
      <a:dk2>
        <a:srgbClr val="5F5F5F"/>
      </a:dk2>
      <a:lt2>
        <a:srgbClr val="DDDDDD"/>
      </a:lt2>
      <a:accent1>
        <a:srgbClr val="990033"/>
      </a:accent1>
      <a:accent2>
        <a:srgbClr val="CC0000"/>
      </a:accent2>
      <a:accent3>
        <a:srgbClr val="99CC00"/>
      </a:accent3>
      <a:accent4>
        <a:srgbClr val="CCFF33"/>
      </a:accent4>
      <a:accent5>
        <a:srgbClr val="009999"/>
      </a:accent5>
      <a:accent6>
        <a:srgbClr val="33CCCC"/>
      </a:accent6>
      <a:hlink>
        <a:srgbClr val="3366CC"/>
      </a:hlink>
      <a:folHlink>
        <a:srgbClr val="0099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ivaudan">
    <a:dk1>
      <a:sysClr val="windowText" lastClr="000000"/>
    </a:dk1>
    <a:lt1>
      <a:sysClr val="window" lastClr="FFFFFF"/>
    </a:lt1>
    <a:dk2>
      <a:srgbClr val="5F5F5F"/>
    </a:dk2>
    <a:lt2>
      <a:srgbClr val="DDDDDD"/>
    </a:lt2>
    <a:accent1>
      <a:srgbClr val="990033"/>
    </a:accent1>
    <a:accent2>
      <a:srgbClr val="CC0000"/>
    </a:accent2>
    <a:accent3>
      <a:srgbClr val="99CC00"/>
    </a:accent3>
    <a:accent4>
      <a:srgbClr val="CCFF33"/>
    </a:accent4>
    <a:accent5>
      <a:srgbClr val="009999"/>
    </a:accent5>
    <a:accent6>
      <a:srgbClr val="33CCCC"/>
    </a:accent6>
    <a:hlink>
      <a:srgbClr val="3366CC"/>
    </a:hlink>
    <a:folHlink>
      <a:srgbClr val="0099FF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366</TotalTime>
  <Words>516</Words>
  <Application>Microsoft Office PowerPoint</Application>
  <PresentationFormat>On-screen Show (4:3)</PresentationFormat>
  <Paragraphs>131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Hardcover</vt:lpstr>
      <vt:lpstr>Slide 1</vt:lpstr>
      <vt:lpstr>Project Overview</vt:lpstr>
      <vt:lpstr>Description of the Project</vt:lpstr>
      <vt:lpstr>Description of the Project</vt:lpstr>
      <vt:lpstr>Project Design and Navigation</vt:lpstr>
      <vt:lpstr>Project Design and Navigation</vt:lpstr>
      <vt:lpstr>Project Design and Navigation</vt:lpstr>
      <vt:lpstr>Project Design and Navigation</vt:lpstr>
      <vt:lpstr>Project Design and Navigation</vt:lpstr>
      <vt:lpstr>Project Design and Navigation</vt:lpstr>
      <vt:lpstr>Project Schedule</vt:lpstr>
      <vt:lpstr>Project Schedule</vt:lpstr>
      <vt:lpstr>Slide 13</vt:lpstr>
      <vt:lpstr>Slide 14</vt:lpstr>
    </vt:vector>
  </TitlesOfParts>
  <Company>Givaudan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Graduate Term Project – Team 1</dc:title>
  <dc:creator>Oladimeji Prince</dc:creator>
  <cp:lastModifiedBy>marcus.silveira</cp:lastModifiedBy>
  <cp:revision>50</cp:revision>
  <dcterms:created xsi:type="dcterms:W3CDTF">2014-02-03T16:11:41Z</dcterms:created>
  <dcterms:modified xsi:type="dcterms:W3CDTF">2014-02-15T17:41:34Z</dcterms:modified>
</cp:coreProperties>
</file>