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7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6" r:id="rId3"/>
    <p:sldId id="273" r:id="rId4"/>
    <p:sldId id="274" r:id="rId5"/>
    <p:sldId id="284" r:id="rId6"/>
    <p:sldId id="277" r:id="rId7"/>
    <p:sldId id="279" r:id="rId8"/>
    <p:sldId id="283" r:id="rId9"/>
    <p:sldId id="282" r:id="rId10"/>
    <p:sldId id="280" r:id="rId11"/>
    <p:sldId id="281" r:id="rId12"/>
    <p:sldId id="275" r:id="rId13"/>
    <p:sldId id="276" r:id="rId14"/>
    <p:sldId id="272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24" autoAdjust="0"/>
  </p:normalViewPr>
  <p:slideViewPr>
    <p:cSldViewPr showGuides="1">
      <p:cViewPr>
        <p:scale>
          <a:sx n="100" d="100"/>
          <a:sy n="100" d="100"/>
        </p:scale>
        <p:origin x="-1888" y="-160"/>
      </p:cViewPr>
      <p:guideLst>
        <p:guide orient="horz" pos="300"/>
        <p:guide orient="horz" pos="436"/>
        <p:guide orient="horz" pos="913"/>
        <p:guide orient="horz" pos="1162"/>
        <p:guide orient="horz" pos="3453"/>
        <p:guide orient="horz" pos="3702"/>
        <p:guide orient="horz" pos="3952"/>
        <p:guide orient="horz" pos="4201"/>
        <p:guide pos="2880"/>
        <p:guide pos="340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472" y="-96"/>
      </p:cViewPr>
      <p:guideLst>
        <p:guide orient="horz" pos="2540"/>
        <p:guide orient="horz" pos="385"/>
        <p:guide orient="horz" pos="158"/>
        <p:guide orient="horz" pos="5375"/>
        <p:guide orient="horz" pos="5602"/>
        <p:guide pos="2160"/>
        <p:guide pos="346"/>
        <p:guide pos="397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5.0</c:v>
                </c:pt>
                <c:pt idx="1">
                  <c:v>4.0</c:v>
                </c:pt>
                <c:pt idx="2">
                  <c:v>3.0</c:v>
                </c:pt>
                <c:pt idx="3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5669368"/>
        <c:axId val="2095672632"/>
      </c:barChart>
      <c:catAx>
        <c:axId val="209566936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 w="6350"/>
        </c:spPr>
        <c:crossAx val="2095672632"/>
        <c:crosses val="autoZero"/>
        <c:auto val="1"/>
        <c:lblAlgn val="ctr"/>
        <c:lblOffset val="100"/>
        <c:noMultiLvlLbl val="0"/>
      </c:catAx>
      <c:valAx>
        <c:axId val="2095672632"/>
        <c:scaling>
          <c:orientation val="minMax"/>
        </c:scaling>
        <c:delete val="0"/>
        <c:axPos val="b"/>
        <c:majorGridlines>
          <c:spPr>
            <a:ln w="6350">
              <a:solidFill>
                <a:schemeClr val="tx2"/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 w="6350">
            <a:noFill/>
          </a:ln>
        </c:spPr>
        <c:crossAx val="2095669368"/>
        <c:crosses val="autoZero"/>
        <c:crossBetween val="between"/>
      </c:valAx>
      <c:spPr>
        <a:noFill/>
        <a:ln>
          <a:noFill/>
        </a:ln>
      </c:spPr>
    </c:plotArea>
    <c:legend>
      <c:legendPos val="t"/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txPr>
        <a:bodyPr/>
        <a:lstStyle/>
        <a:p>
          <a:pPr>
            <a:defRPr sz="16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rgbClr val="990033"/>
              </a:solidFill>
            </c:spPr>
          </c:dPt>
          <c:dPt>
            <c:idx val="1"/>
            <c:bubble3D val="0"/>
            <c:spPr>
              <a:solidFill>
                <a:srgbClr val="99CC00"/>
              </a:solidFill>
            </c:spPr>
          </c:dPt>
          <c:dPt>
            <c:idx val="2"/>
            <c:bubble3D val="0"/>
            <c:spPr>
              <a:solidFill>
                <a:srgbClr val="009999"/>
              </a:solidFill>
            </c:spPr>
          </c:dPt>
          <c:dPt>
            <c:idx val="3"/>
            <c:bubble3D val="0"/>
            <c:spPr>
              <a:solidFill>
                <a:srgbClr val="3366CC"/>
              </a:solidFill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legend>
      <c:legendPos val="t"/>
      <c:overlay val="0"/>
      <c:spPr>
        <a:ln>
          <a:noFill/>
        </a:ln>
      </c:sp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A7AEF-D3D1-4A80-8092-6DE39E8D5B34}" type="datetimeFigureOut">
              <a:rPr lang="en-GB" sz="800" smtClean="0">
                <a:latin typeface="Arial" pitchFamily="34" charset="0"/>
                <a:cs typeface="Arial" pitchFamily="34" charset="0"/>
              </a:rPr>
              <a:pPr/>
              <a:t>2/16/14</a:t>
            </a:fld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z="800" dirty="0" smtClean="0">
                <a:latin typeface="Arial" pitchFamily="34" charset="0"/>
                <a:cs typeface="Arial" pitchFamily="34" charset="0"/>
              </a:rPr>
              <a:t>© Givaudan. All rights </a:t>
            </a:r>
            <a:r>
              <a:rPr lang="en-GB" sz="800" dirty="0">
                <a:latin typeface="Arial" pitchFamily="34" charset="0"/>
                <a:cs typeface="Arial" pitchFamily="34" charset="0"/>
              </a:rPr>
              <a:t>r</a:t>
            </a:r>
            <a:r>
              <a:rPr lang="en-GB" sz="800" dirty="0" smtClean="0">
                <a:latin typeface="Arial" pitchFamily="34" charset="0"/>
                <a:cs typeface="Arial" pitchFamily="34" charset="0"/>
              </a:rPr>
              <a:t>eserved.</a:t>
            </a:r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950D6-0442-4603-915E-4833EEB4A01F}" type="slidenum">
              <a:rPr lang="en-GB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20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FA175E2C-59E1-4EF1-A36A-FD7E50E71E80}" type="datetimeFigureOut">
              <a:rPr lang="en-GB" smtClean="0"/>
              <a:pPr/>
              <a:t>2/16/14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5376" y="611188"/>
            <a:ext cx="4320000" cy="3240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275" y="4032250"/>
            <a:ext cx="5759450" cy="45005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Givaudan. All rights reserved.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 b="1">
                <a:latin typeface="Arial" pitchFamily="34" charset="0"/>
                <a:cs typeface="Arial" pitchFamily="34" charset="0"/>
              </a:defRPr>
            </a:lvl1pPr>
          </a:lstStyle>
          <a:p>
            <a:fld id="{66A9D088-043F-49E2-A77E-8480DA7155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50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Clr>
        <a:schemeClr val="bg1">
          <a:lumMod val="85000"/>
        </a:schemeClr>
      </a:buClr>
      <a:buFontTx/>
      <a:buNone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5738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55600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41338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711200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5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w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Relationship Id="rId3" Type="http://schemas.openxmlformats.org/officeDocument/2006/relationships/image" Target="../media/image5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Relationship Id="rId3" Type="http://schemas.openxmlformats.org/officeDocument/2006/relationships/chart" Target="../charts/chart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Relationship Id="rId3" Type="http://schemas.openxmlformats.org/officeDocument/2006/relationships/chart" Target="../charts/chart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244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Content and Ban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844675"/>
            <a:ext cx="8064500" cy="32405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085638"/>
            <a:ext cx="9144000" cy="792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GB" noProof="0" dirty="0" smtClean="0"/>
              <a:t>Click icon to insert image 254x22 mm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9365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with Three Pictures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032957"/>
            <a:ext cx="8064500" cy="2843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539750" y="1844675"/>
            <a:ext cx="2592000" cy="1008000"/>
          </a:xfrm>
        </p:spPr>
        <p:txBody>
          <a:bodyPr/>
          <a:lstStyle>
            <a:lvl1pPr marL="0" indent="0" algn="ctr">
              <a:buNone/>
              <a:defRPr sz="1200" baseline="0"/>
            </a:lvl1pPr>
          </a:lstStyle>
          <a:p>
            <a:r>
              <a:rPr lang="en-GB" noProof="0" dirty="0" smtClean="0"/>
              <a:t>Click icon to insert image 72x28 mm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12250" y="1839124"/>
            <a:ext cx="2592000" cy="1008000"/>
          </a:xfrm>
        </p:spPr>
        <p:txBody>
          <a:bodyPr/>
          <a:lstStyle>
            <a:lvl1pPr marL="0" indent="0" algn="ctr">
              <a:buFontTx/>
              <a:buNone/>
              <a:defRPr sz="1200" baseline="0"/>
            </a:lvl1pPr>
          </a:lstStyle>
          <a:p>
            <a:r>
              <a:rPr lang="en-US" dirty="0" smtClean="0"/>
              <a:t>Click icon to insert image 72x28 mm</a:t>
            </a:r>
            <a:endParaRPr lang="en-GB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76000" y="1844675"/>
            <a:ext cx="2592000" cy="1008000"/>
          </a:xfrm>
        </p:spPr>
        <p:txBody>
          <a:bodyPr/>
          <a:lstStyle>
            <a:lvl1pPr marL="0" indent="0" algn="ctr">
              <a:buFontTx/>
              <a:buNone/>
              <a:defRPr sz="1200" baseline="0"/>
            </a:lvl1pPr>
          </a:lstStyle>
          <a:p>
            <a:r>
              <a:rPr lang="en-US" dirty="0" smtClean="0"/>
              <a:t>Click icon to insert image 72x28 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01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lavours or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876924"/>
            <a:ext cx="8064500" cy="396876"/>
          </a:xfrm>
        </p:spPr>
        <p:txBody>
          <a:bodyPr lIns="0" tIns="0" rIns="0" bIns="0" anchor="t" anchorCtr="0">
            <a:no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6273800"/>
            <a:ext cx="8064500" cy="21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add sub title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388"/>
            <a:ext cx="91440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561088"/>
            <a:ext cx="8064500" cy="2160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Month Year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18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ragra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876924"/>
            <a:ext cx="8064500" cy="396876"/>
          </a:xfrm>
        </p:spPr>
        <p:txBody>
          <a:bodyPr lIns="0" tIns="0" rIns="0" bIns="0" anchor="t" anchorCtr="0">
            <a:no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6273800"/>
            <a:ext cx="8064500" cy="2155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add sub title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388"/>
            <a:ext cx="9144000" cy="3657600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561088"/>
            <a:ext cx="8064500" cy="2160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Month Year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21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449388"/>
            <a:ext cx="9144000" cy="3657600"/>
          </a:xfrm>
          <a:gradFill>
            <a:gsLst>
              <a:gs pos="0">
                <a:schemeClr val="bg2"/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</p:spPr>
        <p:txBody>
          <a:bodyPr anchor="ctr" anchorCtr="1">
            <a:noAutofit/>
          </a:bodyPr>
          <a:lstStyle>
            <a:lvl1pPr algn="ctr">
              <a:defRPr sz="2800" b="0" cap="none" baseline="0"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5485222"/>
            <a:ext cx="8063768" cy="39687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362925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2pPr>
            <a:lvl3pPr marL="72000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3pPr>
            <a:lvl4pPr marL="1078888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44000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GB" noProof="0" dirty="0" smtClean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300417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Bann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844674"/>
            <a:ext cx="8064500" cy="32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075375"/>
            <a:ext cx="9144000" cy="792000"/>
          </a:xfrm>
          <a:gradFill>
            <a:gsLst>
              <a:gs pos="0">
                <a:schemeClr val="bg2"/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rmAutofit/>
          </a:bodyPr>
          <a:lstStyle>
            <a:lvl1pPr marL="0" indent="0">
              <a:buFontTx/>
              <a:buNone/>
              <a:defRPr lang="en-US" sz="1600" b="0" cap="none" baseline="0" smtClean="0">
                <a:latin typeface="+mn-lt"/>
                <a:ea typeface="+mj-ea"/>
                <a:cs typeface="Times New Roman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 algn="ctr" defTabSz="914400">
              <a:spcBef>
                <a:spcPct val="0"/>
              </a:spcBef>
              <a:buNone/>
            </a:pPr>
            <a:r>
              <a:rPr lang="en-GB" noProof="0" dirty="0" smtClean="0"/>
              <a:t>Click to add banner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67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/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28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692150"/>
            <a:ext cx="8064500" cy="75723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 userDrawn="1">
            <p:extLst>
              <p:ext uri="{D42A27DB-BD31-4B8C-83A1-F6EECF244321}">
                <p14:modId xmlns:p14="http://schemas.microsoft.com/office/powerpoint/2010/main" val="1618250192"/>
              </p:ext>
            </p:extLst>
          </p:nvPr>
        </p:nvGraphicFramePr>
        <p:xfrm>
          <a:off x="1524000" y="180294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450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 userDrawn="1">
            <p:extLst>
              <p:ext uri="{D42A27DB-BD31-4B8C-83A1-F6EECF244321}">
                <p14:modId xmlns:p14="http://schemas.microsoft.com/office/powerpoint/2010/main" val="1658717376"/>
              </p:ext>
            </p:extLst>
          </p:nvPr>
        </p:nvGraphicFramePr>
        <p:xfrm>
          <a:off x="1524000" y="180294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7253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843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750" y="1844675"/>
            <a:ext cx="8064500" cy="4032250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384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692150"/>
            <a:ext cx="1974850" cy="518477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750" y="692150"/>
            <a:ext cx="5937250" cy="5184775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5363040" y="3105468"/>
            <a:ext cx="5186995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979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2/16/14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2/16/14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649" r:id="rId16"/>
    <p:sldLayoutId id="2147483705" r:id="rId17"/>
    <p:sldLayoutId id="2147483651" r:id="rId18"/>
    <p:sldLayoutId id="2147483713" r:id="rId19"/>
    <p:sldLayoutId id="2147483716" r:id="rId20"/>
    <p:sldLayoutId id="2147483687" r:id="rId21"/>
    <p:sldLayoutId id="2147483688" r:id="rId22"/>
    <p:sldLayoutId id="2147483654" r:id="rId23"/>
    <p:sldLayoutId id="2147483658" r:id="rId24"/>
    <p:sldLayoutId id="2147483659" r:id="rId2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</a:t>
            </a:fld>
            <a:endParaRPr lang="en-GB" sz="28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39750" y="1752600"/>
            <a:ext cx="8064500" cy="4124325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sz="1600" dirty="0"/>
              <a:t>Marcos Davila</a:t>
            </a:r>
          </a:p>
          <a:p>
            <a:endParaRPr lang="en-GB" sz="1600" dirty="0" smtClean="0"/>
          </a:p>
          <a:p>
            <a:r>
              <a:rPr lang="en-GB" sz="1600" dirty="0" smtClean="0"/>
              <a:t>Marcus </a:t>
            </a:r>
            <a:r>
              <a:rPr lang="en-GB" sz="1600" dirty="0" smtClean="0"/>
              <a:t>Silveira</a:t>
            </a:r>
          </a:p>
          <a:p>
            <a:endParaRPr lang="en-GB" sz="1600" dirty="0" smtClean="0"/>
          </a:p>
          <a:p>
            <a:r>
              <a:rPr lang="en-GB" sz="1600" dirty="0" smtClean="0"/>
              <a:t>Prince </a:t>
            </a:r>
            <a:r>
              <a:rPr lang="en-GB" sz="1600" dirty="0" err="1"/>
              <a:t>Oladimeji</a:t>
            </a:r>
            <a:endParaRPr lang="en-GB" sz="1600" dirty="0"/>
          </a:p>
          <a:p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533400" y="2133600"/>
            <a:ext cx="3048000" cy="457200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M</a:t>
            </a:r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embers:</a:t>
            </a:r>
            <a:endParaRPr lang="en-GB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990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Android Programming Class:</a:t>
            </a:r>
            <a:br>
              <a:rPr lang="en-GB" sz="2800" b="1" dirty="0" smtClean="0"/>
            </a:br>
            <a:r>
              <a:rPr lang="en-GB" sz="2800" b="1" dirty="0" smtClean="0"/>
              <a:t>Graduate Term Project – Team 1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2882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10</a:t>
            </a:fld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8413" y="2057400"/>
            <a:ext cx="40671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084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11</a:t>
            </a:fld>
            <a:endParaRPr lang="en-GB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9325" y="1905000"/>
            <a:ext cx="47053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084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Project Schedule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12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 fontScale="85000" lnSpcReduction="20000"/>
          </a:bodyPr>
          <a:lstStyle/>
          <a:p>
            <a:pPr marL="411480" lvl="1" indent="0">
              <a:buNone/>
            </a:pPr>
            <a:endParaRPr lang="en-GB" b="1" dirty="0" smtClean="0">
              <a:solidFill>
                <a:schemeClr val="accent4"/>
              </a:solidFill>
            </a:endParaRPr>
          </a:p>
          <a:p>
            <a:pPr marL="411480" lvl="1" indent="0">
              <a:buNone/>
            </a:pPr>
            <a:r>
              <a:rPr lang="en-GB" sz="1900" b="1" dirty="0" smtClean="0">
                <a:solidFill>
                  <a:schemeClr val="accent3">
                    <a:lumMod val="50000"/>
                  </a:schemeClr>
                </a:solidFill>
              </a:rPr>
              <a:t>Week of Feb 18</a:t>
            </a:r>
            <a:r>
              <a:rPr lang="en-GB" sz="1900" b="1" baseline="30000" dirty="0" smtClean="0">
                <a:solidFill>
                  <a:schemeClr val="accent3">
                    <a:lumMod val="50000"/>
                  </a:schemeClr>
                </a:solidFill>
              </a:rPr>
              <a:t>th</a:t>
            </a:r>
            <a:r>
              <a:rPr lang="en-GB" sz="19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GB" sz="19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77240" lvl="2" indent="0">
              <a:buFont typeface="Wingdings" pitchFamily="2" charset="2"/>
              <a:buChar char="§"/>
            </a:pPr>
            <a:r>
              <a:rPr lang="en-GB" sz="1900" dirty="0" smtClean="0"/>
              <a:t> </a:t>
            </a:r>
            <a:r>
              <a:rPr lang="en-GB" sz="1800" dirty="0" smtClean="0"/>
              <a:t>   </a:t>
            </a:r>
            <a:r>
              <a:rPr lang="en-GB" sz="1600" dirty="0" smtClean="0"/>
              <a:t>Define requirements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Create a Use Case diagram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Create basic Design and navigation process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Create an initial presentation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Determine the classes, methods and attributes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Create activity diagram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Start with Proof of concept (POC)</a:t>
            </a:r>
          </a:p>
          <a:p>
            <a:pPr marL="0" indent="0">
              <a:buNone/>
            </a:pPr>
            <a:endParaRPr lang="en-GB" sz="1900" dirty="0" smtClean="0"/>
          </a:p>
          <a:p>
            <a:pPr marL="0" indent="0">
              <a:buNone/>
            </a:pPr>
            <a:r>
              <a:rPr lang="en-GB" sz="1900" dirty="0" smtClean="0"/>
              <a:t>       </a:t>
            </a:r>
            <a:r>
              <a:rPr lang="en-GB" sz="1900" b="1" dirty="0" smtClean="0">
                <a:solidFill>
                  <a:srgbClr val="713B0E"/>
                </a:solidFill>
              </a:rPr>
              <a:t>Week of March 4</a:t>
            </a:r>
            <a:r>
              <a:rPr lang="en-GB" sz="1900" b="1" baseline="30000" dirty="0" smtClean="0">
                <a:solidFill>
                  <a:srgbClr val="713B0E"/>
                </a:solidFill>
              </a:rPr>
              <a:t>th</a:t>
            </a:r>
            <a:endParaRPr lang="en-GB" sz="1900" dirty="0" smtClean="0">
              <a:solidFill>
                <a:srgbClr val="713B0E"/>
              </a:solidFill>
            </a:endParaRPr>
          </a:p>
          <a:p>
            <a:pPr marL="777240" lvl="2" indent="0">
              <a:buFont typeface="Wingdings" pitchFamily="2" charset="2"/>
              <a:buChar char="§"/>
            </a:pPr>
            <a:r>
              <a:rPr lang="en-GB" sz="1900" dirty="0" smtClean="0"/>
              <a:t> </a:t>
            </a:r>
            <a:r>
              <a:rPr lang="en-GB" sz="1800" dirty="0" smtClean="0"/>
              <a:t>   </a:t>
            </a:r>
            <a:r>
              <a:rPr lang="en-GB" sz="1600" dirty="0" smtClean="0"/>
              <a:t>Finish auxiliary screens (settings and main)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Unit and integration testing on these screens</a:t>
            </a:r>
          </a:p>
          <a:p>
            <a:pPr marL="777240" lvl="2" indent="0">
              <a:buFont typeface="Wingdings" pitchFamily="2" charset="2"/>
              <a:buChar char="§"/>
            </a:pPr>
            <a:endParaRPr lang="en-GB" sz="1900" dirty="0" smtClean="0"/>
          </a:p>
          <a:p>
            <a:pPr marL="411480" lvl="1" indent="0">
              <a:buNone/>
            </a:pPr>
            <a:r>
              <a:rPr lang="en-GB" sz="1900" b="1" dirty="0" smtClean="0">
                <a:solidFill>
                  <a:srgbClr val="713B0E"/>
                </a:solidFill>
              </a:rPr>
              <a:t>Week of March 18</a:t>
            </a:r>
            <a:r>
              <a:rPr lang="en-GB" sz="1900" b="1" baseline="30000" dirty="0" smtClean="0">
                <a:solidFill>
                  <a:srgbClr val="713B0E"/>
                </a:solidFill>
              </a:rPr>
              <a:t>th</a:t>
            </a:r>
            <a:endParaRPr lang="en-GB" sz="1900" baseline="30000" dirty="0" smtClean="0">
              <a:solidFill>
                <a:srgbClr val="713B0E"/>
              </a:solidFill>
            </a:endParaRPr>
          </a:p>
          <a:p>
            <a:pPr marL="777240" lvl="2" indent="0">
              <a:buFont typeface="Wingdings" pitchFamily="2" charset="2"/>
              <a:buChar char="§"/>
            </a:pPr>
            <a:r>
              <a:rPr lang="en-GB" sz="1900" dirty="0" smtClean="0"/>
              <a:t> </a:t>
            </a:r>
            <a:r>
              <a:rPr lang="en-GB" sz="1800" dirty="0" smtClean="0"/>
              <a:t>   </a:t>
            </a:r>
            <a:r>
              <a:rPr lang="en-GB" sz="1600" dirty="0" smtClean="0"/>
              <a:t>Start work on the game screen (control and render the dog)</a:t>
            </a:r>
          </a:p>
          <a:p>
            <a:pPr marL="777240" lvl="2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429084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Project Schedule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13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GB" sz="1700" b="1" dirty="0" smtClean="0">
                <a:solidFill>
                  <a:srgbClr val="713B0E"/>
                </a:solidFill>
              </a:rPr>
              <a:t>Week of April 1</a:t>
            </a:r>
            <a:r>
              <a:rPr lang="en-GB" sz="1700" b="1" baseline="30000" dirty="0" smtClean="0">
                <a:solidFill>
                  <a:srgbClr val="713B0E"/>
                </a:solidFill>
              </a:rPr>
              <a:t>st</a:t>
            </a:r>
            <a:endParaRPr lang="en-GB" sz="1600" baseline="30000" dirty="0" smtClean="0">
              <a:solidFill>
                <a:srgbClr val="713B0E"/>
              </a:solidFill>
            </a:endParaRPr>
          </a:p>
          <a:p>
            <a:pPr marL="777240" lvl="2" indent="0">
              <a:buFont typeface="Wingdings" pitchFamily="2" charset="2"/>
              <a:buChar char="§"/>
            </a:pPr>
            <a:r>
              <a:rPr lang="en-GB" sz="1400" dirty="0" smtClean="0"/>
              <a:t>     </a:t>
            </a:r>
            <a:r>
              <a:rPr lang="en-GB" sz="1500" dirty="0" smtClean="0"/>
              <a:t>Continue work on the game screen (fox and sheep)</a:t>
            </a:r>
          </a:p>
          <a:p>
            <a:pPr marL="411480" lvl="1" indent="0">
              <a:buNone/>
            </a:pPr>
            <a:endParaRPr lang="en-GB" sz="1700" b="1" dirty="0" smtClean="0">
              <a:solidFill>
                <a:schemeClr val="accent4"/>
              </a:solidFill>
            </a:endParaRPr>
          </a:p>
          <a:p>
            <a:pPr marL="411480" lvl="1" indent="0">
              <a:buNone/>
            </a:pPr>
            <a:r>
              <a:rPr lang="en-GB" sz="1700" b="1" dirty="0" smtClean="0">
                <a:solidFill>
                  <a:srgbClr val="713B0E"/>
                </a:solidFill>
              </a:rPr>
              <a:t>Week of April 15</a:t>
            </a:r>
            <a:r>
              <a:rPr lang="en-GB" sz="1700" b="1" baseline="30000" dirty="0" smtClean="0">
                <a:solidFill>
                  <a:srgbClr val="713B0E"/>
                </a:solidFill>
              </a:rPr>
              <a:t>th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    Continue work on the game screen (fox and sheep)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</a:t>
            </a:r>
            <a:r>
              <a:rPr lang="en-GB" sz="1400" dirty="0" smtClean="0"/>
              <a:t>    </a:t>
            </a:r>
            <a:r>
              <a:rPr lang="en-GB" sz="1500" dirty="0" smtClean="0"/>
              <a:t>Final touches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</a:t>
            </a:r>
            <a:r>
              <a:rPr lang="en-GB" sz="1400" dirty="0" smtClean="0"/>
              <a:t>    </a:t>
            </a:r>
            <a:r>
              <a:rPr lang="en-GB" sz="1500" dirty="0" smtClean="0"/>
              <a:t>Submit code to professor</a:t>
            </a:r>
          </a:p>
          <a:p>
            <a:pPr marL="777240" lvl="2" indent="0">
              <a:buNone/>
            </a:pPr>
            <a:endParaRPr lang="en-GB" sz="1900" dirty="0" smtClean="0"/>
          </a:p>
          <a:p>
            <a:pPr marL="411480" lvl="1" indent="0">
              <a:buNone/>
            </a:pPr>
            <a:r>
              <a:rPr lang="en-GB" sz="1700" b="1" dirty="0" smtClean="0">
                <a:solidFill>
                  <a:srgbClr val="713B0E"/>
                </a:solidFill>
              </a:rPr>
              <a:t>Week of April 29</a:t>
            </a:r>
            <a:r>
              <a:rPr lang="en-GB" sz="1700" b="1" baseline="30000" dirty="0" smtClean="0">
                <a:solidFill>
                  <a:srgbClr val="713B0E"/>
                </a:solidFill>
              </a:rPr>
              <a:t>th</a:t>
            </a:r>
            <a:endParaRPr lang="en-GB" sz="1700" dirty="0" smtClean="0">
              <a:solidFill>
                <a:srgbClr val="713B0E"/>
              </a:solidFill>
            </a:endParaRP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</a:t>
            </a:r>
            <a:r>
              <a:rPr lang="en-GB" sz="1400" dirty="0" smtClean="0"/>
              <a:t>    </a:t>
            </a:r>
            <a:r>
              <a:rPr lang="en-GB" sz="1500" dirty="0" smtClean="0"/>
              <a:t>Presenting the program in class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</a:t>
            </a:r>
            <a:r>
              <a:rPr lang="en-GB" sz="1400" dirty="0" smtClean="0"/>
              <a:t>    </a:t>
            </a:r>
            <a:r>
              <a:rPr lang="en-GB" sz="1500" dirty="0" smtClean="0"/>
              <a:t>Preparing to package / release</a:t>
            </a:r>
          </a:p>
          <a:p>
            <a:pPr marL="777240" lvl="2" indent="0">
              <a:buNone/>
            </a:pPr>
            <a:endParaRPr lang="en-GB" sz="1900" dirty="0" smtClean="0"/>
          </a:p>
          <a:p>
            <a:pPr marL="411480" lvl="1" indent="0">
              <a:buNone/>
            </a:pPr>
            <a:r>
              <a:rPr lang="en-GB" sz="1700" b="1" dirty="0" smtClean="0">
                <a:solidFill>
                  <a:srgbClr val="713B0E"/>
                </a:solidFill>
              </a:rPr>
              <a:t>Week of May 13</a:t>
            </a:r>
            <a:r>
              <a:rPr lang="en-GB" sz="1700" b="1" baseline="30000" dirty="0" smtClean="0">
                <a:solidFill>
                  <a:srgbClr val="713B0E"/>
                </a:solidFill>
              </a:rPr>
              <a:t>th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</a:t>
            </a:r>
            <a:r>
              <a:rPr lang="en-GB" sz="1400" dirty="0" smtClean="0"/>
              <a:t>    </a:t>
            </a:r>
            <a:r>
              <a:rPr lang="en-GB" sz="1500" dirty="0" smtClean="0"/>
              <a:t>Publishing to the store</a:t>
            </a:r>
            <a:endParaRPr lang="en-GB" sz="1700" dirty="0" smtClean="0"/>
          </a:p>
          <a:p>
            <a:pPr marL="777240" lvl="2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429084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14</a:t>
            </a:fld>
            <a:endParaRPr lang="en-GB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9750" y="990600"/>
            <a:ext cx="8064500" cy="4886325"/>
          </a:xfrm>
        </p:spPr>
        <p:txBody>
          <a:bodyPr/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r>
              <a:rPr lang="en-GB" sz="2800" b="1" dirty="0" smtClean="0">
                <a:solidFill>
                  <a:schemeClr val="accent3">
                    <a:lumMod val="50000"/>
                  </a:schemeClr>
                </a:solidFill>
              </a:rPr>
              <a:t>QA</a:t>
            </a:r>
            <a:endParaRPr lang="en-GB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3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15</a:t>
            </a:fld>
            <a:endParaRPr lang="en-GB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9750" y="990600"/>
            <a:ext cx="8064500" cy="4886325"/>
          </a:xfrm>
        </p:spPr>
        <p:txBody>
          <a:bodyPr/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</a:rPr>
              <a:t>Thank you </a:t>
            </a:r>
            <a:r>
              <a:rPr lang="en-GB" sz="2800" b="1" dirty="0" smtClean="0">
                <a:solidFill>
                  <a:schemeClr val="accent3">
                    <a:lumMod val="50000"/>
                  </a:schemeClr>
                </a:solidFill>
              </a:rPr>
              <a:t>for 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</a:rPr>
              <a:t>listening</a:t>
            </a:r>
            <a:r>
              <a:rPr lang="en-GB" sz="2800" b="1" dirty="0" smtClean="0">
                <a:solidFill>
                  <a:schemeClr val="accent3">
                    <a:lumMod val="50000"/>
                  </a:schemeClr>
                </a:solidFill>
              </a:rPr>
              <a:t>!</a:t>
            </a:r>
            <a:endParaRPr lang="en-GB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0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609600"/>
            <a:ext cx="8064500" cy="60960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Project Overview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2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                                 </a:t>
            </a:r>
            <a:endParaRPr lang="en-GB" sz="1800" dirty="0" smtClean="0"/>
          </a:p>
          <a:p>
            <a:r>
              <a:rPr lang="en-GB" dirty="0" smtClean="0">
                <a:solidFill>
                  <a:srgbClr val="713B0E"/>
                </a:solidFill>
              </a:rPr>
              <a:t> </a:t>
            </a:r>
            <a:r>
              <a:rPr lang="en-GB" sz="1800" b="1" dirty="0" smtClean="0">
                <a:solidFill>
                  <a:srgbClr val="713B0E"/>
                </a:solidFill>
              </a:rPr>
              <a:t>Project Name: Sheep Herder</a:t>
            </a:r>
            <a:endParaRPr lang="en-GB" sz="1800" dirty="0" smtClean="0">
              <a:solidFill>
                <a:srgbClr val="713B0E"/>
              </a:solidFill>
            </a:endParaRPr>
          </a:p>
          <a:p>
            <a:pPr marL="411480" lvl="1" indent="0">
              <a:lnSpc>
                <a:spcPct val="120000"/>
              </a:lnSpc>
              <a:buNone/>
            </a:pPr>
            <a:endParaRPr lang="en-GB" dirty="0" smtClean="0"/>
          </a:p>
          <a:p>
            <a:pPr marL="411480" lvl="1" indent="0">
              <a:lnSpc>
                <a:spcPct val="120000"/>
              </a:lnSpc>
              <a:buNone/>
            </a:pPr>
            <a:r>
              <a:rPr lang="en-GB" sz="1600" dirty="0" smtClean="0"/>
              <a:t>This project consists of a game where the user controls a dog, the “Sheep Herder”, and is responsible for keeping the sheep together, avoiding the perils of the dangerous fox that can come at any time.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84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609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Description of the Project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3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 lnSpcReduction="10000"/>
          </a:bodyPr>
          <a:lstStyle/>
          <a:p>
            <a:r>
              <a:rPr lang="en-GB" sz="1800" b="1" dirty="0" smtClean="0">
                <a:solidFill>
                  <a:srgbClr val="713B0E"/>
                </a:solidFill>
              </a:rPr>
              <a:t>Characters Definition</a:t>
            </a:r>
          </a:p>
          <a:p>
            <a:pPr>
              <a:buNone/>
            </a:pPr>
            <a:endParaRPr lang="en-GB" sz="1600" b="1" u="sng" dirty="0" smtClean="0">
              <a:solidFill>
                <a:srgbClr val="FF0000"/>
              </a:solidFill>
            </a:endParaRPr>
          </a:p>
          <a:p>
            <a:pPr marL="868680" lvl="1" indent="-457200">
              <a:buNone/>
            </a:pPr>
            <a:r>
              <a:rPr lang="en-GB" sz="1600" b="1" dirty="0" smtClean="0">
                <a:solidFill>
                  <a:srgbClr val="713B0E"/>
                </a:solidFill>
              </a:rPr>
              <a:t>Sheep</a:t>
            </a:r>
            <a:endParaRPr lang="en-GB" sz="1600" b="1" dirty="0" smtClean="0">
              <a:solidFill>
                <a:srgbClr val="713B0E"/>
              </a:solidFill>
            </a:endParaRP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Is not allowed to go off the screen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They can go in any direction, and move by reaction to dog’s or fox’s    	    proximity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They are slower than the other animals</a:t>
            </a:r>
          </a:p>
          <a:p>
            <a:pPr marL="868680" lvl="1" indent="-457200">
              <a:buNone/>
            </a:pPr>
            <a:r>
              <a:rPr lang="en-US" sz="1600" b="1" dirty="0" smtClean="0">
                <a:solidFill>
                  <a:srgbClr val="713B0E"/>
                </a:solidFill>
              </a:rPr>
              <a:t>Dog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Keeps the sheep safe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Chases the predator away (fox)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Controlled by the user</a:t>
            </a:r>
            <a:endParaRPr lang="en-US" sz="1600" b="1" u="sng" dirty="0" smtClean="0">
              <a:solidFill>
                <a:schemeClr val="accent4"/>
              </a:solidFill>
            </a:endParaRPr>
          </a:p>
          <a:p>
            <a:pPr marL="411480" lvl="1" indent="0">
              <a:buNone/>
            </a:pPr>
            <a:r>
              <a:rPr lang="en-US" sz="1600" b="1" dirty="0" smtClean="0">
                <a:solidFill>
                  <a:srgbClr val="713B0E"/>
                </a:solidFill>
              </a:rPr>
              <a:t>Fox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Chases sheep to eat them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Runs away from the dog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Appears on the game at random</a:t>
            </a:r>
          </a:p>
          <a:p>
            <a:pPr marL="777240" lvl="2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429084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609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Description of the Project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4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rgbClr val="713B0E"/>
                </a:solidFill>
              </a:rPr>
              <a:t>Project Features</a:t>
            </a:r>
          </a:p>
          <a:p>
            <a:pPr marL="697230" lvl="1" indent="-285750">
              <a:buFont typeface="Wingdings" charset="2"/>
              <a:buChar char="§"/>
            </a:pPr>
            <a:endParaRPr lang="en-GB" sz="1600" dirty="0" smtClean="0">
              <a:solidFill>
                <a:schemeClr val="tx1"/>
              </a:solidFill>
            </a:endParaRP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Representation </a:t>
            </a:r>
            <a:r>
              <a:rPr lang="en-GB" sz="1600" dirty="0" smtClean="0">
                <a:solidFill>
                  <a:schemeClr val="tx1"/>
                </a:solidFill>
              </a:rPr>
              <a:t>of each animal and its </a:t>
            </a:r>
            <a:r>
              <a:rPr lang="en-GB" sz="1600" dirty="0" smtClean="0">
                <a:solidFill>
                  <a:schemeClr val="tx1"/>
                </a:solidFill>
              </a:rPr>
              <a:t>characteristics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Full </a:t>
            </a:r>
            <a:r>
              <a:rPr lang="en-GB" sz="1600" dirty="0" smtClean="0">
                <a:solidFill>
                  <a:schemeClr val="tx1"/>
                </a:solidFill>
              </a:rPr>
              <a:t>screen game with independent rendering (for each set of animals</a:t>
            </a:r>
            <a:r>
              <a:rPr lang="en-GB" sz="1600" dirty="0" smtClean="0">
                <a:solidFill>
                  <a:schemeClr val="tx1"/>
                </a:solidFill>
              </a:rPr>
              <a:t>)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User </a:t>
            </a:r>
            <a:r>
              <a:rPr lang="en-GB" sz="1600" dirty="0" smtClean="0">
                <a:solidFill>
                  <a:schemeClr val="tx1"/>
                </a:solidFill>
              </a:rPr>
              <a:t>has full control over the </a:t>
            </a:r>
            <a:r>
              <a:rPr lang="en-GB" sz="1600" dirty="0" smtClean="0">
                <a:solidFill>
                  <a:schemeClr val="tx1"/>
                </a:solidFill>
              </a:rPr>
              <a:t>dog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Artificial </a:t>
            </a:r>
            <a:r>
              <a:rPr lang="en-GB" sz="1600" dirty="0" smtClean="0">
                <a:solidFill>
                  <a:schemeClr val="tx1"/>
                </a:solidFill>
              </a:rPr>
              <a:t>Intelligence for Fox and Sheep to move and </a:t>
            </a:r>
            <a:r>
              <a:rPr lang="en-GB" sz="1600" dirty="0" smtClean="0">
                <a:solidFill>
                  <a:schemeClr val="tx1"/>
                </a:solidFill>
              </a:rPr>
              <a:t>react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Three </a:t>
            </a:r>
            <a:r>
              <a:rPr lang="en-GB" sz="1600" dirty="0" smtClean="0">
                <a:solidFill>
                  <a:schemeClr val="tx1"/>
                </a:solidFill>
              </a:rPr>
              <a:t>main screens: home screen, settings, and game </a:t>
            </a:r>
            <a:r>
              <a:rPr lang="en-GB" sz="1600" dirty="0" smtClean="0">
                <a:solidFill>
                  <a:schemeClr val="tx1"/>
                </a:solidFill>
              </a:rPr>
              <a:t>screen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Ability </a:t>
            </a:r>
            <a:r>
              <a:rPr lang="en-GB" sz="1600" dirty="0" smtClean="0">
                <a:solidFill>
                  <a:schemeClr val="tx1"/>
                </a:solidFill>
              </a:rPr>
              <a:t>to control speed of animals (by default:  fox’s speed &gt; dog’s &gt; sheep’s</a:t>
            </a:r>
            <a:r>
              <a:rPr lang="en-GB" sz="1600" dirty="0" smtClean="0">
                <a:solidFill>
                  <a:schemeClr val="tx1"/>
                </a:solidFill>
              </a:rPr>
              <a:t>)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84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609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Description of the Project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5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rgbClr val="713B0E"/>
                </a:solidFill>
              </a:rPr>
              <a:t>Technical Details</a:t>
            </a:r>
            <a:endParaRPr lang="en-GB" sz="1600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GB" sz="16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Android </a:t>
            </a:r>
            <a:r>
              <a:rPr lang="en-GB" sz="1600" dirty="0" smtClean="0">
                <a:solidFill>
                  <a:srgbClr val="000000"/>
                </a:solidFill>
              </a:rPr>
              <a:t>application that doesn’t need to contact any external service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Implementation of </a:t>
            </a:r>
            <a:r>
              <a:rPr lang="en-GB" sz="1600" dirty="0" err="1" smtClean="0">
                <a:solidFill>
                  <a:srgbClr val="000000"/>
                </a:solidFill>
              </a:rPr>
              <a:t>SurfaceView</a:t>
            </a:r>
            <a:r>
              <a:rPr lang="en-GB" sz="1600" dirty="0" smtClean="0">
                <a:solidFill>
                  <a:srgbClr val="000000"/>
                </a:solidFill>
              </a:rPr>
              <a:t> to render in full screen mode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Use of fragments to render top bar with “Back” option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Use of multiple types of UI widgets, including buttons, images, seek bars, and </a:t>
            </a:r>
            <a:r>
              <a:rPr lang="en-GB" sz="1600" dirty="0" err="1" smtClean="0">
                <a:solidFill>
                  <a:srgbClr val="000000"/>
                </a:solidFill>
              </a:rPr>
              <a:t>textViews</a:t>
            </a:r>
            <a:endParaRPr lang="en-GB" sz="16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Use of </a:t>
            </a:r>
            <a:r>
              <a:rPr lang="en-GB" sz="1600" dirty="0" err="1" smtClean="0">
                <a:solidFill>
                  <a:srgbClr val="000000"/>
                </a:solidFill>
              </a:rPr>
              <a:t>SharedPreferences</a:t>
            </a:r>
            <a:r>
              <a:rPr lang="en-GB" sz="1600" dirty="0" smtClean="0">
                <a:solidFill>
                  <a:srgbClr val="000000"/>
                </a:solidFill>
              </a:rPr>
              <a:t> to store information among screens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Internationalization (support for Spanish)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Unit and integration tests will use Android </a:t>
            </a:r>
            <a:r>
              <a:rPr lang="en-GB" sz="1600" dirty="0" err="1" smtClean="0">
                <a:solidFill>
                  <a:srgbClr val="000000"/>
                </a:solidFill>
              </a:rPr>
              <a:t>Junit</a:t>
            </a:r>
            <a:r>
              <a:rPr lang="en-GB" sz="1600" dirty="0" smtClean="0">
                <a:solidFill>
                  <a:srgbClr val="000000"/>
                </a:solidFill>
              </a:rPr>
              <a:t> Tests / </a:t>
            </a:r>
            <a:r>
              <a:rPr lang="en-GB" sz="1600" dirty="0" err="1" smtClean="0">
                <a:solidFill>
                  <a:srgbClr val="000000"/>
                </a:solidFill>
              </a:rPr>
              <a:t>Robotium</a:t>
            </a:r>
            <a:endParaRPr lang="en-GB" sz="1600" b="1" u="sng" dirty="0" smtClean="0">
              <a:solidFill>
                <a:srgbClr val="000000"/>
              </a:solidFill>
            </a:endParaRPr>
          </a:p>
          <a:p>
            <a:pPr marL="777240" lvl="2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72572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6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GB" dirty="0" smtClean="0"/>
          </a:p>
          <a:p>
            <a:pPr lvl="1">
              <a:buFont typeface="Wingdings" pitchFamily="2" charset="2"/>
              <a:buChar char="§"/>
            </a:pPr>
            <a:r>
              <a:rPr lang="en-GB" sz="1600" dirty="0" smtClean="0"/>
              <a:t>A white round figure will represent a sheep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/>
              <a:t>A green square figure will represent the dog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/>
              <a:t>A red triangular figure would represent a fox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Users can touch the screen on the corners to represent where they want the dog to move (for example, tap anywhere up to move the dog upwards). </a:t>
            </a:r>
          </a:p>
        </p:txBody>
      </p:sp>
    </p:spTree>
    <p:extLst>
      <p:ext uri="{BB962C8B-B14F-4D97-AF65-F5344CB8AC3E}">
        <p14:creationId xmlns:p14="http://schemas.microsoft.com/office/powerpoint/2010/main" val="429084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7</a:t>
            </a:fld>
            <a:endParaRPr lang="en-GB" sz="2800" dirty="0"/>
          </a:p>
        </p:txBody>
      </p:sp>
      <p:pic>
        <p:nvPicPr>
          <p:cNvPr id="12" name="Picture 11" descr="sketches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5478" y="1999470"/>
            <a:ext cx="6843122" cy="37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4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8</a:t>
            </a:fld>
            <a:endParaRPr lang="en-GB" sz="28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1790700"/>
            <a:ext cx="37147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084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9</a:t>
            </a:fld>
            <a:endParaRPr lang="en-GB" sz="28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209800"/>
            <a:ext cx="29432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084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ivaudan">
      <a:dk1>
        <a:sysClr val="windowText" lastClr="000000"/>
      </a:dk1>
      <a:lt1>
        <a:sysClr val="window" lastClr="FFFFFF"/>
      </a:lt1>
      <a:dk2>
        <a:srgbClr val="5F5F5F"/>
      </a:dk2>
      <a:lt2>
        <a:srgbClr val="DDDDDD"/>
      </a:lt2>
      <a:accent1>
        <a:srgbClr val="990033"/>
      </a:accent1>
      <a:accent2>
        <a:srgbClr val="CC0000"/>
      </a:accent2>
      <a:accent3>
        <a:srgbClr val="99CC00"/>
      </a:accent3>
      <a:accent4>
        <a:srgbClr val="CCFF33"/>
      </a:accent4>
      <a:accent5>
        <a:srgbClr val="009999"/>
      </a:accent5>
      <a:accent6>
        <a:srgbClr val="33CCCC"/>
      </a:accent6>
      <a:hlink>
        <a:srgbClr val="3366CC"/>
      </a:hlink>
      <a:folHlink>
        <a:srgbClr val="00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ivaudan">
      <a:dk1>
        <a:sysClr val="windowText" lastClr="000000"/>
      </a:dk1>
      <a:lt1>
        <a:sysClr val="window" lastClr="FFFFFF"/>
      </a:lt1>
      <a:dk2>
        <a:srgbClr val="5F5F5F"/>
      </a:dk2>
      <a:lt2>
        <a:srgbClr val="DDDDDD"/>
      </a:lt2>
      <a:accent1>
        <a:srgbClr val="990033"/>
      </a:accent1>
      <a:accent2>
        <a:srgbClr val="CC0000"/>
      </a:accent2>
      <a:accent3>
        <a:srgbClr val="99CC00"/>
      </a:accent3>
      <a:accent4>
        <a:srgbClr val="CCFF33"/>
      </a:accent4>
      <a:accent5>
        <a:srgbClr val="009999"/>
      </a:accent5>
      <a:accent6>
        <a:srgbClr val="33CCCC"/>
      </a:accent6>
      <a:hlink>
        <a:srgbClr val="3366CC"/>
      </a:hlink>
      <a:folHlink>
        <a:srgbClr val="00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ivaudan">
    <a:dk1>
      <a:sysClr val="windowText" lastClr="000000"/>
    </a:dk1>
    <a:lt1>
      <a:sysClr val="window" lastClr="FFFFFF"/>
    </a:lt1>
    <a:dk2>
      <a:srgbClr val="5F5F5F"/>
    </a:dk2>
    <a:lt2>
      <a:srgbClr val="DDDDDD"/>
    </a:lt2>
    <a:accent1>
      <a:srgbClr val="990033"/>
    </a:accent1>
    <a:accent2>
      <a:srgbClr val="CC0000"/>
    </a:accent2>
    <a:accent3>
      <a:srgbClr val="99CC00"/>
    </a:accent3>
    <a:accent4>
      <a:srgbClr val="CCFF33"/>
    </a:accent4>
    <a:accent5>
      <a:srgbClr val="009999"/>
    </a:accent5>
    <a:accent6>
      <a:srgbClr val="33CCCC"/>
    </a:accent6>
    <a:hlink>
      <a:srgbClr val="3366CC"/>
    </a:hlink>
    <a:folHlink>
      <a:srgbClr val="0099FF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397</TotalTime>
  <Words>517</Words>
  <Application>Microsoft Macintosh PowerPoint</Application>
  <PresentationFormat>On-screen Show (4:3)</PresentationFormat>
  <Paragraphs>131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Android Programming Class: Graduate Term Project – Team 1</vt:lpstr>
      <vt:lpstr>Project Overview</vt:lpstr>
      <vt:lpstr>Description of the Project</vt:lpstr>
      <vt:lpstr>Description of the Project</vt:lpstr>
      <vt:lpstr>Description of the Project</vt:lpstr>
      <vt:lpstr>Project Design and Navigation</vt:lpstr>
      <vt:lpstr>Project Design and Navigation</vt:lpstr>
      <vt:lpstr>Project Design and Navigation</vt:lpstr>
      <vt:lpstr>Project Design and Navigation</vt:lpstr>
      <vt:lpstr>Project Design and Navigation</vt:lpstr>
      <vt:lpstr>Project Design and Navigation</vt:lpstr>
      <vt:lpstr>Project Schedule</vt:lpstr>
      <vt:lpstr>Project Schedule</vt:lpstr>
      <vt:lpstr>PowerPoint Presentation</vt:lpstr>
      <vt:lpstr>PowerPoint Presentation</vt:lpstr>
    </vt:vector>
  </TitlesOfParts>
  <Company>Givaudan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Term Project – Team 1</dc:title>
  <dc:creator>Oladimeji Prince</dc:creator>
  <cp:lastModifiedBy>Marcus Silveira</cp:lastModifiedBy>
  <cp:revision>55</cp:revision>
  <dcterms:created xsi:type="dcterms:W3CDTF">2014-02-03T16:11:41Z</dcterms:created>
  <dcterms:modified xsi:type="dcterms:W3CDTF">2014-02-16T23:14:04Z</dcterms:modified>
</cp:coreProperties>
</file>