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4" r:id="rId1"/>
  </p:sldMasterIdLst>
  <p:notesMasterIdLst>
    <p:notesMasterId r:id="rId9"/>
  </p:notesMasterIdLst>
  <p:handoutMasterIdLst>
    <p:handoutMasterId r:id="rId10"/>
  </p:handoutMasterIdLst>
  <p:sldIdLst>
    <p:sldId id="258" r:id="rId2"/>
    <p:sldId id="266" r:id="rId3"/>
    <p:sldId id="268" r:id="rId4"/>
    <p:sldId id="269" r:id="rId5"/>
    <p:sldId id="270" r:id="rId6"/>
    <p:sldId id="271" r:id="rId7"/>
    <p:sldId id="27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72" y="1080"/>
      </p:cViewPr>
      <p:guideLst>
        <p:guide orient="horz" pos="300"/>
        <p:guide orient="horz" pos="436"/>
        <p:guide orient="horz" pos="913"/>
        <p:guide orient="horz" pos="1162"/>
        <p:guide orient="horz" pos="3453"/>
        <p:guide orient="horz" pos="3702"/>
        <p:guide orient="horz" pos="3952"/>
        <p:guide orient="horz" pos="4201"/>
        <p:guide pos="2880"/>
        <p:guide pos="340"/>
        <p:guide pos="54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7" d="100"/>
          <a:sy n="57" d="100"/>
        </p:scale>
        <p:origin x="-2472" y="-96"/>
      </p:cViewPr>
      <p:guideLst>
        <p:guide orient="horz" pos="2540"/>
        <p:guide orient="horz" pos="385"/>
        <p:guide orient="horz" pos="158"/>
        <p:guide orient="horz" pos="5375"/>
        <p:guide orient="horz" pos="5602"/>
        <p:guide pos="2160"/>
        <p:guide pos="346"/>
        <p:guide pos="397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1653248"/>
        <c:axId val="91654784"/>
      </c:barChart>
      <c:catAx>
        <c:axId val="91653248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 w="6350"/>
        </c:spPr>
        <c:crossAx val="91654784"/>
        <c:crosses val="autoZero"/>
        <c:auto val="1"/>
        <c:lblAlgn val="ctr"/>
        <c:lblOffset val="100"/>
        <c:noMultiLvlLbl val="0"/>
      </c:catAx>
      <c:valAx>
        <c:axId val="91654784"/>
        <c:scaling>
          <c:orientation val="minMax"/>
        </c:scaling>
        <c:delete val="0"/>
        <c:axPos val="b"/>
        <c:majorGridlines>
          <c:spPr>
            <a:ln w="6350">
              <a:solidFill>
                <a:schemeClr val="tx2"/>
              </a:solidFill>
            </a:ln>
          </c:spPr>
        </c:majorGridlines>
        <c:numFmt formatCode="General" sourceLinked="1"/>
        <c:majorTickMark val="in"/>
        <c:minorTickMark val="none"/>
        <c:tickLblPos val="nextTo"/>
        <c:spPr>
          <a:ln w="6350">
            <a:noFill/>
          </a:ln>
        </c:spPr>
        <c:crossAx val="91653248"/>
        <c:crosses val="autoZero"/>
        <c:crossBetween val="between"/>
      </c:valAx>
      <c:spPr>
        <a:noFill/>
        <a:ln>
          <a:noFill/>
        </a:ln>
      </c:spPr>
    </c:plotArea>
    <c:legend>
      <c:legendPos val="t"/>
      <c:overlay val="0"/>
      <c:spPr>
        <a:ln>
          <a:noFill/>
        </a:ln>
      </c:sp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400"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txPr>
        <a:bodyPr/>
        <a:lstStyle/>
        <a:p>
          <a:pPr>
            <a:defRPr sz="1600"/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rgbClr val="990033"/>
              </a:solidFill>
            </c:spPr>
          </c:dPt>
          <c:dPt>
            <c:idx val="1"/>
            <c:bubble3D val="0"/>
            <c:spPr>
              <a:solidFill>
                <a:srgbClr val="99CC00"/>
              </a:solidFill>
            </c:spPr>
          </c:dPt>
          <c:dPt>
            <c:idx val="2"/>
            <c:bubble3D val="0"/>
            <c:spPr>
              <a:solidFill>
                <a:srgbClr val="009999"/>
              </a:solidFill>
            </c:spPr>
          </c:dPt>
          <c:dPt>
            <c:idx val="3"/>
            <c:bubble3D val="0"/>
            <c:spPr>
              <a:solidFill>
                <a:srgbClr val="3366CC"/>
              </a:solidFill>
            </c:spPr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5"/>
            </a:solidFill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</c:spPr>
    </c:plotArea>
    <c:legend>
      <c:legendPos val="t"/>
      <c:overlay val="0"/>
      <c:spPr>
        <a:ln>
          <a:noFill/>
        </a:ln>
      </c:spPr>
    </c:legend>
    <c:plotVisOnly val="1"/>
    <c:dispBlanksAs val="zero"/>
    <c:showDLblsOverMax val="0"/>
  </c:chart>
  <c:spPr>
    <a:ln>
      <a:noFill/>
    </a:ln>
  </c:spPr>
  <c:txPr>
    <a:bodyPr/>
    <a:lstStyle/>
    <a:p>
      <a:pPr>
        <a:defRPr sz="1400">
          <a:latin typeface="Arial" pitchFamily="34" charset="0"/>
          <a:cs typeface="Arial" pitchFamily="34" charset="0"/>
        </a:defRPr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0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0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A7AEF-D3D1-4A80-8092-6DE39E8D5B34}" type="datetimeFigureOut">
              <a:rPr lang="en-GB" sz="800" smtClean="0">
                <a:latin typeface="Arial" pitchFamily="34" charset="0"/>
                <a:cs typeface="Arial" pitchFamily="34" charset="0"/>
              </a:rPr>
              <a:pPr/>
              <a:t>04/02/2014</a:t>
            </a:fld>
            <a:endParaRPr lang="en-GB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175"/>
            <a:ext cx="2971800" cy="249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sz="800" dirty="0" smtClean="0">
                <a:latin typeface="Arial" pitchFamily="34" charset="0"/>
                <a:cs typeface="Arial" pitchFamily="34" charset="0"/>
              </a:rPr>
              <a:t>© Givaudan. All rights </a:t>
            </a:r>
            <a:r>
              <a:rPr lang="en-GB" sz="800" dirty="0">
                <a:latin typeface="Arial" pitchFamily="34" charset="0"/>
                <a:cs typeface="Arial" pitchFamily="34" charset="0"/>
              </a:rPr>
              <a:t>r</a:t>
            </a:r>
            <a:r>
              <a:rPr lang="en-GB" sz="800" dirty="0" smtClean="0">
                <a:latin typeface="Arial" pitchFamily="34" charset="0"/>
                <a:cs typeface="Arial" pitchFamily="34" charset="0"/>
              </a:rPr>
              <a:t>eserved.</a:t>
            </a:r>
            <a:endParaRPr lang="en-GB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93175"/>
            <a:ext cx="2971800" cy="249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950D6-0442-4603-915E-4833EEB4A01F}" type="slidenum">
              <a:rPr lang="en-GB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GB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920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0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0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fld id="{FA175E2C-59E1-4EF1-A36A-FD7E50E71E80}" type="datetimeFigureOut">
              <a:rPr lang="en-GB" smtClean="0"/>
              <a:pPr/>
              <a:t>04/02/2014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5376" y="611188"/>
            <a:ext cx="4320000" cy="3240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9275" y="4032250"/>
            <a:ext cx="5759450" cy="4500563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175"/>
            <a:ext cx="2971800" cy="249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© Givaudan. All rights reserved.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93175"/>
            <a:ext cx="2971800" cy="249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 b="1">
                <a:latin typeface="Arial" pitchFamily="34" charset="0"/>
                <a:cs typeface="Arial" pitchFamily="34" charset="0"/>
              </a:defRPr>
            </a:lvl1pPr>
          </a:lstStyle>
          <a:p>
            <a:fld id="{66A9D088-043F-49E2-A77E-8480DA71559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050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buClr>
        <a:schemeClr val="bg1">
          <a:lumMod val="85000"/>
        </a:schemeClr>
      </a:buClr>
      <a:buFontTx/>
      <a:buNone/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5738" indent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355600" indent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541338" indent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711200" indent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6658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3</a:t>
            </a:fld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4</a:t>
            </a:fld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5</a:t>
            </a:fld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6</a:t>
            </a:fld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7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594" y="6261024"/>
            <a:ext cx="1188000" cy="2893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089025"/>
            <a:ext cx="8064500" cy="360363"/>
          </a:xfrm>
        </p:spPr>
        <p:txBody>
          <a:bodyPr wrap="square"/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en-GB" noProof="0" dirty="0" smtClean="0"/>
              <a:t>Click to add optional sub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72443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 and Bann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0" y="1844675"/>
            <a:ext cx="8064500" cy="324050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5085638"/>
            <a:ext cx="9144000" cy="7920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GB" noProof="0" dirty="0" smtClean="0"/>
              <a:t>Click icon to insert image 254x22 mm</a:t>
            </a:r>
            <a:endParaRPr lang="en-GB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594" y="6261024"/>
            <a:ext cx="1188000" cy="2893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1089025"/>
            <a:ext cx="8064500" cy="360363"/>
          </a:xfrm>
        </p:spPr>
        <p:txBody>
          <a:bodyPr wrap="square"/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en-GB" noProof="0" dirty="0" smtClean="0"/>
              <a:t>Click to add optional sub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93659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0" y="1844675"/>
            <a:ext cx="3888000" cy="40322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719200" y="1844675"/>
            <a:ext cx="3888000" cy="40322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594" y="6261024"/>
            <a:ext cx="1188000" cy="2893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1089025"/>
            <a:ext cx="8064500" cy="360363"/>
          </a:xfrm>
        </p:spPr>
        <p:txBody>
          <a:bodyPr wrap="square"/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en-GB" noProof="0" dirty="0" smtClean="0"/>
              <a:t>Click to add optional sub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02427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0" y="2312875"/>
            <a:ext cx="3888000" cy="35640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716250" y="2312875"/>
            <a:ext cx="3888000" cy="35640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1844675"/>
            <a:ext cx="3888000" cy="3968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716250" y="1844675"/>
            <a:ext cx="3888000" cy="3968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noProof="0" dirty="0" smtClean="0"/>
              <a:t>Click to add title</a:t>
            </a:r>
            <a:endParaRPr lang="en-GB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594" y="6261024"/>
            <a:ext cx="1188000" cy="289300"/>
          </a:xfrm>
          <a:prstGeom prst="rect">
            <a:avLst/>
          </a:prstGeom>
        </p:spPr>
      </p:pic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539750" y="1089025"/>
            <a:ext cx="8064500" cy="360363"/>
          </a:xfrm>
        </p:spPr>
        <p:txBody>
          <a:bodyPr wrap="square"/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en-GB" noProof="0" dirty="0" smtClean="0"/>
              <a:t>Click to add optional sub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80853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with 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0" y="1844675"/>
            <a:ext cx="3888000" cy="40322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4716250" y="1844675"/>
            <a:ext cx="3888000" cy="4032250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GB" noProof="0" dirty="0" smtClean="0"/>
              <a:t>Click icon to insert image 112x108 mm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594" y="6261024"/>
            <a:ext cx="1188000" cy="289300"/>
          </a:xfrm>
          <a:prstGeom prst="rect">
            <a:avLst/>
          </a:prstGeom>
        </p:spPr>
      </p:pic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089025"/>
            <a:ext cx="8064500" cy="360363"/>
          </a:xfrm>
        </p:spPr>
        <p:txBody>
          <a:bodyPr wrap="square"/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en-GB" noProof="0" dirty="0" smtClean="0"/>
              <a:t>Click to add optional sub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82147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with Three Picture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0" y="1844675"/>
            <a:ext cx="3888000" cy="40322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0" name="Picture Placeholder 9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708385" y="1844675"/>
            <a:ext cx="3888000" cy="1872000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GB" noProof="0" dirty="0" smtClean="0"/>
              <a:t>Click icon to insert image 108x52 mm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594" y="6261024"/>
            <a:ext cx="1188000" cy="289300"/>
          </a:xfrm>
          <a:prstGeom prst="rect">
            <a:avLst/>
          </a:prstGeom>
        </p:spPr>
      </p:pic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089025"/>
            <a:ext cx="8064500" cy="360363"/>
          </a:xfrm>
        </p:spPr>
        <p:txBody>
          <a:bodyPr wrap="square"/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en-GB" noProof="0" dirty="0" smtClean="0"/>
              <a:t>Click to add optional sub title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727834" y="3861048"/>
            <a:ext cx="1872000" cy="1872000"/>
          </a:xfrm>
        </p:spPr>
        <p:txBody>
          <a:bodyPr/>
          <a:lstStyle>
            <a:lvl1pPr marL="0" indent="0" algn="ctr">
              <a:buFontTx/>
              <a:buNone/>
              <a:defRPr sz="1400" baseline="0"/>
            </a:lvl1pPr>
          </a:lstStyle>
          <a:p>
            <a:r>
              <a:rPr lang="en-US" dirty="0" smtClean="0"/>
              <a:t>Click icon to insert image 52x52 mm</a:t>
            </a:r>
            <a:endParaRPr lang="en-GB" dirty="0"/>
          </a:p>
        </p:txBody>
      </p:sp>
      <p:sp>
        <p:nvSpPr>
          <p:cNvPr id="15" name="Picture Placeholder 7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4708385" y="3862945"/>
            <a:ext cx="1872000" cy="1872000"/>
          </a:xfrm>
        </p:spPr>
        <p:txBody>
          <a:bodyPr/>
          <a:lstStyle>
            <a:lvl1pPr marL="0" indent="0" algn="ctr">
              <a:buFontTx/>
              <a:buNone/>
              <a:defRPr sz="1400" baseline="0"/>
            </a:lvl1pPr>
          </a:lstStyle>
          <a:p>
            <a:r>
              <a:rPr lang="en-US" dirty="0" smtClean="0"/>
              <a:t>Click icon to insert image 52x52 mm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0426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with Three Pictures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0" y="3032957"/>
            <a:ext cx="8064500" cy="284396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539750" y="1844675"/>
            <a:ext cx="2592000" cy="1008000"/>
          </a:xfrm>
        </p:spPr>
        <p:txBody>
          <a:bodyPr/>
          <a:lstStyle>
            <a:lvl1pPr marL="0" indent="0" algn="ctr">
              <a:buNone/>
              <a:defRPr sz="1200" baseline="0"/>
            </a:lvl1pPr>
          </a:lstStyle>
          <a:p>
            <a:r>
              <a:rPr lang="en-GB" noProof="0" dirty="0" smtClean="0"/>
              <a:t>Click icon to insert image 72x28 mm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594" y="6261024"/>
            <a:ext cx="1188000" cy="289300"/>
          </a:xfrm>
          <a:prstGeom prst="rect">
            <a:avLst/>
          </a:prstGeom>
        </p:spPr>
      </p:pic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089025"/>
            <a:ext cx="8064500" cy="360363"/>
          </a:xfrm>
        </p:spPr>
        <p:txBody>
          <a:bodyPr wrap="square"/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en-GB" noProof="0" dirty="0" smtClean="0"/>
              <a:t>Click to add optional sub title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6012250" y="1839124"/>
            <a:ext cx="2592000" cy="1008000"/>
          </a:xfrm>
        </p:spPr>
        <p:txBody>
          <a:bodyPr/>
          <a:lstStyle>
            <a:lvl1pPr marL="0" indent="0" algn="ctr">
              <a:buFontTx/>
              <a:buNone/>
              <a:defRPr sz="1200" baseline="0"/>
            </a:lvl1pPr>
          </a:lstStyle>
          <a:p>
            <a:r>
              <a:rPr lang="en-US" dirty="0" smtClean="0"/>
              <a:t>Click icon to insert image 72x28 mm</a:t>
            </a:r>
            <a:endParaRPr lang="en-GB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276000" y="1844675"/>
            <a:ext cx="2592000" cy="1008000"/>
          </a:xfrm>
        </p:spPr>
        <p:txBody>
          <a:bodyPr/>
          <a:lstStyle>
            <a:lvl1pPr marL="0" indent="0" algn="ctr">
              <a:buFontTx/>
              <a:buNone/>
              <a:defRPr sz="1200" baseline="0"/>
            </a:lvl1pPr>
          </a:lstStyle>
          <a:p>
            <a:r>
              <a:rPr lang="en-US" dirty="0" smtClean="0"/>
              <a:t>Click icon to insert image 72x28 mm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017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Flavours or Corpor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750" y="5876924"/>
            <a:ext cx="8064500" cy="396876"/>
          </a:xfrm>
        </p:spPr>
        <p:txBody>
          <a:bodyPr lIns="0" tIns="0" rIns="0" bIns="0" anchor="t" anchorCtr="0">
            <a:noAutofit/>
          </a:bodyPr>
          <a:lstStyle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9750" y="6273800"/>
            <a:ext cx="8064500" cy="21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add sub title</a:t>
            </a:r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9388"/>
            <a:ext cx="9144000" cy="3657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23" y="458672"/>
            <a:ext cx="1476000" cy="780396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6561088"/>
            <a:ext cx="8064500" cy="21600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Month Year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4187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Fragra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750" y="5876924"/>
            <a:ext cx="8064500" cy="396876"/>
          </a:xfrm>
        </p:spPr>
        <p:txBody>
          <a:bodyPr lIns="0" tIns="0" rIns="0" bIns="0" anchor="t" anchorCtr="0">
            <a:noAutofit/>
          </a:bodyPr>
          <a:lstStyle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9750" y="6273800"/>
            <a:ext cx="8064500" cy="21554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add sub title</a:t>
            </a:r>
            <a:endParaRPr lang="en-GB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23" y="458672"/>
            <a:ext cx="1476000" cy="7803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9388"/>
            <a:ext cx="9144000" cy="3657600"/>
          </a:xfrm>
          <a:prstGeom prst="rect">
            <a:avLst/>
          </a:prstGeom>
        </p:spPr>
      </p:pic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6561088"/>
            <a:ext cx="8064500" cy="21600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Month Year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7214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449388"/>
            <a:ext cx="9144000" cy="3657600"/>
          </a:xfrm>
          <a:gradFill>
            <a:gsLst>
              <a:gs pos="0">
                <a:schemeClr val="bg2"/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</p:spPr>
        <p:txBody>
          <a:bodyPr anchor="ctr" anchorCtr="1">
            <a:noAutofit/>
          </a:bodyPr>
          <a:lstStyle>
            <a:lvl1pPr algn="ctr">
              <a:defRPr sz="2800" b="0" cap="none" baseline="0"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23" y="458672"/>
            <a:ext cx="1476000" cy="780396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5485222"/>
            <a:ext cx="8063768" cy="396875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400">
                <a:latin typeface="Times New Roman" pitchFamily="18" charset="0"/>
                <a:cs typeface="Times New Roman" pitchFamily="18" charset="0"/>
              </a:defRPr>
            </a:lvl1pPr>
            <a:lvl2pPr marL="362925" indent="0" algn="ctr">
              <a:buFontTx/>
              <a:buNone/>
              <a:defRPr sz="1400">
                <a:latin typeface="Times New Roman" pitchFamily="18" charset="0"/>
                <a:cs typeface="Times New Roman" pitchFamily="18" charset="0"/>
              </a:defRPr>
            </a:lvl2pPr>
            <a:lvl3pPr marL="720000" indent="0" algn="ctr">
              <a:buFontTx/>
              <a:buNone/>
              <a:defRPr sz="1400">
                <a:latin typeface="Times New Roman" pitchFamily="18" charset="0"/>
                <a:cs typeface="Times New Roman" pitchFamily="18" charset="0"/>
              </a:defRPr>
            </a:lvl3pPr>
            <a:lvl4pPr marL="1078888" indent="0" algn="ctr">
              <a:buFontTx/>
              <a:buNone/>
              <a:defRPr sz="1400">
                <a:latin typeface="Times New Roman" pitchFamily="18" charset="0"/>
                <a:cs typeface="Times New Roman" pitchFamily="18" charset="0"/>
              </a:defRPr>
            </a:lvl4pPr>
            <a:lvl5pPr marL="1440000" indent="0" algn="ctr">
              <a:buFontTx/>
              <a:buNone/>
              <a:defRPr sz="1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GB" noProof="0" dirty="0" smtClean="0"/>
              <a:t>Click to add sub title</a:t>
            </a:r>
          </a:p>
        </p:txBody>
      </p:sp>
    </p:spTree>
    <p:extLst>
      <p:ext uri="{BB962C8B-B14F-4D97-AF65-F5344CB8AC3E}">
        <p14:creationId xmlns:p14="http://schemas.microsoft.com/office/powerpoint/2010/main" val="3004179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Bann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0" y="1844674"/>
            <a:ext cx="8064500" cy="324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075375"/>
            <a:ext cx="9144000" cy="792000"/>
          </a:xfrm>
          <a:gradFill>
            <a:gsLst>
              <a:gs pos="0">
                <a:schemeClr val="bg2"/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  <a:normAutofit/>
          </a:bodyPr>
          <a:lstStyle>
            <a:lvl1pPr marL="0" indent="0">
              <a:buFontTx/>
              <a:buNone/>
              <a:defRPr lang="en-US" sz="1600" b="0" cap="none" baseline="0" smtClean="0">
                <a:latin typeface="+mn-lt"/>
                <a:ea typeface="+mj-ea"/>
                <a:cs typeface="Times New Roman" pitchFamily="18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 algn="ctr" defTabSz="914400">
              <a:spcBef>
                <a:spcPct val="0"/>
              </a:spcBef>
              <a:buNone/>
            </a:pPr>
            <a:r>
              <a:rPr lang="en-GB" noProof="0" dirty="0" smtClean="0"/>
              <a:t>Click to add banner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594" y="6261024"/>
            <a:ext cx="1188000" cy="289300"/>
          </a:xfrm>
          <a:prstGeom prst="rect">
            <a:avLst/>
          </a:prstGeom>
        </p:spPr>
      </p:pic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089025"/>
            <a:ext cx="8064500" cy="360363"/>
          </a:xfrm>
        </p:spPr>
        <p:txBody>
          <a:bodyPr wrap="square"/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en-GB" noProof="0" dirty="0" smtClean="0"/>
              <a:t>Click to add optional sub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6675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/>
        <p:txBody>
          <a:bodyPr/>
          <a:lstStyle>
            <a:lvl1pPr marL="0" indent="0">
              <a:buFontTx/>
              <a:buNone/>
              <a:defRPr baseline="0"/>
            </a:lvl1pPr>
          </a:lstStyle>
          <a:p>
            <a:r>
              <a:rPr lang="en-US" smtClean="0"/>
              <a:t>Click icon to add table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594" y="6261024"/>
            <a:ext cx="1188000" cy="289300"/>
          </a:xfrm>
          <a:prstGeom prst="rect">
            <a:avLst/>
          </a:prstGeom>
        </p:spPr>
      </p:pic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089025"/>
            <a:ext cx="8064500" cy="360363"/>
          </a:xfrm>
        </p:spPr>
        <p:txBody>
          <a:bodyPr wrap="square"/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en-GB" noProof="0" dirty="0" smtClean="0"/>
              <a:t>Click to add optional sub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285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692150"/>
            <a:ext cx="8064500" cy="757238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594" y="6261024"/>
            <a:ext cx="1188000" cy="289300"/>
          </a:xfrm>
          <a:prstGeom prst="rect">
            <a:avLst/>
          </a:prstGeom>
        </p:spPr>
      </p:pic>
      <p:graphicFrame>
        <p:nvGraphicFramePr>
          <p:cNvPr id="3" name="Chart 2"/>
          <p:cNvGraphicFramePr/>
          <p:nvPr userDrawn="1">
            <p:extLst>
              <p:ext uri="{D42A27DB-BD31-4B8C-83A1-F6EECF244321}">
                <p14:modId xmlns:p14="http://schemas.microsoft.com/office/powerpoint/2010/main" val="1618250192"/>
              </p:ext>
            </p:extLst>
          </p:nvPr>
        </p:nvGraphicFramePr>
        <p:xfrm>
          <a:off x="1524000" y="1802941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089025"/>
            <a:ext cx="8064500" cy="360363"/>
          </a:xfrm>
        </p:spPr>
        <p:txBody>
          <a:bodyPr wrap="square"/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en-GB" noProof="0" dirty="0" smtClean="0"/>
              <a:t>Click to add optional sub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04500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594" y="6261024"/>
            <a:ext cx="1188000" cy="289300"/>
          </a:xfrm>
          <a:prstGeom prst="rect">
            <a:avLst/>
          </a:prstGeom>
        </p:spPr>
      </p:pic>
      <p:graphicFrame>
        <p:nvGraphicFramePr>
          <p:cNvPr id="3" name="Chart 2"/>
          <p:cNvGraphicFramePr/>
          <p:nvPr userDrawn="1">
            <p:extLst>
              <p:ext uri="{D42A27DB-BD31-4B8C-83A1-F6EECF244321}">
                <p14:modId xmlns:p14="http://schemas.microsoft.com/office/powerpoint/2010/main" val="1658717376"/>
              </p:ext>
            </p:extLst>
          </p:nvPr>
        </p:nvGraphicFramePr>
        <p:xfrm>
          <a:off x="1524000" y="1802941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089025"/>
            <a:ext cx="8064500" cy="360363"/>
          </a:xfrm>
        </p:spPr>
        <p:txBody>
          <a:bodyPr wrap="square"/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en-GB" noProof="0" dirty="0" smtClean="0"/>
              <a:t>Click to add optional sub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72530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594" y="6261024"/>
            <a:ext cx="1188000" cy="289300"/>
          </a:xfrm>
          <a:prstGeom prst="rect">
            <a:avLst/>
          </a:prstGeom>
        </p:spPr>
      </p:pic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089025"/>
            <a:ext cx="8064500" cy="360363"/>
          </a:xfrm>
        </p:spPr>
        <p:txBody>
          <a:bodyPr wrap="square"/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en-GB" noProof="0" dirty="0" smtClean="0"/>
              <a:t>Click to add optional sub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88433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9750" y="1844675"/>
            <a:ext cx="8064500" cy="4032250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594" y="6261024"/>
            <a:ext cx="1188000" cy="289300"/>
          </a:xfrm>
          <a:prstGeom prst="rect">
            <a:avLst/>
          </a:prstGeom>
        </p:spPr>
      </p:pic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089025"/>
            <a:ext cx="8064500" cy="360363"/>
          </a:xfrm>
        </p:spPr>
        <p:txBody>
          <a:bodyPr wrap="square"/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en-GB" noProof="0" dirty="0" smtClean="0"/>
              <a:t>Click to add optional sub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93845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692150"/>
            <a:ext cx="1974850" cy="518477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9750" y="692150"/>
            <a:ext cx="5937250" cy="5184775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594" y="6261024"/>
            <a:ext cx="1188000" cy="289300"/>
          </a:xfrm>
          <a:prstGeom prst="rect">
            <a:avLst/>
          </a:prstGeom>
        </p:spPr>
      </p:pic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 rot="5400000">
            <a:off x="5363040" y="3105468"/>
            <a:ext cx="5186995" cy="360363"/>
          </a:xfrm>
        </p:spPr>
        <p:txBody>
          <a:bodyPr wrap="square"/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en-GB" noProof="0" dirty="0" smtClean="0"/>
              <a:t>Click to add optional sub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69791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23" y="458672"/>
            <a:ext cx="1476000" cy="7803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2/4/2014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  <p:sldLayoutId id="2147483792" r:id="rId18"/>
    <p:sldLayoutId id="2147483649" r:id="rId19"/>
    <p:sldLayoutId id="2147483705" r:id="rId20"/>
    <p:sldLayoutId id="2147483651" r:id="rId21"/>
    <p:sldLayoutId id="2147483713" r:id="rId22"/>
    <p:sldLayoutId id="2147483716" r:id="rId23"/>
    <p:sldLayoutId id="2147483687" r:id="rId24"/>
    <p:sldLayoutId id="2147483688" r:id="rId25"/>
    <p:sldLayoutId id="2147483654" r:id="rId26"/>
    <p:sldLayoutId id="2147483658" r:id="rId27"/>
    <p:sldLayoutId id="2147483659" r:id="rId28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b="1" dirty="0" smtClean="0">
                <a:solidFill>
                  <a:srgbClr val="FF0000"/>
                </a:solidFill>
              </a:rPr>
              <a:t>Android </a:t>
            </a:r>
            <a:r>
              <a:rPr lang="en-GB" sz="3600" b="1" dirty="0" smtClean="0">
                <a:solidFill>
                  <a:srgbClr val="FF0000"/>
                </a:solidFill>
              </a:rPr>
              <a:t>Programming Class</a:t>
            </a:r>
            <a:r>
              <a:rPr lang="en-GB" sz="3600" b="1" dirty="0" smtClean="0">
                <a:solidFill>
                  <a:srgbClr val="FF0000"/>
                </a:solidFill>
              </a:rPr>
              <a:t>:</a:t>
            </a:r>
            <a:br>
              <a:rPr lang="en-GB" sz="3600" b="1" dirty="0" smtClean="0">
                <a:solidFill>
                  <a:srgbClr val="FF0000"/>
                </a:solidFill>
              </a:rPr>
            </a:br>
            <a:r>
              <a:rPr lang="en-GB" sz="3600" b="1" u="sng" dirty="0" smtClean="0">
                <a:solidFill>
                  <a:srgbClr val="FF0000"/>
                </a:solidFill>
              </a:rPr>
              <a:t>Graduate Term Project – Team 1</a:t>
            </a:r>
            <a:endParaRPr lang="en-GB" sz="3600" b="1" u="sng" dirty="0">
              <a:solidFill>
                <a:srgbClr val="FF0000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39750" y="1752600"/>
            <a:ext cx="8064500" cy="4124325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  <a:p>
            <a:r>
              <a:rPr lang="en-GB" sz="1800" dirty="0" smtClean="0"/>
              <a:t>Prince </a:t>
            </a:r>
            <a:r>
              <a:rPr lang="en-GB" sz="1800" dirty="0" err="1" smtClean="0"/>
              <a:t>Oladimeji</a:t>
            </a:r>
            <a:endParaRPr lang="en-GB" sz="1800" dirty="0" smtClean="0"/>
          </a:p>
          <a:p>
            <a:endParaRPr lang="en-GB" sz="1800" dirty="0" smtClean="0"/>
          </a:p>
          <a:p>
            <a:r>
              <a:rPr lang="en-GB" sz="1800" dirty="0" smtClean="0"/>
              <a:t>Marcus </a:t>
            </a:r>
            <a:r>
              <a:rPr lang="en-GB" sz="1800" dirty="0" err="1" smtClean="0"/>
              <a:t>Silveira</a:t>
            </a:r>
            <a:endParaRPr lang="en-GB" sz="1800" dirty="0" smtClean="0"/>
          </a:p>
          <a:p>
            <a:endParaRPr lang="en-GB" sz="1800" dirty="0" smtClean="0"/>
          </a:p>
          <a:p>
            <a:r>
              <a:rPr lang="en-GB" sz="1800" dirty="0" smtClean="0"/>
              <a:t>Marcus Davila</a:t>
            </a:r>
            <a:endParaRPr lang="en-GB" sz="180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539750" y="1828800"/>
            <a:ext cx="3194050" cy="457200"/>
          </a:xfrm>
        </p:spPr>
        <p:txBody>
          <a:bodyPr/>
          <a:lstStyle/>
          <a:p>
            <a:r>
              <a:rPr lang="en-GB" sz="2000" b="1" dirty="0" smtClean="0">
                <a:solidFill>
                  <a:schemeClr val="accent4"/>
                </a:solidFill>
              </a:rPr>
              <a:t>Team_1 members are:</a:t>
            </a:r>
            <a:endParaRPr lang="en-GB" sz="20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82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750" y="838200"/>
            <a:ext cx="8064500" cy="609600"/>
          </a:xfrm>
        </p:spPr>
        <p:txBody>
          <a:bodyPr>
            <a:normAutofit fontScale="90000"/>
          </a:bodyPr>
          <a:lstStyle/>
          <a:p>
            <a:r>
              <a:rPr lang="en-GB" b="1" u="sng" dirty="0" smtClean="0"/>
              <a:t>Description of the Project</a:t>
            </a:r>
            <a:endParaRPr lang="en-GB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39750" y="1524000"/>
            <a:ext cx="8064500" cy="4800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                       </a:t>
            </a:r>
          </a:p>
          <a:p>
            <a:pPr marL="0" indent="0">
              <a:buNone/>
            </a:pPr>
            <a:r>
              <a:rPr lang="en-GB" sz="1800" dirty="0"/>
              <a:t> </a:t>
            </a:r>
            <a:r>
              <a:rPr lang="en-GB" sz="1800" dirty="0" smtClean="0"/>
              <a:t>  </a:t>
            </a:r>
            <a:r>
              <a:rPr lang="en-GB" sz="1800" b="1" u="sng" dirty="0" smtClean="0">
                <a:solidFill>
                  <a:srgbClr val="FF0000"/>
                </a:solidFill>
              </a:rPr>
              <a:t>Project </a:t>
            </a:r>
            <a:r>
              <a:rPr lang="en-GB" sz="1800" b="1" u="sng" dirty="0" smtClean="0">
                <a:solidFill>
                  <a:srgbClr val="FF0000"/>
                </a:solidFill>
              </a:rPr>
              <a:t>Name:</a:t>
            </a:r>
            <a:r>
              <a:rPr lang="en-GB" sz="1800" b="1" dirty="0" smtClean="0">
                <a:solidFill>
                  <a:srgbClr val="FF0000"/>
                </a:solidFill>
              </a:rPr>
              <a:t>  Herding Sheep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dirty="0" smtClean="0"/>
              <a:t> </a:t>
            </a:r>
            <a:r>
              <a:rPr lang="en-GB" b="1" u="sng" dirty="0" smtClean="0">
                <a:solidFill>
                  <a:srgbClr val="FF0000"/>
                </a:solidFill>
              </a:rPr>
              <a:t>Project overview: </a:t>
            </a:r>
          </a:p>
          <a:p>
            <a:pPr marL="0" indent="0">
              <a:buNone/>
            </a:pPr>
            <a:r>
              <a:rPr lang="en-GB" dirty="0" smtClean="0"/>
              <a:t>    A Dog will herd many Sheep – providing guidance and security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</a:t>
            </a:r>
            <a:r>
              <a:rPr lang="en-GB" dirty="0" smtClean="0"/>
              <a:t>for </a:t>
            </a:r>
            <a:r>
              <a:rPr lang="en-GB" dirty="0" smtClean="0"/>
              <a:t>all Sheep. </a:t>
            </a:r>
          </a:p>
          <a:p>
            <a:pPr marL="0" indent="0">
              <a:buNone/>
            </a:pPr>
            <a:r>
              <a:rPr lang="en-GB" dirty="0" smtClean="0"/>
              <a:t>    The dog must make sure no sheep goes out of sight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The dog must also protect all Sheep from predator – a Fox/ Foxes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u="sng" dirty="0" smtClean="0">
                <a:solidFill>
                  <a:srgbClr val="FF0000"/>
                </a:solidFill>
              </a:rPr>
              <a:t>Features the completed project will include are</a:t>
            </a:r>
            <a:r>
              <a:rPr lang="en-GB" dirty="0" smtClean="0"/>
              <a:t>: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1.) </a:t>
            </a:r>
            <a:r>
              <a:rPr lang="en-GB" b="1" u="sng" dirty="0" smtClean="0">
                <a:solidFill>
                  <a:schemeClr val="accent4"/>
                </a:solidFill>
              </a:rPr>
              <a:t>Sheep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     - All sheep must remain within the dog’s proximity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     -Allow to go in the direction of up, right and left (not backward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       </a:t>
            </a:r>
            <a:r>
              <a:rPr lang="en-GB" dirty="0" smtClean="0"/>
              <a:t>or </a:t>
            </a:r>
            <a:r>
              <a:rPr lang="en-GB" dirty="0" smtClean="0"/>
              <a:t>behind </a:t>
            </a:r>
            <a:r>
              <a:rPr lang="en-GB" dirty="0" smtClean="0"/>
              <a:t>the </a:t>
            </a:r>
            <a:r>
              <a:rPr lang="en-GB" dirty="0" smtClean="0"/>
              <a:t>dog)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     - Not allowed to go out of sight</a:t>
            </a:r>
          </a:p>
          <a:p>
            <a:pPr marL="0" indent="0">
              <a:buNone/>
            </a:pPr>
            <a:r>
              <a:rPr lang="en-GB" dirty="0"/>
              <a:t> 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29084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539750" y="457201"/>
            <a:ext cx="6699250" cy="441960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b="1" u="sng" dirty="0" smtClean="0">
                <a:solidFill>
                  <a:schemeClr val="accent4"/>
                </a:solidFill>
              </a:rPr>
              <a:t> Dog</a:t>
            </a:r>
          </a:p>
          <a:p>
            <a:pPr marL="0" indent="0">
              <a:buNone/>
            </a:pPr>
            <a:r>
              <a:rPr lang="en-US" dirty="0" smtClean="0"/>
              <a:t>        - keeps the sheep within his proximity</a:t>
            </a:r>
          </a:p>
          <a:p>
            <a:pPr marL="0" indent="0">
              <a:buNone/>
            </a:pPr>
            <a:r>
              <a:rPr lang="en-US" dirty="0" smtClean="0"/>
              <a:t>        - Chase the predator (fox) away</a:t>
            </a:r>
          </a:p>
          <a:p>
            <a:pPr marL="0" indent="0">
              <a:buNone/>
            </a:pPr>
            <a:r>
              <a:rPr lang="en-US" dirty="0" smtClean="0"/>
              <a:t>        - Controlled by either touch screen /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smtClean="0"/>
              <a:t>  keyboard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u="sng" dirty="0" smtClean="0">
                <a:solidFill>
                  <a:schemeClr val="accent4"/>
                </a:solidFill>
              </a:rPr>
              <a:t>Fox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- sensitive to the location of dog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- able to run toward a sheep and eat him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- able to run away if chased by the dog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71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81000" y="838200"/>
            <a:ext cx="6324600" cy="503872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GB" b="1" u="sng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b="1" u="sng" dirty="0" smtClean="0">
                <a:solidFill>
                  <a:srgbClr val="FF0000"/>
                </a:solidFill>
              </a:rPr>
              <a:t>Technical </a:t>
            </a:r>
            <a:r>
              <a:rPr lang="en-GB" b="1" u="sng" dirty="0">
                <a:solidFill>
                  <a:srgbClr val="FF0000"/>
                </a:solidFill>
              </a:rPr>
              <a:t>details of what will be </a:t>
            </a:r>
            <a:r>
              <a:rPr lang="en-GB" b="1" u="sng" dirty="0" smtClean="0">
                <a:solidFill>
                  <a:srgbClr val="FF0000"/>
                </a:solidFill>
              </a:rPr>
              <a:t>used:</a:t>
            </a:r>
            <a:endParaRPr lang="en-GB" dirty="0"/>
          </a:p>
          <a:p>
            <a:r>
              <a:rPr lang="en-GB" dirty="0" smtClean="0"/>
              <a:t>Using Java </a:t>
            </a:r>
            <a:r>
              <a:rPr lang="en-GB" dirty="0" smtClean="0"/>
              <a:t>API- </a:t>
            </a:r>
            <a:r>
              <a:rPr lang="en-GB" dirty="0" smtClean="0"/>
              <a:t>creating classes; implementing interfaces </a:t>
            </a:r>
          </a:p>
          <a:p>
            <a:r>
              <a:rPr lang="en-GB" dirty="0" smtClean="0"/>
              <a:t>Android </a:t>
            </a:r>
            <a:r>
              <a:rPr lang="en-GB" dirty="0" smtClean="0"/>
              <a:t>API- </a:t>
            </a:r>
            <a:r>
              <a:rPr lang="en-GB" dirty="0" smtClean="0"/>
              <a:t>whatever method is and features that </a:t>
            </a:r>
            <a:r>
              <a:rPr lang="en-GB" dirty="0" smtClean="0"/>
              <a:t>suite our </a:t>
            </a:r>
            <a:r>
              <a:rPr lang="en-GB" dirty="0" smtClean="0"/>
              <a:t>project.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u="sng" dirty="0" smtClean="0">
                <a:solidFill>
                  <a:srgbClr val="FF0000"/>
                </a:solidFill>
              </a:rPr>
              <a:t>Bi - weekly Schedule</a:t>
            </a:r>
            <a:r>
              <a:rPr lang="en-GB" u="sng" dirty="0" smtClean="0"/>
              <a:t>: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</a:t>
            </a:r>
            <a:r>
              <a:rPr lang="en-GB" b="1" dirty="0" smtClean="0">
                <a:solidFill>
                  <a:schemeClr val="accent4"/>
                </a:solidFill>
              </a:rPr>
              <a:t>Week </a:t>
            </a:r>
            <a:r>
              <a:rPr lang="en-GB" b="1" dirty="0" smtClean="0">
                <a:solidFill>
                  <a:schemeClr val="accent4"/>
                </a:solidFill>
              </a:rPr>
              <a:t>of Feb 3rd </a:t>
            </a:r>
            <a:r>
              <a:rPr lang="en-GB" dirty="0" smtClean="0"/>
              <a:t>-   Planning </a:t>
            </a:r>
            <a:r>
              <a:rPr lang="en-GB" dirty="0" smtClean="0"/>
              <a:t>phase: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  </a:t>
            </a:r>
            <a:r>
              <a:rPr lang="en-GB" dirty="0" smtClean="0"/>
              <a:t> </a:t>
            </a:r>
            <a:r>
              <a:rPr lang="en-GB" dirty="0" smtClean="0"/>
              <a:t>- setup the specification and Use Case diagram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</a:t>
            </a:r>
            <a:r>
              <a:rPr lang="en-GB" b="1" dirty="0" smtClean="0">
                <a:solidFill>
                  <a:schemeClr val="accent4"/>
                </a:solidFill>
              </a:rPr>
              <a:t>Week </a:t>
            </a:r>
            <a:r>
              <a:rPr lang="en-GB" b="1" dirty="0" smtClean="0">
                <a:solidFill>
                  <a:schemeClr val="accent4"/>
                </a:solidFill>
              </a:rPr>
              <a:t>of Feb 17</a:t>
            </a:r>
            <a:r>
              <a:rPr lang="en-GB" b="1" baseline="30000" dirty="0" smtClean="0">
                <a:solidFill>
                  <a:schemeClr val="accent4"/>
                </a:solidFill>
              </a:rPr>
              <a:t>th</a:t>
            </a:r>
            <a:r>
              <a:rPr lang="en-GB" dirty="0" smtClean="0"/>
              <a:t> -   Analysis phase: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   </a:t>
            </a:r>
            <a:r>
              <a:rPr lang="en-GB" dirty="0" smtClean="0"/>
              <a:t> </a:t>
            </a:r>
            <a:r>
              <a:rPr lang="en-GB" dirty="0" smtClean="0"/>
              <a:t>- Re-visiting the </a:t>
            </a:r>
            <a:r>
              <a:rPr lang="en-GB" dirty="0" smtClean="0"/>
              <a:t>specification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    </a:t>
            </a:r>
            <a:r>
              <a:rPr lang="en-GB" dirty="0" smtClean="0"/>
              <a:t>-  </a:t>
            </a:r>
            <a:r>
              <a:rPr lang="en-GB" dirty="0" smtClean="0"/>
              <a:t>determine the classes, methods and variable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    </a:t>
            </a:r>
            <a:r>
              <a:rPr lang="en-GB" dirty="0" smtClean="0"/>
              <a:t> - </a:t>
            </a:r>
            <a:r>
              <a:rPr lang="en-GB" dirty="0" smtClean="0"/>
              <a:t>Activity diagram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                  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76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539750" y="609601"/>
            <a:ext cx="6699250" cy="526732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 smtClean="0"/>
              <a:t>                   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4"/>
                </a:solidFill>
              </a:rPr>
              <a:t> </a:t>
            </a:r>
            <a:r>
              <a:rPr lang="en-GB" b="1" dirty="0" smtClean="0">
                <a:solidFill>
                  <a:schemeClr val="accent4"/>
                </a:solidFill>
              </a:rPr>
              <a:t>       </a:t>
            </a:r>
            <a:r>
              <a:rPr lang="en-GB" b="1" dirty="0" smtClean="0">
                <a:solidFill>
                  <a:schemeClr val="accent4"/>
                </a:solidFill>
              </a:rPr>
              <a:t>Week </a:t>
            </a:r>
            <a:r>
              <a:rPr lang="en-GB" b="1" dirty="0">
                <a:solidFill>
                  <a:schemeClr val="accent4"/>
                </a:solidFill>
              </a:rPr>
              <a:t>of March </a:t>
            </a:r>
            <a:r>
              <a:rPr lang="en-GB" b="1" dirty="0" smtClean="0">
                <a:solidFill>
                  <a:schemeClr val="accent4"/>
                </a:solidFill>
              </a:rPr>
              <a:t>3rd </a:t>
            </a:r>
            <a:r>
              <a:rPr lang="en-GB" dirty="0"/>
              <a:t>– pre implementation </a:t>
            </a:r>
            <a:r>
              <a:rPr lang="en-GB" dirty="0" smtClean="0"/>
              <a:t>phase: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            </a:t>
            </a:r>
            <a:r>
              <a:rPr lang="en-GB" dirty="0" smtClean="0"/>
              <a:t>- </a:t>
            </a:r>
            <a:r>
              <a:rPr lang="en-GB" dirty="0" smtClean="0"/>
              <a:t>working on project pseudo code and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</a:t>
            </a:r>
            <a:r>
              <a:rPr lang="en-GB" b="1" dirty="0" smtClean="0">
                <a:solidFill>
                  <a:schemeClr val="accent4"/>
                </a:solidFill>
              </a:rPr>
              <a:t>Week </a:t>
            </a:r>
            <a:r>
              <a:rPr lang="en-GB" b="1" dirty="0" smtClean="0">
                <a:solidFill>
                  <a:schemeClr val="accent4"/>
                </a:solidFill>
              </a:rPr>
              <a:t>of March  17</a:t>
            </a:r>
            <a:r>
              <a:rPr lang="en-GB" b="1" baseline="30000" dirty="0" smtClean="0">
                <a:solidFill>
                  <a:schemeClr val="accent4"/>
                </a:solidFill>
              </a:rPr>
              <a:t>th</a:t>
            </a:r>
            <a:r>
              <a:rPr lang="en-GB" b="1" dirty="0" smtClean="0">
                <a:solidFill>
                  <a:schemeClr val="accent4"/>
                </a:solidFill>
              </a:rPr>
              <a:t> </a:t>
            </a:r>
            <a:r>
              <a:rPr lang="en-GB" dirty="0" smtClean="0"/>
              <a:t>– implementation </a:t>
            </a:r>
            <a:r>
              <a:rPr lang="en-GB" dirty="0" smtClean="0"/>
              <a:t>phase: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     </a:t>
            </a:r>
            <a:r>
              <a:rPr lang="en-GB" dirty="0" smtClean="0"/>
              <a:t>- </a:t>
            </a:r>
            <a:r>
              <a:rPr lang="en-GB" dirty="0" smtClean="0"/>
              <a:t>coding and unit testing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</a:t>
            </a:r>
            <a:r>
              <a:rPr lang="en-GB" b="1" dirty="0" smtClean="0">
                <a:solidFill>
                  <a:schemeClr val="accent4"/>
                </a:solidFill>
              </a:rPr>
              <a:t>Week </a:t>
            </a:r>
            <a:r>
              <a:rPr lang="en-GB" b="1" dirty="0" smtClean="0">
                <a:solidFill>
                  <a:schemeClr val="accent4"/>
                </a:solidFill>
              </a:rPr>
              <a:t>of March 31</a:t>
            </a:r>
            <a:r>
              <a:rPr lang="en-GB" b="1" baseline="30000" dirty="0" smtClean="0">
                <a:solidFill>
                  <a:schemeClr val="accent4"/>
                </a:solidFill>
              </a:rPr>
              <a:t>st</a:t>
            </a:r>
            <a:r>
              <a:rPr lang="en-GB" b="1" dirty="0" smtClean="0">
                <a:solidFill>
                  <a:schemeClr val="accent4"/>
                </a:solidFill>
              </a:rPr>
              <a:t>/ April 1st – </a:t>
            </a:r>
            <a:r>
              <a:rPr lang="en-GB" dirty="0" smtClean="0"/>
              <a:t>program </a:t>
            </a:r>
            <a:r>
              <a:rPr lang="en-GB" dirty="0" smtClean="0"/>
              <a:t>testing:</a:t>
            </a:r>
            <a:endParaRPr lang="en-GB" b="1" dirty="0" smtClean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      </a:t>
            </a:r>
            <a:r>
              <a:rPr lang="en-GB" dirty="0" smtClean="0"/>
              <a:t> </a:t>
            </a:r>
            <a:r>
              <a:rPr lang="en-GB" dirty="0" smtClean="0"/>
              <a:t>- units integration and testing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</a:t>
            </a:r>
            <a:r>
              <a:rPr lang="en-GB" b="1" dirty="0" smtClean="0">
                <a:solidFill>
                  <a:schemeClr val="accent4"/>
                </a:solidFill>
              </a:rPr>
              <a:t>Week </a:t>
            </a:r>
            <a:r>
              <a:rPr lang="en-GB" b="1" dirty="0" smtClean="0">
                <a:solidFill>
                  <a:schemeClr val="accent4"/>
                </a:solidFill>
              </a:rPr>
              <a:t>of April 14th –</a:t>
            </a:r>
            <a:r>
              <a:rPr lang="en-GB" dirty="0" smtClean="0">
                <a:solidFill>
                  <a:schemeClr val="accent4"/>
                </a:solidFill>
              </a:rPr>
              <a:t> </a:t>
            </a:r>
            <a:r>
              <a:rPr lang="en-GB" dirty="0" smtClean="0"/>
              <a:t>Source codes</a:t>
            </a:r>
            <a:endParaRPr lang="en-GB" b="1" u="sng" dirty="0" smtClean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GB" dirty="0" smtClean="0"/>
              <a:t>                  </a:t>
            </a:r>
            <a:r>
              <a:rPr lang="en-GB" dirty="0" smtClean="0"/>
              <a:t>- </a:t>
            </a:r>
            <a:r>
              <a:rPr lang="en-GB" dirty="0" smtClean="0"/>
              <a:t>Submitting the source code to professor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</a:t>
            </a:r>
            <a:r>
              <a:rPr lang="en-GB" b="1" dirty="0" smtClean="0">
                <a:solidFill>
                  <a:schemeClr val="accent4"/>
                </a:solidFill>
              </a:rPr>
              <a:t>Week </a:t>
            </a:r>
            <a:r>
              <a:rPr lang="en-GB" b="1" dirty="0" smtClean="0">
                <a:solidFill>
                  <a:schemeClr val="accent4"/>
                </a:solidFill>
              </a:rPr>
              <a:t>of April 28</a:t>
            </a:r>
            <a:r>
              <a:rPr lang="en-GB" b="1" baseline="30000" dirty="0" smtClean="0">
                <a:solidFill>
                  <a:schemeClr val="accent4"/>
                </a:solidFill>
              </a:rPr>
              <a:t>th</a:t>
            </a:r>
            <a:r>
              <a:rPr lang="en-GB" b="1" dirty="0" smtClean="0">
                <a:solidFill>
                  <a:schemeClr val="accent4"/>
                </a:solidFill>
              </a:rPr>
              <a:t> </a:t>
            </a:r>
            <a:r>
              <a:rPr lang="en-GB" dirty="0" smtClean="0"/>
              <a:t>– Class </a:t>
            </a:r>
            <a:r>
              <a:rPr lang="en-GB" dirty="0" smtClean="0"/>
              <a:t>presentation: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                  </a:t>
            </a:r>
            <a:r>
              <a:rPr lang="en-GB" dirty="0" smtClean="0"/>
              <a:t> </a:t>
            </a:r>
            <a:r>
              <a:rPr lang="en-GB" dirty="0" smtClean="0"/>
              <a:t>-Presenting the program in class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b="1" dirty="0">
              <a:solidFill>
                <a:schemeClr val="accent4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046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39750" y="609601"/>
            <a:ext cx="6242050" cy="4267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GB" b="1" u="sng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b="1" u="sng" dirty="0" smtClean="0">
                <a:solidFill>
                  <a:srgbClr val="FF0000"/>
                </a:solidFill>
              </a:rPr>
              <a:t>Basic design and navigation:</a:t>
            </a:r>
          </a:p>
          <a:p>
            <a:r>
              <a:rPr lang="en-GB" dirty="0" smtClean="0"/>
              <a:t>A white rectangular figure would represent a sheep</a:t>
            </a:r>
          </a:p>
          <a:p>
            <a:r>
              <a:rPr lang="en-GB" dirty="0" smtClean="0"/>
              <a:t>A brown circular figure would represent the dog</a:t>
            </a:r>
          </a:p>
          <a:p>
            <a:r>
              <a:rPr lang="en-GB" dirty="0" smtClean="0"/>
              <a:t>A triangular figure would represent a fox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A person playing the game would use the screen  touch to move the dog as needed. The dog would move </a:t>
            </a:r>
            <a:r>
              <a:rPr lang="en-GB" dirty="0" smtClean="0"/>
              <a:t>to restrict </a:t>
            </a:r>
            <a:r>
              <a:rPr lang="en-GB" dirty="0" smtClean="0"/>
              <a:t>the sheep movement and keep them together. The dog would also move toward an incoming fox to chase him away from sheep.</a:t>
            </a:r>
          </a:p>
        </p:txBody>
      </p:sp>
    </p:spTree>
    <p:extLst>
      <p:ext uri="{BB962C8B-B14F-4D97-AF65-F5344CB8AC3E}">
        <p14:creationId xmlns:p14="http://schemas.microsoft.com/office/powerpoint/2010/main" val="78677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39750" y="1905000"/>
            <a:ext cx="8064500" cy="3971925"/>
          </a:xfrm>
        </p:spPr>
        <p:txBody>
          <a:bodyPr/>
          <a:lstStyle/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endParaRPr lang="en-GB" sz="2400" b="1" dirty="0" smtClean="0">
              <a:solidFill>
                <a:srgbClr val="FF0000"/>
              </a:solidFill>
            </a:endParaRPr>
          </a:p>
          <a:p>
            <a:pPr marL="137160" indent="0">
              <a:buNone/>
            </a:pPr>
            <a:endParaRPr lang="en-GB" sz="2400" b="1" dirty="0">
              <a:solidFill>
                <a:srgbClr val="FF0000"/>
              </a:solidFill>
            </a:endParaRPr>
          </a:p>
          <a:p>
            <a:pPr marL="137160" indent="0">
              <a:buNone/>
            </a:pPr>
            <a:r>
              <a:rPr lang="en-GB" sz="2400" b="1" dirty="0" smtClean="0">
                <a:solidFill>
                  <a:srgbClr val="FF0000"/>
                </a:solidFill>
              </a:rPr>
              <a:t> </a:t>
            </a:r>
            <a:r>
              <a:rPr lang="en-GB" sz="2400" b="1" dirty="0" smtClean="0">
                <a:solidFill>
                  <a:srgbClr val="FF0000"/>
                </a:solidFill>
              </a:rPr>
              <a:t>                       Thank </a:t>
            </a:r>
            <a:r>
              <a:rPr lang="en-GB" sz="2400" b="1" dirty="0" smtClean="0">
                <a:solidFill>
                  <a:srgbClr val="FF0000"/>
                </a:solidFill>
              </a:rPr>
              <a:t>you all for listening!!</a:t>
            </a:r>
            <a:endParaRPr lang="en-GB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63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Givaudan">
      <a:dk1>
        <a:sysClr val="windowText" lastClr="000000"/>
      </a:dk1>
      <a:lt1>
        <a:sysClr val="window" lastClr="FFFFFF"/>
      </a:lt1>
      <a:dk2>
        <a:srgbClr val="5F5F5F"/>
      </a:dk2>
      <a:lt2>
        <a:srgbClr val="DDDDDD"/>
      </a:lt2>
      <a:accent1>
        <a:srgbClr val="990033"/>
      </a:accent1>
      <a:accent2>
        <a:srgbClr val="CC0000"/>
      </a:accent2>
      <a:accent3>
        <a:srgbClr val="99CC00"/>
      </a:accent3>
      <a:accent4>
        <a:srgbClr val="CCFF33"/>
      </a:accent4>
      <a:accent5>
        <a:srgbClr val="009999"/>
      </a:accent5>
      <a:accent6>
        <a:srgbClr val="33CCCC"/>
      </a:accent6>
      <a:hlink>
        <a:srgbClr val="3366CC"/>
      </a:hlink>
      <a:folHlink>
        <a:srgbClr val="0099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ivaudan">
      <a:dk1>
        <a:sysClr val="windowText" lastClr="000000"/>
      </a:dk1>
      <a:lt1>
        <a:sysClr val="window" lastClr="FFFFFF"/>
      </a:lt1>
      <a:dk2>
        <a:srgbClr val="5F5F5F"/>
      </a:dk2>
      <a:lt2>
        <a:srgbClr val="DDDDDD"/>
      </a:lt2>
      <a:accent1>
        <a:srgbClr val="990033"/>
      </a:accent1>
      <a:accent2>
        <a:srgbClr val="CC0000"/>
      </a:accent2>
      <a:accent3>
        <a:srgbClr val="99CC00"/>
      </a:accent3>
      <a:accent4>
        <a:srgbClr val="CCFF33"/>
      </a:accent4>
      <a:accent5>
        <a:srgbClr val="009999"/>
      </a:accent5>
      <a:accent6>
        <a:srgbClr val="33CCCC"/>
      </a:accent6>
      <a:hlink>
        <a:srgbClr val="3366CC"/>
      </a:hlink>
      <a:folHlink>
        <a:srgbClr val="0099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ivaudan">
    <a:dk1>
      <a:sysClr val="windowText" lastClr="000000"/>
    </a:dk1>
    <a:lt1>
      <a:sysClr val="window" lastClr="FFFFFF"/>
    </a:lt1>
    <a:dk2>
      <a:srgbClr val="5F5F5F"/>
    </a:dk2>
    <a:lt2>
      <a:srgbClr val="DDDDDD"/>
    </a:lt2>
    <a:accent1>
      <a:srgbClr val="990033"/>
    </a:accent1>
    <a:accent2>
      <a:srgbClr val="CC0000"/>
    </a:accent2>
    <a:accent3>
      <a:srgbClr val="99CC00"/>
    </a:accent3>
    <a:accent4>
      <a:srgbClr val="CCFF33"/>
    </a:accent4>
    <a:accent5>
      <a:srgbClr val="009999"/>
    </a:accent5>
    <a:accent6>
      <a:srgbClr val="33CCCC"/>
    </a:accent6>
    <a:hlink>
      <a:srgbClr val="3366CC"/>
    </a:hlink>
    <a:folHlink>
      <a:srgbClr val="0099FF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143</TotalTime>
  <Words>448</Words>
  <Application>Microsoft Office PowerPoint</Application>
  <PresentationFormat>On-screen Show (4:3)</PresentationFormat>
  <Paragraphs>94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Hardcover</vt:lpstr>
      <vt:lpstr>Android Programming Class: Graduate Term Project – Team 1</vt:lpstr>
      <vt:lpstr>Description of the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Givaudan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Graduate Term Project – Team 1</dc:title>
  <dc:creator>Oladimeji Prince</dc:creator>
  <cp:lastModifiedBy>Oladimeji Prince</cp:lastModifiedBy>
  <cp:revision>19</cp:revision>
  <dcterms:created xsi:type="dcterms:W3CDTF">2014-02-03T16:11:41Z</dcterms:created>
  <dcterms:modified xsi:type="dcterms:W3CDTF">2014-02-04T13:41:09Z</dcterms:modified>
</cp:coreProperties>
</file>