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22"/>
  </p:notesMasterIdLst>
  <p:handoutMasterIdLst>
    <p:handoutMasterId r:id="rId23"/>
  </p:handoutMasterIdLst>
  <p:sldIdLst>
    <p:sldId id="258" r:id="rId2"/>
    <p:sldId id="286" r:id="rId3"/>
    <p:sldId id="266" r:id="rId4"/>
    <p:sldId id="273" r:id="rId5"/>
    <p:sldId id="274" r:id="rId6"/>
    <p:sldId id="284" r:id="rId7"/>
    <p:sldId id="277" r:id="rId8"/>
    <p:sldId id="279" r:id="rId9"/>
    <p:sldId id="283" r:id="rId10"/>
    <p:sldId id="282" r:id="rId11"/>
    <p:sldId id="280" r:id="rId12"/>
    <p:sldId id="281" r:id="rId13"/>
    <p:sldId id="288" r:id="rId14"/>
    <p:sldId id="287" r:id="rId15"/>
    <p:sldId id="289" r:id="rId16"/>
    <p:sldId id="290" r:id="rId17"/>
    <p:sldId id="291" r:id="rId18"/>
    <p:sldId id="272" r:id="rId19"/>
    <p:sldId id="292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24" autoAdjust="0"/>
  </p:normalViewPr>
  <p:slideViewPr>
    <p:cSldViewPr showGuides="1">
      <p:cViewPr>
        <p:scale>
          <a:sx n="69" d="100"/>
          <a:sy n="69" d="100"/>
        </p:scale>
        <p:origin x="-1416" y="-102"/>
      </p:cViewPr>
      <p:guideLst>
        <p:guide orient="horz" pos="300"/>
        <p:guide orient="horz" pos="436"/>
        <p:guide orient="horz" pos="913"/>
        <p:guide orient="horz" pos="1162"/>
        <p:guide orient="horz" pos="3453"/>
        <p:guide orient="horz" pos="3702"/>
        <p:guide orient="horz" pos="3952"/>
        <p:guide orient="horz" pos="4201"/>
        <p:guide pos="2880"/>
        <p:guide pos="340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472" y="-96"/>
      </p:cViewPr>
      <p:guideLst>
        <p:guide orient="horz" pos="2540"/>
        <p:guide orient="horz" pos="385"/>
        <p:guide orient="horz" pos="158"/>
        <p:guide orient="horz" pos="5375"/>
        <p:guide orient="horz" pos="5602"/>
        <p:guide pos="2160"/>
        <p:guide pos="346"/>
        <p:guide pos="397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axId val="62516224"/>
        <c:axId val="62587648"/>
      </c:barChart>
      <c:catAx>
        <c:axId val="62516224"/>
        <c:scaling>
          <c:orientation val="minMax"/>
        </c:scaling>
        <c:axPos val="l"/>
        <c:majorTickMark val="none"/>
        <c:tickLblPos val="nextTo"/>
        <c:spPr>
          <a:ln w="6350"/>
        </c:spPr>
        <c:crossAx val="62587648"/>
        <c:crosses val="autoZero"/>
        <c:auto val="1"/>
        <c:lblAlgn val="ctr"/>
        <c:lblOffset val="100"/>
      </c:catAx>
      <c:valAx>
        <c:axId val="62587648"/>
        <c:scaling>
          <c:orientation val="minMax"/>
        </c:scaling>
        <c:axPos val="b"/>
        <c:majorGridlines>
          <c:spPr>
            <a:ln w="6350">
              <a:solidFill>
                <a:schemeClr val="tx2"/>
              </a:solidFill>
            </a:ln>
          </c:spPr>
        </c:majorGridlines>
        <c:numFmt formatCode="General" sourceLinked="1"/>
        <c:majorTickMark val="in"/>
        <c:tickLblPos val="nextTo"/>
        <c:spPr>
          <a:ln w="6350">
            <a:noFill/>
          </a:ln>
        </c:spPr>
        <c:crossAx val="62516224"/>
        <c:crosses val="autoZero"/>
        <c:crossBetween val="between"/>
      </c:valAx>
      <c:spPr>
        <a:noFill/>
        <a:ln>
          <a:noFill/>
        </a:ln>
      </c:spPr>
    </c:plotArea>
    <c:legend>
      <c:legendPos val="t"/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Pr>
        <a:bodyPr/>
        <a:lstStyle/>
        <a:p>
          <a:pPr>
            <a:defRPr sz="1600"/>
          </a:pPr>
          <a:endParaRPr lang="en-US"/>
        </a:p>
      </c:tx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spPr>
              <a:solidFill>
                <a:srgbClr val="990033"/>
              </a:solidFill>
            </c:spPr>
          </c:dPt>
          <c:dPt>
            <c:idx val="1"/>
            <c:spPr>
              <a:solidFill>
                <a:srgbClr val="99CC00"/>
              </a:solidFill>
            </c:spPr>
          </c:dPt>
          <c:dPt>
            <c:idx val="2"/>
            <c:spPr>
              <a:solidFill>
                <a:srgbClr val="009999"/>
              </a:solidFill>
            </c:spPr>
          </c:dPt>
          <c:dPt>
            <c:idx val="3"/>
            <c:spPr>
              <a:solidFill>
                <a:srgbClr val="3366CC"/>
              </a:solidFill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spPr>
        <a:ln>
          <a:noFill/>
        </a:ln>
      </c:spPr>
    </c:legend>
    <c:plotVisOnly val="1"/>
    <c:dispBlanksAs val="zero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A7AEF-D3D1-4A80-8092-6DE39E8D5B34}" type="datetimeFigureOut">
              <a:rPr lang="en-GB" sz="800" smtClean="0">
                <a:latin typeface="Arial" pitchFamily="34" charset="0"/>
                <a:cs typeface="Arial" pitchFamily="34" charset="0"/>
              </a:rPr>
              <a:pPr/>
              <a:t>08/05/2014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z="800" dirty="0" smtClean="0">
                <a:latin typeface="Arial" pitchFamily="34" charset="0"/>
                <a:cs typeface="Arial" pitchFamily="34" charset="0"/>
              </a:rPr>
              <a:t>© Givaudan. All rights </a:t>
            </a:r>
            <a:r>
              <a:rPr lang="en-GB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GB" sz="800" dirty="0" smtClean="0">
                <a:latin typeface="Arial" pitchFamily="34" charset="0"/>
                <a:cs typeface="Arial" pitchFamily="34" charset="0"/>
              </a:rPr>
              <a:t>eserved.</a:t>
            </a:r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950D6-0442-4603-915E-4833EEB4A01F}" type="slidenum">
              <a:rPr lang="en-GB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920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FA175E2C-59E1-4EF1-A36A-FD7E50E71E80}" type="datetimeFigureOut">
              <a:rPr lang="en-GB" smtClean="0"/>
              <a:pPr/>
              <a:t>08/05/2014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5376" y="611188"/>
            <a:ext cx="4320000" cy="3240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275" y="4032250"/>
            <a:ext cx="5759450" cy="45005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Givaudan. All rights reserved.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 b="1">
                <a:latin typeface="Arial" pitchFamily="34" charset="0"/>
                <a:cs typeface="Arial" pitchFamily="34" charset="0"/>
              </a:defRPr>
            </a:lvl1pPr>
          </a:lstStyle>
          <a:p>
            <a:fld id="{66A9D088-043F-49E2-A77E-8480DA7155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0050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Clr>
        <a:schemeClr val="bg1">
          <a:lumMod val="85000"/>
        </a:schemeClr>
      </a:buClr>
      <a:buFontTx/>
      <a:buNone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57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556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12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7665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76658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17244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Content and Ban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5"/>
            <a:ext cx="8064500" cy="32405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085638"/>
            <a:ext cx="9144000" cy="792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GB" noProof="0" dirty="0" smtClean="0"/>
              <a:t>Click icon to insert image 254x22 mm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89365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with Three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032957"/>
            <a:ext cx="8064500" cy="2843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39750" y="1844675"/>
            <a:ext cx="2592000" cy="1008000"/>
          </a:xfrm>
        </p:spPr>
        <p:txBody>
          <a:bodyPr/>
          <a:lstStyle>
            <a:lvl1pPr marL="0" indent="0" algn="ctr">
              <a:buNone/>
              <a:defRPr sz="1200" baseline="0"/>
            </a:lvl1pPr>
          </a:lstStyle>
          <a:p>
            <a:r>
              <a:rPr lang="en-GB" noProof="0" dirty="0" smtClean="0"/>
              <a:t>Click icon to insert image 72x28 mm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12250" y="1839124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76000" y="1844675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9701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lavours or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2418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ragr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55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12721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49388"/>
            <a:ext cx="9144000" cy="36576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</p:spPr>
        <p:txBody>
          <a:bodyPr anchor="ctr" anchorCtr="1">
            <a:noAutofit/>
          </a:bodyPr>
          <a:lstStyle>
            <a:lvl1pPr algn="ctr">
              <a:defRPr sz="2800" b="0" cap="none" baseline="0"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5485222"/>
            <a:ext cx="8063768" cy="3968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362925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2pPr>
            <a:lvl3pPr marL="72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3pPr>
            <a:lvl4pPr marL="1078888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44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GB" noProof="0" dirty="0" smtClean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0417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Bann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4"/>
            <a:ext cx="80645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075375"/>
            <a:ext cx="9144000" cy="7920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n-US" sz="1600" b="0" cap="none" baseline="0" smtClean="0">
                <a:latin typeface="+mn-lt"/>
                <a:ea typeface="+mj-ea"/>
                <a:cs typeface="Times New Roman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ctr" defTabSz="914400">
              <a:spcBef>
                <a:spcPct val="0"/>
              </a:spcBef>
              <a:buNone/>
            </a:pPr>
            <a:r>
              <a:rPr lang="en-GB" noProof="0" dirty="0" smtClean="0"/>
              <a:t>Click to add banner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8667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/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828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692150"/>
            <a:ext cx="8064500" cy="75723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:p14="http://schemas.microsoft.com/office/powerpoint/2010/main" xmlns="" val="1618250192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804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:p14="http://schemas.microsoft.com/office/powerpoint/2010/main" xmlns="" val="1658717376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47253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188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1844675"/>
            <a:ext cx="8064500" cy="4032250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179384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692150"/>
            <a:ext cx="1974850" cy="51847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692150"/>
            <a:ext cx="5937250" cy="5184775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5363040" y="3105468"/>
            <a:ext cx="5186995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166979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5/8/2014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5/8/2014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649" r:id="rId16"/>
    <p:sldLayoutId id="2147483705" r:id="rId17"/>
    <p:sldLayoutId id="2147483651" r:id="rId18"/>
    <p:sldLayoutId id="2147483713" r:id="rId19"/>
    <p:sldLayoutId id="2147483716" r:id="rId20"/>
    <p:sldLayoutId id="2147483687" r:id="rId21"/>
    <p:sldLayoutId id="2147483688" r:id="rId22"/>
    <p:sldLayoutId id="2147483654" r:id="rId23"/>
    <p:sldLayoutId id="2147483658" r:id="rId24"/>
    <p:sldLayoutId id="2147483659" r:id="rId2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</a:t>
            </a:fld>
            <a:endParaRPr lang="en-GB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9750" y="1752600"/>
            <a:ext cx="8064500" cy="4124325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sz="1600" dirty="0"/>
              <a:t>Marcos Davila</a:t>
            </a:r>
          </a:p>
          <a:p>
            <a:endParaRPr lang="en-GB" sz="1600" dirty="0" smtClean="0"/>
          </a:p>
          <a:p>
            <a:r>
              <a:rPr lang="en-GB" sz="1600" dirty="0" smtClean="0"/>
              <a:t>Marcus Silveira</a:t>
            </a:r>
          </a:p>
          <a:p>
            <a:endParaRPr lang="en-GB" sz="1600" dirty="0" smtClean="0"/>
          </a:p>
          <a:p>
            <a:r>
              <a:rPr lang="en-GB" sz="1600" dirty="0" smtClean="0"/>
              <a:t>Prince </a:t>
            </a:r>
            <a:r>
              <a:rPr lang="en-GB" sz="1600" dirty="0" err="1"/>
              <a:t>Oladimeji</a:t>
            </a:r>
            <a:endParaRPr lang="en-GB" sz="1600" dirty="0"/>
          </a:p>
          <a:p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33400" y="2133600"/>
            <a:ext cx="3048000" cy="457200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Members: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990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Android Programming Class:</a:t>
            </a:r>
            <a:br>
              <a:rPr lang="en-GB" sz="2800" b="1" dirty="0" smtClean="0"/>
            </a:br>
            <a:r>
              <a:rPr lang="en-GB" sz="2800" b="1" dirty="0" smtClean="0"/>
              <a:t>Graduate Term Project – Team 1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xmlns="" val="8288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10</a:t>
            </a:fld>
            <a:endParaRPr lang="en-GB" sz="2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9432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11</a:t>
            </a:fld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413" y="2057400"/>
            <a:ext cx="40671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12</a:t>
            </a:fld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5" y="1905000"/>
            <a:ext cx="47053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13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Demo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Implementation Analysis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14</a:t>
            </a:fld>
            <a:endParaRPr lang="en-GB" sz="28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75424385"/>
              </p:ext>
            </p:extLst>
          </p:nvPr>
        </p:nvGraphicFramePr>
        <p:xfrm>
          <a:off x="1447800" y="1905000"/>
          <a:ext cx="6705600" cy="427667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771293"/>
                <a:gridCol w="1934307"/>
              </a:tblGrid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Sheep must remain within the dog’s proximity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</a:t>
                      </a:r>
                      <a:r>
                        <a:rPr lang="en-US" sz="1600" baseline="0" dirty="0" smtClean="0"/>
                        <a:t> achieved</a:t>
                      </a:r>
                      <a:endParaRPr lang="en-US" sz="1600" b="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Sheep can go in the direction</a:t>
                      </a:r>
                      <a:r>
                        <a:rPr lang="en-GB" sz="1600" baseline="0" dirty="0" smtClean="0"/>
                        <a:t> (up, down, left, right)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Sheep not allowed to go out of sight</a:t>
                      </a:r>
                      <a:endParaRPr lang="en-US" sz="1600" b="1" u="sng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5516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 can herd</a:t>
                      </a:r>
                      <a:r>
                        <a:rPr lang="en-US" sz="1600" baseline="0" dirty="0" smtClean="0"/>
                        <a:t> sheep by getting close to them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Dog to chase the predator (fox) away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Dog to be Controlled by either touch screen /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Fox</a:t>
                      </a:r>
                      <a:r>
                        <a:rPr lang="en-US" sz="1600" baseline="0" dirty="0" smtClean="0"/>
                        <a:t> can </a:t>
                      </a:r>
                      <a:r>
                        <a:rPr lang="en-US" sz="1600" dirty="0" smtClean="0"/>
                        <a:t>run toward a sheep and eat 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Fox runs away from</a:t>
                      </a:r>
                      <a:r>
                        <a:rPr lang="en-US" sz="1600" baseline="0" dirty="0" smtClean="0"/>
                        <a:t> dog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 Achieved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Technology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15</a:t>
            </a:fld>
            <a:endParaRPr lang="en-GB" sz="28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34022165"/>
              </p:ext>
            </p:extLst>
          </p:nvPr>
        </p:nvGraphicFramePr>
        <p:xfrm>
          <a:off x="1524000" y="1676400"/>
          <a:ext cx="6477000" cy="469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3760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Tools</a:t>
                      </a:r>
                      <a:endParaRPr lang="en-US" sz="1600" dirty="0"/>
                    </a:p>
                  </a:txBody>
                  <a:tcPr/>
                </a:tc>
              </a:tr>
              <a:tr h="594173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The surface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SurfaceView</a:t>
                      </a:r>
                      <a:endParaRPr lang="en-US" sz="1600" dirty="0"/>
                    </a:p>
                    <a:p>
                      <a:r>
                        <a:rPr lang="en-US" sz="1600" dirty="0" smtClean="0"/>
                        <a:t>Threading</a:t>
                      </a:r>
                    </a:p>
                  </a:txBody>
                  <a:tcPr/>
                </a:tc>
              </a:tr>
              <a:tr h="8276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 settings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SeekBar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RadioGroup</a:t>
                      </a: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ScrollView</a:t>
                      </a:r>
                      <a:endParaRPr lang="en-US" sz="1600" dirty="0"/>
                    </a:p>
                  </a:txBody>
                  <a:tcPr/>
                </a:tc>
              </a:tr>
              <a:tr h="4138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Timer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Java Timer API</a:t>
                      </a:r>
                      <a:endParaRPr lang="en-US" sz="1600" dirty="0"/>
                    </a:p>
                  </a:txBody>
                  <a:tcPr/>
                </a:tc>
              </a:tr>
              <a:tr h="597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Layouts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Linear, Relative,</a:t>
                      </a:r>
                      <a:r>
                        <a:rPr lang="en-US" sz="1600" baseline="0" dirty="0" smtClean="0"/>
                        <a:t> and combination</a:t>
                      </a:r>
                      <a:endParaRPr lang="en-US" sz="1600" dirty="0"/>
                    </a:p>
                  </a:txBody>
                  <a:tcPr/>
                </a:tc>
              </a:tr>
              <a:tr h="5793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 and Integration Testing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Robotium</a:t>
                      </a:r>
                      <a:r>
                        <a:rPr lang="en-US" sz="1600" baseline="0" dirty="0" smtClean="0"/>
                        <a:t> for Integration Tests</a:t>
                      </a:r>
                    </a:p>
                    <a:p>
                      <a:r>
                        <a:rPr lang="en-US" sz="1600" baseline="0" dirty="0" err="1" smtClean="0"/>
                        <a:t>Junit</a:t>
                      </a:r>
                      <a:r>
                        <a:rPr lang="en-US" sz="1600" baseline="0" dirty="0" smtClean="0"/>
                        <a:t> for Unit Tests</a:t>
                      </a:r>
                      <a:endParaRPr lang="en-US" sz="1600" dirty="0"/>
                    </a:p>
                  </a:txBody>
                  <a:tcPr/>
                </a:tc>
              </a:tr>
              <a:tr h="3612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 Play Services – </a:t>
                      </a:r>
                      <a:r>
                        <a:rPr lang="en-US" sz="1600" dirty="0" err="1" smtClean="0"/>
                        <a:t>AdMob</a:t>
                      </a:r>
                      <a:endParaRPr lang="en-US" sz="1600" dirty="0"/>
                    </a:p>
                  </a:txBody>
                  <a:tcPr/>
                </a:tc>
              </a:tr>
              <a:tr h="5793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Internationalization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 for Spanish and</a:t>
                      </a:r>
                      <a:r>
                        <a:rPr lang="en-US" sz="1600" baseline="0" dirty="0" smtClean="0"/>
                        <a:t> English (strings.xml)</a:t>
                      </a:r>
                      <a:endParaRPr lang="en-US" sz="1600" dirty="0"/>
                    </a:p>
                  </a:txBody>
                  <a:tcPr/>
                </a:tc>
              </a:tr>
              <a:tr h="3612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</a:t>
                      </a:r>
                      <a:r>
                        <a:rPr lang="en-US" sz="1600" baseline="0" dirty="0" smtClean="0"/>
                        <a:t>Storage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rgbClr val="000000"/>
                          </a:solidFill>
                        </a:rPr>
                        <a:t>SharedPreferences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Extras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16</a:t>
            </a:fld>
            <a:endParaRPr lang="en-GB" sz="28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75424385"/>
              </p:ext>
            </p:extLst>
          </p:nvPr>
        </p:nvGraphicFramePr>
        <p:xfrm>
          <a:off x="2209800" y="1828800"/>
          <a:ext cx="4771293" cy="427667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771293"/>
              </a:tblGrid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Icons/Images instead</a:t>
                      </a:r>
                      <a:r>
                        <a:rPr lang="en-GB" sz="1600" baseline="0" dirty="0" smtClean="0"/>
                        <a:t> of shapes</a:t>
                      </a:r>
                      <a:endParaRPr lang="en-US" sz="1600" b="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Background image</a:t>
                      </a:r>
                      <a:r>
                        <a:rPr lang="en-GB" sz="1600" baseline="0" dirty="0" smtClean="0"/>
                        <a:t> for the game</a:t>
                      </a:r>
                      <a:endParaRPr lang="en-US" sz="1600" dirty="0"/>
                    </a:p>
                  </a:txBody>
                  <a:tcPr/>
                </a:tc>
              </a:tr>
              <a:tr h="617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Sheep</a:t>
                      </a:r>
                      <a:r>
                        <a:rPr lang="en-GB" sz="1600" baseline="0" dirty="0" smtClean="0"/>
                        <a:t> in danger logic (x)</a:t>
                      </a:r>
                      <a:endParaRPr lang="en-US" sz="1600" b="1" u="sng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516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Eating time delay (freeze)</a:t>
                      </a:r>
                      <a:endParaRPr lang="en-US" sz="1600" dirty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Timer &amp; Score system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Tracking</a:t>
                      </a:r>
                      <a:r>
                        <a:rPr lang="en-US" sz="1600" baseline="0" dirty="0" smtClean="0"/>
                        <a:t> Highest Score</a:t>
                      </a:r>
                      <a:endParaRPr lang="en-US" sz="1600" dirty="0" smtClean="0"/>
                    </a:p>
                  </a:txBody>
                  <a:tcPr/>
                </a:tc>
              </a:tr>
              <a:tr h="3527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Interstitial modals for Game Start and Game Over</a:t>
                      </a:r>
                      <a:endParaRPr lang="en-US" sz="1600" dirty="0"/>
                    </a:p>
                  </a:txBody>
                  <a:tcPr/>
                </a:tc>
              </a:tr>
              <a:tr h="583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Google Ads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Challenges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17</a:t>
            </a:fld>
            <a:endParaRPr lang="en-GB" sz="28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75424385"/>
              </p:ext>
            </p:extLst>
          </p:nvPr>
        </p:nvGraphicFramePr>
        <p:xfrm>
          <a:off x="2286000" y="1541587"/>
          <a:ext cx="4572000" cy="5087813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572000"/>
              </a:tblGrid>
              <a:tr h="58494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Adding logic to start game elements</a:t>
                      </a:r>
                      <a:r>
                        <a:rPr lang="en-GB" sz="1600" baseline="0" dirty="0" smtClean="0"/>
                        <a:t> in different positions</a:t>
                      </a:r>
                      <a:endParaRPr lang="en-US" sz="1600" b="0" dirty="0"/>
                    </a:p>
                  </a:txBody>
                  <a:tcPr/>
                </a:tc>
              </a:tr>
              <a:tr h="58494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Collision Detection (dog – fox</a:t>
                      </a:r>
                      <a:r>
                        <a:rPr lang="en-GB" sz="1600" baseline="0" dirty="0" smtClean="0"/>
                        <a:t>, fox – sheep)</a:t>
                      </a:r>
                      <a:endParaRPr lang="en-US" sz="1600" dirty="0"/>
                    </a:p>
                  </a:txBody>
                  <a:tcPr/>
                </a:tc>
              </a:tr>
              <a:tr h="584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Java Timer API instead of Countdown API (cancelling)</a:t>
                      </a:r>
                      <a:endParaRPr lang="en-US" sz="1600" b="1" u="sng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5486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Managing</a:t>
                      </a:r>
                      <a:r>
                        <a:rPr lang="en-US" sz="1600" baseline="0" dirty="0" smtClean="0"/>
                        <a:t> Threads, knowing when game is finished (no sheep or time over)</a:t>
                      </a:r>
                      <a:endParaRPr lang="en-US" sz="1600" dirty="0"/>
                    </a:p>
                  </a:txBody>
                  <a:tcPr/>
                </a:tc>
              </a:tr>
              <a:tr h="3342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Layout Alignment, including Ads</a:t>
                      </a:r>
                      <a:endParaRPr lang="en-US" sz="1600" dirty="0"/>
                    </a:p>
                  </a:txBody>
                  <a:tcPr/>
                </a:tc>
              </a:tr>
              <a:tr h="5529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Different</a:t>
                      </a:r>
                      <a:r>
                        <a:rPr lang="en-US" sz="1600" baseline="0" dirty="0" smtClean="0"/>
                        <a:t> Screen Sizes – Adjustable layouts</a:t>
                      </a:r>
                      <a:endParaRPr lang="en-US" sz="1600" dirty="0" smtClean="0"/>
                    </a:p>
                  </a:txBody>
                  <a:tcPr/>
                </a:tc>
              </a:tr>
              <a:tr h="3342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Interstitial modals</a:t>
                      </a:r>
                      <a:r>
                        <a:rPr lang="en-US" sz="1600" baseline="0" dirty="0" smtClean="0"/>
                        <a:t> and actions</a:t>
                      </a:r>
                      <a:endParaRPr lang="en-US" sz="1600" dirty="0"/>
                    </a:p>
                  </a:txBody>
                  <a:tcPr/>
                </a:tc>
              </a:tr>
              <a:tr h="552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Google Ads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982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Performance</a:t>
                      </a:r>
                      <a:r>
                        <a:rPr lang="en-US" sz="1600" baseline="0" dirty="0" smtClean="0"/>
                        <a:t> Issues</a:t>
                      </a:r>
                      <a:endParaRPr lang="en-US" sz="1600" dirty="0"/>
                    </a:p>
                  </a:txBody>
                  <a:tcPr/>
                </a:tc>
              </a:tr>
              <a:tr h="5529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Gestures / Long Click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18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Bonus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19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QA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2</a:t>
            </a:fld>
            <a:endParaRPr lang="en-GB" sz="28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9750" y="1752600"/>
            <a:ext cx="8064500" cy="412432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Recap</a:t>
            </a:r>
            <a:endParaRPr lang="en-GB" sz="1800" dirty="0"/>
          </a:p>
          <a:p>
            <a:r>
              <a:rPr lang="en-GB" sz="1800" dirty="0" smtClean="0"/>
              <a:t>Demo</a:t>
            </a:r>
          </a:p>
          <a:p>
            <a:r>
              <a:rPr lang="en-GB" sz="1800" dirty="0" smtClean="0"/>
              <a:t>Implementation Analysis</a:t>
            </a:r>
          </a:p>
          <a:p>
            <a:r>
              <a:rPr lang="en-GB" sz="1800" dirty="0" smtClean="0"/>
              <a:t>Technology</a:t>
            </a:r>
          </a:p>
          <a:p>
            <a:r>
              <a:rPr lang="en-GB" sz="1800" dirty="0" smtClean="0"/>
              <a:t>Extras</a:t>
            </a:r>
          </a:p>
          <a:p>
            <a:r>
              <a:rPr lang="en-GB" sz="1800" dirty="0" smtClean="0"/>
              <a:t>Challenges</a:t>
            </a:r>
            <a:endParaRPr lang="en-GB" sz="1800" dirty="0"/>
          </a:p>
          <a:p>
            <a:endParaRPr lang="en-GB" sz="1600" dirty="0" smtClean="0"/>
          </a:p>
          <a:p>
            <a:endParaRPr lang="en-GB" sz="16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990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Agenda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xmlns="" val="8288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20</a:t>
            </a:fld>
            <a:endParaRPr lang="en-GB" sz="2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990600"/>
            <a:ext cx="8064500" cy="48863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Thank you </a:t>
            </a: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for 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listening</a:t>
            </a:r>
            <a:r>
              <a:rPr lang="en-GB" sz="2800" b="1" dirty="0" smtClean="0">
                <a:solidFill>
                  <a:schemeClr val="accent3">
                    <a:lumMod val="50000"/>
                  </a:schemeClr>
                </a:solidFill>
              </a:rPr>
              <a:t>!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4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Recap: Project Overview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3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                                </a:t>
            </a:r>
            <a:endParaRPr lang="en-GB" sz="1800" dirty="0" smtClean="0"/>
          </a:p>
          <a:p>
            <a:r>
              <a:rPr lang="en-GB" dirty="0" smtClean="0">
                <a:solidFill>
                  <a:srgbClr val="713B0E"/>
                </a:solidFill>
              </a:rPr>
              <a:t> </a:t>
            </a:r>
            <a:r>
              <a:rPr lang="en-GB" sz="1800" b="1" dirty="0" smtClean="0">
                <a:solidFill>
                  <a:srgbClr val="713B0E"/>
                </a:solidFill>
              </a:rPr>
              <a:t>Project Name: Sheep Herder</a:t>
            </a:r>
            <a:endParaRPr lang="en-GB" sz="1800" dirty="0" smtClean="0">
              <a:solidFill>
                <a:srgbClr val="713B0E"/>
              </a:solidFill>
            </a:endParaRPr>
          </a:p>
          <a:p>
            <a:pPr marL="411480" lvl="1" indent="0">
              <a:lnSpc>
                <a:spcPct val="120000"/>
              </a:lnSpc>
              <a:buNone/>
            </a:pPr>
            <a:endParaRPr lang="en-GB" dirty="0" smtClean="0"/>
          </a:p>
          <a:p>
            <a:pPr marL="411480" lvl="1" indent="0">
              <a:lnSpc>
                <a:spcPct val="120000"/>
              </a:lnSpc>
              <a:buNone/>
            </a:pPr>
            <a:r>
              <a:rPr lang="en-GB" sz="1600" dirty="0" smtClean="0"/>
              <a:t>This project consists of a game where the user controls a dog, the “Sheep Herder”, and is responsible for keeping the sheep together, avoiding the perils of the dangerous fox that can come at any time.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Description 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4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 lnSpcReduction="10000"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Characters Definition</a:t>
            </a:r>
          </a:p>
          <a:p>
            <a:pPr>
              <a:buNone/>
            </a:pPr>
            <a:endParaRPr lang="en-GB" sz="1600" b="1" u="sng" dirty="0" smtClean="0">
              <a:solidFill>
                <a:srgbClr val="FF0000"/>
              </a:solidFill>
            </a:endParaRPr>
          </a:p>
          <a:p>
            <a:pPr marL="868680" lvl="1" indent="-457200">
              <a:buNone/>
            </a:pPr>
            <a:r>
              <a:rPr lang="en-GB" sz="1600" b="1" dirty="0" smtClean="0">
                <a:solidFill>
                  <a:srgbClr val="713B0E"/>
                </a:solidFill>
              </a:rPr>
              <a:t>Sheep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Is not allowed to go off the screen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They can go in any direction, and move by reaction to dog’s or fox’s    	    proximity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They are slower than the other animals</a:t>
            </a:r>
          </a:p>
          <a:p>
            <a:pPr marL="868680" lvl="1" indent="-457200">
              <a:buNone/>
            </a:pPr>
            <a:r>
              <a:rPr lang="en-US" sz="1600" b="1" dirty="0" smtClean="0">
                <a:solidFill>
                  <a:srgbClr val="713B0E"/>
                </a:solidFill>
              </a:rPr>
              <a:t>Dog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Keeps the sheep safe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Chases the predator away (fox)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Controlled by the user</a:t>
            </a:r>
            <a:endParaRPr lang="en-US" sz="1600" b="1" u="sng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US" sz="1600" b="1" dirty="0" smtClean="0">
                <a:solidFill>
                  <a:srgbClr val="713B0E"/>
                </a:solidFill>
              </a:rPr>
              <a:t>Fox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Chases sheep to eat them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Runs away from the dog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    Appears on the game at random</a:t>
            </a: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Description 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5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Project Features</a:t>
            </a:r>
          </a:p>
          <a:p>
            <a:pPr marL="697230" lvl="1" indent="-285750">
              <a:buFont typeface="Wingdings" charset="2"/>
              <a:buChar char="§"/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Representation of each animal and its characteristics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Full screen game with independent rendering (for each set of animals)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User has full control over the dog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Artificial Intelligence for Fox and Sheep to move and react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Three main screens: home screen, settings, and game screen</a:t>
            </a:r>
          </a:p>
          <a:p>
            <a:pPr marL="697230" lvl="1" indent="-285750">
              <a:buFont typeface="Wingdings" charset="2"/>
              <a:buChar char="§"/>
            </a:pPr>
            <a:r>
              <a:rPr lang="en-GB" sz="1600" dirty="0" smtClean="0">
                <a:solidFill>
                  <a:schemeClr val="tx1"/>
                </a:solidFill>
              </a:rPr>
              <a:t>Ability to control speed of animals (by default:  fox’s speed &gt; dog’s &gt; sheep’s)</a:t>
            </a:r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6096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Description of the Project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6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rgbClr val="713B0E"/>
                </a:solidFill>
              </a:rPr>
              <a:t>Technical Details</a:t>
            </a:r>
            <a:endParaRPr lang="en-GB" sz="1600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GB" sz="16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Android application that doesn’t need to contact any external service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Implementation of </a:t>
            </a:r>
            <a:r>
              <a:rPr lang="en-GB" sz="1600" dirty="0" err="1" smtClean="0">
                <a:solidFill>
                  <a:srgbClr val="000000"/>
                </a:solidFill>
              </a:rPr>
              <a:t>SurfaceView</a:t>
            </a:r>
            <a:r>
              <a:rPr lang="en-GB" sz="1600" dirty="0" smtClean="0">
                <a:solidFill>
                  <a:srgbClr val="000000"/>
                </a:solidFill>
              </a:rPr>
              <a:t> to render in full screen mode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strike="sngStrike" dirty="0" smtClean="0">
                <a:solidFill>
                  <a:srgbClr val="000000"/>
                </a:solidFill>
              </a:rPr>
              <a:t>Use of fragments to render top bar with “Back” option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of multiple types of UI widgets, including buttons, images, seek bars, and </a:t>
            </a:r>
            <a:r>
              <a:rPr lang="en-GB" sz="1600" dirty="0" err="1" smtClean="0">
                <a:solidFill>
                  <a:srgbClr val="000000"/>
                </a:solidFill>
              </a:rPr>
              <a:t>textViews</a:t>
            </a:r>
            <a:endParaRPr lang="en-GB" sz="16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Use of </a:t>
            </a:r>
            <a:r>
              <a:rPr lang="en-GB" sz="1600" dirty="0" err="1" smtClean="0">
                <a:solidFill>
                  <a:srgbClr val="000000"/>
                </a:solidFill>
              </a:rPr>
              <a:t>SharedPreferences</a:t>
            </a:r>
            <a:r>
              <a:rPr lang="en-GB" sz="1600" dirty="0" smtClean="0">
                <a:solidFill>
                  <a:srgbClr val="000000"/>
                </a:solidFill>
              </a:rPr>
              <a:t> to store information among screens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Internationalization (support for Spanish)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>
                <a:solidFill>
                  <a:srgbClr val="000000"/>
                </a:solidFill>
              </a:rPr>
              <a:t>Unit and integration tests will use Android </a:t>
            </a:r>
            <a:r>
              <a:rPr lang="en-GB" sz="1600" dirty="0" err="1" smtClean="0">
                <a:solidFill>
                  <a:srgbClr val="000000"/>
                </a:solidFill>
              </a:rPr>
              <a:t>Junit</a:t>
            </a:r>
            <a:r>
              <a:rPr lang="en-GB" sz="1600" dirty="0" smtClean="0">
                <a:solidFill>
                  <a:srgbClr val="000000"/>
                </a:solidFill>
              </a:rPr>
              <a:t> Tests / </a:t>
            </a:r>
            <a:r>
              <a:rPr lang="en-GB" sz="1600" dirty="0" err="1" smtClean="0">
                <a:solidFill>
                  <a:srgbClr val="000000"/>
                </a:solidFill>
              </a:rPr>
              <a:t>Robotium</a:t>
            </a:r>
            <a:endParaRPr lang="en-GB" sz="1600" b="1" u="sng" dirty="0" smtClean="0">
              <a:solidFill>
                <a:srgbClr val="000000"/>
              </a:solidFill>
            </a:endParaRP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7257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7</a:t>
            </a:fld>
            <a:endParaRPr lang="en-GB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white round figure will represent a sheep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green square figure will represent the dog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red triangular figure would represent a fox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Users can touch the screen on the corners to represent where they want the dog to move (for example, tap anywhere up to move the dog upwards). </a:t>
            </a:r>
          </a:p>
        </p:txBody>
      </p:sp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8</a:t>
            </a:fld>
            <a:endParaRPr lang="en-GB" sz="2800" dirty="0"/>
          </a:p>
        </p:txBody>
      </p:sp>
      <p:pic>
        <p:nvPicPr>
          <p:cNvPr id="12" name="Picture 11" descr="sketches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478" y="1999470"/>
            <a:ext cx="6843122" cy="37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Recap: Project Design and Navigation</a:t>
            </a:r>
            <a:endParaRPr lang="en-GB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z="2800" smtClean="0"/>
              <a:pPr/>
              <a:t>9</a:t>
            </a:fld>
            <a:endParaRPr lang="en-GB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1790700"/>
            <a:ext cx="3714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ivaudan">
    <a:dk1>
      <a:sysClr val="windowText" lastClr="000000"/>
    </a:dk1>
    <a:lt1>
      <a:sysClr val="window" lastClr="FFFFFF"/>
    </a:lt1>
    <a:dk2>
      <a:srgbClr val="5F5F5F"/>
    </a:dk2>
    <a:lt2>
      <a:srgbClr val="DDDDDD"/>
    </a:lt2>
    <a:accent1>
      <a:srgbClr val="990033"/>
    </a:accent1>
    <a:accent2>
      <a:srgbClr val="CC0000"/>
    </a:accent2>
    <a:accent3>
      <a:srgbClr val="99CC00"/>
    </a:accent3>
    <a:accent4>
      <a:srgbClr val="CCFF33"/>
    </a:accent4>
    <a:accent5>
      <a:srgbClr val="009999"/>
    </a:accent5>
    <a:accent6>
      <a:srgbClr val="33CCCC"/>
    </a:accent6>
    <a:hlink>
      <a:srgbClr val="3366CC"/>
    </a:hlink>
    <a:folHlink>
      <a:srgbClr val="0099FF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440</TotalTime>
  <Words>653</Words>
  <Application>Microsoft Office PowerPoint</Application>
  <PresentationFormat>On-screen Show (4:3)</PresentationFormat>
  <Paragraphs>184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Breeze</vt:lpstr>
      <vt:lpstr>Android Programming Class: Graduate Term Project – Team 1</vt:lpstr>
      <vt:lpstr>Agenda</vt:lpstr>
      <vt:lpstr>Recap: Project Overview</vt:lpstr>
      <vt:lpstr>Recap: Description of the Project</vt:lpstr>
      <vt:lpstr>Recap: Description of the Project</vt:lpstr>
      <vt:lpstr>Recap: Description of the Project</vt:lpstr>
      <vt:lpstr>Recap: Project Design and Navigation</vt:lpstr>
      <vt:lpstr>Recap: Project Design and Navigation</vt:lpstr>
      <vt:lpstr>Recap: Project Design and Navigation</vt:lpstr>
      <vt:lpstr>Recap: Project Design and Navigation</vt:lpstr>
      <vt:lpstr>Recap: Project Design and Navigation</vt:lpstr>
      <vt:lpstr>Recap: Project Design and Navigation</vt:lpstr>
      <vt:lpstr>Slide 13</vt:lpstr>
      <vt:lpstr>Implementation Analysis</vt:lpstr>
      <vt:lpstr>Technology</vt:lpstr>
      <vt:lpstr>Extras</vt:lpstr>
      <vt:lpstr>Challenges</vt:lpstr>
      <vt:lpstr>Slide 18</vt:lpstr>
      <vt:lpstr>Slide 19</vt:lpstr>
      <vt:lpstr>Slide 20</vt:lpstr>
    </vt:vector>
  </TitlesOfParts>
  <Company>Givaudan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Term Project – Team 1</dc:title>
  <dc:creator>Oladimeji Prince</dc:creator>
  <cp:lastModifiedBy>marcus.silveira</cp:lastModifiedBy>
  <cp:revision>61</cp:revision>
  <dcterms:created xsi:type="dcterms:W3CDTF">2014-02-03T16:11:41Z</dcterms:created>
  <dcterms:modified xsi:type="dcterms:W3CDTF">2014-05-08T23:35:06Z</dcterms:modified>
</cp:coreProperties>
</file>