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iKpyTOKT8W53AHTXjnf5y8J34k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2940C7-2AAD-45D5-B710-FBE6EE94EA8E}">
  <a:tblStyle styleId="{B42940C7-2AAD-45D5-B710-FBE6EE94EA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19a77abb4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19a77abb4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19a77abb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19a77abb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9a77abb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19a77abb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19a77abb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19a77abb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19a77abb4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19a77abb4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19a77abb4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19a77abb4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19a77abb4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19a77abb4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19a77abb4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19a77abb4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19a77abb4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19a77abb4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19a77abb4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19a77abb4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9a77abb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019a77a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06eec4f02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006eec4f02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19a77abb4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019a77abb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06eec4f02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006eec4f02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19a77abb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019a77abb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19a77abb4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19a77abb4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0e56c8fe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00e56c8fe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336f196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336f196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34aa754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34aa754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336f196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336f196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336f196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0336f196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19a77abb4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19a77abb4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336f196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0336f196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336f196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0336f196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34aa754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34aa754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45a11f6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45a11f6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19a77ab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19a77ab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45a11f6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45a11f6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0ac762dc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100ac762d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a9463824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a9463824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a9463824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a9463824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a94638242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a9463824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19a77abb4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19a77abb4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19a77abb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19a77abb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19a77abb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19a77abb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835150" y="205979"/>
            <a:ext cx="68516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 rot="5400000">
            <a:off x="3528021" y="-564156"/>
            <a:ext cx="3394472" cy="692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 rot="5400000">
            <a:off x="5627291" y="1535114"/>
            <a:ext cx="4388644" cy="173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 rot="5400000">
            <a:off x="2089547" y="-119855"/>
            <a:ext cx="4388644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1835150" y="205979"/>
            <a:ext cx="68516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1763714" y="1200151"/>
            <a:ext cx="6923087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9pPr>
          </a:lstStyle>
          <a:p/>
        </p:txBody>
      </p:sp>
      <p:sp>
        <p:nvSpPr>
          <p:cNvPr id="29" name="Google Shape;29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5pPr>
            <a:lvl6pPr indent="-228600" lvl="5" marL="2743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6pPr>
            <a:lvl7pPr indent="-228600" lvl="6" marL="3200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7pPr>
            <a:lvl8pPr indent="-228600" lvl="7" marL="3657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8pPr>
            <a:lvl9pPr indent="-228600" lvl="8" marL="4114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1835150" y="205979"/>
            <a:ext cx="68516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1763713" y="1200151"/>
            <a:ext cx="33845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3pPr>
            <a:lvl4pPr indent="-314325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350"/>
            </a:lvl4pPr>
            <a:lvl5pPr indent="-314325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5pPr>
            <a:lvl6pPr indent="-314325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6pPr>
            <a:lvl7pPr indent="-314325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7pPr>
            <a:lvl8pPr indent="-314325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8pPr>
            <a:lvl9pPr indent="-314325" lvl="8" marL="4114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300664" y="1200151"/>
            <a:ext cx="3386137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3pPr>
            <a:lvl4pPr indent="-314325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350"/>
            </a:lvl4pPr>
            <a:lvl5pPr indent="-314325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5pPr>
            <a:lvl6pPr indent="-314325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6pPr>
            <a:lvl7pPr indent="-314325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7pPr>
            <a:lvl8pPr indent="-314325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8pPr>
            <a:lvl9pPr indent="-314325" lvl="8" marL="4114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2pPr>
            <a:lvl3pPr indent="-314325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2pPr>
            <a:lvl3pPr indent="-314325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835150" y="205979"/>
            <a:ext cx="68516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835150" y="205979"/>
            <a:ext cx="68516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1763714" y="1200151"/>
            <a:ext cx="6923087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yunpengliDataScience/Skin_Cancer_ML_D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311700" y="744575"/>
            <a:ext cx="8520600" cy="9055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Skin Cancer Classification: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With Machine Learning &amp; Deep Learning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104372" y="2571750"/>
            <a:ext cx="6727927" cy="1725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81043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36557"/>
              <a:buFont typeface="Arial"/>
              <a:buChar char="•"/>
            </a:pPr>
            <a:r>
              <a:rPr lang="en" sz="1900"/>
              <a:t>Demarcus Wirsing (dwirsin1@umbc.edu)</a:t>
            </a:r>
            <a:endParaRPr/>
          </a:p>
          <a:p>
            <a:pPr indent="-381043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36557"/>
              <a:buFont typeface="Arial"/>
              <a:buChar char="•"/>
            </a:pPr>
            <a:r>
              <a:rPr lang="en" sz="1900"/>
              <a:t>Drishti Arora (darora1@umbc.edu)</a:t>
            </a:r>
            <a:endParaRPr/>
          </a:p>
          <a:p>
            <a:pPr indent="-381043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36557"/>
              <a:buFont typeface="Arial"/>
              <a:buChar char="•"/>
            </a:pPr>
            <a:r>
              <a:rPr lang="en" sz="1900"/>
              <a:t>Nigist Woldeeyesus (nwoldee1@umbc.edu)</a:t>
            </a:r>
            <a:endParaRPr/>
          </a:p>
          <a:p>
            <a:pPr indent="-381043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36557"/>
              <a:buFont typeface="Arial"/>
              <a:buChar char="•"/>
            </a:pPr>
            <a:r>
              <a:rPr lang="en" sz="1900"/>
              <a:t>Sai Kumar Kanuru (saikumk1@umbc.edu)</a:t>
            </a:r>
            <a:endParaRPr/>
          </a:p>
          <a:p>
            <a:pPr indent="-381043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36557"/>
              <a:buFont typeface="Arial"/>
              <a:buChar char="•"/>
            </a:pPr>
            <a:r>
              <a:rPr lang="en" sz="1900"/>
              <a:t>Yunpeng Li (yli4@umbc.edu)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4144"/>
              <a:buNone/>
            </a:pPr>
            <a:r>
              <a:t/>
            </a:r>
            <a:endParaRPr sz="1800"/>
          </a:p>
        </p:txBody>
      </p:sp>
      <p:sp>
        <p:nvSpPr>
          <p:cNvPr id="95" name="Google Shape;95;p1"/>
          <p:cNvSpPr txBox="1"/>
          <p:nvPr/>
        </p:nvSpPr>
        <p:spPr>
          <a:xfrm>
            <a:off x="1797269" y="2202418"/>
            <a:ext cx="29008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members: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19a77abb4_1_119"/>
          <p:cNvSpPr txBox="1"/>
          <p:nvPr>
            <p:ph type="title"/>
          </p:nvPr>
        </p:nvSpPr>
        <p:spPr>
          <a:xfrm>
            <a:off x="1830050" y="858975"/>
            <a:ext cx="7263900" cy="355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“Biopsed” vs Without “Biopsed”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19a77abb4_0_99"/>
          <p:cNvSpPr txBox="1"/>
          <p:nvPr>
            <p:ph type="title"/>
          </p:nvPr>
        </p:nvSpPr>
        <p:spPr>
          <a:xfrm>
            <a:off x="1835150" y="205975"/>
            <a:ext cx="7062300" cy="93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Resnet18 with vs without “biopsed” (one-hot encoding)</a:t>
            </a:r>
            <a:endParaRPr sz="3200"/>
          </a:p>
        </p:txBody>
      </p:sp>
      <p:sp>
        <p:nvSpPr>
          <p:cNvPr id="160" name="Google Shape;160;g1019a77abb4_0_99"/>
          <p:cNvSpPr txBox="1"/>
          <p:nvPr/>
        </p:nvSpPr>
        <p:spPr>
          <a:xfrm>
            <a:off x="3376725" y="4223800"/>
            <a:ext cx="8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</a:t>
            </a:r>
            <a:endParaRPr b="1"/>
          </a:p>
        </p:txBody>
      </p:sp>
      <p:sp>
        <p:nvSpPr>
          <p:cNvPr id="161" name="Google Shape;161;g1019a77abb4_0_99"/>
          <p:cNvSpPr txBox="1"/>
          <p:nvPr/>
        </p:nvSpPr>
        <p:spPr>
          <a:xfrm>
            <a:off x="6520125" y="4223800"/>
            <a:ext cx="13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Without</a:t>
            </a:r>
            <a:endParaRPr b="1"/>
          </a:p>
        </p:txBody>
      </p:sp>
      <p:pic>
        <p:nvPicPr>
          <p:cNvPr id="162" name="Google Shape;162;g1019a77abb4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150" y="1333513"/>
            <a:ext cx="360997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019a77abb4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350" y="1328738"/>
            <a:ext cx="36861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9a77abb4_0_105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Resnet18 with vs without “biopsed” (one-hot encoding)</a:t>
            </a:r>
            <a:endParaRPr/>
          </a:p>
        </p:txBody>
      </p:sp>
      <p:sp>
        <p:nvSpPr>
          <p:cNvPr id="169" name="Google Shape;169;g1019a77abb4_0_105"/>
          <p:cNvSpPr txBox="1"/>
          <p:nvPr>
            <p:ph idx="1" type="body"/>
          </p:nvPr>
        </p:nvSpPr>
        <p:spPr>
          <a:xfrm>
            <a:off x="1763725" y="3924650"/>
            <a:ext cx="7133700" cy="11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300"/>
              <a:t>Without “biopsed” column, validation score decreases slightly after 100 epochs of training, but the best score remains almost the same.</a:t>
            </a:r>
            <a:endParaRPr sz="2300"/>
          </a:p>
        </p:txBody>
      </p:sp>
      <p:graphicFrame>
        <p:nvGraphicFramePr>
          <p:cNvPr id="170" name="Google Shape;170;g1019a77abb4_0_105"/>
          <p:cNvGraphicFramePr/>
          <p:nvPr/>
        </p:nvGraphicFramePr>
        <p:xfrm>
          <a:off x="1835138" y="141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{B42940C7-2AAD-45D5-B710-FBE6EE94EA8E}</a:tableStyleId>
              </a:tblPr>
              <a:tblGrid>
                <a:gridCol w="1401325"/>
                <a:gridCol w="1401325"/>
                <a:gridCol w="1401325"/>
                <a:gridCol w="1401325"/>
                <a:gridCol w="1401325"/>
              </a:tblGrid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“Biopsed” Column Included?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(Image-only) after 100 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(Tab-only) after 100 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(Combined) after 100 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Accuracy of Combined Model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 (with)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0.8304</a:t>
                      </a:r>
                      <a:r>
                        <a:rPr lang="en"/>
                        <a:t> at epoch #94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(without)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0.8326 at epoch #83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19a77abb4_1_59"/>
          <p:cNvSpPr txBox="1"/>
          <p:nvPr>
            <p:ph type="title"/>
          </p:nvPr>
        </p:nvSpPr>
        <p:spPr>
          <a:xfrm>
            <a:off x="1835150" y="205975"/>
            <a:ext cx="7062300" cy="93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GoogleNet </a:t>
            </a:r>
            <a:r>
              <a:rPr lang="en" sz="3200"/>
              <a:t>with vs without “biopsed” (one-hot encoding)</a:t>
            </a:r>
            <a:endParaRPr sz="3200"/>
          </a:p>
        </p:txBody>
      </p:sp>
      <p:sp>
        <p:nvSpPr>
          <p:cNvPr id="176" name="Google Shape;176;g1019a77abb4_1_59"/>
          <p:cNvSpPr txBox="1"/>
          <p:nvPr/>
        </p:nvSpPr>
        <p:spPr>
          <a:xfrm>
            <a:off x="2852725" y="4248000"/>
            <a:ext cx="8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</a:t>
            </a:r>
            <a:endParaRPr b="1"/>
          </a:p>
        </p:txBody>
      </p:sp>
      <p:sp>
        <p:nvSpPr>
          <p:cNvPr id="177" name="Google Shape;177;g1019a77abb4_1_59"/>
          <p:cNvSpPr txBox="1"/>
          <p:nvPr/>
        </p:nvSpPr>
        <p:spPr>
          <a:xfrm>
            <a:off x="6561425" y="4292400"/>
            <a:ext cx="13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Without</a:t>
            </a:r>
            <a:endParaRPr b="1"/>
          </a:p>
        </p:txBody>
      </p:sp>
      <p:pic>
        <p:nvPicPr>
          <p:cNvPr id="178" name="Google Shape;178;g1019a77abb4_1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575" y="1297963"/>
            <a:ext cx="371475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019a77abb4_1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075" y="1293200"/>
            <a:ext cx="36957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19a77abb4_1_69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GoogleNet </a:t>
            </a:r>
            <a:r>
              <a:rPr lang="en" sz="3200">
                <a:solidFill>
                  <a:schemeClr val="dk1"/>
                </a:solidFill>
              </a:rPr>
              <a:t>with vs without “biopsed” (one-hot encoding)</a:t>
            </a:r>
            <a:endParaRPr/>
          </a:p>
        </p:txBody>
      </p:sp>
      <p:sp>
        <p:nvSpPr>
          <p:cNvPr id="185" name="Google Shape;185;g1019a77abb4_1_69"/>
          <p:cNvSpPr txBox="1"/>
          <p:nvPr>
            <p:ph idx="1" type="body"/>
          </p:nvPr>
        </p:nvSpPr>
        <p:spPr>
          <a:xfrm>
            <a:off x="1763725" y="3924650"/>
            <a:ext cx="7133700" cy="11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300"/>
              <a:t>Without “biopsed” column, validation score decreases slightly after 100 epochs of training, but the best score remains almost the same.</a:t>
            </a:r>
            <a:endParaRPr sz="2300"/>
          </a:p>
        </p:txBody>
      </p:sp>
      <p:graphicFrame>
        <p:nvGraphicFramePr>
          <p:cNvPr id="186" name="Google Shape;186;g1019a77abb4_1_69"/>
          <p:cNvGraphicFramePr/>
          <p:nvPr/>
        </p:nvGraphicFramePr>
        <p:xfrm>
          <a:off x="1835138" y="141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{B42940C7-2AAD-45D5-B710-FBE6EE94EA8E}</a:tableStyleId>
              </a:tblPr>
              <a:tblGrid>
                <a:gridCol w="1401325"/>
                <a:gridCol w="1401325"/>
                <a:gridCol w="1401325"/>
                <a:gridCol w="1401325"/>
                <a:gridCol w="1401325"/>
              </a:tblGrid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“Biopsed” Column Included?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(Image-only) after 100 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(Tab-only) after 100 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(Combined) after 100 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Accuracy of Combined Model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 (with)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0.8261</a:t>
                      </a:r>
                      <a:r>
                        <a:rPr lang="en"/>
                        <a:t> at epoch #94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(without)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0.8283</a:t>
                      </a:r>
                      <a:r>
                        <a:rPr lang="en"/>
                        <a:t> at epoch #71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19a77abb4_1_76"/>
          <p:cNvSpPr txBox="1"/>
          <p:nvPr>
            <p:ph type="title"/>
          </p:nvPr>
        </p:nvSpPr>
        <p:spPr>
          <a:xfrm>
            <a:off x="1835150" y="205975"/>
            <a:ext cx="7062300" cy="93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Moblie</a:t>
            </a:r>
            <a:r>
              <a:rPr lang="en" sz="3200"/>
              <a:t>Net_V2 with vs without “biopsed” (one-hot encoding)</a:t>
            </a:r>
            <a:endParaRPr sz="3200"/>
          </a:p>
        </p:txBody>
      </p:sp>
      <p:sp>
        <p:nvSpPr>
          <p:cNvPr id="192" name="Google Shape;192;g1019a77abb4_1_76"/>
          <p:cNvSpPr txBox="1"/>
          <p:nvPr/>
        </p:nvSpPr>
        <p:spPr>
          <a:xfrm>
            <a:off x="2909125" y="4018300"/>
            <a:ext cx="8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</a:t>
            </a:r>
            <a:endParaRPr b="1"/>
          </a:p>
        </p:txBody>
      </p:sp>
      <p:sp>
        <p:nvSpPr>
          <p:cNvPr id="193" name="Google Shape;193;g1019a77abb4_1_76"/>
          <p:cNvSpPr txBox="1"/>
          <p:nvPr/>
        </p:nvSpPr>
        <p:spPr>
          <a:xfrm>
            <a:off x="6455650" y="4018300"/>
            <a:ext cx="13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Without</a:t>
            </a:r>
            <a:endParaRPr b="1"/>
          </a:p>
        </p:txBody>
      </p:sp>
      <p:pic>
        <p:nvPicPr>
          <p:cNvPr id="194" name="Google Shape;194;g1019a77abb4_1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825" y="1159863"/>
            <a:ext cx="365760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019a77abb4_1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425" y="1145575"/>
            <a:ext cx="36671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19a77abb4_1_86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MobileNet_V2 </a:t>
            </a:r>
            <a:r>
              <a:rPr lang="en" sz="3200">
                <a:solidFill>
                  <a:schemeClr val="dk1"/>
                </a:solidFill>
              </a:rPr>
              <a:t>with vs without “biopsed” (one-hot encoding)</a:t>
            </a:r>
            <a:endParaRPr/>
          </a:p>
        </p:txBody>
      </p:sp>
      <p:sp>
        <p:nvSpPr>
          <p:cNvPr id="201" name="Google Shape;201;g1019a77abb4_1_86"/>
          <p:cNvSpPr txBox="1"/>
          <p:nvPr>
            <p:ph idx="1" type="body"/>
          </p:nvPr>
        </p:nvSpPr>
        <p:spPr>
          <a:xfrm>
            <a:off x="1763725" y="3829400"/>
            <a:ext cx="7168800" cy="12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200"/>
              <a:t>Without “biopsed” column, validation score decreases slightly after 100 epochs of training, but the best score remains almost the same or slightly higher.</a:t>
            </a:r>
            <a:endParaRPr sz="2200"/>
          </a:p>
        </p:txBody>
      </p:sp>
      <p:graphicFrame>
        <p:nvGraphicFramePr>
          <p:cNvPr id="202" name="Google Shape;202;g1019a77abb4_1_86"/>
          <p:cNvGraphicFramePr/>
          <p:nvPr/>
        </p:nvGraphicFramePr>
        <p:xfrm>
          <a:off x="1835138" y="141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{B42940C7-2AAD-45D5-B710-FBE6EE94EA8E}</a:tableStyleId>
              </a:tblPr>
              <a:tblGrid>
                <a:gridCol w="1401325"/>
                <a:gridCol w="1401325"/>
                <a:gridCol w="1401325"/>
                <a:gridCol w="1401325"/>
                <a:gridCol w="1401325"/>
              </a:tblGrid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“Biopsed” Column Included?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(Image-only) after 100 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(Tab-only) after 100 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(Combined) after 100 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Accuracy of Combined Model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 (with)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0.8282</a:t>
                      </a:r>
                      <a:r>
                        <a:rPr lang="en"/>
                        <a:t> at epoch #55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(without)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0.8370 at epoch #75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19a77abb4_1_97"/>
          <p:cNvSpPr txBox="1"/>
          <p:nvPr>
            <p:ph type="title"/>
          </p:nvPr>
        </p:nvSpPr>
        <p:spPr>
          <a:xfrm>
            <a:off x="1835150" y="205975"/>
            <a:ext cx="7062300" cy="93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DenseNet121 </a:t>
            </a:r>
            <a:r>
              <a:rPr lang="en" sz="3200"/>
              <a:t>with vs without “biopsed” (one-hot encoding)</a:t>
            </a:r>
            <a:endParaRPr sz="3200"/>
          </a:p>
        </p:txBody>
      </p:sp>
      <p:sp>
        <p:nvSpPr>
          <p:cNvPr id="208" name="Google Shape;208;g1019a77abb4_1_97"/>
          <p:cNvSpPr txBox="1"/>
          <p:nvPr/>
        </p:nvSpPr>
        <p:spPr>
          <a:xfrm>
            <a:off x="2909125" y="4018300"/>
            <a:ext cx="8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</a:t>
            </a:r>
            <a:endParaRPr b="1"/>
          </a:p>
        </p:txBody>
      </p:sp>
      <p:sp>
        <p:nvSpPr>
          <p:cNvPr id="209" name="Google Shape;209;g1019a77abb4_1_97"/>
          <p:cNvSpPr txBox="1"/>
          <p:nvPr/>
        </p:nvSpPr>
        <p:spPr>
          <a:xfrm>
            <a:off x="6455650" y="4018300"/>
            <a:ext cx="13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Without</a:t>
            </a:r>
            <a:endParaRPr b="1"/>
          </a:p>
        </p:txBody>
      </p:sp>
      <p:pic>
        <p:nvPicPr>
          <p:cNvPr id="210" name="Google Shape;210;g1019a77abb4_1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475" y="1155100"/>
            <a:ext cx="361950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019a77abb4_1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538" y="1203313"/>
            <a:ext cx="3495225" cy="235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19a77abb4_1_109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DenseNet121</a:t>
            </a:r>
            <a:r>
              <a:rPr lang="en" sz="3200">
                <a:solidFill>
                  <a:schemeClr val="dk1"/>
                </a:solidFill>
              </a:rPr>
              <a:t> with vs without “biopsed” (one-hot encoding)</a:t>
            </a:r>
            <a:endParaRPr/>
          </a:p>
        </p:txBody>
      </p:sp>
      <p:sp>
        <p:nvSpPr>
          <p:cNvPr id="217" name="Google Shape;217;g1019a77abb4_1_109"/>
          <p:cNvSpPr txBox="1"/>
          <p:nvPr>
            <p:ph idx="1" type="body"/>
          </p:nvPr>
        </p:nvSpPr>
        <p:spPr>
          <a:xfrm>
            <a:off x="1763725" y="3829400"/>
            <a:ext cx="7168800" cy="12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200"/>
              <a:t>Without “biopsed” column, validation score decreases quite a few after 100 epochs of training, but the best score remains almost the same or slightly lower.</a:t>
            </a:r>
            <a:endParaRPr sz="2200"/>
          </a:p>
        </p:txBody>
      </p:sp>
      <p:graphicFrame>
        <p:nvGraphicFramePr>
          <p:cNvPr id="218" name="Google Shape;218;g1019a77abb4_1_109"/>
          <p:cNvGraphicFramePr/>
          <p:nvPr/>
        </p:nvGraphicFramePr>
        <p:xfrm>
          <a:off x="1835138" y="141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{B42940C7-2AAD-45D5-B710-FBE6EE94EA8E}</a:tableStyleId>
              </a:tblPr>
              <a:tblGrid>
                <a:gridCol w="1401325"/>
                <a:gridCol w="1401325"/>
                <a:gridCol w="1401325"/>
                <a:gridCol w="1401325"/>
                <a:gridCol w="1401325"/>
              </a:tblGrid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“Biopsed” Column Included?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(Image-only) after 100 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(Tab-only) after 100 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(Combined) after 100 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Accuracy of Combined Model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 (with)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0.8435</a:t>
                      </a:r>
                      <a:r>
                        <a:rPr lang="en"/>
                        <a:t> at epoch #97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(without)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0.8304</a:t>
                      </a:r>
                      <a:r>
                        <a:rPr lang="en"/>
                        <a:t> at epoch #74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19a77abb4_1_115"/>
          <p:cNvSpPr txBox="1"/>
          <p:nvPr>
            <p:ph type="title"/>
          </p:nvPr>
        </p:nvSpPr>
        <p:spPr>
          <a:xfrm>
            <a:off x="1830050" y="858975"/>
            <a:ext cx="7263900" cy="355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Column Inferencing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9a77abb4_0_0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III Progress</a:t>
            </a:r>
            <a:endParaRPr/>
          </a:p>
        </p:txBody>
      </p:sp>
      <p:sp>
        <p:nvSpPr>
          <p:cNvPr id="101" name="Google Shape;101;g1019a77abb4_0_0"/>
          <p:cNvSpPr txBox="1"/>
          <p:nvPr>
            <p:ph idx="1" type="body"/>
          </p:nvPr>
        </p:nvSpPr>
        <p:spPr>
          <a:xfrm>
            <a:off x="1763725" y="975075"/>
            <a:ext cx="6923100" cy="4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Verified number of layers in fully connected network for tabular data is </a:t>
            </a:r>
            <a:r>
              <a:rPr lang="en"/>
              <a:t>actually</a:t>
            </a:r>
            <a:r>
              <a:rPr lang="en"/>
              <a:t> 3 not 10.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Experimenting and comparing deep learning model trained by Ordinal-Encoded tabular data and One-Hot-Encoded tabular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Training image-tabular combined model by tabular data with “biopsed” and without “biopsed” column.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Experimenting more tabular column </a:t>
            </a:r>
            <a:r>
              <a:rPr lang="en"/>
              <a:t>inferencing using image deep learning.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06eec4f02_0_405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solidFill>
                  <a:schemeClr val="dk1"/>
                </a:solidFill>
              </a:rPr>
              <a:t>Experimenting Tabular Column Inferencing by Training Image data in Deep Learning </a:t>
            </a:r>
            <a:endParaRPr/>
          </a:p>
        </p:txBody>
      </p:sp>
      <p:sp>
        <p:nvSpPr>
          <p:cNvPr id="229" name="Google Shape;229;g1006eec4f02_0_405"/>
          <p:cNvSpPr txBox="1"/>
          <p:nvPr>
            <p:ph idx="1" type="body"/>
          </p:nvPr>
        </p:nvSpPr>
        <p:spPr>
          <a:xfrm>
            <a:off x="1763725" y="1200150"/>
            <a:ext cx="6923100" cy="3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Main purpose: there are some missing values in some tabular data columns, so using deep learning model trained by image data to predict missing values in those columns.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Main strategy: treat a particular tabular column as a class label, and then train images in deep learning model to predict the value of that column.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19a77abb4_1_48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solidFill>
                  <a:schemeClr val="dk1"/>
                </a:solidFill>
              </a:rPr>
              <a:t>Experimenting Tabular Column Inferencing by Training Image data on Resnet18 Model  </a:t>
            </a:r>
            <a:endParaRPr/>
          </a:p>
        </p:txBody>
      </p:sp>
      <p:pic>
        <p:nvPicPr>
          <p:cNvPr id="235" name="Google Shape;235;g1019a77abb4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75" y="1063375"/>
            <a:ext cx="7325600" cy="37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06eec4f02_0_410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solidFill>
                  <a:schemeClr val="dk1"/>
                </a:solidFill>
              </a:rPr>
              <a:t>Experimenting Tabular Column Inferencing by Training Image data on Resnet18 Model  </a:t>
            </a:r>
            <a:endParaRPr/>
          </a:p>
        </p:txBody>
      </p:sp>
      <p:graphicFrame>
        <p:nvGraphicFramePr>
          <p:cNvPr id="241" name="Google Shape;241;g1006eec4f02_0_410"/>
          <p:cNvGraphicFramePr/>
          <p:nvPr/>
        </p:nvGraphicFramePr>
        <p:xfrm>
          <a:off x="2351250" y="113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{B42940C7-2AAD-45D5-B710-FBE6EE94EA8E}</a:tableStyleId>
              </a:tblPr>
              <a:tblGrid>
                <a:gridCol w="3093450"/>
                <a:gridCol w="3093450"/>
              </a:tblGrid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Column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Inferencing Validation 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smoke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0.8406779661016949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0.7491525423728813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background_father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0.34915254237288135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background_mother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0.3864406779661017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pesticide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0.49491525423728816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0.7084745762711865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skin_cancer_history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0.5423728813559322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cancer_history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0.5728813559322034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has_piped_water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0.576271186440678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19a77abb4_1_25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solidFill>
                  <a:schemeClr val="dk1"/>
                </a:solidFill>
              </a:rPr>
              <a:t>Experimenting Tabular Column Inferencing by Training Image data on Resnet18 Model  </a:t>
            </a:r>
            <a:endParaRPr/>
          </a:p>
        </p:txBody>
      </p:sp>
      <p:graphicFrame>
        <p:nvGraphicFramePr>
          <p:cNvPr id="247" name="Google Shape;247;g1019a77abb4_1_25"/>
          <p:cNvGraphicFramePr/>
          <p:nvPr/>
        </p:nvGraphicFramePr>
        <p:xfrm>
          <a:off x="2351250" y="113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{B42940C7-2AAD-45D5-B710-FBE6EE94EA8E}</a:tableStyleId>
              </a:tblPr>
              <a:tblGrid>
                <a:gridCol w="3093450"/>
                <a:gridCol w="3093450"/>
              </a:tblGrid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Column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Inferencing Validation 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has_sewage_system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0.5627118644067797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0.376271186440678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0.6949152542372882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0.41694915254237286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0.7491525423728813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0.5694915254237288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0.7932203389830509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elevation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0.752542372881356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biopsed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0.8610169491525423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19a77abb4_1_54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Tasks</a:t>
            </a:r>
            <a:endParaRPr/>
          </a:p>
        </p:txBody>
      </p:sp>
      <p:sp>
        <p:nvSpPr>
          <p:cNvPr id="253" name="Google Shape;253;g1019a77abb4_1_54"/>
          <p:cNvSpPr txBox="1"/>
          <p:nvPr>
            <p:ph idx="1" type="body"/>
          </p:nvPr>
        </p:nvSpPr>
        <p:spPr>
          <a:xfrm>
            <a:off x="1763739" y="1200151"/>
            <a:ext cx="6923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" sz="2100"/>
              <a:t>Upsampling (takes more time to train)</a:t>
            </a:r>
            <a:endParaRPr sz="2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2100"/>
              <a:t>Finalize the best epch number and encoding method and decide </a:t>
            </a:r>
            <a:r>
              <a:rPr lang="en" sz="2100"/>
              <a:t>whether</a:t>
            </a:r>
            <a:r>
              <a:rPr lang="en" sz="2100"/>
              <a:t> or not to include “biopsed” column to get the best models. </a:t>
            </a:r>
            <a:endParaRPr sz="2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2100"/>
              <a:t>Refactoring and finalize notebooks.</a:t>
            </a:r>
            <a:endParaRPr sz="2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2100"/>
              <a:t>Begin </a:t>
            </a:r>
            <a:r>
              <a:rPr lang="en" sz="2100"/>
              <a:t>writing</a:t>
            </a:r>
            <a:r>
              <a:rPr lang="en" sz="2100"/>
              <a:t> the report paper and building project homepage in Github.</a:t>
            </a:r>
            <a:endParaRPr sz="2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2100"/>
              <a:t>Build Data Application (Streamlit)</a:t>
            </a:r>
            <a:endParaRPr sz="2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2100"/>
              <a:t>Handle</a:t>
            </a:r>
            <a:r>
              <a:rPr lang="en" sz="2100"/>
              <a:t> inconsistency found in the data (Unknown value and column name- Brasil)</a:t>
            </a:r>
            <a:endParaRPr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0e56c8fe2_4_0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Data Application Progress</a:t>
            </a:r>
            <a:endParaRPr/>
          </a:p>
        </p:txBody>
      </p:sp>
      <p:sp>
        <p:nvSpPr>
          <p:cNvPr id="259" name="Google Shape;259;g100e56c8fe2_4_0"/>
          <p:cNvSpPr txBox="1"/>
          <p:nvPr>
            <p:ph idx="1" type="body"/>
          </p:nvPr>
        </p:nvSpPr>
        <p:spPr>
          <a:xfrm>
            <a:off x="1763722" y="1200150"/>
            <a:ext cx="53199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0" name="Google Shape;260;g100e56c8fe2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1200150"/>
            <a:ext cx="7095998" cy="39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336f196d5_0_20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0336f196d5_0_20"/>
          <p:cNvSpPr txBox="1"/>
          <p:nvPr>
            <p:ph idx="1" type="body"/>
          </p:nvPr>
        </p:nvSpPr>
        <p:spPr>
          <a:xfrm>
            <a:off x="1763714" y="1200151"/>
            <a:ext cx="6923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34aa75417_0_6"/>
          <p:cNvSpPr txBox="1"/>
          <p:nvPr>
            <p:ph type="title"/>
          </p:nvPr>
        </p:nvSpPr>
        <p:spPr>
          <a:xfrm>
            <a:off x="1830050" y="858975"/>
            <a:ext cx="7263900" cy="355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up to 11/22/2021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336f196d5_0_5"/>
          <p:cNvSpPr txBox="1"/>
          <p:nvPr>
            <p:ph type="title"/>
          </p:nvPr>
        </p:nvSpPr>
        <p:spPr>
          <a:xfrm>
            <a:off x="1830050" y="858975"/>
            <a:ext cx="7263900" cy="355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Inferencing updates: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rows containing both missing and “UNK” values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336f196d5_0_0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solidFill>
                  <a:schemeClr val="dk1"/>
                </a:solidFill>
              </a:rPr>
              <a:t>Experimenting Tabular Column Inferencing by Training Image data on Resnet18 Model  </a:t>
            </a:r>
            <a:endParaRPr/>
          </a:p>
        </p:txBody>
      </p:sp>
      <p:pic>
        <p:nvPicPr>
          <p:cNvPr id="282" name="Google Shape;282;g10336f196d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325" y="1203575"/>
            <a:ext cx="7376675" cy="37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9a77abb4_1_123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07" name="Google Shape;107;g1019a77abb4_1_123"/>
          <p:cNvSpPr txBox="1"/>
          <p:nvPr>
            <p:ph idx="1" type="body"/>
          </p:nvPr>
        </p:nvSpPr>
        <p:spPr>
          <a:xfrm>
            <a:off x="1763725" y="1063375"/>
            <a:ext cx="6923100" cy="377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900"/>
              <a:t>With Biopsed vs without biopsed: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900"/>
              <a:t>With Biopsed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g1019a77abb4_1_123"/>
          <p:cNvGraphicFramePr/>
          <p:nvPr/>
        </p:nvGraphicFramePr>
        <p:xfrm>
          <a:off x="2904550" y="2252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{B42940C7-2AAD-45D5-B710-FBE6EE94EA8E}</a:tableStyleId>
              </a:tblPr>
              <a:tblGrid>
                <a:gridCol w="2618700"/>
                <a:gridCol w="2668250"/>
              </a:tblGrid>
              <a:tr h="27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Multinomial 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Multinomial 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SGD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336f196d5_0_9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solidFill>
                  <a:schemeClr val="dk1"/>
                </a:solidFill>
              </a:rPr>
              <a:t>Experimenting Tabular Column Inferencing by Training Image data on Resnet18 Model  </a:t>
            </a:r>
            <a:endParaRPr/>
          </a:p>
        </p:txBody>
      </p:sp>
      <p:graphicFrame>
        <p:nvGraphicFramePr>
          <p:cNvPr id="288" name="Google Shape;288;g10336f196d5_0_9"/>
          <p:cNvGraphicFramePr/>
          <p:nvPr/>
        </p:nvGraphicFramePr>
        <p:xfrm>
          <a:off x="2351250" y="113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{B42940C7-2AAD-45D5-B710-FBE6EE94EA8E}</a:tableStyleId>
              </a:tblPr>
              <a:tblGrid>
                <a:gridCol w="3093450"/>
                <a:gridCol w="3093450"/>
              </a:tblGrid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Column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Inferencing Validation 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smoke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0.8333333333333334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0.7171717171717171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background_father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0.2828282828282828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background_mother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0.36363636363636365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pesticide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0.6363636363636364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0.6565656565656566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skin_cancer_history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0.5202020202020202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cancer_history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0.5959595959595959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has_piped_water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0.5404040404040404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336f196d5_0_14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solidFill>
                  <a:schemeClr val="dk1"/>
                </a:solidFill>
              </a:rPr>
              <a:t>Experimenting Tabular Column Inferencing by Training Image data on Resnet18 Model  </a:t>
            </a:r>
            <a:endParaRPr/>
          </a:p>
        </p:txBody>
      </p:sp>
      <p:graphicFrame>
        <p:nvGraphicFramePr>
          <p:cNvPr id="294" name="Google Shape;294;g10336f196d5_0_14"/>
          <p:cNvGraphicFramePr/>
          <p:nvPr/>
        </p:nvGraphicFramePr>
        <p:xfrm>
          <a:off x="2351250" y="113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{B42940C7-2AAD-45D5-B710-FBE6EE94EA8E}</a:tableStyleId>
              </a:tblPr>
              <a:tblGrid>
                <a:gridCol w="3093450"/>
                <a:gridCol w="3093450"/>
              </a:tblGrid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Column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Inferencing Validation 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has_sewage_system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0.5252525252525253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0.2828282828282828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0.5909090909090909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0.6818181818181818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0.6818181818181818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0.6212121212121212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0.7575757575757576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elevation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0.7222222222222222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biopsed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0.8333333333333334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34aa75417_0_0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Best accuracy score</a:t>
            </a:r>
            <a:r>
              <a:rPr lang="en" sz="2300"/>
              <a:t> of models after upsampling and treating </a:t>
            </a:r>
            <a:r>
              <a:rPr lang="en" sz="2300"/>
              <a:t>“UNK” values as missing values</a:t>
            </a:r>
            <a:endParaRPr sz="2300"/>
          </a:p>
        </p:txBody>
      </p:sp>
      <p:graphicFrame>
        <p:nvGraphicFramePr>
          <p:cNvPr id="300" name="Google Shape;300;g1034aa75417_0_0"/>
          <p:cNvGraphicFramePr/>
          <p:nvPr/>
        </p:nvGraphicFramePr>
        <p:xfrm>
          <a:off x="1835150" y="157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{B42940C7-2AAD-45D5-B710-FBE6EE94EA8E}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Image Only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Tabular Only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Img-Tab Combined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9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0.7369565217391304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0.808695652173913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0.841304347826087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0.7304347826086957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0.8130434782608695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0.8239130434782609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DenseNet121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0.7282608695652174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0.8043478260869565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0.8456521739130435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MobileNet_V2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0.7304347826086957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0.8065217391304348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0.8282608695652174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45a11f663_0_5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045a11f663_0_5"/>
          <p:cNvSpPr txBox="1"/>
          <p:nvPr>
            <p:ph idx="1" type="body"/>
          </p:nvPr>
        </p:nvSpPr>
        <p:spPr>
          <a:xfrm>
            <a:off x="1763714" y="1200151"/>
            <a:ext cx="6923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19a77abb4_2_0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Updates upto 11/28/2021</a:t>
            </a:r>
            <a:endParaRPr/>
          </a:p>
        </p:txBody>
      </p:sp>
      <p:sp>
        <p:nvSpPr>
          <p:cNvPr id="312" name="Google Shape;312;g1019a77abb4_2_0"/>
          <p:cNvSpPr txBox="1"/>
          <p:nvPr>
            <p:ph idx="1" type="body"/>
          </p:nvPr>
        </p:nvSpPr>
        <p:spPr>
          <a:xfrm>
            <a:off x="1763714" y="1200151"/>
            <a:ext cx="6923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Refactored code in Jupyter Notebooks.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Restructured and reorganized folders in Github.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Added more code for loading saved best models to do predictions.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Start drafting final paper.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45a11f663_0_0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045a11f663_0_0"/>
          <p:cNvSpPr txBox="1"/>
          <p:nvPr>
            <p:ph idx="1" type="body"/>
          </p:nvPr>
        </p:nvSpPr>
        <p:spPr>
          <a:xfrm>
            <a:off x="1763714" y="1200151"/>
            <a:ext cx="6923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0ac762dce_2_0"/>
          <p:cNvSpPr txBox="1"/>
          <p:nvPr>
            <p:ph type="title"/>
          </p:nvPr>
        </p:nvSpPr>
        <p:spPr>
          <a:xfrm>
            <a:off x="1810520" y="93455"/>
            <a:ext cx="68814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" sz="2900">
                <a:solidFill>
                  <a:schemeClr val="dk1"/>
                </a:solidFill>
              </a:rPr>
              <a:t>Github Repository </a:t>
            </a:r>
            <a:endParaRPr/>
          </a:p>
        </p:txBody>
      </p:sp>
      <p:sp>
        <p:nvSpPr>
          <p:cNvPr id="324" name="Google Shape;324;g100ac762dce_2_0"/>
          <p:cNvSpPr txBox="1"/>
          <p:nvPr>
            <p:ph idx="2" type="body"/>
          </p:nvPr>
        </p:nvSpPr>
        <p:spPr>
          <a:xfrm>
            <a:off x="1962325" y="1401675"/>
            <a:ext cx="68142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https://github.com/yunpengliDataScience/Skin_Cancer_ML_DL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  </a:t>
            </a:r>
            <a:endParaRPr/>
          </a:p>
        </p:txBody>
      </p:sp>
      <p:sp>
        <p:nvSpPr>
          <p:cNvPr id="325" name="Google Shape;325;g100ac762dce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a94638242_2_1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Without Biopsed</a:t>
            </a:r>
            <a:endParaRPr sz="1900"/>
          </a:p>
        </p:txBody>
      </p:sp>
      <p:sp>
        <p:nvSpPr>
          <p:cNvPr id="114" name="Google Shape;114;gfa94638242_2_1"/>
          <p:cNvSpPr txBox="1"/>
          <p:nvPr>
            <p:ph idx="1" type="body"/>
          </p:nvPr>
        </p:nvSpPr>
        <p:spPr>
          <a:xfrm>
            <a:off x="1799450" y="1276425"/>
            <a:ext cx="6923100" cy="330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All the models perform better with Biopsed column except for SGD Classifier. </a:t>
            </a:r>
            <a:endParaRPr sz="1700"/>
          </a:p>
        </p:txBody>
      </p:sp>
      <p:graphicFrame>
        <p:nvGraphicFramePr>
          <p:cNvPr id="115" name="Google Shape;115;gfa94638242_2_1"/>
          <p:cNvGraphicFramePr/>
          <p:nvPr/>
        </p:nvGraphicFramePr>
        <p:xfrm>
          <a:off x="2532700" y="1205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{B42940C7-2AAD-45D5-B710-FBE6EE94EA8E}</a:tableStyleId>
              </a:tblPr>
              <a:tblGrid>
                <a:gridCol w="2817000"/>
                <a:gridCol w="2841800"/>
              </a:tblGrid>
              <a:tr h="3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Multinomial 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Multinomial 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SGD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a94638242_2_6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Ordinal Encoding vs One hot Encoding</a:t>
            </a:r>
            <a:endParaRPr sz="2800"/>
          </a:p>
        </p:txBody>
      </p:sp>
      <p:sp>
        <p:nvSpPr>
          <p:cNvPr id="121" name="Google Shape;121;gfa94638242_2_6"/>
          <p:cNvSpPr txBox="1"/>
          <p:nvPr>
            <p:ph idx="1" type="body"/>
          </p:nvPr>
        </p:nvSpPr>
        <p:spPr>
          <a:xfrm>
            <a:off x="1763714" y="1200151"/>
            <a:ext cx="6923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900"/>
              <a:t>With Ordinal Encoding: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gfa94638242_2_6"/>
          <p:cNvGraphicFramePr/>
          <p:nvPr/>
        </p:nvGraphicFramePr>
        <p:xfrm>
          <a:off x="2706200" y="187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{B42940C7-2AAD-45D5-B710-FBE6EE94EA8E}</a:tableStyleId>
              </a:tblPr>
              <a:tblGrid>
                <a:gridCol w="2742650"/>
                <a:gridCol w="2742650"/>
              </a:tblGrid>
              <a:tr h="4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Multinomial 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Multinomial 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SGD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Forest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Decision Tree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a94638242_2_13"/>
          <p:cNvSpPr txBox="1"/>
          <p:nvPr>
            <p:ph type="title"/>
          </p:nvPr>
        </p:nvSpPr>
        <p:spPr>
          <a:xfrm>
            <a:off x="1835150" y="205958"/>
            <a:ext cx="6851700" cy="45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With One hot Encoding: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Accuracy score increased </a:t>
            </a:r>
            <a:r>
              <a:rPr lang="en" sz="1900">
                <a:solidFill>
                  <a:schemeClr val="dk1"/>
                </a:solidFill>
              </a:rPr>
              <a:t>for all the models </a:t>
            </a:r>
            <a:r>
              <a:rPr lang="en" sz="1900"/>
              <a:t>except for Random Forest Classifier.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aphicFrame>
        <p:nvGraphicFramePr>
          <p:cNvPr id="128" name="Google Shape;128;gfa94638242_2_13"/>
          <p:cNvGraphicFramePr/>
          <p:nvPr/>
        </p:nvGraphicFramePr>
        <p:xfrm>
          <a:off x="2297200" y="90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{B42940C7-2AAD-45D5-B710-FBE6EE94EA8E}</a:tableStyleId>
              </a:tblPr>
              <a:tblGrid>
                <a:gridCol w="2947150"/>
                <a:gridCol w="2947150"/>
              </a:tblGrid>
              <a:tr h="40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Multinomial 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Multinomial 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SGD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Decision Tree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19a77abb4_1_92"/>
          <p:cNvSpPr txBox="1"/>
          <p:nvPr>
            <p:ph type="title"/>
          </p:nvPr>
        </p:nvSpPr>
        <p:spPr>
          <a:xfrm>
            <a:off x="1830050" y="858975"/>
            <a:ext cx="7263900" cy="355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Ordinal Encoding vs One-hot Encoding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19a77abb4_0_93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Experimenting on training model with ordinal encoded tabular data</a:t>
            </a:r>
            <a:endParaRPr sz="3100"/>
          </a:p>
        </p:txBody>
      </p:sp>
      <p:pic>
        <p:nvPicPr>
          <p:cNvPr id="139" name="Google Shape;139;g1019a77abb4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150" y="1286000"/>
            <a:ext cx="3136475" cy="24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019a77abb4_0_93"/>
          <p:cNvSpPr txBox="1"/>
          <p:nvPr/>
        </p:nvSpPr>
        <p:spPr>
          <a:xfrm>
            <a:off x="2571725" y="4051800"/>
            <a:ext cx="17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One-hot Encoding</a:t>
            </a:r>
            <a:endParaRPr b="1"/>
          </a:p>
        </p:txBody>
      </p:sp>
      <p:pic>
        <p:nvPicPr>
          <p:cNvPr id="141" name="Google Shape;141;g1019a77abb4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38" y="1229579"/>
            <a:ext cx="373380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019a77abb4_0_93"/>
          <p:cNvSpPr txBox="1"/>
          <p:nvPr/>
        </p:nvSpPr>
        <p:spPr>
          <a:xfrm>
            <a:off x="6328600" y="4095450"/>
            <a:ext cx="16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Ordinal Encoding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19a77abb4_0_85"/>
          <p:cNvSpPr txBox="1"/>
          <p:nvPr>
            <p:ph type="title"/>
          </p:nvPr>
        </p:nvSpPr>
        <p:spPr>
          <a:xfrm>
            <a:off x="1835150" y="205979"/>
            <a:ext cx="68517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Ordinal vs One-hot Encoding (Trained by Resnet18, without “biopsed” column)</a:t>
            </a:r>
            <a:endParaRPr sz="2900"/>
          </a:p>
        </p:txBody>
      </p:sp>
      <p:sp>
        <p:nvSpPr>
          <p:cNvPr id="148" name="Google Shape;148;g1019a77abb4_0_85"/>
          <p:cNvSpPr txBox="1"/>
          <p:nvPr>
            <p:ph idx="1" type="body"/>
          </p:nvPr>
        </p:nvSpPr>
        <p:spPr>
          <a:xfrm>
            <a:off x="1923100" y="3613825"/>
            <a:ext cx="7071900" cy="145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Model with ordinal encoded tabular data </a:t>
            </a:r>
            <a:r>
              <a:rPr lang="en" sz="1800"/>
              <a:t>achieves slightly less validation accuracy score than the model with one-hot encoded tabular data.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Training model with ordinal encoded tabular data takes less time.</a:t>
            </a:r>
            <a:endParaRPr sz="1800"/>
          </a:p>
        </p:txBody>
      </p:sp>
      <p:graphicFrame>
        <p:nvGraphicFramePr>
          <p:cNvPr id="149" name="Google Shape;149;g1019a77abb4_0_85"/>
          <p:cNvGraphicFramePr/>
          <p:nvPr/>
        </p:nvGraphicFramePr>
        <p:xfrm>
          <a:off x="1923088" y="117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{B42940C7-2AAD-45D5-B710-FBE6EE94EA8E}</a:tableStyleId>
              </a:tblPr>
              <a:tblGrid>
                <a:gridCol w="1401325"/>
                <a:gridCol w="1401325"/>
                <a:gridCol w="1401325"/>
                <a:gridCol w="1401325"/>
                <a:gridCol w="1401325"/>
              </a:tblGrid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Encoding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(Image-only) after 100 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(Tab-only) after 100 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(Combined) after 100 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Accuracy of Combined Model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Ordinal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0.7978 at epoch #45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One-hot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0.8326 at epoch #83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