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  <p:sldId id="264" r:id="rId5"/>
    <p:sldId id="260" r:id="rId6"/>
    <p:sldId id="270" r:id="rId7"/>
    <p:sldId id="272" r:id="rId8"/>
    <p:sldId id="265" r:id="rId9"/>
    <p:sldId id="273" r:id="rId10"/>
    <p:sldId id="268" r:id="rId11"/>
    <p:sldId id="269" r:id="rId12"/>
    <p:sldId id="266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6D1D1-6BB1-84E6-9B90-D1E4EFCCF44D}" v="6" dt="2025-01-10T20:02:05.340"/>
    <p1510:client id="{7E5429EA-0E76-64A7-A32E-8CDA043D1FDF}" v="1279" dt="2025-01-10T19:39:11.492"/>
    <p1510:client id="{88E64205-21AF-84D3-B0D5-F0809EF29CDD}" v="26" dt="2025-01-10T20:10:32.318"/>
    <p1510:client id="{B0766F3F-5E02-8D78-00E9-0F15C4A051B3}" v="317" dt="2025-01-11T08:51:17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9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8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B4DE2A-1A3C-4F05-8952-21F4BBBBB1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7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B4DE2A-1A3C-4F05-8952-21F4BBBBB1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75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9822-688F-827D-ECF9-C7EB7B07F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HTTP-SERVER C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74D39-B22B-9D48-8DAC-48BDEFE08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Marculescu Tudor, ADVANCED COMPUTING IN EMBEDDED SYS</a:t>
            </a:r>
          </a:p>
          <a:p>
            <a:r>
              <a:rPr lang="en-US"/>
              <a:t>OPERATING SYSTEMS PROJECT</a:t>
            </a:r>
          </a:p>
        </p:txBody>
      </p:sp>
    </p:spTree>
    <p:extLst>
      <p:ext uri="{BB962C8B-B14F-4D97-AF65-F5344CB8AC3E}">
        <p14:creationId xmlns:p14="http://schemas.microsoft.com/office/powerpoint/2010/main" val="400993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DA19-3BC6-A9EF-2766-32DA5A7B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Memory usage profiling  - same index.html</a:t>
            </a:r>
            <a:endParaRPr lang="en-US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755DE1E3-1F1E-FC5F-89A4-4BB11058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47" y="2012120"/>
            <a:ext cx="4362450" cy="1441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E279D9-184D-B4BE-8281-883668E6302C}"/>
              </a:ext>
            </a:extLst>
          </p:cNvPr>
          <p:cNvSpPr txBox="1"/>
          <p:nvPr/>
        </p:nvSpPr>
        <p:spPr>
          <a:xfrm>
            <a:off x="1271783" y="2134065"/>
            <a:ext cx="51641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a typeface="Calibri" panose="020F0502020204030204"/>
                <a:cs typeface="Calibri" panose="020F0502020204030204"/>
              </a:rPr>
              <a:t>heaptrack</a:t>
            </a:r>
            <a:r>
              <a:rPr lang="en-US" sz="2400" dirty="0">
                <a:ea typeface="Calibri" panose="020F0502020204030204"/>
                <a:cs typeface="Calibri" panose="020F0502020204030204"/>
              </a:rPr>
              <a:t> – http-webserver max usage 2.2MB RAM for 1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BC45130-35AB-C203-5BA2-38BF892A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16" y="3609699"/>
            <a:ext cx="9901030" cy="698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F3B588-5123-6535-04AA-78A26DE4607A}"/>
              </a:ext>
            </a:extLst>
          </p:cNvPr>
          <p:cNvSpPr txBox="1"/>
          <p:nvPr/>
        </p:nvSpPr>
        <p:spPr>
          <a:xfrm>
            <a:off x="1267791" y="4638260"/>
            <a:ext cx="99788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err="1">
                <a:ea typeface="Calibri"/>
                <a:cs typeface="Calibri"/>
              </a:rPr>
              <a:t>ps</a:t>
            </a:r>
            <a:r>
              <a:rPr lang="en-US" sz="2400" dirty="0">
                <a:ea typeface="Calibri"/>
                <a:cs typeface="Calibri"/>
              </a:rPr>
              <a:t> – apache2 max usage ~16 MB of RAM </a:t>
            </a: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for 0 client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Calibri"/>
                <a:cs typeface="Calibri"/>
              </a:rPr>
              <a:t>ps</a:t>
            </a:r>
            <a:r>
              <a:rPr lang="en-US" sz="2400" dirty="0">
                <a:ea typeface="Calibri"/>
                <a:cs typeface="Calibri"/>
              </a:rPr>
              <a:t> – apache2 max usage ~16.1 MB of RAM for 1 client</a:t>
            </a:r>
          </a:p>
        </p:txBody>
      </p:sp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FBD2C86-71E1-2D9E-D0A5-E2B611B2A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448" y="5646048"/>
            <a:ext cx="9807713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4941-782A-BF99-A8FE-0444EBA8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HTTP Reply speed profiling  - same index.html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E6059B-C5EC-C881-2503-D670DD0CF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644" y="1971855"/>
            <a:ext cx="7991475" cy="1209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49A58-8701-2671-D6A8-671053760041}"/>
              </a:ext>
            </a:extLst>
          </p:cNvPr>
          <p:cNvSpPr txBox="1"/>
          <p:nvPr/>
        </p:nvSpPr>
        <p:spPr>
          <a:xfrm>
            <a:off x="3512620" y="3426482"/>
            <a:ext cx="5164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Firefox network tools – http-server 1ms response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7208AB1-3269-7D59-3DE7-FD59F2386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734" y="3886359"/>
            <a:ext cx="8001000" cy="1221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FDF50-466B-FF3F-F24A-2AEEB2FE3EF1}"/>
              </a:ext>
            </a:extLst>
          </p:cNvPr>
          <p:cNvSpPr txBox="1"/>
          <p:nvPr/>
        </p:nvSpPr>
        <p:spPr>
          <a:xfrm>
            <a:off x="3546237" y="5309070"/>
            <a:ext cx="5164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Firefox network tools – apache2 1ms response</a:t>
            </a:r>
          </a:p>
        </p:txBody>
      </p:sp>
    </p:spTree>
    <p:extLst>
      <p:ext uri="{BB962C8B-B14F-4D97-AF65-F5344CB8AC3E}">
        <p14:creationId xmlns:p14="http://schemas.microsoft.com/office/powerpoint/2010/main" val="1974324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C9A8-07A8-1E5C-1447-62DC8360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Optimizations &amp; Personal contribution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DD1C5-8857-8D51-81CD-AB021348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795146" cy="402336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 panose="020F0502020204030204"/>
                <a:cs typeface="Calibri" panose="020F0502020204030204"/>
              </a:rPr>
              <a:t> Make use of dynamic allocation in HEAP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 panose="020F0502020204030204"/>
                <a:cs typeface="Calibri" panose="020F0502020204030204"/>
              </a:rPr>
              <a:t> Remove the unnecessary features – very low mem usage</a:t>
            </a:r>
          </a:p>
          <a:p>
            <a:pPr marL="0" indent="0">
              <a:buNone/>
            </a:pPr>
            <a:r>
              <a:rPr lang="en-US" sz="2800" dirty="0">
                <a:ea typeface="Calibri" panose="020F0502020204030204"/>
                <a:cs typeface="Calibri" panose="020F0502020204030204"/>
              </a:rPr>
              <a:t>Contributions: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 panose="020F0502020204030204"/>
                <a:cs typeface="Calibri" panose="020F0502020204030204"/>
              </a:rPr>
              <a:t> main() function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handle_client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() function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 panose="020F0502020204030204"/>
                <a:cs typeface="Calibri" panose="020F0502020204030204"/>
              </a:rPr>
              <a:t> Debugging with GDB and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Valgrind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 panose="020F0502020204030204"/>
                <a:cs typeface="Calibri" panose="020F0502020204030204"/>
              </a:rPr>
              <a:t> Build system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 dirty="0">
                <a:ea typeface="Calibri" panose="020F0502020204030204"/>
                <a:cs typeface="Calibri" panose="020F0502020204030204"/>
              </a:rPr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6249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456F-9F62-8547-B8A2-6777CADE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Points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3BAF-2702-8328-B719-474E6BB8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4215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 Add more HTTP methods (POST, DELETE etc.)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 Add HTTPS functionality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 Include more MIME types </a:t>
            </a:r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508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D7A7-ED07-ECC9-C943-98069F97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062" y="2703621"/>
            <a:ext cx="3875876" cy="1450757"/>
          </a:xfrm>
        </p:spPr>
        <p:txBody>
          <a:bodyPr>
            <a:no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353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E800-A8F7-8FB2-12F2-28D77884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this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7C85-76A5-2D86-7824-28760E6D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073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sz="2800"/>
              <a:t> A C application that runs on Linux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 sz="2800"/>
              <a:t> Serves a webpage to the user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2800"/>
              <a:t> Accessible via any port </a:t>
            </a:r>
            <a:endParaRPr lang="en-US" sz="2800">
              <a:ea typeface="Calibri"/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2800"/>
              <a:t> Uses Sockets and Linux Api functions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DC21594F-224E-7038-143A-BEA626BD9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75" y="2000720"/>
            <a:ext cx="4654121" cy="30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0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46FE-DCD5-8841-E43B-33913316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Motivation &amp; why is it useful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81EC-3F31-3D56-6BC1-B08E6204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346"/>
            <a:ext cx="5463654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,Sans-Serif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 Apache webserver has a huge codebase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 Can't see the forest from the trees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 Improve my understanding of HTTP protocol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 Show that the backbone of Apache is actually a simple program</a:t>
            </a: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7BD443BC-B902-81D9-F353-22532661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8323" y="2107442"/>
            <a:ext cx="3063922" cy="30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694F-53C2-5C2D-CFD5-FA6ACC71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What is a net socket?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A9C9-660C-81ED-C75F-E3184E7B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8598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Calibri" panose="020F0502020204030204"/>
                <a:cs typeface="Calibri" panose="020F0502020204030204"/>
              </a:rPr>
              <a:t> </a:t>
            </a:r>
            <a:r>
              <a:rPr lang="en-US" sz="2800">
                <a:ea typeface="Calibri" panose="020F0502020204030204"/>
                <a:cs typeface="Calibri" panose="020F0502020204030204"/>
              </a:rPr>
              <a:t>A way of receiving data between processes on the same machine or diff machines via a network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 panose="020F0502020204030204"/>
                <a:cs typeface="Calibri" panose="020F0502020204030204"/>
              </a:rPr>
              <a:t> Can use TCP or UDP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 panose="020F0502020204030204"/>
                <a:cs typeface="Calibri" panose="020F0502020204030204"/>
              </a:rPr>
              <a:t> Defined in </a:t>
            </a:r>
            <a:r>
              <a:rPr lang="en-US" sz="2800" err="1">
                <a:ea typeface="Calibri" panose="020F0502020204030204"/>
                <a:cs typeface="Calibri" panose="020F0502020204030204"/>
              </a:rPr>
              <a:t>socket.h</a:t>
            </a:r>
            <a:r>
              <a:rPr lang="en-US" sz="2800">
                <a:ea typeface="Calibri" panose="020F0502020204030204"/>
                <a:cs typeface="Calibri" panose="020F0502020204030204"/>
              </a:rPr>
              <a:t> header in UNIX-like systems</a:t>
            </a: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406FF7FC-5D2B-2182-5A7E-0601D6153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18" y="582704"/>
            <a:ext cx="3864062" cy="5692591"/>
          </a:xfrm>
          <a:prstGeom prst="rect">
            <a:avLst/>
          </a:prstGeom>
        </p:spPr>
      </p:pic>
      <p:pic>
        <p:nvPicPr>
          <p:cNvPr id="6" name="Picture 5" descr="Penguin Linux Tux Crystal Bumper Sticker Window Water Bottle Decal 5&quot;">
            <a:extLst>
              <a:ext uri="{FF2B5EF4-FFF2-40B4-BE49-F238E27FC236}">
                <a16:creationId xmlns:a16="http://schemas.microsoft.com/office/drawing/2014/main" id="{F5B4815D-92E9-2DAB-87BF-3BF89A19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69" y="557212"/>
            <a:ext cx="1112046" cy="945358"/>
          </a:xfrm>
          <a:prstGeom prst="rect">
            <a:avLst/>
          </a:prstGeom>
        </p:spPr>
      </p:pic>
      <p:pic>
        <p:nvPicPr>
          <p:cNvPr id="7" name="Picture 6" descr="r/firefox - What Firefox icon do you use/is your favorite?">
            <a:extLst>
              <a:ext uri="{FF2B5EF4-FFF2-40B4-BE49-F238E27FC236}">
                <a16:creationId xmlns:a16="http://schemas.microsoft.com/office/drawing/2014/main" id="{ACC661A1-DDAA-B445-AF15-E60AF4E89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9721" y="555010"/>
            <a:ext cx="874987" cy="9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1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A34F-6071-18C3-1A13-16F33229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serve exactly?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8D45-7B0B-E8E3-3970-1266860C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232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 GET is used by the client to request a certain file</a:t>
            </a:r>
            <a:endParaRPr lang="en-US" sz="28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 If it is empty, then it reply with index.html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 Use send() to transmit the data via the socket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 Free the memory – dynamic allocation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4" name="Picture 3" descr="GET Vs. POST: Key Difference Between HTTP Methods">
            <a:extLst>
              <a:ext uri="{FF2B5EF4-FFF2-40B4-BE49-F238E27FC236}">
                <a16:creationId xmlns:a16="http://schemas.microsoft.com/office/drawing/2014/main" id="{5240E198-3AE9-A10D-ED0D-6B6902275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17" y="1844893"/>
            <a:ext cx="6473587" cy="319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71892-39FB-EE92-7307-CC71C94D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548" y="722441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main() code flow</a:t>
            </a:r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ea typeface="Calibri Light"/>
              <a:cs typeface="Calibri Ligh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Content Placeholder 11" descr="A flowchart with white text&#10;&#10;Description automatically generated">
            <a:extLst>
              <a:ext uri="{FF2B5EF4-FFF2-40B4-BE49-F238E27FC236}">
                <a16:creationId xmlns:a16="http://schemas.microsoft.com/office/drawing/2014/main" id="{9FEB261F-25D1-4BF6-C445-4C37BBEC1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91" y="192671"/>
            <a:ext cx="3115126" cy="6460332"/>
          </a:xfrm>
        </p:spPr>
      </p:pic>
    </p:spTree>
    <p:extLst>
      <p:ext uri="{BB962C8B-B14F-4D97-AF65-F5344CB8AC3E}">
        <p14:creationId xmlns:p14="http://schemas.microsoft.com/office/powerpoint/2010/main" val="412956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71892-39FB-EE92-7307-CC71C94D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1418" y="722441"/>
            <a:ext cx="5213091" cy="36749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handle_client</a:t>
            </a:r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() code flow</a:t>
            </a:r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ea typeface="Calibri Light"/>
              <a:cs typeface="Calibri Ligh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C2F5D-4182-206F-AF98-BC2F5354B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29" y="93900"/>
            <a:ext cx="3129927" cy="6676888"/>
          </a:xfrm>
        </p:spPr>
      </p:pic>
    </p:spTree>
    <p:extLst>
      <p:ext uri="{BB962C8B-B14F-4D97-AF65-F5344CB8AC3E}">
        <p14:creationId xmlns:p14="http://schemas.microsoft.com/office/powerpoint/2010/main" val="134589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903B-928C-9811-5117-775064AA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DEMO run of the HTTP-Webserver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77EC-E43C-BDB6-4D8B-FF3B967D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8598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 Present the build system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 Present the source and headers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 Present the main function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 Build the </a:t>
            </a:r>
            <a:r>
              <a:rPr lang="en-US" sz="2800" err="1">
                <a:ea typeface="Calibri"/>
                <a:cs typeface="Calibri"/>
              </a:rPr>
              <a:t>proj</a:t>
            </a:r>
            <a:r>
              <a:rPr lang="en-US" sz="2800">
                <a:ea typeface="Calibri"/>
                <a:cs typeface="Calibri"/>
              </a:rPr>
              <a:t> &amp; run it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/>
                <a:cs typeface="Calibri"/>
              </a:rPr>
              <a:t> Open </a:t>
            </a:r>
            <a:r>
              <a:rPr lang="en-US" sz="2800" err="1">
                <a:ea typeface="Calibri"/>
                <a:cs typeface="Calibri"/>
              </a:rPr>
              <a:t>firefox</a:t>
            </a:r>
            <a:r>
              <a:rPr lang="en-US" sz="2800">
                <a:ea typeface="Calibri"/>
                <a:cs typeface="Calibri"/>
              </a:rPr>
              <a:t> and show the index.html file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8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2800">
              <a:ea typeface="Calibri"/>
              <a:cs typeface="Calibri"/>
            </a:endParaRPr>
          </a:p>
        </p:txBody>
      </p:sp>
      <p:pic>
        <p:nvPicPr>
          <p:cNvPr id="4" name="Picture 3" descr="Demo text with marker">
            <a:extLst>
              <a:ext uri="{FF2B5EF4-FFF2-40B4-BE49-F238E27FC236}">
                <a16:creationId xmlns:a16="http://schemas.microsoft.com/office/drawing/2014/main" id="{E728BF34-D57C-F4C3-3E87-99163F7A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513" y="1843763"/>
            <a:ext cx="4957762" cy="3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330648-BE73-41A0-9F64-E5B1075E2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D763D-CC13-38B3-0089-C2FBA7EB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Comparison </a:t>
            </a:r>
            <a:br>
              <a:rPr lang="en-US" sz="680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/>
                <a:cs typeface="Calibri Light"/>
              </a:rPr>
            </a:br>
            <a:br>
              <a:rPr lang="en-US" sz="6800" dirty="0"/>
            </a:br>
            <a:r>
              <a:rPr lang="en-US" sz="6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http-server VS apache2</a:t>
            </a:r>
          </a:p>
        </p:txBody>
      </p:sp>
      <p:pic>
        <p:nvPicPr>
          <p:cNvPr id="6" name="Picture 5" descr="Versus - confrontation, white background with VS sign. Pop art style.">
            <a:extLst>
              <a:ext uri="{FF2B5EF4-FFF2-40B4-BE49-F238E27FC236}">
                <a16:creationId xmlns:a16="http://schemas.microsoft.com/office/drawing/2014/main" id="{6BAF2BB5-7F1A-7E74-ED86-26A9C2EC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52" y="2272682"/>
            <a:ext cx="3666868" cy="206198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AFB303-4B24-485A-B806-C147A2363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2C3C01D-C868-4B78-9A8F-417BF50A4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45B934-7CE4-4DA7-A0CB-2A2DF8818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he Apache Way">
            <a:extLst>
              <a:ext uri="{FF2B5EF4-FFF2-40B4-BE49-F238E27FC236}">
                <a16:creationId xmlns:a16="http://schemas.microsoft.com/office/drawing/2014/main" id="{19E77305-D082-C0D2-BC93-44E14EBFF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53" y="228514"/>
            <a:ext cx="3699007" cy="2466005"/>
          </a:xfrm>
          <a:prstGeom prst="rect">
            <a:avLst/>
          </a:prstGeom>
        </p:spPr>
      </p:pic>
      <p:pic>
        <p:nvPicPr>
          <p:cNvPr id="8" name="Picture 7" descr="Penguin Linux Tux Crystal Bumper Sticker Window Water Bottle Decal 5&quot;">
            <a:extLst>
              <a:ext uri="{FF2B5EF4-FFF2-40B4-BE49-F238E27FC236}">
                <a16:creationId xmlns:a16="http://schemas.microsoft.com/office/drawing/2014/main" id="{D67E9748-A0D3-959D-0820-C502BA6AD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34" y="4120683"/>
            <a:ext cx="3689399" cy="22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594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HTTP-SERVER C app</vt:lpstr>
      <vt:lpstr>What is this project about?</vt:lpstr>
      <vt:lpstr>Motivation &amp; why is it useful</vt:lpstr>
      <vt:lpstr>What is a net socket?</vt:lpstr>
      <vt:lpstr>How does it serve exactly? </vt:lpstr>
      <vt:lpstr>main() code flow</vt:lpstr>
      <vt:lpstr>handle_client() code flow</vt:lpstr>
      <vt:lpstr>DEMO run of the HTTP-Webserver</vt:lpstr>
      <vt:lpstr>Comparison   http-server VS apache2</vt:lpstr>
      <vt:lpstr>Memory usage profiling  - same index.html</vt:lpstr>
      <vt:lpstr>HTTP Reply speed profiling  - same index.html</vt:lpstr>
      <vt:lpstr>Optimizations &amp; Personal contribution</vt:lpstr>
      <vt:lpstr>Points to improve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Tudor MĂRCULESCU (116694)</dc:creator>
  <cp:revision>70</cp:revision>
  <dcterms:created xsi:type="dcterms:W3CDTF">2025-01-03T19:12:18Z</dcterms:created>
  <dcterms:modified xsi:type="dcterms:W3CDTF">2025-01-11T08:51:57Z</dcterms:modified>
</cp:coreProperties>
</file>