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57" r:id="rId5"/>
    <p:sldId id="260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429EA-0E76-64A7-A32E-8CDA043D1FDF}" v="500" dt="2025-01-10T15:11:59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9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0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9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52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0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4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8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B4DE2A-1A3C-4F05-8952-21F4BBBBB1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7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B4DE2A-1A3C-4F05-8952-21F4BBBBB1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75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9822-688F-827D-ECF9-C7EB7B07F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HTTP-SERVER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74D39-B22B-9D48-8DAC-48BDEFE08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Marculescu Tudor, ADVANCED COMPUTING IN EMBEDDED SYS</a:t>
            </a:r>
          </a:p>
          <a:p>
            <a:r>
              <a:rPr lang="en-US" dirty="0"/>
              <a:t>OPERATING SYSTEMS PROJECT</a:t>
            </a:r>
          </a:p>
        </p:txBody>
      </p:sp>
    </p:spTree>
    <p:extLst>
      <p:ext uri="{BB962C8B-B14F-4D97-AF65-F5344CB8AC3E}">
        <p14:creationId xmlns:p14="http://schemas.microsoft.com/office/powerpoint/2010/main" val="400993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E800-A8F7-8FB2-12F2-28D77884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project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7C85-76A5-2D86-7824-28760E6D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80733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 sz="2800" dirty="0"/>
              <a:t> A C application that runs on Linux</a:t>
            </a: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US" sz="2800" dirty="0"/>
              <a:t> Serves a webpage to the user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sz="2800" dirty="0"/>
              <a:t> Accessible via any port </a:t>
            </a:r>
            <a:endParaRPr lang="en-US" sz="2800" dirty="0">
              <a:ea typeface="Calibri"/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sz="2800" dirty="0"/>
              <a:t> Uses Sockets and Linux Api functions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DC21594F-224E-7038-143A-BEA626BD9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75" y="2000720"/>
            <a:ext cx="4654121" cy="301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0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694F-53C2-5C2D-CFD5-FA6ACC71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What is a socket?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2A9C9-660C-81ED-C75F-E3184E7B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85983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4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800" dirty="0">
                <a:ea typeface="Calibri" panose="020F0502020204030204"/>
                <a:cs typeface="Calibri" panose="020F0502020204030204"/>
              </a:rPr>
              <a:t>A way of receiving data between processes on the same machine or diff machines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 dirty="0">
                <a:ea typeface="Calibri" panose="020F0502020204030204"/>
                <a:cs typeface="Calibri" panose="020F0502020204030204"/>
              </a:rPr>
              <a:t> Can use TCP or UDP 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 dirty="0">
                <a:ea typeface="Calibri" panose="020F0502020204030204"/>
                <a:cs typeface="Calibri" panose="020F0502020204030204"/>
              </a:rPr>
              <a:t> Defined in </a:t>
            </a:r>
            <a:r>
              <a:rPr lang="en-US" sz="2800" err="1">
                <a:ea typeface="Calibri" panose="020F0502020204030204"/>
                <a:cs typeface="Calibri" panose="020F0502020204030204"/>
              </a:rPr>
              <a:t>socket.h</a:t>
            </a:r>
            <a:r>
              <a:rPr lang="en-US" sz="2800" dirty="0">
                <a:ea typeface="Calibri" panose="020F0502020204030204"/>
                <a:cs typeface="Calibri" panose="020F0502020204030204"/>
              </a:rPr>
              <a:t> header in UNIX-like systems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406FF7FC-5D2B-2182-5A7E-0601D6153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18" y="582704"/>
            <a:ext cx="3864062" cy="5692591"/>
          </a:xfrm>
          <a:prstGeom prst="rect">
            <a:avLst/>
          </a:prstGeom>
        </p:spPr>
      </p:pic>
      <p:pic>
        <p:nvPicPr>
          <p:cNvPr id="6" name="Picture 5" descr="Penguin Linux Tux Crystal Bumper Sticker Window Water Bottle Decal 5&quot;">
            <a:extLst>
              <a:ext uri="{FF2B5EF4-FFF2-40B4-BE49-F238E27FC236}">
                <a16:creationId xmlns:a16="http://schemas.microsoft.com/office/drawing/2014/main" id="{F5B4815D-92E9-2DAB-87BF-3BF89A199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869" y="557212"/>
            <a:ext cx="1112046" cy="945358"/>
          </a:xfrm>
          <a:prstGeom prst="rect">
            <a:avLst/>
          </a:prstGeom>
        </p:spPr>
      </p:pic>
      <p:pic>
        <p:nvPicPr>
          <p:cNvPr id="7" name="Picture 6" descr="r/firefox - What Firefox icon do you use/is your favorite?">
            <a:extLst>
              <a:ext uri="{FF2B5EF4-FFF2-40B4-BE49-F238E27FC236}">
                <a16:creationId xmlns:a16="http://schemas.microsoft.com/office/drawing/2014/main" id="{ACC661A1-DDAA-B445-AF15-E60AF4E89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9721" y="555010"/>
            <a:ext cx="874987" cy="94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1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81FD-E5A9-ED6F-64A4-1913D460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server 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E2FC3-9FAF-A413-1E05-0ABB979DE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42451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A socket is opened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Socket is bound to a port like: 8080 or 80</a:t>
            </a:r>
            <a:endParaRPr lang="en-US" sz="2800" dirty="0">
              <a:ea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Listens for incoming connections</a:t>
            </a:r>
          </a:p>
          <a:p>
            <a:pPr marL="457200" indent="-457200">
              <a:buAutoNum type="arabicPeriod"/>
            </a:pPr>
            <a:r>
              <a:rPr lang="en-US" sz="2800" dirty="0">
                <a:ea typeface="Calibri" panose="020F0502020204030204"/>
                <a:cs typeface="Calibri" panose="020F0502020204030204"/>
              </a:rPr>
              <a:t>Accept the clients and serve them what they want, as long as it is on the menu, of course</a:t>
            </a:r>
          </a:p>
        </p:txBody>
      </p:sp>
      <p:pic>
        <p:nvPicPr>
          <p:cNvPr id="4" name="Picture 3" descr="Restaurant Server Cartoons and Comics - funny pictures from CartoonStock">
            <a:extLst>
              <a:ext uri="{FF2B5EF4-FFF2-40B4-BE49-F238E27FC236}">
                <a16:creationId xmlns:a16="http://schemas.microsoft.com/office/drawing/2014/main" id="{E6CEEC3C-DC03-A5EC-5C21-A611D64C3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594" y="1746099"/>
            <a:ext cx="4062483" cy="44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8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A34F-6071-18C3-1A13-16F33229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serve exactly?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8D45-7B0B-E8E3-3970-1266860CD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9232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800" dirty="0"/>
              <a:t> GET is used by the client to request a certain file</a:t>
            </a:r>
            <a:endParaRPr lang="en-US" sz="2800" dirty="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800" dirty="0"/>
              <a:t> If it is empty, then it reply with index.html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800" dirty="0"/>
              <a:t> Use send() to transmit the data via the socket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800" dirty="0"/>
              <a:t> Free the memory – dynamic allocation</a:t>
            </a:r>
            <a:endParaRPr lang="en-US" sz="2800" dirty="0">
              <a:ea typeface="Calibri"/>
              <a:cs typeface="Calibri"/>
            </a:endParaRPr>
          </a:p>
        </p:txBody>
      </p:sp>
      <p:pic>
        <p:nvPicPr>
          <p:cNvPr id="4" name="Picture 3" descr="GET Vs. POST: Key Difference Between HTTP Methods">
            <a:extLst>
              <a:ext uri="{FF2B5EF4-FFF2-40B4-BE49-F238E27FC236}">
                <a16:creationId xmlns:a16="http://schemas.microsoft.com/office/drawing/2014/main" id="{5240E198-3AE9-A10D-ED0D-6B6902275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17" y="1844893"/>
            <a:ext cx="6473587" cy="319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7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A29B-1626-DF7B-BFB1-E6208CED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"on the menu"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FA2D-4FE0-25F8-ECF1-2547A2974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46436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/>
              <a:t> Each HTML GET must req a file from "</a:t>
            </a:r>
            <a:r>
              <a:rPr lang="en-US" sz="2800" dirty="0" err="1"/>
              <a:t>src</a:t>
            </a:r>
            <a:r>
              <a:rPr lang="en-US" sz="2800" dirty="0"/>
              <a:t>/"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sz="2800" dirty="0"/>
              <a:t> Otherwise, it will be rejected with 404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n-US" sz="28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FF8BE-B968-EAB7-BAD2-5CDBDA605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922" y="1753670"/>
            <a:ext cx="5207868" cy="1057768"/>
          </a:xfrm>
          <a:prstGeom prst="rect">
            <a:avLst/>
          </a:prstGeom>
        </p:spPr>
      </p:pic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A66FA77-BA4D-D0A3-E007-4169060FF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993" y="2835571"/>
            <a:ext cx="5217568" cy="4023389"/>
          </a:xfrm>
          <a:prstGeom prst="rect">
            <a:avLst/>
          </a:prstGeom>
        </p:spPr>
      </p:pic>
      <p:pic>
        <p:nvPicPr>
          <p:cNvPr id="6" name="Picture 5" descr="Funny 404 page example">
            <a:extLst>
              <a:ext uri="{FF2B5EF4-FFF2-40B4-BE49-F238E27FC236}">
                <a16:creationId xmlns:a16="http://schemas.microsoft.com/office/drawing/2014/main" id="{B23A9888-5135-EB17-34CB-A67AD5080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994" y="3857681"/>
            <a:ext cx="5505447" cy="30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7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903B-928C-9811-5117-775064AA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DEMO run of the HTTP-Webserver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77EC-E43C-BDB6-4D8B-FF3B967D3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85983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800" dirty="0">
                <a:ea typeface="Calibri"/>
                <a:cs typeface="Calibri"/>
              </a:rPr>
              <a:t> Present the build system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800" dirty="0">
                <a:ea typeface="Calibri"/>
                <a:cs typeface="Calibri"/>
              </a:rPr>
              <a:t> Present the source and headers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 dirty="0">
                <a:ea typeface="Calibri"/>
                <a:cs typeface="Calibri"/>
              </a:rPr>
              <a:t> Present the main function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 dirty="0">
                <a:ea typeface="Calibri"/>
                <a:cs typeface="Calibri"/>
              </a:rPr>
              <a:t> Build the </a:t>
            </a:r>
            <a:r>
              <a:rPr lang="en-US" sz="2800" dirty="0" err="1">
                <a:ea typeface="Calibri"/>
                <a:cs typeface="Calibri"/>
              </a:rPr>
              <a:t>proj</a:t>
            </a:r>
            <a:r>
              <a:rPr lang="en-US" sz="2800" dirty="0">
                <a:ea typeface="Calibri"/>
                <a:cs typeface="Calibri"/>
              </a:rPr>
              <a:t> &amp; run it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 dirty="0">
                <a:ea typeface="Calibri"/>
                <a:cs typeface="Calibri"/>
              </a:rPr>
              <a:t> Open </a:t>
            </a:r>
            <a:r>
              <a:rPr lang="en-US" sz="2800" dirty="0" err="1">
                <a:ea typeface="Calibri"/>
                <a:cs typeface="Calibri"/>
              </a:rPr>
              <a:t>firefox</a:t>
            </a:r>
            <a:r>
              <a:rPr lang="en-US" sz="2800" dirty="0">
                <a:ea typeface="Calibri"/>
                <a:cs typeface="Calibri"/>
              </a:rPr>
              <a:t> and show the index.html file</a:t>
            </a:r>
          </a:p>
          <a:p>
            <a:pPr>
              <a:buFont typeface="Arial" panose="020F0502020204030204" pitchFamily="34" charset="0"/>
              <a:buChar char="•"/>
            </a:pPr>
            <a:endParaRPr lang="en-US" sz="2800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sz="2800" dirty="0">
              <a:ea typeface="Calibri"/>
              <a:cs typeface="Calibri"/>
            </a:endParaRPr>
          </a:p>
        </p:txBody>
      </p:sp>
      <p:pic>
        <p:nvPicPr>
          <p:cNvPr id="4" name="Picture 3" descr="Demo text with marker">
            <a:extLst>
              <a:ext uri="{FF2B5EF4-FFF2-40B4-BE49-F238E27FC236}">
                <a16:creationId xmlns:a16="http://schemas.microsoft.com/office/drawing/2014/main" id="{E728BF34-D57C-F4C3-3E87-99163F7A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513" y="1843763"/>
            <a:ext cx="4957762" cy="34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5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456F-9F62-8547-B8A2-6777CADE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3BAF-2702-8328-B719-474E6BB8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142153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800" dirty="0"/>
              <a:t> Add more HTTP methods (POST, DELETE etc.)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800" dirty="0"/>
              <a:t> Add HTTPS functionality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800" dirty="0"/>
              <a:t> Include more MIME types 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9508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D7A7-ED07-ECC9-C943-98069F97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062" y="2703621"/>
            <a:ext cx="3875876" cy="1450757"/>
          </a:xfrm>
        </p:spPr>
        <p:txBody>
          <a:bodyPr>
            <a:no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35368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192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STATIC HTTP-SERVER</vt:lpstr>
      <vt:lpstr>What is this project about?</vt:lpstr>
      <vt:lpstr>What is a socket?</vt:lpstr>
      <vt:lpstr>How does the server work?</vt:lpstr>
      <vt:lpstr>How does it serve exactly? </vt:lpstr>
      <vt:lpstr>So what is "on the menu" ?</vt:lpstr>
      <vt:lpstr>DEMO run of the HTTP-Webserver</vt:lpstr>
      <vt:lpstr>Points to improve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Tudor MĂRCULESCU (116694)</dc:creator>
  <cp:lastModifiedBy>Tudor MĂRCULESCU (116694)</cp:lastModifiedBy>
  <cp:revision>132</cp:revision>
  <dcterms:created xsi:type="dcterms:W3CDTF">2025-01-03T19:12:18Z</dcterms:created>
  <dcterms:modified xsi:type="dcterms:W3CDTF">2025-01-10T15:22:37Z</dcterms:modified>
</cp:coreProperties>
</file>