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7" r:id="rId2"/>
    <p:sldId id="333" r:id="rId3"/>
    <p:sldId id="332" r:id="rId4"/>
    <p:sldId id="258" r:id="rId5"/>
    <p:sldId id="322" r:id="rId6"/>
    <p:sldId id="331" r:id="rId7"/>
    <p:sldId id="334" r:id="rId8"/>
    <p:sldId id="335" r:id="rId9"/>
    <p:sldId id="336" r:id="rId10"/>
    <p:sldId id="337" r:id="rId11"/>
    <p:sldId id="338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00CC00"/>
    <a:srgbClr val="FF5050"/>
    <a:srgbClr val="FF6600"/>
    <a:srgbClr val="006600"/>
    <a:srgbClr val="000099"/>
    <a:srgbClr val="FF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53" autoAdjust="0"/>
  </p:normalViewPr>
  <p:slideViewPr>
    <p:cSldViewPr snapToGrid="0">
      <p:cViewPr varScale="1">
        <p:scale>
          <a:sx n="87" d="100"/>
          <a:sy n="87" d="100"/>
        </p:scale>
        <p:origin x="6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6770AA-3A25-493E-87FA-4E934E614E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9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1B85B-3B06-4BDA-A3EB-399DCD63E76B}" type="slidenum">
              <a:rPr lang="en-GB"/>
              <a:pPr/>
              <a:t>1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chance to speak - Nice</a:t>
            </a:r>
            <a:r>
              <a:rPr lang="en-US" baseline="0" dirty="0" smtClean="0"/>
              <a:t> to be a speaker, not an organizer.</a:t>
            </a:r>
          </a:p>
          <a:p>
            <a:r>
              <a:rPr lang="en-US" baseline="0" dirty="0" smtClean="0"/>
              <a:t>Today, I’ll will briefly discuss three different recent projects, united around the theme of conformational change and catalysis in enzymes.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4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first a picture (shamelessly</a:t>
            </a:r>
            <a:r>
              <a:rPr lang="en-US" baseline="0" dirty="0" smtClean="0"/>
              <a:t> copied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) to illustrate a simple enzyme catalytic cycle.</a:t>
            </a:r>
          </a:p>
          <a:p>
            <a:r>
              <a:rPr lang="en-US" baseline="0" dirty="0" smtClean="0"/>
              <a:t>Apart from catalyzing a chemical reaction, an enzyme (or indeed most catalysts) needs to bind its reactants and release its products. Going through this catalytic cycle often requires conformational change – sometimes large, sometimes small. To really understand what makes enzymes such good catalysts requires detailed understanding of all the processes, but this is often difficult to do using just experiments.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first modelled the chemical reaction, and did so using the QM/MM approach, which essentially means that a small part of the system (where bond making/breaking takes place) is modelled QM, and the rest is modelled with the much less computationally expensive MM type modelling I discussed before. </a:t>
            </a:r>
          </a:p>
          <a:p>
            <a:r>
              <a:rPr lang="en-US" baseline="0" dirty="0" smtClean="0"/>
              <a:t>To force the reaction to happen, we change a proton transfer ‘reaction coordinate’ which is designed to push the proton from one to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6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first modelled the chemical reaction, and did so using the QM/MM approach, which essentially means that a small part of the system (where bond making/breaking takes place) is modelled QM, and the rest is modelled with the much less computationally expensive MM type modelling I discussed before. </a:t>
            </a:r>
          </a:p>
          <a:p>
            <a:r>
              <a:rPr lang="en-US" baseline="0" dirty="0" smtClean="0"/>
              <a:t>To force the reaction to happen, we change a proton transfer ‘reaction coordinate’ which is designed to push the proton from one to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2570163"/>
            <a:ext cx="8258175" cy="676275"/>
          </a:xfrm>
        </p:spPr>
        <p:txBody>
          <a:bodyPr lIns="0" tIns="0" rIns="0" bIns="0" anchor="t"/>
          <a:lstStyle>
            <a:lvl1pPr marL="0" indent="0">
              <a:buFontTx/>
              <a:buNone/>
              <a:defRPr sz="4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7063" y="3235325"/>
            <a:ext cx="8258175" cy="658813"/>
          </a:xfrm>
        </p:spPr>
        <p:txBody>
          <a:bodyPr lIns="0" tIns="0" rIns="0" bIns="0"/>
          <a:lstStyle>
            <a:lvl1pPr marL="0" indent="0">
              <a:buFontTx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124" name="Picture 4" descr="Logo-white-transp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10788" y="-819150"/>
            <a:ext cx="727075" cy="2403475"/>
          </a:xfrm>
          <a:prstGeom prst="rect">
            <a:avLst/>
          </a:prstGeom>
          <a:noFill/>
        </p:spPr>
      </p:pic>
      <p:pic>
        <p:nvPicPr>
          <p:cNvPr id="5125" name="Picture 5" descr="UoB-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738" y="549275"/>
            <a:ext cx="2700337" cy="784225"/>
          </a:xfrm>
          <a:prstGeom prst="rect">
            <a:avLst/>
          </a:prstGeom>
          <a:noFill/>
        </p:spPr>
      </p:pic>
      <p:pic>
        <p:nvPicPr>
          <p:cNvPr id="5126" name="Picture 6" descr="City panora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20838"/>
          </a:xfrm>
          <a:prstGeom prst="rect">
            <a:avLst/>
          </a:prstGeom>
          <a:noFill/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42938" y="5897563"/>
            <a:ext cx="614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0" y="5932488"/>
            <a:ext cx="9144000" cy="939800"/>
            <a:chOff x="0" y="3737"/>
            <a:chExt cx="5760" cy="5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5131" name="Picture 11" descr="footer-crest-template cropp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</p:spPr>
        </p:pic>
      </p:grpSp>
      <p:pic>
        <p:nvPicPr>
          <p:cNvPr id="5132" name="Picture 1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33400"/>
            <a:ext cx="22193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D545EC-3020-4D1B-96FD-D497886D2E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E2C489-C145-4EBF-90CC-1D66C2C03D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2DE079C1-4095-4AF8-8B20-83BA344FBDE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7EE728C0-86CC-4B8D-A0F1-66C9096EC5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163A713C-0DA3-4AC8-BE70-7917CC794A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776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648000">
              <a:defRPr sz="2000"/>
            </a:lvl2pPr>
            <a:lvl3pPr marL="936000"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601CCE87-E277-4117-95F2-BB1F91668F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DB0DFC-0531-4462-B77A-10551C06CC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96E160-16BA-431D-B642-ED5B5D21EC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DB6EDE-B149-4C8D-9014-B020B605EC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5987F-7BAF-4C43-AF25-DF7E04AE53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34D953-17F8-443A-8D28-33B7E7E561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A7C62F-A09D-46F4-8462-F041C3386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5A2D1A-25BB-4BA6-8E2A-C5550E190F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5932488"/>
            <a:ext cx="9144000" cy="939800"/>
            <a:chOff x="0" y="3737"/>
            <a:chExt cx="5760" cy="59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4100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5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8485"/>
            <a:ext cx="8229600" cy="46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73025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B01C2E"/>
                </a:solidFill>
              </a:defRPr>
            </a:lvl1pPr>
          </a:lstStyle>
          <a:p>
            <a:fld id="{A21CF37F-BEE6-4427-A0BC-69D51005258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" y="6046788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32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526" y="2146041"/>
            <a:ext cx="8151296" cy="1105159"/>
          </a:xfrm>
        </p:spPr>
        <p:txBody>
          <a:bodyPr/>
          <a:lstStyle/>
          <a:p>
            <a:pPr algn="ctr"/>
            <a:r>
              <a:rPr lang="en-GB" sz="3400" dirty="0" smtClean="0"/>
              <a:t>QM/MM reaction modelling in enzymes </a:t>
            </a:r>
            <a:br>
              <a:rPr lang="en-GB" sz="3400" dirty="0" smtClean="0"/>
            </a:br>
            <a:endParaRPr lang="en-GB" sz="3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2438" y="4347373"/>
            <a:ext cx="5054638" cy="658812"/>
          </a:xfrm>
        </p:spPr>
        <p:txBody>
          <a:bodyPr/>
          <a:lstStyle/>
          <a:p>
            <a:pPr algn="ctr"/>
            <a:r>
              <a:rPr lang="en-US" sz="1800" dirty="0" smtClean="0"/>
              <a:t>MSc </a:t>
            </a:r>
            <a:r>
              <a:rPr lang="en-US" sz="1800" dirty="0" err="1" smtClean="0"/>
              <a:t>Biophys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orkshop, </a:t>
            </a:r>
            <a:r>
              <a:rPr lang="en-GB" sz="1800" dirty="0" smtClean="0"/>
              <a:t>Bristol, 11 Nov 2014</a:t>
            </a:r>
            <a:endParaRPr lang="en-GB" sz="1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606" y="3512663"/>
            <a:ext cx="8709120" cy="3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2200" i="1" kern="0" dirty="0" smtClean="0">
                <a:latin typeface="+mn-lt"/>
              </a:rPr>
              <a:t>Marc W. van der Kamp</a:t>
            </a:r>
            <a:endParaRPr kumimoji="0" lang="en-GB" sz="2200" b="0" i="1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CM</a:t>
            </a:r>
            <a:r>
              <a:rPr lang="en-GB" kern="0" dirty="0">
                <a:solidFill>
                  <a:srgbClr val="C00000"/>
                </a:solidFill>
              </a:rPr>
              <a:t> </a:t>
            </a:r>
            <a:r>
              <a:rPr lang="en-GB" kern="0" dirty="0" smtClean="0">
                <a:solidFill>
                  <a:srgbClr val="C00000"/>
                </a:solidFill>
              </a:rPr>
              <a:t>Reaction modelling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Instructions: </a:t>
            </a:r>
            <a:r>
              <a:rPr lang="en-GB" sz="2200" kern="0" dirty="0" err="1" smtClean="0">
                <a:solidFill>
                  <a:srgbClr val="3333FF"/>
                </a:solidFill>
                <a:latin typeface="+mj-lt"/>
              </a:rPr>
              <a:t>www.chm.bris.ac.uk</a:t>
            </a:r>
            <a:r>
              <a:rPr lang="en-GB" sz="2200" kern="0" dirty="0" smtClean="0">
                <a:solidFill>
                  <a:srgbClr val="3333FF"/>
                </a:solidFill>
                <a:latin typeface="+mj-lt"/>
              </a:rPr>
              <a:t>/~</a:t>
            </a:r>
            <a:r>
              <a:rPr lang="en-GB" sz="2200" kern="0" dirty="0" err="1" smtClean="0">
                <a:solidFill>
                  <a:srgbClr val="3333FF"/>
                </a:solidFill>
                <a:latin typeface="+mj-lt"/>
              </a:rPr>
              <a:t>chmwvdk</a:t>
            </a:r>
            <a:r>
              <a:rPr lang="en-GB" sz="2200" kern="0" dirty="0" smtClean="0">
                <a:solidFill>
                  <a:srgbClr val="3333FF"/>
                </a:solidFill>
                <a:latin typeface="+mj-lt"/>
              </a:rPr>
              <a:t>/</a:t>
            </a:r>
            <a:r>
              <a:rPr lang="en-GB" sz="2200" kern="0" dirty="0" err="1" smtClean="0">
                <a:solidFill>
                  <a:srgbClr val="3333FF"/>
                </a:solidFill>
                <a:latin typeface="+mj-lt"/>
              </a:rPr>
              <a:t>qmmm_practical</a:t>
            </a:r>
            <a:endParaRPr lang="en-GB" sz="22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To force the reaction, we will use a ‘reaction coordinate’: difference in distances of the bond formed and the bond broken</a:t>
            </a:r>
          </a:p>
        </p:txBody>
      </p:sp>
      <p:pic>
        <p:nvPicPr>
          <p:cNvPr id="4" name="Picture 10" descr="re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188" y="2091499"/>
            <a:ext cx="7633179" cy="2181641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869430" y="4183200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chorismate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523220" y="4177605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prephanate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573886" y="4214188"/>
            <a:ext cx="3318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i="1" dirty="0"/>
              <a:t>r</a:t>
            </a:r>
            <a:r>
              <a:rPr lang="en-GB" sz="2200" i="1" dirty="0" smtClean="0"/>
              <a:t>eaction coordinate </a:t>
            </a:r>
            <a:r>
              <a:rPr lang="en-GB" sz="2200" b="1" i="1" dirty="0" smtClean="0">
                <a:solidFill>
                  <a:srgbClr val="C00000"/>
                </a:solidFill>
              </a:rPr>
              <a:t>R</a:t>
            </a:r>
            <a:r>
              <a:rPr lang="en-GB" sz="2200" dirty="0" smtClean="0"/>
              <a:t>:</a:t>
            </a:r>
            <a:endParaRPr lang="en-GB" sz="2200" b="1" i="1" dirty="0" smtClean="0"/>
          </a:p>
          <a:p>
            <a:pPr algn="ctr"/>
            <a:r>
              <a:rPr lang="en-GB" sz="2200" i="1" dirty="0" smtClean="0"/>
              <a:t>d</a:t>
            </a:r>
            <a:r>
              <a:rPr lang="en-GB" sz="2200" dirty="0" smtClean="0"/>
              <a:t>(C2-O13) − </a:t>
            </a:r>
            <a:r>
              <a:rPr lang="en-GB" sz="2200" i="1" dirty="0" smtClean="0"/>
              <a:t>d</a:t>
            </a:r>
            <a:r>
              <a:rPr lang="en-GB" sz="2200" dirty="0" smtClean="0"/>
              <a:t>(C4-C14) </a:t>
            </a:r>
            <a:endParaRPr lang="en-GB" sz="22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5484" y="5040884"/>
            <a:ext cx="8739760" cy="84019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First, we go from TS (R=-0.3) to the reactant </a:t>
            </a:r>
            <a:r>
              <a:rPr lang="en-GB" sz="2200" kern="0" dirty="0" err="1" smtClean="0">
                <a:latin typeface="+mj-lt"/>
              </a:rPr>
              <a:t>chorismate</a:t>
            </a:r>
            <a:r>
              <a:rPr lang="en-GB" sz="2200" kern="0" dirty="0" smtClean="0">
                <a:latin typeface="+mj-lt"/>
              </a:rPr>
              <a:t> (R=-1.8)</a:t>
            </a:r>
            <a:endParaRPr lang="en-GB" sz="22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Then, we go from TS to the product (R=1.8)</a:t>
            </a:r>
          </a:p>
        </p:txBody>
      </p:sp>
    </p:spTree>
    <p:extLst>
      <p:ext uri="{BB962C8B-B14F-4D97-AF65-F5344CB8AC3E}">
        <p14:creationId xmlns:p14="http://schemas.microsoft.com/office/powerpoint/2010/main" val="17284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err="1" smtClean="0">
                <a:solidFill>
                  <a:srgbClr val="C00000"/>
                </a:solidFill>
              </a:rPr>
              <a:t>Chorismate</a:t>
            </a:r>
            <a:r>
              <a:rPr lang="en-GB" kern="0" dirty="0" smtClean="0">
                <a:solidFill>
                  <a:srgbClr val="C00000"/>
                </a:solidFill>
              </a:rPr>
              <a:t> </a:t>
            </a:r>
            <a:r>
              <a:rPr lang="en-GB" kern="0" dirty="0" err="1" smtClean="0">
                <a:solidFill>
                  <a:srgbClr val="C00000"/>
                </a:solidFill>
              </a:rPr>
              <a:t>mutase</a:t>
            </a:r>
            <a:r>
              <a:rPr lang="en-GB" kern="0" dirty="0" smtClean="0">
                <a:solidFill>
                  <a:srgbClr val="C00000"/>
                </a:solidFill>
              </a:rPr>
              <a:t> (CM)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Instructions: </a:t>
            </a:r>
            <a:r>
              <a:rPr lang="en-GB" sz="2200" kern="0" dirty="0" err="1" smtClean="0">
                <a:solidFill>
                  <a:srgbClr val="3333FF"/>
                </a:solidFill>
                <a:latin typeface="+mj-lt"/>
              </a:rPr>
              <a:t>www.chm.bris.ac.uk</a:t>
            </a:r>
            <a:r>
              <a:rPr lang="en-GB" sz="2200" kern="0" dirty="0" smtClean="0">
                <a:solidFill>
                  <a:srgbClr val="3333FF"/>
                </a:solidFill>
                <a:latin typeface="+mj-lt"/>
              </a:rPr>
              <a:t>/~</a:t>
            </a:r>
            <a:r>
              <a:rPr lang="en-GB" sz="2200" kern="0" dirty="0" err="1" smtClean="0">
                <a:solidFill>
                  <a:srgbClr val="3333FF"/>
                </a:solidFill>
                <a:latin typeface="+mj-lt"/>
              </a:rPr>
              <a:t>chmwvdk</a:t>
            </a:r>
            <a:r>
              <a:rPr lang="en-GB" sz="2200" kern="0" dirty="0" smtClean="0">
                <a:solidFill>
                  <a:srgbClr val="3333FF"/>
                </a:solidFill>
                <a:latin typeface="+mj-lt"/>
              </a:rPr>
              <a:t>/</a:t>
            </a:r>
            <a:r>
              <a:rPr lang="en-GB" sz="2200" kern="0" dirty="0" err="1" smtClean="0">
                <a:solidFill>
                  <a:srgbClr val="3333FF"/>
                </a:solidFill>
                <a:latin typeface="+mj-lt"/>
              </a:rPr>
              <a:t>qmmm_practical</a:t>
            </a:r>
            <a:endParaRPr lang="en-GB" sz="22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Go directly to Part 1, procedure</a:t>
            </a:r>
          </a:p>
          <a:p>
            <a:pPr>
              <a:lnSpc>
                <a:spcPct val="90000"/>
              </a:lnSpc>
            </a:pPr>
            <a:r>
              <a:rPr lang="en-GB" sz="2200" kern="0" dirty="0"/>
              <a:t>Download of zip file (</a:t>
            </a:r>
            <a:r>
              <a:rPr lang="en-GB" sz="2200" kern="0" dirty="0" err="1"/>
              <a:t>qmmm.zip</a:t>
            </a:r>
            <a:r>
              <a:rPr lang="en-GB" sz="2200" kern="0" dirty="0"/>
              <a:t>) requires login: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200" kern="0" dirty="0"/>
              <a:t>Username: </a:t>
            </a:r>
            <a:r>
              <a:rPr lang="en-GB" sz="2200" b="1" kern="0" dirty="0" err="1"/>
              <a:t>qmmm</a:t>
            </a:r>
            <a:endParaRPr lang="en-GB" sz="2200" b="1" kern="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200" kern="0" dirty="0"/>
              <a:t>Password: </a:t>
            </a:r>
            <a:r>
              <a:rPr lang="en-GB" sz="2200" b="1" kern="0" dirty="0" err="1"/>
              <a:t>chorismate</a:t>
            </a:r>
            <a:endParaRPr lang="en-GB" sz="2200" b="1" kern="0" dirty="0"/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Once you have a starting structure (</a:t>
            </a:r>
            <a:r>
              <a:rPr lang="en-GB" sz="2200" kern="0" dirty="0" err="1" smtClean="0">
                <a:latin typeface="+mj-lt"/>
              </a:rPr>
              <a:t>crd</a:t>
            </a:r>
            <a:r>
              <a:rPr lang="en-GB" sz="2200" kern="0" dirty="0" smtClean="0">
                <a:latin typeface="+mj-lt"/>
              </a:rPr>
              <a:t> &amp; </a:t>
            </a:r>
            <a:r>
              <a:rPr lang="en-GB" sz="2200" kern="0" dirty="0" err="1" smtClean="0">
                <a:latin typeface="+mj-lt"/>
              </a:rPr>
              <a:t>pdb</a:t>
            </a:r>
            <a:r>
              <a:rPr lang="en-GB" sz="2200" kern="0" dirty="0" smtClean="0">
                <a:latin typeface="+mj-lt"/>
              </a:rPr>
              <a:t>) downloaded, go to exercise 1 </a:t>
            </a:r>
            <a:r>
              <a:rPr lang="en-GB" sz="2200" b="1" i="1" kern="0" dirty="0" smtClean="0">
                <a:latin typeface="+mj-lt"/>
              </a:rPr>
              <a:t>before</a:t>
            </a:r>
            <a:r>
              <a:rPr lang="en-GB" sz="2200" kern="0" dirty="0" smtClean="0">
                <a:latin typeface="+mj-lt"/>
              </a:rPr>
              <a:t> visualising the structure in VMD</a:t>
            </a:r>
          </a:p>
          <a:p>
            <a:pPr marL="57150" indent="0">
              <a:lnSpc>
                <a:spcPct val="90000"/>
              </a:lnSpc>
              <a:buNone/>
            </a:pPr>
            <a:endParaRPr lang="en-GB" sz="26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65614" cy="1143000"/>
          </a:xfrm>
        </p:spPr>
        <p:txBody>
          <a:bodyPr/>
          <a:lstStyle/>
          <a:p>
            <a:r>
              <a:rPr lang="en-GB" dirty="0"/>
              <a:t>Enzymes are</a:t>
            </a:r>
            <a:r>
              <a:rPr lang="en-GB" dirty="0" smtClean="0"/>
              <a:t> highly </a:t>
            </a:r>
            <a:r>
              <a:rPr lang="en-GB" dirty="0"/>
              <a:t>efficient and specific catalysts</a:t>
            </a:r>
          </a:p>
        </p:txBody>
      </p:sp>
      <p:pic>
        <p:nvPicPr>
          <p:cNvPr id="7" name="Content Placeholder 9" descr="zpq9990855970005.jpg"/>
          <p:cNvPicPr>
            <a:picLocks noChangeAspect="1"/>
          </p:cNvPicPr>
          <p:nvPr/>
        </p:nvPicPr>
        <p:blipFill>
          <a:blip r:embed="rId2" cstate="print"/>
          <a:srcRect l="-7984" r="-5753"/>
          <a:stretch>
            <a:fillRect/>
          </a:stretch>
        </p:blipFill>
        <p:spPr bwMode="auto">
          <a:xfrm>
            <a:off x="4258020" y="714790"/>
            <a:ext cx="4676660" cy="613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53659"/>
            <a:ext cx="4873128" cy="19812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Rate acceleration of 10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is typical,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e.g. protease hydrolysis of peptide bonds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i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baseline="-25000" dirty="0" err="1" smtClean="0">
                <a:solidFill>
                  <a:srgbClr val="000000"/>
                </a:solidFill>
                <a:latin typeface="+mj-lt"/>
              </a:rPr>
              <a:t>cat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baseline="-25000" dirty="0" err="1" smtClean="0">
                <a:solidFill>
                  <a:srgbClr val="000000"/>
                </a:solidFill>
                <a:latin typeface="+mj-lt"/>
              </a:rPr>
              <a:t>uncat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can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reach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</a:rPr>
              <a:t>16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e.g.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uroporphyrinogen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III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decarboxylase</a:t>
            </a:r>
            <a:endParaRPr lang="en-GB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3788" y="5513809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58BB"/>
              </a:buClr>
            </a:pPr>
            <a:r>
              <a:rPr lang="en-US" kern="0" dirty="0">
                <a:solidFill>
                  <a:srgbClr val="000000"/>
                </a:solidFill>
                <a:latin typeface="Calibri"/>
                <a:cs typeface="Calibri"/>
              </a:rPr>
              <a:t>Lewis &amp; </a:t>
            </a:r>
            <a:r>
              <a:rPr lang="en-US" kern="0" dirty="0" err="1">
                <a:solidFill>
                  <a:srgbClr val="000000"/>
                </a:solidFill>
                <a:latin typeface="Calibri"/>
                <a:cs typeface="Calibri"/>
              </a:rPr>
              <a:t>Wolfenden</a:t>
            </a:r>
            <a:r>
              <a:rPr lang="en-US" kern="0" dirty="0">
                <a:solidFill>
                  <a:srgbClr val="000000"/>
                </a:solidFill>
                <a:latin typeface="Calibri"/>
                <a:cs typeface="Calibri"/>
              </a:rPr>
              <a:t> PNAS 105, 17328 (2008)</a:t>
            </a:r>
            <a:endParaRPr lang="en-GB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3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1564" y="235026"/>
            <a:ext cx="8062913" cy="11430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Enzymes lower the activation energy for reaction</a:t>
            </a:r>
            <a:endParaRPr lang="en-GB" kern="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19826"/>
              </p:ext>
            </p:extLst>
          </p:nvPr>
        </p:nvGraphicFramePr>
        <p:xfrm>
          <a:off x="519574" y="1544196"/>
          <a:ext cx="8070906" cy="386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icture" r:id="rId4" imgW="7561080" imgH="3616200" progId="Word.Picture.8">
                  <p:embed/>
                </p:oleObj>
              </mc:Choice>
              <mc:Fallback>
                <p:oleObj name="Picture" r:id="rId4" imgW="7561080" imgH="3616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74" y="1544196"/>
                        <a:ext cx="8070906" cy="3865084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Enzyme catalytic cycles</a:t>
            </a:r>
            <a:endParaRPr lang="en-GB" dirty="0"/>
          </a:p>
        </p:txBody>
      </p:sp>
      <p:pic>
        <p:nvPicPr>
          <p:cNvPr id="6" name="Picture 2" descr="http://upload.wikimedia.org/wikipedia/commons/thumb/2/24/Induced_fit_diagram.svg/2000px-Induced_fit_dia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1"/>
          <a:stretch/>
        </p:blipFill>
        <p:spPr bwMode="auto">
          <a:xfrm>
            <a:off x="212020" y="1034600"/>
            <a:ext cx="8590817" cy="26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4334460" y="2969096"/>
            <a:ext cx="0" cy="7621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03848" y="3666700"/>
            <a:ext cx="2376264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/>
              <a:t>Chemical conversion</a:t>
            </a:r>
            <a:endParaRPr lang="en-GB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5340" y="1237266"/>
            <a:ext cx="2376264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 err="1" smtClean="0"/>
              <a:t>Michaelis</a:t>
            </a:r>
            <a:r>
              <a:rPr lang="en-GB" sz="1500" dirty="0" smtClean="0"/>
              <a:t> complex is formed (induced fit)</a:t>
            </a:r>
            <a:endParaRPr lang="en-GB" sz="15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7048" y="4667082"/>
            <a:ext cx="8661110" cy="48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36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Difficult to dissect experimentally: </a:t>
            </a:r>
            <a:r>
              <a:rPr lang="en-US" i="1" kern="0" dirty="0" smtClean="0"/>
              <a:t>use computer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0" dirty="0" smtClean="0"/>
              <a:t>To simulate chemical change, we need to go beyond molecular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C:\Documents and Settings\chmwvdk\My Documents\Presentations\ksi_atas\ksi_sphe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0389" y="1491326"/>
            <a:ext cx="4037040" cy="3880008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QM/MM enzyme reaction modelling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1" y="2002953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MM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4760" name="Picture 8" descr="C:\Documents and Settings\chmwvdk\My Documents\Presentations\ksi_atas\ksi_qm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39" y="1937646"/>
            <a:ext cx="4008279" cy="2877230"/>
          </a:xfrm>
          <a:prstGeom prst="ellipse">
            <a:avLst/>
          </a:prstGeom>
          <a:ln w="41275" cap="rnd">
            <a:solidFill>
              <a:srgbClr val="C0000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74916" y="239484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QM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28657" y="3145954"/>
            <a:ext cx="1480458" cy="8926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2993571" y="2002953"/>
            <a:ext cx="3875315" cy="1143001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7" idx="4"/>
          </p:cNvCxnSpPr>
          <p:nvPr/>
        </p:nvCxnSpPr>
        <p:spPr>
          <a:xfrm flipV="1">
            <a:off x="3113314" y="4038583"/>
            <a:ext cx="3755572" cy="674931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6586" y="812471"/>
            <a:ext cx="8661110" cy="84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36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200" kern="0" dirty="0" smtClean="0"/>
              <a:t>Use </a:t>
            </a:r>
            <a:r>
              <a:rPr lang="en-GB" sz="2200" i="1" kern="0" dirty="0" smtClean="0"/>
              <a:t>quantum mechanics</a:t>
            </a:r>
            <a:r>
              <a:rPr lang="en-GB" sz="2200" kern="0" dirty="0" smtClean="0"/>
              <a:t> (QM) only for region where bonding changes, and </a:t>
            </a:r>
            <a:r>
              <a:rPr lang="en-GB" sz="2200" i="1" kern="0" dirty="0" smtClean="0"/>
              <a:t>molecular mechanics</a:t>
            </a:r>
            <a:r>
              <a:rPr lang="en-GB" sz="2200" kern="0" dirty="0" smtClean="0"/>
              <a:t> (MM) for the surroundings</a:t>
            </a:r>
            <a:endParaRPr lang="en-GB" sz="2200" kern="0" baseline="30000" dirty="0" smtClean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36586" y="5131329"/>
            <a:ext cx="8807414" cy="723016"/>
          </a:xfrm>
        </p:spPr>
        <p:txBody>
          <a:bodyPr/>
          <a:lstStyle/>
          <a:p>
            <a:r>
              <a:rPr lang="en-GB" sz="2200" dirty="0" smtClean="0"/>
              <a:t>2013 Nobel prize in Chemistry (</a:t>
            </a:r>
            <a:r>
              <a:rPr lang="en-GB" sz="2200" dirty="0" err="1" smtClean="0"/>
              <a:t>Karplus</a:t>
            </a:r>
            <a:r>
              <a:rPr lang="en-GB" sz="2200" dirty="0" smtClean="0"/>
              <a:t>, Levitt, </a:t>
            </a:r>
            <a:r>
              <a:rPr lang="en-GB" sz="2200" dirty="0" err="1" smtClean="0"/>
              <a:t>Warshel</a:t>
            </a:r>
            <a:r>
              <a:rPr lang="en-GB" sz="2200" dirty="0" smtClean="0"/>
              <a:t>)</a:t>
            </a:r>
          </a:p>
          <a:p>
            <a:r>
              <a:rPr lang="en-GB" sz="2200" dirty="0" smtClean="0"/>
              <a:t>QM/MM for enzymes: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 der Kamp, Mulholland (2013) </a:t>
            </a:r>
            <a:r>
              <a:rPr lang="en-GB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Biochem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52:  2708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QM/MM reaction modelling</a:t>
            </a:r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25801" y="972504"/>
            <a:ext cx="8492398" cy="723016"/>
          </a:xfrm>
        </p:spPr>
        <p:txBody>
          <a:bodyPr/>
          <a:lstStyle/>
          <a:p>
            <a:r>
              <a:rPr lang="en-GB" dirty="0" smtClean="0"/>
              <a:t>To overcome activation energy, need to ‘force’ a reaction happening: apply ‘bias’ along a ‘reaction coordinate’</a:t>
            </a:r>
          </a:p>
        </p:txBody>
      </p:sp>
      <p:pic>
        <p:nvPicPr>
          <p:cNvPr id="2050" name="Picture 2" descr="http://www.bevanlab.biochem.vt.edu/Pages/Personal/justin/gmx-tutorials/umbrella/Images/umbrella_schematic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18" y="3770832"/>
            <a:ext cx="3004878" cy="182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4471" y="201340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Potential Energy Surface</a:t>
            </a:r>
          </a:p>
          <a:p>
            <a:pPr algn="ctr"/>
            <a:r>
              <a:rPr lang="en-GB" i="1" dirty="0" smtClean="0"/>
              <a:t>QM/MM minimization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85284" y="2013403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Free Energy Surface</a:t>
            </a:r>
          </a:p>
          <a:p>
            <a:pPr algn="ctr"/>
            <a:r>
              <a:rPr lang="en-GB" i="1" dirty="0" smtClean="0"/>
              <a:t>QM/MM MD + statistics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1" y="2659734"/>
            <a:ext cx="3633280" cy="3227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90" y="2654626"/>
            <a:ext cx="3639030" cy="3232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082" y="2671698"/>
            <a:ext cx="3619814" cy="32159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31908" y="265445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Use enhanced sampling</a:t>
            </a:r>
          </a:p>
          <a:p>
            <a:pPr algn="ctr"/>
            <a:r>
              <a:rPr lang="en-GB" dirty="0" smtClean="0"/>
              <a:t>e.g. ‘umbrella sampling’</a:t>
            </a:r>
            <a:endParaRPr lang="en-GB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84449"/>
          <a:stretch/>
        </p:blipFill>
        <p:spPr>
          <a:xfrm>
            <a:off x="4956082" y="5387505"/>
            <a:ext cx="3619814" cy="5001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8808" r="82110"/>
          <a:stretch/>
        </p:blipFill>
        <p:spPr>
          <a:xfrm>
            <a:off x="5292188" y="2654626"/>
            <a:ext cx="330506" cy="32329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/>
          <p:cNvSpPr txBox="1"/>
          <p:nvPr/>
        </p:nvSpPr>
        <p:spPr>
          <a:xfrm>
            <a:off x="1476786" y="289604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‘adiabatic mapping’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543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7496" y="290111"/>
            <a:ext cx="7772400" cy="11430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Analysing enzyme-catalysed reactions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87496" y="1193081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kern="0" dirty="0" smtClean="0">
                <a:latin typeface="+mj-lt"/>
              </a:rPr>
              <a:t>With QM/MM reaction modelling we can: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+mj-lt"/>
              </a:rPr>
              <a:t>Determine mechanism of reaction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Identify intermediates, catalytic residues, transition states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Analyse contributions to catalysis, e.g. hydrogen bonds, electrostatic effects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Conformational effects and dynamics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Atomic level description of reaction (‘movie’)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Relate enzyme structure to activity</a:t>
            </a:r>
            <a:endParaRPr lang="en-GB" kern="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kern="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579" y="2564069"/>
            <a:ext cx="871870" cy="2285996"/>
            <a:chOff x="7879579" y="2564069"/>
            <a:chExt cx="871870" cy="228599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7879579" y="2564069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914559" y="4397865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917059" y="4850065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err="1" smtClean="0">
                <a:solidFill>
                  <a:srgbClr val="C00000"/>
                </a:solidFill>
              </a:rPr>
              <a:t>Chorismate</a:t>
            </a:r>
            <a:r>
              <a:rPr lang="en-GB" kern="0" dirty="0" smtClean="0">
                <a:solidFill>
                  <a:srgbClr val="C00000"/>
                </a:solidFill>
              </a:rPr>
              <a:t> </a:t>
            </a:r>
            <a:r>
              <a:rPr lang="en-GB" kern="0" dirty="0" err="1" smtClean="0">
                <a:solidFill>
                  <a:srgbClr val="C00000"/>
                </a:solidFill>
              </a:rPr>
              <a:t>mutase</a:t>
            </a:r>
            <a:r>
              <a:rPr lang="en-GB" kern="0" dirty="0" smtClean="0">
                <a:solidFill>
                  <a:srgbClr val="C00000"/>
                </a:solidFill>
              </a:rPr>
              <a:t> (CM)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kern="0" dirty="0" err="1" smtClean="0">
                <a:latin typeface="+mj-lt"/>
              </a:rPr>
              <a:t>Shikimate</a:t>
            </a:r>
            <a:r>
              <a:rPr lang="en-GB" kern="0" dirty="0" smtClean="0">
                <a:latin typeface="+mj-lt"/>
              </a:rPr>
              <a:t> pathway (aromatic amino acid synthesis)</a:t>
            </a:r>
          </a:p>
          <a:p>
            <a:pPr>
              <a:lnSpc>
                <a:spcPct val="90000"/>
              </a:lnSpc>
            </a:pPr>
            <a:r>
              <a:rPr lang="en-US" kern="0" dirty="0" err="1" smtClean="0">
                <a:latin typeface="+mj-lt"/>
                <a:cs typeface="Times New Roman" pitchFamily="18" charset="0"/>
              </a:rPr>
              <a:t>Claisen</a:t>
            </a:r>
            <a:r>
              <a:rPr lang="en-US" kern="0" dirty="0" smtClean="0">
                <a:latin typeface="+mj-lt"/>
                <a:cs typeface="Times New Roman" pitchFamily="18" charset="0"/>
              </a:rPr>
              <a:t> rearrangement reaction</a:t>
            </a:r>
          </a:p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Same mechanism in enzyme, solution and catalytic antibody: no covalent catalysis</a:t>
            </a:r>
          </a:p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Debates: Why is the reaction so much faster in the enzyme?</a:t>
            </a:r>
            <a:endParaRPr lang="en-GB" kern="0" dirty="0">
              <a:latin typeface="+mj-lt"/>
            </a:endParaRPr>
          </a:p>
        </p:txBody>
      </p:sp>
      <p:pic>
        <p:nvPicPr>
          <p:cNvPr id="4" name="Picture 10" descr="re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188" y="3029345"/>
            <a:ext cx="7633179" cy="2181641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869430" y="5121046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chorismate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523220" y="5115451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prephanate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866719" y="5152034"/>
            <a:ext cx="2732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i="1" dirty="0" smtClean="0"/>
              <a:t>Transition state </a:t>
            </a:r>
            <a:r>
              <a:rPr lang="en-GB" sz="2200" dirty="0" smtClean="0"/>
              <a:t>(TS)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788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CM: multiple potential energy pathways</a:t>
            </a:r>
            <a:endParaRPr lang="en-GB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Enzymes ‘wiggle’: multiple enzyme-substrate conformations exist</a:t>
            </a:r>
          </a:p>
          <a:p>
            <a:pPr>
              <a:lnSpc>
                <a:spcPct val="90000"/>
              </a:lnSpc>
            </a:pPr>
            <a:r>
              <a:rPr lang="en-US" kern="0" dirty="0" smtClean="0">
                <a:latin typeface="+mj-lt"/>
                <a:cs typeface="Times New Roman" pitchFamily="18" charset="0"/>
              </a:rPr>
              <a:t>Best to consider multiple conformations for calculating potential energy surfaces (by ‘</a:t>
            </a:r>
            <a:r>
              <a:rPr lang="en-US" i="1" kern="0" dirty="0" smtClean="0">
                <a:latin typeface="+mj-lt"/>
                <a:cs typeface="Times New Roman" pitchFamily="18" charset="0"/>
              </a:rPr>
              <a:t>adiabatic mapping</a:t>
            </a:r>
            <a:r>
              <a:rPr lang="en-US" kern="0" dirty="0" smtClean="0">
                <a:latin typeface="+mj-lt"/>
                <a:cs typeface="Times New Roman" pitchFamily="18" charset="0"/>
              </a:rPr>
              <a:t>’)</a:t>
            </a:r>
          </a:p>
          <a:p>
            <a:pPr>
              <a:lnSpc>
                <a:spcPct val="90000"/>
              </a:lnSpc>
            </a:pPr>
            <a:endParaRPr lang="en-US" sz="1000" kern="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kern="0" dirty="0" smtClean="0">
                <a:latin typeface="+mj-lt"/>
                <a:cs typeface="Times New Roman" pitchFamily="18" charset="0"/>
              </a:rPr>
              <a:t>Each person will: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Pick a </a:t>
            </a:r>
            <a:r>
              <a:rPr lang="en-US" sz="2200" i="1" kern="0" dirty="0" smtClean="0">
                <a:latin typeface="+mj-lt"/>
                <a:cs typeface="Times New Roman" pitchFamily="18" charset="0"/>
              </a:rPr>
              <a:t>different</a:t>
            </a:r>
            <a:r>
              <a:rPr lang="en-US" sz="2200" kern="0" dirty="0" smtClean="0">
                <a:latin typeface="+mj-lt"/>
                <a:cs typeface="Times New Roman" pitchFamily="18" charset="0"/>
              </a:rPr>
              <a:t> enzyme-’TS’ structure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Perform adiabatic mapping to calculate an energy profile for the reaction, incl. activation energy or </a:t>
            </a:r>
            <a:r>
              <a:rPr lang="en-US" sz="2200" i="1" kern="0" dirty="0" smtClean="0">
                <a:latin typeface="+mj-lt"/>
                <a:cs typeface="Times New Roman" pitchFamily="18" charset="0"/>
              </a:rPr>
              <a:t>barrier to reaction</a:t>
            </a:r>
            <a:r>
              <a:rPr lang="en-US" sz="2200" kern="0" dirty="0" smtClean="0">
                <a:latin typeface="+mj-lt"/>
                <a:cs typeface="Times New Roman" pitchFamily="18" charset="0"/>
              </a:rPr>
              <a:t> (substrate-TS energy difference)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Calculate stabilization by the enzyme (compare vs. vacuum)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Compare to other enzyme-TS structures</a:t>
            </a:r>
          </a:p>
        </p:txBody>
      </p:sp>
    </p:spTree>
    <p:extLst>
      <p:ext uri="{BB962C8B-B14F-4D97-AF65-F5344CB8AC3E}">
        <p14:creationId xmlns:p14="http://schemas.microsoft.com/office/powerpoint/2010/main" val="13995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88713</TotalTime>
  <Words>825</Words>
  <Application>Microsoft Office PowerPoint</Application>
  <PresentationFormat>On-screen Show (4:3)</PresentationFormat>
  <Paragraphs>81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UOBtemplate 13 Feb</vt:lpstr>
      <vt:lpstr>Picture</vt:lpstr>
      <vt:lpstr>QM/MM reaction modelling in enzymes  </vt:lpstr>
      <vt:lpstr>Enzymes are highly efficient and specific catalysts</vt:lpstr>
      <vt:lpstr>PowerPoint Presentation</vt:lpstr>
      <vt:lpstr>Enzyme catalytic cycles</vt:lpstr>
      <vt:lpstr>QM/MM enzyme reaction modelling</vt:lpstr>
      <vt:lpstr>QM/MM reaction modelling</vt:lpstr>
      <vt:lpstr>PowerPoint Presentation</vt:lpstr>
      <vt:lpstr>PowerPoint Presentation</vt:lpstr>
      <vt:lpstr>CM: multiple potential energy pathways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isses</dc:creator>
  <cp:lastModifiedBy>MW Van der Kamp</cp:lastModifiedBy>
  <cp:revision>5710</cp:revision>
  <dcterms:created xsi:type="dcterms:W3CDTF">2007-05-01T15:00:58Z</dcterms:created>
  <dcterms:modified xsi:type="dcterms:W3CDTF">2014-11-13T09:22:38Z</dcterms:modified>
</cp:coreProperties>
</file>