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8:42:11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24575,'930'0'0,"-912"-1"0,-1-1 0,0 0 0,20-6 0,-17 3 0,0 1 0,21-1 0,191 4 0,-120 3 0,113-14 0,-3-6 0,-142 5 0,-51 8 0,54-4 0,683 7 0,-369 4 0,-353-2 0,82 1 0,132-18 0,-180 10 0,86 4 0,-10 1 0,-44-10 0,7-1 0,517 10 0,-328 5 0,604-2 0,-746 14 0,-11 0 0,844-13 0,-480-3 0,53 2 0,-542 2 0,0 0 0,31 8 0,-29-4 0,46 2 0,-59-7-119,-5-1-89,0 1 1,0-1-1,0-1 0,1 0 1,12-4-1,-7-1-6618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8:42:11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24575,'930'0'0,"-912"-1"0,-1-1 0,0 0 0,20-6 0,-17 3 0,0 1 0,21-1 0,191 4 0,-120 3 0,113-14 0,-3-6 0,-142 5 0,-51 8 0,54-4 0,683 7 0,-369 4 0,-353-2 0,82 1 0,132-18 0,-180 10 0,86 4 0,-10 1 0,-44-10 0,7-1 0,517 10 0,-328 5 0,604-2 0,-746 14 0,-11 0 0,844-13 0,-480-3 0,53 2 0,-542 2 0,0 0 0,31 8 0,-29-4 0,46 2 0,-59-7-119,-5-1-89,0 1 1,0-1-1,0-1 0,1 0 1,12-4-1,-7-1-6618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8:42:11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24575,'930'0'0,"-912"-1"0,-1-1 0,0 0 0,20-6 0,-17 3 0,0 1 0,21-1 0,191 4 0,-120 3 0,113-14 0,-3-6 0,-142 5 0,-51 8 0,54-4 0,683 7 0,-369 4 0,-353-2 0,82 1 0,132-18 0,-180 10 0,86 4 0,-10 1 0,-44-10 0,7-1 0,517 10 0,-328 5 0,604-2 0,-746 14 0,-11 0 0,844-13 0,-480-3 0,53 2 0,-542 2 0,0 0 0,31 8 0,-29-4 0,46 2 0,-59-7-119,-5-1-89,0 1 1,0-1-1,0-1 0,1 0 1,12-4-1,-7-1-6618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8:42:11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24575,'930'0'0,"-912"-1"0,-1-1 0,0 0 0,20-6 0,-17 3 0,0 1 0,21-1 0,191 4 0,-120 3 0,113-14 0,-3-6 0,-142 5 0,-51 8 0,54-4 0,683 7 0,-369 4 0,-353-2 0,82 1 0,132-18 0,-180 10 0,86 4 0,-10 1 0,-44-10 0,7-1 0,517 10 0,-328 5 0,604-2 0,-746 14 0,-11 0 0,844-13 0,-480-3 0,53 2 0,-542 2 0,0 0 0,31 8 0,-29-4 0,46 2 0,-59-7-119,-5-1-89,0 1 1,0-1-1,0-1 0,1 0 1,12-4-1,-7-1-6618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4F10-B12D-CC4D-BAB1-1A8AF6E6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B919D5-EDDC-834F-D153-76D76148B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370F1-2ED9-65A3-8CDF-02B8D778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02BB6-4CBE-08A9-EB82-261A2E06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890F2F-9DD6-615E-1986-4848F94A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06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A0F79-614B-650E-C4FA-0CD1F8C8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3313C5-443D-A895-AD72-D2CC53C3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55E28C-34E0-6375-4240-077156C8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DB12F-B149-011F-FA8A-DC8D3C1B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1A52A-A05E-AFBF-8262-B398788E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140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52BA41-0F05-AD55-3EF1-B1ECAB5A4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BBABFA-33D4-32C9-613E-F7EC743B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CC8B6-F09E-71F6-0B04-E9DF37E5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5C28C-49A2-7AE5-052F-A746D931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3E3B7-C9F4-B8C7-BBF3-B24978C9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74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7911A-9D2B-A1D9-F021-1BDE974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3B53A-ACD7-1EEF-E596-4CE1E0F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7EC9B-ABDB-9FBF-C1D4-A2F7BD00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65D7D5-307D-8D23-DA75-28954D40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22CD2-4762-8221-C985-5330B717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3122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9C13B-288D-059A-DFD9-5F361D95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93771C-DD6B-9952-FFB0-26894B17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99AE8-0ABC-070B-F985-13B9C067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039AB-4BED-0113-75C0-B31C04F9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A0BE07-7A20-4C56-EFCE-DA3303CF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5465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9EFFB-39E4-8E85-54AE-0BA27B15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DB261-B9D6-FA70-4CFB-FDB9B9CA1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8E74A-0C63-53B3-79FA-3B4D95DC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3EED4-A2CA-91B0-3EAF-7B28C6BB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CF4E84-E47A-E85E-E153-87E20FC6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74C99F-7EF2-BA3E-9C87-F8C9C514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39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EC734-A450-B526-3230-9D73ED94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822A6-AFAC-A89B-C28B-D143E52E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8355A7-C975-9902-C092-8F3123D2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E60C30-A875-A597-70E0-4852931BA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52C79B-3702-6F3E-15E0-6FA5BC29B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B3E1F7-CC0B-C576-BD48-ACA5F94B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1E18C4-C8F0-336F-239D-3415BAA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6632FF-0DF8-260B-005B-66F9FBB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6949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FF71D-CED1-2B01-6771-3F4CF6F9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D98EA6-4913-564C-FABF-D348AA7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D48580-741A-2C5D-E02D-11F18B17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1F8243-895F-A2D3-9243-2546BECD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97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FE58FD-5701-1A07-BFED-A991766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70862-21B2-B152-827B-6584116C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122D5F-5537-57FA-632D-19170952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239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C6C6A-6D93-FA04-CC62-9D4B78F0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CE8D6-6EE0-5030-A084-8DC738DC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2EA7BF-E606-D102-39CC-132BC1AD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3F323-985D-43F0-2A33-337900BC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E2378A-9B18-2DDF-9AB4-530669E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2428B-D6A1-6960-A28A-9EADCF21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053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66D5B-019B-7E40-50BB-5773FBA5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694AB-44A3-9F04-C3C1-A6E67E08F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1DBBDF-9034-1CB0-37CA-DD5876715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8D5A5-F2AF-E86A-DFF4-CEC271BB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9FA7AE-263C-33CF-C74B-083954B7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B9508-04F2-211B-FD8C-C5C1ADEA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250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762909-D4F8-3A15-779A-0210A219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78CC96-D507-A6D6-5A0F-E9326D8A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CC6E0-CE82-3AB2-3B84-7C12EF0E6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8000B-5F4A-4458-9A04-6B6613886794}" type="datetimeFigureOut">
              <a:rPr lang="ca-ES" smtClean="0"/>
              <a:t>19/5/2024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E17A5-99EF-4086-5225-6198571E8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F9FF1-4EEB-1A7F-8814-791BF07C8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F7D81-AEDA-41DC-8366-EEF99F7BBDB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9002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598FA-5E9E-1DB9-AC7F-808FF7714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Source-sink</a:t>
            </a:r>
            <a:r>
              <a:rPr lang="ca-ES" dirty="0"/>
              <a:t> </a:t>
            </a:r>
            <a:r>
              <a:rPr lang="ca-ES" dirty="0" err="1"/>
              <a:t>hypothesis</a:t>
            </a:r>
            <a:r>
              <a:rPr lang="ca-ES" dirty="0"/>
              <a:t> model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47967-3B89-4A12-D909-176C93D75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/>
              <a:t>Urban</a:t>
            </a:r>
            <a:r>
              <a:rPr lang="ca-ES" dirty="0"/>
              <a:t> refugia </a:t>
            </a:r>
            <a:r>
              <a:rPr lang="ca-ES" dirty="0" err="1"/>
              <a:t>project</a:t>
            </a:r>
            <a:endParaRPr lang="ca-ES" dirty="0"/>
          </a:p>
          <a:p>
            <a:r>
              <a:rPr lang="ca-ES" dirty="0"/>
              <a:t>19/05/2024</a:t>
            </a:r>
          </a:p>
        </p:txBody>
      </p:sp>
    </p:spTree>
    <p:extLst>
      <p:ext uri="{BB962C8B-B14F-4D97-AF65-F5344CB8AC3E}">
        <p14:creationId xmlns:p14="http://schemas.microsoft.com/office/powerpoint/2010/main" val="355856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DAE52-63A3-F826-938D-7C6BEC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294"/>
            <a:ext cx="10515600" cy="1325563"/>
          </a:xfrm>
        </p:spPr>
        <p:txBody>
          <a:bodyPr/>
          <a:lstStyle/>
          <a:p>
            <a:r>
              <a:rPr lang="en-GB" dirty="0"/>
              <a:t>Urban </a:t>
            </a:r>
            <a:br>
              <a:rPr lang="en-GB" dirty="0"/>
            </a:br>
            <a:r>
              <a:rPr lang="en-GB" dirty="0"/>
              <a:t>sites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31AF554-5579-8678-81E8-B81DDE86E95A}"/>
              </a:ext>
            </a:extLst>
          </p:cNvPr>
          <p:cNvSpPr txBox="1">
            <a:spLocks/>
          </p:cNvSpPr>
          <p:nvPr/>
        </p:nvSpPr>
        <p:spPr>
          <a:xfrm>
            <a:off x="838200" y="2035277"/>
            <a:ext cx="2750574" cy="451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a cat predation of 20% and the introduction of snakes, if there is emigration from outside, populations can persist. The urban refuge hypothesis allows for higher abundances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12AB96A4-6A2E-F80D-29DE-3A681522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7" y="611220"/>
            <a:ext cx="7270833" cy="2848113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ECEEC05-ADD6-26BB-0E6C-88D81295D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71" y="3445903"/>
            <a:ext cx="7679025" cy="28481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D3B1A9-D4AF-DBEC-9FC9-B83ED86E2503}"/>
              </a:ext>
            </a:extLst>
          </p:cNvPr>
          <p:cNvSpPr txBox="1"/>
          <p:nvPr/>
        </p:nvSpPr>
        <p:spPr>
          <a:xfrm>
            <a:off x="6848563" y="5293424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Snake, emigration, urban refugia protection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B5F9E0-BF33-F9D0-AF5F-9271DBD88E09}"/>
              </a:ext>
            </a:extLst>
          </p:cNvPr>
          <p:cNvSpPr txBox="1"/>
          <p:nvPr/>
        </p:nvSpPr>
        <p:spPr>
          <a:xfrm>
            <a:off x="6375647" y="117548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Snake, emigration, no urban refugia protection</a:t>
            </a:r>
          </a:p>
        </p:txBody>
      </p:sp>
    </p:spTree>
    <p:extLst>
      <p:ext uri="{BB962C8B-B14F-4D97-AF65-F5344CB8AC3E}">
        <p14:creationId xmlns:p14="http://schemas.microsoft.com/office/powerpoint/2010/main" val="172455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DAE52-63A3-F826-938D-7C6BEC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294"/>
            <a:ext cx="10515600" cy="1325563"/>
          </a:xfrm>
        </p:spPr>
        <p:txBody>
          <a:bodyPr/>
          <a:lstStyle/>
          <a:p>
            <a:r>
              <a:rPr lang="en-GB" dirty="0"/>
              <a:t>Urban </a:t>
            </a:r>
            <a:br>
              <a:rPr lang="en-GB" dirty="0"/>
            </a:br>
            <a:r>
              <a:rPr lang="en-GB" dirty="0"/>
              <a:t>sites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31AF554-5579-8678-81E8-B81DDE86E95A}"/>
              </a:ext>
            </a:extLst>
          </p:cNvPr>
          <p:cNvSpPr txBox="1">
            <a:spLocks/>
          </p:cNvSpPr>
          <p:nvPr/>
        </p:nvSpPr>
        <p:spPr>
          <a:xfrm>
            <a:off x="838200" y="2035277"/>
            <a:ext cx="2750574" cy="451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a cat predation of 20% and the introduction of snakes, if there is no emigration from outside, populations can only persist if the urban refugia hypothesis is true. 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2FAEBE4A-C0C4-36D1-2E14-F30AA7634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26" y="730831"/>
            <a:ext cx="7609695" cy="292641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D995DB-DA83-7F4E-ACFD-9BD42091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26" y="3429000"/>
            <a:ext cx="7609695" cy="309093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911A0C6-5736-1BCC-9A33-EB59A80D82E5}"/>
              </a:ext>
            </a:extLst>
          </p:cNvPr>
          <p:cNvSpPr txBox="1"/>
          <p:nvPr/>
        </p:nvSpPr>
        <p:spPr>
          <a:xfrm>
            <a:off x="6600483" y="404873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Snake, no emigration, urban refugia protection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CD907D-9A03-5CC0-D578-F30E79576037}"/>
              </a:ext>
            </a:extLst>
          </p:cNvPr>
          <p:cNvSpPr txBox="1"/>
          <p:nvPr/>
        </p:nvSpPr>
        <p:spPr>
          <a:xfrm>
            <a:off x="6347209" y="1279886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Snake, no emigration, no urban refugia protection</a:t>
            </a:r>
          </a:p>
        </p:txBody>
      </p:sp>
    </p:spTree>
    <p:extLst>
      <p:ext uri="{BB962C8B-B14F-4D97-AF65-F5344CB8AC3E}">
        <p14:creationId xmlns:p14="http://schemas.microsoft.com/office/powerpoint/2010/main" val="306951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B9D00-210C-ED9C-490F-F9B33428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conclusions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801DE-278D-3B35-DE15-CBBF917B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obvious that when the snake arrives to peri-urban sites, the lizard becomes extinct, so no emigration from peri-urban sites to urban sites would be expected.</a:t>
            </a:r>
          </a:p>
          <a:p>
            <a:r>
              <a:rPr lang="en-GB" dirty="0"/>
              <a:t>If no emigrations are expected, but we still see lizards in long-time invaded areas, it must mean that urban areas are dampening the effect of the invasion of the snake. Otherwise, we wouldn’t see lizards in urban areas.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18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4F1CE-872D-C4F4-3181-5D93D646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considerations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6AAFF-0AC3-0850-8DBB-A02802A6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Cat predation, snake predation and emigration parameters have been decided for no specific reason. They could be changed and modified.</a:t>
            </a:r>
          </a:p>
          <a:p>
            <a:r>
              <a:rPr lang="en-GB" dirty="0"/>
              <a:t>For the plots, it might be better to delete the nº of individuals axis and just draw a line on the carrying capacity value, as it is a theoretical model</a:t>
            </a:r>
          </a:p>
          <a:p>
            <a:r>
              <a:rPr lang="en-GB" dirty="0"/>
              <a:t>The predation rate of cats seems to be pretty high, in it might look like urban areas are acting as sinks, but populations remain stable. </a:t>
            </a:r>
          </a:p>
          <a:p>
            <a:r>
              <a:rPr lang="en-GB" dirty="0"/>
              <a:t>Any other comment? Some suggestions can be easily added to the model, in terms of effect of urbanisation, % of predation…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0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49D0-8D30-073B-0B5D-8DB243D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Set-up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42F9D-4379-D97F-5582-22B05166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We want to test if urban areas are acting as </a:t>
            </a:r>
            <a:r>
              <a:rPr lang="en-GB" i="1" dirty="0" err="1"/>
              <a:t>Podarcis</a:t>
            </a:r>
            <a:r>
              <a:rPr lang="en-GB" i="1" dirty="0"/>
              <a:t> </a:t>
            </a:r>
            <a:r>
              <a:rPr lang="en-GB" i="1" dirty="0" err="1"/>
              <a:t>pityusensis</a:t>
            </a:r>
            <a:r>
              <a:rPr lang="en-GB" i="1" dirty="0"/>
              <a:t> </a:t>
            </a:r>
            <a:r>
              <a:rPr lang="en-GB" dirty="0"/>
              <a:t>sinks or, on the contrary, urban populations are self-sustainable and don’t need from immigration to persist, both before and after the arrival of snakes.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To test this, we have modelled a population and change parameters to see the effect of the introduction of snakes, emigration, and urbanisation.</a:t>
            </a:r>
          </a:p>
        </p:txBody>
      </p:sp>
    </p:spTree>
    <p:extLst>
      <p:ext uri="{BB962C8B-B14F-4D97-AF65-F5344CB8AC3E}">
        <p14:creationId xmlns:p14="http://schemas.microsoft.com/office/powerpoint/2010/main" val="19406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989B3-EBB4-399A-598E-988917C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parameters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F8A54-EF12-0512-9734-825E2DD2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Max lifespan = 18 years. After 18 years, individuals die.</a:t>
            </a:r>
          </a:p>
          <a:p>
            <a:r>
              <a:rPr lang="en-GB" dirty="0"/>
              <a:t>Sexual maturity = 2 years. Females only lay eggs after the 2n year.</a:t>
            </a:r>
          </a:p>
          <a:p>
            <a:r>
              <a:rPr lang="en-GB" dirty="0"/>
              <a:t>Nº eggs/laying = 2.30 ± 0.55.</a:t>
            </a:r>
          </a:p>
          <a:p>
            <a:r>
              <a:rPr lang="en-GB" dirty="0"/>
              <a:t>Laying episodes = 1 laying per year. Old females lay 2 times (14-18 </a:t>
            </a:r>
            <a:r>
              <a:rPr lang="en-GB" dirty="0" err="1"/>
              <a:t>yo</a:t>
            </a:r>
            <a:r>
              <a:rPr lang="en-GB" dirty="0"/>
              <a:t>).</a:t>
            </a:r>
          </a:p>
          <a:p>
            <a:r>
              <a:rPr lang="en-GB" dirty="0"/>
              <a:t>Hatching rate = 60-75% per egg.</a:t>
            </a:r>
          </a:p>
          <a:p>
            <a:r>
              <a:rPr lang="en-GB" dirty="0"/>
              <a:t>Annual survival = 0.75-0.83.</a:t>
            </a:r>
          </a:p>
          <a:p>
            <a:r>
              <a:rPr lang="en-GB" dirty="0"/>
              <a:t>Carrying capacity = 312 </a:t>
            </a:r>
            <a:r>
              <a:rPr lang="en-GB" dirty="0" err="1"/>
              <a:t>ind</a:t>
            </a:r>
            <a:r>
              <a:rPr lang="en-GB" dirty="0"/>
              <a:t>/ha (based on Chalets abundances)</a:t>
            </a:r>
          </a:p>
          <a:p>
            <a:r>
              <a:rPr lang="en-GB" dirty="0"/>
              <a:t>For more info, look at the document with the references</a:t>
            </a:r>
          </a:p>
        </p:txBody>
      </p:sp>
    </p:spTree>
    <p:extLst>
      <p:ext uri="{BB962C8B-B14F-4D97-AF65-F5344CB8AC3E}">
        <p14:creationId xmlns:p14="http://schemas.microsoft.com/office/powerpoint/2010/main" val="13343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64CAE-ADC1-E32F-B7A6-D8D0798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F40F8-097A-2A26-6816-E5E9C116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5579"/>
            <a:ext cx="10515600" cy="2031383"/>
          </a:xfrm>
        </p:spPr>
        <p:txBody>
          <a:bodyPr/>
          <a:lstStyle/>
          <a:p>
            <a:r>
              <a:rPr lang="en-GB" dirty="0"/>
              <a:t>Some assumptions are made in here:</a:t>
            </a:r>
          </a:p>
          <a:p>
            <a:pPr lvl="1"/>
            <a:r>
              <a:rPr lang="en-GB" dirty="0"/>
              <a:t>In peri-urban settings, there are less cats than in urban settings, so the % of individuals killed by cats in peri-urban sites is 10% of the total populations, and in urban sites, 20% of total lizard population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28550F-8724-E45B-F15E-E7586E769547}"/>
              </a:ext>
            </a:extLst>
          </p:cNvPr>
          <p:cNvGrpSpPr/>
          <p:nvPr/>
        </p:nvGrpSpPr>
        <p:grpSpPr>
          <a:xfrm>
            <a:off x="456413" y="1755025"/>
            <a:ext cx="11279174" cy="1914792"/>
            <a:chOff x="456413" y="2086502"/>
            <a:chExt cx="11279174" cy="191479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C710415-9A78-0F52-7B9E-A2F40EE93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413" y="2086502"/>
              <a:ext cx="11279174" cy="19147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5169ECF-4F33-CE95-EDCB-CD48850E1ADC}"/>
                    </a:ext>
                  </a:extLst>
                </p14:cNvPr>
                <p14:cNvContentPartPr/>
                <p14:nvPr/>
              </p14:nvContentPartPr>
              <p14:xfrm>
                <a:off x="2143448" y="2230788"/>
                <a:ext cx="3200400" cy="504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5169ECF-4F33-CE95-EDCB-CD48850E1A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5448" y="2213148"/>
                  <a:ext cx="3236040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363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64CAE-ADC1-E32F-B7A6-D8D0798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F40F8-097A-2A26-6816-E5E9C116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5579"/>
            <a:ext cx="10515600" cy="2031383"/>
          </a:xfrm>
        </p:spPr>
        <p:txBody>
          <a:bodyPr/>
          <a:lstStyle/>
          <a:p>
            <a:r>
              <a:rPr lang="en-GB" dirty="0"/>
              <a:t>Some assumptions are made in here:</a:t>
            </a:r>
          </a:p>
          <a:p>
            <a:pPr lvl="1"/>
            <a:r>
              <a:rPr lang="en-GB" dirty="0"/>
              <a:t>Snakes, when present, predate on 50% of the total lizard population per year. The predation event starts after some years (specified by the </a:t>
            </a:r>
            <a:r>
              <a:rPr lang="en-GB" dirty="0" err="1"/>
              <a:t>snake_intro</a:t>
            </a:r>
            <a:r>
              <a:rPr lang="en-GB" dirty="0"/>
              <a:t> parameter)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28550F-8724-E45B-F15E-E7586E769547}"/>
              </a:ext>
            </a:extLst>
          </p:cNvPr>
          <p:cNvGrpSpPr/>
          <p:nvPr/>
        </p:nvGrpSpPr>
        <p:grpSpPr>
          <a:xfrm>
            <a:off x="456413" y="1755025"/>
            <a:ext cx="11279174" cy="1914792"/>
            <a:chOff x="456413" y="2086502"/>
            <a:chExt cx="11279174" cy="191479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C710415-9A78-0F52-7B9E-A2F40EE93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413" y="2086502"/>
              <a:ext cx="11279174" cy="19147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5169ECF-4F33-CE95-EDCB-CD48850E1ADC}"/>
                    </a:ext>
                  </a:extLst>
                </p14:cNvPr>
                <p14:cNvContentPartPr/>
                <p14:nvPr/>
              </p14:nvContentPartPr>
              <p14:xfrm>
                <a:off x="2143448" y="2230788"/>
                <a:ext cx="3200400" cy="504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5169ECF-4F33-CE95-EDCB-CD48850E1A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5450" y="2212788"/>
                  <a:ext cx="3236036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029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64CAE-ADC1-E32F-B7A6-D8D0798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F40F8-097A-2A26-6816-E5E9C116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5579"/>
            <a:ext cx="10515600" cy="2031383"/>
          </a:xfrm>
        </p:spPr>
        <p:txBody>
          <a:bodyPr/>
          <a:lstStyle/>
          <a:p>
            <a:r>
              <a:rPr lang="en-GB" dirty="0"/>
              <a:t>Some assumptions are made in here:</a:t>
            </a:r>
          </a:p>
          <a:p>
            <a:pPr lvl="1"/>
            <a:r>
              <a:rPr lang="en-GB" dirty="0"/>
              <a:t>Urbanisation index = 1 means that the urban matrix is countering the effect of snakes. If the parameter is set to 0, there won’t be any protection coming from the urban matrix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28550F-8724-E45B-F15E-E7586E769547}"/>
              </a:ext>
            </a:extLst>
          </p:cNvPr>
          <p:cNvGrpSpPr/>
          <p:nvPr/>
        </p:nvGrpSpPr>
        <p:grpSpPr>
          <a:xfrm>
            <a:off x="456413" y="1755025"/>
            <a:ext cx="11279174" cy="1914792"/>
            <a:chOff x="456413" y="2086502"/>
            <a:chExt cx="11279174" cy="191479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C710415-9A78-0F52-7B9E-A2F40EE93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413" y="2086502"/>
              <a:ext cx="11279174" cy="19147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5169ECF-4F33-CE95-EDCB-CD48850E1ADC}"/>
                    </a:ext>
                  </a:extLst>
                </p14:cNvPr>
                <p14:cNvContentPartPr/>
                <p14:nvPr/>
              </p14:nvContentPartPr>
              <p14:xfrm>
                <a:off x="2143448" y="2230788"/>
                <a:ext cx="3200400" cy="504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5169ECF-4F33-CE95-EDCB-CD48850E1A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5450" y="2212788"/>
                  <a:ext cx="3236036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121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64CAE-ADC1-E32F-B7A6-D8D0798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F40F8-097A-2A26-6816-E5E9C116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5579"/>
            <a:ext cx="10515600" cy="2031383"/>
          </a:xfrm>
        </p:spPr>
        <p:txBody>
          <a:bodyPr/>
          <a:lstStyle/>
          <a:p>
            <a:r>
              <a:rPr lang="en-GB" dirty="0"/>
              <a:t>Some assumptions are made in here:</a:t>
            </a:r>
          </a:p>
          <a:p>
            <a:pPr lvl="1"/>
            <a:r>
              <a:rPr lang="en-GB" dirty="0"/>
              <a:t>You can have emigration from peri-urban to urban settings, and in this case is the % of individuals of the total carrying capacity.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28550F-8724-E45B-F15E-E7586E769547}"/>
              </a:ext>
            </a:extLst>
          </p:cNvPr>
          <p:cNvGrpSpPr/>
          <p:nvPr/>
        </p:nvGrpSpPr>
        <p:grpSpPr>
          <a:xfrm>
            <a:off x="456413" y="1755025"/>
            <a:ext cx="11279174" cy="1914792"/>
            <a:chOff x="456413" y="2086502"/>
            <a:chExt cx="11279174" cy="191479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C710415-9A78-0F52-7B9E-A2F40EE93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413" y="2086502"/>
              <a:ext cx="11279174" cy="19147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5169ECF-4F33-CE95-EDCB-CD48850E1ADC}"/>
                    </a:ext>
                  </a:extLst>
                </p14:cNvPr>
                <p14:cNvContentPartPr/>
                <p14:nvPr/>
              </p14:nvContentPartPr>
              <p14:xfrm>
                <a:off x="2143448" y="2230788"/>
                <a:ext cx="3200400" cy="504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5169ECF-4F33-CE95-EDCB-CD48850E1A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5450" y="2212788"/>
                  <a:ext cx="3236036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096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DAE52-63A3-F826-938D-7C6BEC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294"/>
            <a:ext cx="10515600" cy="1325563"/>
          </a:xfrm>
        </p:spPr>
        <p:txBody>
          <a:bodyPr/>
          <a:lstStyle/>
          <a:p>
            <a:r>
              <a:rPr lang="en-GB" dirty="0"/>
              <a:t>Peri-urban </a:t>
            </a:r>
            <a:br>
              <a:rPr lang="en-GB" dirty="0"/>
            </a:br>
            <a:r>
              <a:rPr lang="en-GB" dirty="0"/>
              <a:t>sites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7B5A63BC-FFEE-EE66-F844-151F12EED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69" y="311512"/>
            <a:ext cx="7844548" cy="3284691"/>
          </a:xfr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6C935250-CED4-230A-4A14-F97ACAE10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97" y="3596203"/>
            <a:ext cx="7747820" cy="3052652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31AF554-5579-8678-81E8-B81DDE86E95A}"/>
              </a:ext>
            </a:extLst>
          </p:cNvPr>
          <p:cNvSpPr txBox="1">
            <a:spLocks/>
          </p:cNvSpPr>
          <p:nvPr/>
        </p:nvSpPr>
        <p:spPr>
          <a:xfrm>
            <a:off x="838200" y="2035277"/>
            <a:ext cx="2750574" cy="4141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a cat predation of 10%, populations without snake stabilize, but once the snake is introduced, lizards </a:t>
            </a:r>
            <a:r>
              <a:rPr lang="en-GB" dirty="0" err="1"/>
              <a:t>dissapear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8F7640-B30F-EE89-0D6F-208E631A62FB}"/>
              </a:ext>
            </a:extLst>
          </p:cNvPr>
          <p:cNvSpPr txBox="1"/>
          <p:nvPr/>
        </p:nvSpPr>
        <p:spPr>
          <a:xfrm>
            <a:off x="4503175" y="921743"/>
            <a:ext cx="11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snake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DA10D5-19B1-F65A-B6A2-BECDD2BD5FEB}"/>
              </a:ext>
            </a:extLst>
          </p:cNvPr>
          <p:cNvSpPr txBox="1"/>
          <p:nvPr/>
        </p:nvSpPr>
        <p:spPr>
          <a:xfrm>
            <a:off x="4581832" y="4168879"/>
            <a:ext cx="79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363626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DAE52-63A3-F826-938D-7C6BEC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294"/>
            <a:ext cx="10515600" cy="1325563"/>
          </a:xfrm>
        </p:spPr>
        <p:txBody>
          <a:bodyPr/>
          <a:lstStyle/>
          <a:p>
            <a:r>
              <a:rPr lang="en-GB" dirty="0"/>
              <a:t>Urban </a:t>
            </a:r>
            <a:br>
              <a:rPr lang="en-GB" dirty="0"/>
            </a:br>
            <a:r>
              <a:rPr lang="en-GB" dirty="0"/>
              <a:t>sites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31AF554-5579-8678-81E8-B81DDE86E95A}"/>
              </a:ext>
            </a:extLst>
          </p:cNvPr>
          <p:cNvSpPr txBox="1">
            <a:spLocks/>
          </p:cNvSpPr>
          <p:nvPr/>
        </p:nvSpPr>
        <p:spPr>
          <a:xfrm>
            <a:off x="838200" y="2035277"/>
            <a:ext cx="2750574" cy="4141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a cat predation of 20%, populations without snake stabilize, although emigration allows higher densities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51C17D94-F27E-7020-FEE8-9C07A5BD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7" y="378941"/>
            <a:ext cx="8112043" cy="3149831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54FCB5-403B-FAFD-478C-6A522AF7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60" y="3429000"/>
            <a:ext cx="7696136" cy="319472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EFB8453-1A12-CC1D-3A20-8934D424049F}"/>
              </a:ext>
            </a:extLst>
          </p:cNvPr>
          <p:cNvSpPr txBox="1"/>
          <p:nvPr/>
        </p:nvSpPr>
        <p:spPr>
          <a:xfrm>
            <a:off x="9639085" y="2506762"/>
            <a:ext cx="227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snake, emigration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7F985AD-1335-AA9D-4AB1-C7BD22BFFFC2}"/>
              </a:ext>
            </a:extLst>
          </p:cNvPr>
          <p:cNvSpPr txBox="1"/>
          <p:nvPr/>
        </p:nvSpPr>
        <p:spPr>
          <a:xfrm>
            <a:off x="8975408" y="4047727"/>
            <a:ext cx="257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snake, no emigration</a:t>
            </a:r>
          </a:p>
        </p:txBody>
      </p:sp>
    </p:spTree>
    <p:extLst>
      <p:ext uri="{BB962C8B-B14F-4D97-AF65-F5344CB8AC3E}">
        <p14:creationId xmlns:p14="http://schemas.microsoft.com/office/powerpoint/2010/main" val="181391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683</Words>
  <Application>Microsoft Office PowerPoint</Application>
  <PresentationFormat>Panorámica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Source-sink hypothesis model</vt:lpstr>
      <vt:lpstr>Set-up</vt:lpstr>
      <vt:lpstr>Population parameters</vt:lpstr>
      <vt:lpstr>The model</vt:lpstr>
      <vt:lpstr>The model</vt:lpstr>
      <vt:lpstr>The model</vt:lpstr>
      <vt:lpstr>The model</vt:lpstr>
      <vt:lpstr>Peri-urban  sites</vt:lpstr>
      <vt:lpstr>Urban  sites</vt:lpstr>
      <vt:lpstr>Urban  sites</vt:lpstr>
      <vt:lpstr>Urban  sites</vt:lpstr>
      <vt:lpstr>Preliminary conclusions </vt:lpstr>
      <vt:lpstr>Important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Source-sink hypothesis model</dc:title>
  <dc:creator>Marc Vez Garzón</dc:creator>
  <cp:lastModifiedBy>Marc Vez Garzón</cp:lastModifiedBy>
  <cp:revision>2</cp:revision>
  <dcterms:created xsi:type="dcterms:W3CDTF">2024-05-19T18:32:57Z</dcterms:created>
  <dcterms:modified xsi:type="dcterms:W3CDTF">2024-05-19T21:08:52Z</dcterms:modified>
</cp:coreProperties>
</file>