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0" r:id="rId8"/>
    <p:sldId id="261" r:id="rId9"/>
    <p:sldId id="265" r:id="rId10"/>
    <p:sldId id="262" r:id="rId11"/>
    <p:sldId id="263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27/09/2016</a:t>
            </a:fld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27/09/2016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27/09/2016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27/09/2016</a:t>
            </a:fld>
            <a:endParaRPr lang="es-E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27/09/2016</a:t>
            </a:fld>
            <a:endParaRPr lang="es-E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27/09/2016</a:t>
            </a:fld>
            <a:endParaRPr lang="es-E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27/09/2016</a:t>
            </a:fld>
            <a:endParaRPr lang="es-E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27/09/2016</a:t>
            </a:fld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27/09/2016</a:t>
            </a:fld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27/09/2016</a:t>
            </a:fld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27/09/2016</a:t>
            </a:fld>
            <a:endParaRPr lang="es-E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27/09/2016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nbiografias.com/app-bio/do/show?key=kilby-jack" TargetMode="External"/><Relationship Id="rId7" Type="http://schemas.openxmlformats.org/officeDocument/2006/relationships/hyperlink" Target="http://www.tecnotopia.com/2005/06/21/jack-kilby-1923-2005-inventor-del-circuito-integrado/" TargetMode="External"/><Relationship Id="rId2" Type="http://schemas.openxmlformats.org/officeDocument/2006/relationships/hyperlink" Target="https://es.wikipedia.org/wiki/Jack_S._Kilb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rtal.educ.ar/debates/protagonistas/tecnologia/jack-saint-clair-kilby-el-creador-del-microchip.php" TargetMode="External"/><Relationship Id="rId5" Type="http://schemas.openxmlformats.org/officeDocument/2006/relationships/hyperlink" Target="https://www.nobelprize.org/nobel_prizes/physics/laureates/2000/kilby-bio.html" TargetMode="External"/><Relationship Id="rId4" Type="http://schemas.openxmlformats.org/officeDocument/2006/relationships/hyperlink" Target="http://www.biography.com/people/jack-kilby-4049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769640"/>
          </a:xfrm>
        </p:spPr>
        <p:txBody>
          <a:bodyPr>
            <a:normAutofit/>
          </a:bodyPr>
          <a:lstStyle/>
          <a:p>
            <a:pPr algn="l"/>
            <a:r>
              <a:rPr lang="es-ES" sz="1400" dirty="0" smtClean="0"/>
              <a:t>NOM: MARC VILLALOBOS FIGUERAS</a:t>
            </a:r>
          </a:p>
          <a:p>
            <a:pPr algn="l"/>
            <a:r>
              <a:rPr lang="es-ES" sz="1400" dirty="0" smtClean="0"/>
              <a:t>CURS: 2N D’ASIX</a:t>
            </a:r>
            <a:endParaRPr lang="es-ES" sz="14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JACK S. KILBY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45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endParaRPr lang="ca-ES" sz="2200" b="1" dirty="0" smtClean="0">
              <a:latin typeface="Tw Cen MT" pitchFamily="34" charset="0"/>
            </a:endParaRPr>
          </a:p>
          <a:p>
            <a:pPr algn="just"/>
            <a:r>
              <a:rPr lang="ca-ES" sz="2200" b="1" dirty="0" smtClean="0">
                <a:latin typeface="Tw Cen MT" pitchFamily="34" charset="0"/>
              </a:rPr>
              <a:t>La </a:t>
            </a:r>
            <a:r>
              <a:rPr lang="ca-ES" sz="2200" b="1" dirty="0">
                <a:latin typeface="Tw Cen MT" pitchFamily="34" charset="0"/>
              </a:rPr>
              <a:t>conclusió, sobre aquest </a:t>
            </a:r>
            <a:r>
              <a:rPr lang="ca-ES" sz="2200" b="1" dirty="0" smtClean="0">
                <a:latin typeface="Tw Cen MT" pitchFamily="34" charset="0"/>
              </a:rPr>
              <a:t>home que era fill d’un empresari d’aparells electrònics, es que va ser molt important i rellevant per la història de la informàtica, perquè va ser un dels inventors; del que anomenem avui dia com a microxip o circuit integrat, que va marcar un abans i un després de la història de la informàtica. Llavors gràcies a ell, els ordinadors actuals, poden arribar a ser tan potents amb una mida reduïda.</a:t>
            </a:r>
          </a:p>
          <a:p>
            <a:endParaRPr lang="ca-ES" sz="24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CONCLUSIONS PERSONALS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718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https://es.wikipedia.org/wiki/Jack_S._</a:t>
            </a:r>
            <a:r>
              <a:rPr lang="es-ES" dirty="0" smtClean="0">
                <a:hlinkClick r:id="rId2"/>
              </a:rPr>
              <a:t>Kilby</a:t>
            </a:r>
            <a:r>
              <a:rPr lang="es-ES" dirty="0" smtClean="0"/>
              <a:t>  </a:t>
            </a:r>
          </a:p>
          <a:p>
            <a:r>
              <a:rPr lang="es-ES" dirty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www.mcnbiografias.com/app-bio/do/show?key=kilby-jack</a:t>
            </a:r>
            <a:r>
              <a:rPr lang="es-ES" dirty="0" smtClean="0"/>
              <a:t> </a:t>
            </a:r>
          </a:p>
          <a:p>
            <a:r>
              <a:rPr lang="es-ES" dirty="0">
                <a:hlinkClick r:id="rId4"/>
              </a:rPr>
              <a:t>http://</a:t>
            </a:r>
            <a:r>
              <a:rPr lang="es-ES" dirty="0" smtClean="0">
                <a:hlinkClick r:id="rId4"/>
              </a:rPr>
              <a:t>www.biography.com/people/jack-kilby-40499</a:t>
            </a:r>
            <a:endParaRPr lang="es-ES" dirty="0" smtClean="0"/>
          </a:p>
          <a:p>
            <a:r>
              <a:rPr lang="es-ES" dirty="0">
                <a:hlinkClick r:id="rId5"/>
              </a:rPr>
              <a:t>https://</a:t>
            </a:r>
            <a:r>
              <a:rPr lang="es-ES" dirty="0" smtClean="0">
                <a:hlinkClick r:id="rId5"/>
              </a:rPr>
              <a:t>www.nobelprize.org/nobel_prizes/physics/laureates/2000/kilby-bio.html</a:t>
            </a:r>
            <a:r>
              <a:rPr lang="es-ES" dirty="0" smtClean="0"/>
              <a:t> </a:t>
            </a:r>
          </a:p>
          <a:p>
            <a:r>
              <a:rPr lang="es-ES" dirty="0">
                <a:hlinkClick r:id="rId6"/>
              </a:rPr>
              <a:t>http://</a:t>
            </a:r>
            <a:r>
              <a:rPr lang="es-ES" dirty="0" smtClean="0">
                <a:hlinkClick r:id="rId6"/>
              </a:rPr>
              <a:t>portal.educ.ar/debates/protagonistas/tecnologia/jack-saint-clair-kilby-el-creador-del-microchip.php</a:t>
            </a:r>
            <a:r>
              <a:rPr lang="es-ES" dirty="0" smtClean="0"/>
              <a:t> </a:t>
            </a:r>
          </a:p>
          <a:p>
            <a:r>
              <a:rPr lang="es-ES" dirty="0">
                <a:hlinkClick r:id="rId7"/>
              </a:rPr>
              <a:t>http://www.tecnotopia.com/2005/06/21/jack-kilby-1923-2005-inventor-del-circuito-integrado</a:t>
            </a:r>
            <a:r>
              <a:rPr lang="es-ES" dirty="0" smtClean="0">
                <a:hlinkClick r:id="rId7"/>
              </a:rPr>
              <a:t>/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solidFill>
                  <a:srgbClr val="0070C0"/>
                </a:solidFill>
              </a:rPr>
              <a:t>BIBLIOGRAFIA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987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ca-ES" sz="2200" b="1" dirty="0" smtClean="0">
                <a:solidFill>
                  <a:schemeClr val="tx1">
                    <a:lumMod val="95000"/>
                  </a:schemeClr>
                </a:solidFill>
                <a:latin typeface="Tw Cen MT" pitchFamily="34" charset="0"/>
              </a:rPr>
              <a:t>Jack St. </a:t>
            </a:r>
            <a:r>
              <a:rPr lang="ca-ES" sz="2200" b="1" dirty="0" err="1" smtClean="0">
                <a:solidFill>
                  <a:schemeClr val="tx1">
                    <a:lumMod val="95000"/>
                  </a:schemeClr>
                </a:solidFill>
                <a:latin typeface="Tw Cen MT" pitchFamily="34" charset="0"/>
              </a:rPr>
              <a:t>Clair</a:t>
            </a:r>
            <a:r>
              <a:rPr lang="ca-ES" sz="2200" b="1" dirty="0" smtClean="0">
                <a:solidFill>
                  <a:schemeClr val="tx1">
                    <a:lumMod val="95000"/>
                  </a:schemeClr>
                </a:solidFill>
                <a:latin typeface="Tw Cen MT" pitchFamily="34" charset="0"/>
              </a:rPr>
              <a:t> </a:t>
            </a:r>
            <a:r>
              <a:rPr lang="ca-ES" sz="2200" b="1" dirty="0" err="1" smtClean="0">
                <a:solidFill>
                  <a:schemeClr val="tx1">
                    <a:lumMod val="95000"/>
                  </a:schemeClr>
                </a:solidFill>
                <a:latin typeface="Tw Cen MT" pitchFamily="34" charset="0"/>
              </a:rPr>
              <a:t>Kilby</a:t>
            </a:r>
            <a:r>
              <a:rPr lang="ca-ES" sz="2200" b="1" dirty="0" smtClean="0">
                <a:solidFill>
                  <a:schemeClr val="tx1">
                    <a:lumMod val="95000"/>
                  </a:schemeClr>
                </a:solidFill>
                <a:latin typeface="Tw Cen MT" pitchFamily="34" charset="0"/>
              </a:rPr>
              <a:t> (1923 - 2005) va ser un físic i enginyer electricista nord-americà.</a:t>
            </a:r>
          </a:p>
          <a:p>
            <a:pPr algn="just"/>
            <a:endParaRPr lang="ca-ES" sz="2200" b="1" dirty="0" smtClean="0">
              <a:solidFill>
                <a:schemeClr val="tx1">
                  <a:lumMod val="95000"/>
                </a:schemeClr>
              </a:solidFill>
              <a:latin typeface="Tw Cen MT" pitchFamily="34" charset="0"/>
            </a:endParaRPr>
          </a:p>
          <a:p>
            <a:pPr algn="just"/>
            <a:r>
              <a:rPr lang="ca-ES" sz="2200" b="1" dirty="0" smtClean="0">
                <a:solidFill>
                  <a:schemeClr val="tx1">
                    <a:lumMod val="95000"/>
                  </a:schemeClr>
                </a:solidFill>
                <a:latin typeface="Tw Cen MT" pitchFamily="34" charset="0"/>
              </a:rPr>
              <a:t>Va formar part de la invenció del circuit integrat. </a:t>
            </a:r>
          </a:p>
          <a:p>
            <a:pPr algn="just"/>
            <a:endParaRPr lang="ca-ES" sz="2200" b="1" dirty="0" smtClean="0">
              <a:solidFill>
                <a:schemeClr val="tx1">
                  <a:lumMod val="95000"/>
                </a:schemeClr>
              </a:solidFill>
              <a:latin typeface="Tw Cen MT" pitchFamily="34" charset="0"/>
            </a:endParaRPr>
          </a:p>
          <a:p>
            <a:pPr algn="just"/>
            <a:r>
              <a:rPr lang="ca-ES" sz="2200" b="1" dirty="0" smtClean="0">
                <a:solidFill>
                  <a:schemeClr val="tx1">
                    <a:lumMod val="95000"/>
                  </a:schemeClr>
                </a:solidFill>
                <a:latin typeface="Tw Cen MT" pitchFamily="34" charset="0"/>
              </a:rPr>
              <a:t>Va ser guardonat amb el Premi Nobel de Física (2000).</a:t>
            </a:r>
          </a:p>
          <a:p>
            <a:pPr algn="just"/>
            <a:endParaRPr lang="ca-ES" sz="2200" b="1" dirty="0" smtClean="0">
              <a:solidFill>
                <a:schemeClr val="tx1">
                  <a:lumMod val="95000"/>
                </a:schemeClr>
              </a:solidFill>
              <a:latin typeface="Tw Cen MT" pitchFamily="34" charset="0"/>
            </a:endParaRPr>
          </a:p>
          <a:p>
            <a:pPr algn="just"/>
            <a:r>
              <a:rPr lang="ca-ES" sz="2200" b="1" dirty="0" smtClean="0">
                <a:solidFill>
                  <a:schemeClr val="tx1">
                    <a:lumMod val="95000"/>
                  </a:schemeClr>
                </a:solidFill>
                <a:latin typeface="Tw Cen MT" pitchFamily="34" charset="0"/>
              </a:rPr>
              <a:t>Reconegut, juntament amb Robert </a:t>
            </a:r>
            <a:r>
              <a:rPr lang="ca-ES" sz="2200" b="1" dirty="0" err="1" smtClean="0">
                <a:solidFill>
                  <a:schemeClr val="tx1">
                    <a:lumMod val="95000"/>
                  </a:schemeClr>
                </a:solidFill>
                <a:latin typeface="Tw Cen MT" pitchFamily="34" charset="0"/>
              </a:rPr>
              <a:t>Noyce</a:t>
            </a:r>
            <a:r>
              <a:rPr lang="ca-ES" sz="2200" b="1" dirty="0" smtClean="0">
                <a:solidFill>
                  <a:schemeClr val="tx1">
                    <a:lumMod val="95000"/>
                  </a:schemeClr>
                </a:solidFill>
                <a:latin typeface="Tw Cen MT" pitchFamily="34" charset="0"/>
              </a:rPr>
              <a:t>, com a inventor del circuit integrat o microxip.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solidFill>
                  <a:srgbClr val="0070C0"/>
                </a:solidFill>
              </a:rPr>
              <a:t>PRESENTACIÓ</a:t>
            </a:r>
            <a:endParaRPr lang="es-ES" b="1" dirty="0">
              <a:solidFill>
                <a:srgbClr val="0070C0"/>
              </a:solidFill>
            </a:endParaRPr>
          </a:p>
        </p:txBody>
      </p:sp>
      <p:pic>
        <p:nvPicPr>
          <p:cNvPr id="4" name="Picture 2" descr="Resultado de imagen de jack kilb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844824"/>
            <a:ext cx="1721688" cy="249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circuito integrado jack kilb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216" y="5085184"/>
            <a:ext cx="2339752" cy="160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9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 smtClean="0"/>
          </a:p>
          <a:p>
            <a:endParaRPr lang="es-ES" sz="2200" b="1" dirty="0">
              <a:latin typeface="Tw Cen MT" pitchFamily="34" charset="0"/>
            </a:endParaRPr>
          </a:p>
          <a:p>
            <a:pPr algn="just"/>
            <a:r>
              <a:rPr lang="ca-ES" sz="2200" b="1" dirty="0">
                <a:latin typeface="Tw Cen MT" pitchFamily="34" charset="0"/>
              </a:rPr>
              <a:t>He triat aquest personatge, perquè barreja dos dels camps que més m’agraden, com són les </a:t>
            </a:r>
            <a:r>
              <a:rPr lang="ca-ES" sz="2200" b="1" dirty="0" smtClean="0">
                <a:latin typeface="Tw Cen MT" pitchFamily="34" charset="0"/>
              </a:rPr>
              <a:t>ciències </a:t>
            </a:r>
            <a:r>
              <a:rPr lang="ca-ES" sz="2200" b="1" dirty="0">
                <a:latin typeface="Tw Cen MT" pitchFamily="34" charset="0"/>
              </a:rPr>
              <a:t>i la informàtica.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JUSTIFICACIÓ DE PERQUÈ L’HE TRIAT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06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ca-ES" sz="2200" b="1" dirty="0" smtClean="0">
                <a:latin typeface="Tw Cen MT" pitchFamily="34" charset="0"/>
              </a:rPr>
              <a:t>Va néixer un 8 de novembre de 1923 a Kansas (EEUU).</a:t>
            </a:r>
          </a:p>
          <a:p>
            <a:pPr algn="just"/>
            <a:endParaRPr lang="ca-ES" sz="2200" b="1" dirty="0" smtClean="0">
              <a:latin typeface="Tw Cen MT" pitchFamily="34" charset="0"/>
            </a:endParaRPr>
          </a:p>
          <a:p>
            <a:pPr algn="just"/>
            <a:r>
              <a:rPr lang="ca-ES" sz="2200" b="1" dirty="0" smtClean="0">
                <a:latin typeface="Tw Cen MT" pitchFamily="34" charset="0"/>
              </a:rPr>
              <a:t>Era fill de l’amo d’una empresa petita d’aparells electrònics.</a:t>
            </a:r>
          </a:p>
          <a:p>
            <a:pPr algn="just"/>
            <a:r>
              <a:rPr lang="ca-ES" sz="2200" b="1" dirty="0" smtClean="0">
                <a:latin typeface="Tw Cen MT" pitchFamily="34" charset="0"/>
              </a:rPr>
              <a:t/>
            </a:r>
            <a:br>
              <a:rPr lang="ca-ES" sz="2200" b="1" dirty="0" smtClean="0">
                <a:latin typeface="Tw Cen MT" pitchFamily="34" charset="0"/>
              </a:rPr>
            </a:br>
            <a:r>
              <a:rPr lang="ca-ES" sz="2200" b="1" dirty="0" smtClean="0">
                <a:latin typeface="Tw Cen MT" pitchFamily="34" charset="0"/>
              </a:rPr>
              <a:t>Va interessar-se pels tubs al buit.</a:t>
            </a:r>
            <a:br>
              <a:rPr lang="ca-ES" sz="2200" b="1" dirty="0" smtClean="0">
                <a:latin typeface="Tw Cen MT" pitchFamily="34" charset="0"/>
              </a:rPr>
            </a:br>
            <a:endParaRPr lang="ca-ES" sz="2200" b="1" dirty="0" smtClean="0">
              <a:latin typeface="Tw Cen MT" pitchFamily="34" charset="0"/>
            </a:endParaRPr>
          </a:p>
          <a:p>
            <a:pPr algn="just"/>
            <a:r>
              <a:rPr lang="ca-ES" sz="2200" b="1" dirty="0" smtClean="0">
                <a:latin typeface="Tw Cen MT" pitchFamily="34" charset="0"/>
              </a:rPr>
              <a:t>Va estudiar Enginyeria Elèctrica a dues universitats diferents (</a:t>
            </a:r>
            <a:r>
              <a:rPr lang="ca-ES" sz="2200" b="1" dirty="0" err="1" smtClean="0">
                <a:latin typeface="Tw Cen MT" pitchFamily="34" charset="0"/>
              </a:rPr>
              <a:t>Illinois</a:t>
            </a:r>
            <a:r>
              <a:rPr lang="ca-ES" sz="2200" b="1" dirty="0" smtClean="0">
                <a:latin typeface="Tw Cen MT" pitchFamily="34" charset="0"/>
              </a:rPr>
              <a:t> i </a:t>
            </a:r>
            <a:r>
              <a:rPr lang="ca-ES" sz="2200" b="1" dirty="0" err="1" smtClean="0">
                <a:latin typeface="Tw Cen MT" pitchFamily="34" charset="0"/>
              </a:rPr>
              <a:t>Wisconsin</a:t>
            </a:r>
            <a:r>
              <a:rPr lang="ca-ES" sz="2200" b="1" dirty="0" smtClean="0">
                <a:latin typeface="Tw Cen MT" pitchFamily="34" charset="0"/>
              </a:rPr>
              <a:t>).</a:t>
            </a:r>
          </a:p>
          <a:p>
            <a:pPr algn="just"/>
            <a:endParaRPr lang="ca-ES" sz="2200" b="1" dirty="0">
              <a:latin typeface="Tw Cen MT" pitchFamily="34" charset="0"/>
            </a:endParaRPr>
          </a:p>
          <a:p>
            <a:pPr algn="just"/>
            <a:r>
              <a:rPr lang="ca-ES" sz="2200" b="1" dirty="0" smtClean="0">
                <a:latin typeface="Tw Cen MT" pitchFamily="34" charset="0"/>
              </a:rPr>
              <a:t>En 1947, va obtenir el Grau d’Enginyer Electric.</a:t>
            </a:r>
            <a:endParaRPr lang="ca-ES" sz="2200" b="1" dirty="0">
              <a:latin typeface="Tw Cen MT" pitchFamily="34" charset="0"/>
            </a:endParaRPr>
          </a:p>
          <a:p>
            <a:pPr algn="just"/>
            <a:endParaRPr lang="ca-ES" sz="2200" b="1" dirty="0" smtClean="0">
              <a:latin typeface="Tw Cen MT" pitchFamily="34" charset="0"/>
            </a:endParaRPr>
          </a:p>
          <a:p>
            <a:pPr algn="just"/>
            <a:r>
              <a:rPr lang="ca-ES" sz="2400" b="1" dirty="0" smtClean="0">
                <a:latin typeface="Tw Cen MT" pitchFamily="34" charset="0"/>
              </a:rPr>
              <a:t>La seva carrera professional va començar al 1947, a la Divisió Central </a:t>
            </a:r>
            <a:r>
              <a:rPr lang="ca-ES" sz="2400" b="1" dirty="0" err="1" smtClean="0">
                <a:latin typeface="Tw Cen MT" pitchFamily="34" charset="0"/>
              </a:rPr>
              <a:t>Lab</a:t>
            </a:r>
            <a:r>
              <a:rPr lang="ca-ES" sz="2400" b="1" dirty="0" smtClean="0">
                <a:latin typeface="Tw Cen MT" pitchFamily="34" charset="0"/>
              </a:rPr>
              <a:t>, que pertany a la companyia </a:t>
            </a:r>
            <a:r>
              <a:rPr lang="ca-ES" sz="2400" b="1" dirty="0" err="1" smtClean="0">
                <a:latin typeface="Tw Cen MT" pitchFamily="34" charset="0"/>
              </a:rPr>
              <a:t>Globe</a:t>
            </a:r>
            <a:r>
              <a:rPr lang="ca-ES" sz="2400" b="1" dirty="0" smtClean="0">
                <a:latin typeface="Tw Cen MT" pitchFamily="34" charset="0"/>
              </a:rPr>
              <a:t> Unión Inc.</a:t>
            </a:r>
          </a:p>
          <a:p>
            <a:r>
              <a:rPr lang="es-ES" dirty="0"/>
              <a:t/>
            </a:r>
            <a:br>
              <a:rPr lang="es-ES" dirty="0"/>
            </a:b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BIOGRAFIA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132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ca-ES" sz="3100" b="1" dirty="0" smtClean="0">
                <a:latin typeface="Tw Cen MT" pitchFamily="34" charset="0"/>
              </a:rPr>
              <a:t>En 1950, va aconseguir el seu doctorat.</a:t>
            </a:r>
          </a:p>
          <a:p>
            <a:pPr algn="just"/>
            <a:endParaRPr lang="ca-ES" sz="3100" b="1" dirty="0" smtClean="0">
              <a:latin typeface="Tw Cen MT" pitchFamily="34" charset="0"/>
            </a:endParaRPr>
          </a:p>
          <a:p>
            <a:pPr algn="just"/>
            <a:endParaRPr lang="ca-ES" sz="3100" b="1" dirty="0">
              <a:latin typeface="Tw Cen MT" pitchFamily="34" charset="0"/>
            </a:endParaRPr>
          </a:p>
          <a:p>
            <a:pPr algn="just"/>
            <a:r>
              <a:rPr lang="ca-ES" sz="3100" b="1" dirty="0" smtClean="0">
                <a:latin typeface="Tw Cen MT" pitchFamily="34" charset="0"/>
              </a:rPr>
              <a:t>El 12 de setembre de 1958, va passar a la Història com el dia que es va provar amb èxit l’invent de Jack </a:t>
            </a:r>
            <a:r>
              <a:rPr lang="ca-ES" sz="3100" b="1" dirty="0" err="1" smtClean="0">
                <a:latin typeface="Tw Cen MT" pitchFamily="34" charset="0"/>
              </a:rPr>
              <a:t>Kilby</a:t>
            </a:r>
            <a:r>
              <a:rPr lang="ca-ES" sz="3100" b="1" dirty="0" smtClean="0">
                <a:latin typeface="Tw Cen MT" pitchFamily="34" charset="0"/>
              </a:rPr>
              <a:t>; el primer circuit integrat monolític.</a:t>
            </a:r>
          </a:p>
          <a:p>
            <a:pPr algn="just"/>
            <a:endParaRPr lang="ca-ES" sz="3100" b="1" dirty="0" smtClean="0">
              <a:latin typeface="Tw Cen MT" pitchFamily="34" charset="0"/>
            </a:endParaRPr>
          </a:p>
          <a:p>
            <a:pPr algn="just"/>
            <a:endParaRPr lang="ca-ES" sz="3100" b="1" dirty="0" smtClean="0">
              <a:latin typeface="Tw Cen MT" pitchFamily="34" charset="0"/>
            </a:endParaRPr>
          </a:p>
          <a:p>
            <a:pPr algn="just"/>
            <a:r>
              <a:rPr lang="ca-ES" sz="3100" b="1" dirty="0" smtClean="0">
                <a:latin typeface="Tw Cen MT" pitchFamily="34" charset="0"/>
              </a:rPr>
              <a:t>A l’any 1970 va rebre la Medalla Nacional de les Ciències, a la Casa Blanca.</a:t>
            </a:r>
          </a:p>
          <a:p>
            <a:pPr algn="just"/>
            <a:endParaRPr lang="ca-ES" sz="3100" b="1" dirty="0" smtClean="0">
              <a:latin typeface="Tw Cen MT" pitchFamily="34" charset="0"/>
            </a:endParaRPr>
          </a:p>
          <a:p>
            <a:pPr algn="just"/>
            <a:r>
              <a:rPr lang="ca-ES" sz="2200" b="1" dirty="0" smtClean="0">
                <a:latin typeface="Tw Cen MT" pitchFamily="34" charset="0"/>
              </a:rPr>
              <a:t>.</a:t>
            </a:r>
            <a:br>
              <a:rPr lang="ca-ES" sz="2200" b="1" dirty="0" smtClean="0">
                <a:latin typeface="Tw Cen MT" pitchFamily="34" charset="0"/>
              </a:rPr>
            </a:br>
            <a:endParaRPr lang="ca-ES" sz="2200" b="1" dirty="0" smtClean="0">
              <a:latin typeface="Tw Cen MT" pitchFamily="34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BIOGRAFIA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219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ca-ES" sz="2800" b="1" dirty="0">
                <a:latin typeface="Tw Cen MT" pitchFamily="34" charset="0"/>
              </a:rPr>
              <a:t>En 1970, va marxar de Texas Instruments i va començar la seva carrera com a inventor independent</a:t>
            </a:r>
            <a:r>
              <a:rPr lang="ca-ES" sz="2800" b="1" dirty="0" smtClean="0">
                <a:latin typeface="Tw Cen MT" pitchFamily="34" charset="0"/>
              </a:rPr>
              <a:t>.</a:t>
            </a:r>
          </a:p>
          <a:p>
            <a:pPr algn="just"/>
            <a:endParaRPr lang="ca-ES" sz="2800" b="1" dirty="0">
              <a:latin typeface="Tw Cen MT" pitchFamily="34" charset="0"/>
            </a:endParaRPr>
          </a:p>
          <a:p>
            <a:pPr algn="just"/>
            <a:r>
              <a:rPr lang="ca-ES" sz="2800" b="1" dirty="0" smtClean="0">
                <a:latin typeface="Tw Cen MT" pitchFamily="34" charset="0"/>
              </a:rPr>
              <a:t>De 1978 a 1984, va ser Professor Emèrit d’Enginyeria Electrònica a la Universitat de Texas.</a:t>
            </a:r>
          </a:p>
          <a:p>
            <a:pPr algn="just"/>
            <a:endParaRPr lang="ca-ES" sz="2800" b="1" dirty="0">
              <a:latin typeface="Tw Cen MT" pitchFamily="34" charset="0"/>
            </a:endParaRPr>
          </a:p>
          <a:p>
            <a:pPr algn="just"/>
            <a:r>
              <a:rPr lang="ca-ES" sz="2800" b="1" dirty="0" smtClean="0">
                <a:latin typeface="Tw Cen MT" pitchFamily="34" charset="0"/>
              </a:rPr>
              <a:t>Més tard, va exercir de consultor i director general de varies companyies. </a:t>
            </a:r>
            <a:endParaRPr lang="ca-ES" sz="2800" b="1" dirty="0">
              <a:latin typeface="Tw Cen MT" pitchFamily="34" charset="0"/>
            </a:endParaRPr>
          </a:p>
          <a:p>
            <a:pPr algn="just"/>
            <a:endParaRPr lang="es-ES" sz="2800" dirty="0" smtClean="0">
              <a:latin typeface="Tw Cen MT" pitchFamily="34" charset="0"/>
            </a:endParaRPr>
          </a:p>
          <a:p>
            <a:pPr algn="just"/>
            <a:r>
              <a:rPr lang="ca-ES" sz="2800" b="1" dirty="0" smtClean="0">
                <a:latin typeface="Tw Cen MT" pitchFamily="34" charset="0"/>
              </a:rPr>
              <a:t>Va </a:t>
            </a:r>
            <a:r>
              <a:rPr lang="ca-ES" sz="2800" b="1" dirty="0">
                <a:latin typeface="Tw Cen MT" pitchFamily="34" charset="0"/>
              </a:rPr>
              <a:t>ser guardonat amb el Premi Nobel de Física a l’any 2000.</a:t>
            </a:r>
          </a:p>
          <a:p>
            <a:pPr algn="just"/>
            <a:endParaRPr lang="ca-ES" sz="2800" b="1" dirty="0">
              <a:latin typeface="Tw Cen MT" pitchFamily="34" charset="0"/>
            </a:endParaRPr>
          </a:p>
          <a:p>
            <a:pPr algn="just"/>
            <a:r>
              <a:rPr lang="ca-ES" sz="2800" b="1" dirty="0">
                <a:latin typeface="Tw Cen MT" pitchFamily="34" charset="0"/>
              </a:rPr>
              <a:t>Va morir a casa seva de Dallas a causa d’un càncer als  81 anys el 22 de juny de 2005.</a:t>
            </a:r>
            <a:br>
              <a:rPr lang="ca-ES" sz="2800" b="1" dirty="0">
                <a:latin typeface="Tw Cen MT" pitchFamily="34" charset="0"/>
              </a:rPr>
            </a:br>
            <a:endParaRPr lang="ca-ES" sz="2800" b="1" dirty="0">
              <a:latin typeface="Tw Cen MT" pitchFamily="34" charset="0"/>
            </a:endParaRP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BIOGRAFIA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60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EXPLICACIÓ PERQUÈ ÉS RELLEVANT I APORTACIONS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755576" y="1988840"/>
            <a:ext cx="77768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a-ES" sz="2200" b="1" dirty="0" smtClean="0">
                <a:latin typeface="Tw Cen MT" pitchFamily="34" charset="0"/>
              </a:rPr>
              <a:t>Jack Saint </a:t>
            </a:r>
            <a:r>
              <a:rPr lang="ca-ES" sz="2200" b="1" dirty="0" err="1" smtClean="0">
                <a:latin typeface="Tw Cen MT" pitchFamily="34" charset="0"/>
              </a:rPr>
              <a:t>Clair</a:t>
            </a:r>
            <a:r>
              <a:rPr lang="ca-ES" sz="2200" b="1" dirty="0" smtClean="0">
                <a:latin typeface="Tw Cen MT" pitchFamily="34" charset="0"/>
              </a:rPr>
              <a:t> </a:t>
            </a:r>
            <a:r>
              <a:rPr lang="ca-ES" sz="2200" b="1" dirty="0" err="1" smtClean="0">
                <a:latin typeface="Tw Cen MT" pitchFamily="34" charset="0"/>
              </a:rPr>
              <a:t>Kilby</a:t>
            </a:r>
            <a:r>
              <a:rPr lang="ca-ES" sz="2200" b="1" dirty="0" smtClean="0">
                <a:latin typeface="Tw Cen MT" pitchFamily="34" charset="0"/>
              </a:rPr>
              <a:t>  va concedir més de 60 invents (calculadora de butxaca…), però la seva contribució més valuosa va ser el disseny del microxip, i es aquest el motiu perquè va arribar a ser tant rellevant en el món de la informàtica.</a:t>
            </a:r>
          </a:p>
        </p:txBody>
      </p:sp>
      <p:pic>
        <p:nvPicPr>
          <p:cNvPr id="1026" name="Picture 2" descr="Resultado de imagen de circuito integrado jack kilb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928" y="4149079"/>
            <a:ext cx="3566159" cy="234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08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ca-ES" sz="2200" b="1" dirty="0" smtClean="0">
                <a:latin typeface="Tw Cen MT" pitchFamily="34" charset="0"/>
              </a:rPr>
              <a:t>És l’inventor de la calculadora de butxaca i de la impressora tèrmica.</a:t>
            </a:r>
          </a:p>
          <a:p>
            <a:pPr algn="just"/>
            <a:endParaRPr lang="ca-ES" sz="2200" b="1" dirty="0" smtClean="0">
              <a:latin typeface="Tw Cen MT" pitchFamily="34" charset="0"/>
            </a:endParaRPr>
          </a:p>
          <a:p>
            <a:pPr algn="just"/>
            <a:r>
              <a:rPr lang="ca-ES" sz="2200" b="1" dirty="0" smtClean="0">
                <a:latin typeface="Tw Cen MT" pitchFamily="34" charset="0"/>
              </a:rPr>
              <a:t>La seva carrera va començar al 1947, a la Divisió Central </a:t>
            </a:r>
            <a:r>
              <a:rPr lang="ca-ES" sz="2200" b="1" dirty="0" err="1" smtClean="0">
                <a:latin typeface="Tw Cen MT" pitchFamily="34" charset="0"/>
              </a:rPr>
              <a:t>Lab</a:t>
            </a:r>
            <a:r>
              <a:rPr lang="ca-ES" sz="2200" b="1" dirty="0" smtClean="0">
                <a:latin typeface="Tw Cen MT" pitchFamily="34" charset="0"/>
              </a:rPr>
              <a:t>, que pertany a la companyia </a:t>
            </a:r>
            <a:r>
              <a:rPr lang="ca-ES" sz="2200" b="1" dirty="0" err="1" smtClean="0">
                <a:latin typeface="Tw Cen MT" pitchFamily="34" charset="0"/>
              </a:rPr>
              <a:t>Globe</a:t>
            </a:r>
            <a:r>
              <a:rPr lang="ca-ES" sz="2200" b="1" dirty="0" smtClean="0">
                <a:latin typeface="Tw Cen MT" pitchFamily="34" charset="0"/>
              </a:rPr>
              <a:t> Unión Inc.</a:t>
            </a:r>
          </a:p>
          <a:p>
            <a:pPr algn="just"/>
            <a:endParaRPr lang="ca-ES" sz="2200" b="1" dirty="0" smtClean="0">
              <a:latin typeface="Tw Cen MT" pitchFamily="34" charset="0"/>
            </a:endParaRPr>
          </a:p>
          <a:p>
            <a:pPr algn="just"/>
            <a:r>
              <a:rPr lang="ca-ES" sz="2200" b="1" dirty="0" smtClean="0">
                <a:latin typeface="Tw Cen MT" pitchFamily="34" charset="0"/>
              </a:rPr>
              <a:t>En 1970, va marxar de Texas Instruments i va començar la seva carrera com a inventor independent.</a:t>
            </a:r>
          </a:p>
          <a:p>
            <a:pPr algn="just"/>
            <a:endParaRPr lang="ca-ES" sz="2200" b="1" dirty="0" smtClean="0">
              <a:latin typeface="Tw Cen MT" pitchFamily="34" charset="0"/>
            </a:endParaRPr>
          </a:p>
          <a:p>
            <a:pPr algn="just"/>
            <a:r>
              <a:rPr lang="ca-ES" sz="2200" b="1" dirty="0" smtClean="0">
                <a:latin typeface="Tw Cen MT" pitchFamily="34" charset="0"/>
              </a:rPr>
              <a:t>Ha realitzat més de 60 patents.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ANÈCDOTES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37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0000" lnSpcReduction="20000"/>
          </a:bodyPr>
          <a:lstStyle/>
          <a:p>
            <a:pPr algn="just"/>
            <a:r>
              <a:rPr lang="ca-ES" sz="4600" b="1" dirty="0" smtClean="0">
                <a:latin typeface="Tw Cen MT" pitchFamily="34" charset="0"/>
              </a:rPr>
              <a:t>A l’any 1982, va entrar en el </a:t>
            </a:r>
            <a:r>
              <a:rPr lang="ca-ES" sz="4600" b="1" dirty="0" err="1" smtClean="0">
                <a:latin typeface="Tw Cen MT" pitchFamily="34" charset="0"/>
              </a:rPr>
              <a:t>National</a:t>
            </a:r>
            <a:r>
              <a:rPr lang="ca-ES" sz="4600" b="1" dirty="0" smtClean="0">
                <a:latin typeface="Tw Cen MT" pitchFamily="34" charset="0"/>
              </a:rPr>
              <a:t> Inventors Hall of </a:t>
            </a:r>
            <a:r>
              <a:rPr lang="ca-ES" sz="4600" b="1" dirty="0" err="1" smtClean="0">
                <a:latin typeface="Tw Cen MT" pitchFamily="34" charset="0"/>
              </a:rPr>
              <a:t>Fame</a:t>
            </a:r>
            <a:r>
              <a:rPr lang="ca-ES" sz="4600" b="1" dirty="0" smtClean="0">
                <a:latin typeface="Tw Cen MT" pitchFamily="34" charset="0"/>
              </a:rPr>
              <a:t>.</a:t>
            </a:r>
          </a:p>
          <a:p>
            <a:pPr algn="just"/>
            <a:endParaRPr lang="ca-ES" sz="4600" b="1" dirty="0" smtClean="0">
              <a:latin typeface="Tw Cen MT" pitchFamily="34" charset="0"/>
            </a:endParaRPr>
          </a:p>
          <a:p>
            <a:pPr algn="just"/>
            <a:r>
              <a:rPr lang="ca-ES" sz="4600" b="1" dirty="0" smtClean="0">
                <a:latin typeface="Tw Cen MT" pitchFamily="34" charset="0"/>
              </a:rPr>
              <a:t>Va ser membre del </a:t>
            </a:r>
            <a:r>
              <a:rPr lang="ca-ES" sz="4600" b="1" dirty="0" err="1" smtClean="0">
                <a:latin typeface="Tw Cen MT" pitchFamily="34" charset="0"/>
              </a:rPr>
              <a:t>Institute</a:t>
            </a:r>
            <a:r>
              <a:rPr lang="ca-ES" sz="4600" b="1" dirty="0" smtClean="0">
                <a:latin typeface="Tw Cen MT" pitchFamily="34" charset="0"/>
              </a:rPr>
              <a:t> of </a:t>
            </a:r>
            <a:r>
              <a:rPr lang="ca-ES" sz="4600" b="1" dirty="0" err="1" smtClean="0">
                <a:latin typeface="Tw Cen MT" pitchFamily="34" charset="0"/>
              </a:rPr>
              <a:t>Electrical</a:t>
            </a:r>
            <a:r>
              <a:rPr lang="ca-ES" sz="4600" b="1" dirty="0" smtClean="0">
                <a:latin typeface="Tw Cen MT" pitchFamily="34" charset="0"/>
              </a:rPr>
              <a:t> </a:t>
            </a:r>
            <a:r>
              <a:rPr lang="ca-ES" sz="4600" b="1" dirty="0" err="1" smtClean="0">
                <a:latin typeface="Tw Cen MT" pitchFamily="34" charset="0"/>
              </a:rPr>
              <a:t>and</a:t>
            </a:r>
            <a:r>
              <a:rPr lang="ca-ES" sz="4600" b="1" dirty="0" smtClean="0">
                <a:latin typeface="Tw Cen MT" pitchFamily="34" charset="0"/>
              </a:rPr>
              <a:t> Electronics </a:t>
            </a:r>
            <a:r>
              <a:rPr lang="ca-ES" sz="4600" b="1" dirty="0" err="1" smtClean="0">
                <a:latin typeface="Tw Cen MT" pitchFamily="34" charset="0"/>
              </a:rPr>
              <a:t>Engineers</a:t>
            </a:r>
            <a:r>
              <a:rPr lang="ca-ES" sz="4600" b="1" dirty="0" smtClean="0">
                <a:latin typeface="Tw Cen MT" pitchFamily="34" charset="0"/>
              </a:rPr>
              <a:t> (IEEE) i de la </a:t>
            </a:r>
            <a:r>
              <a:rPr lang="ca-ES" sz="4600" b="1" dirty="0" err="1" smtClean="0">
                <a:latin typeface="Tw Cen MT" pitchFamily="34" charset="0"/>
              </a:rPr>
              <a:t>National</a:t>
            </a:r>
            <a:r>
              <a:rPr lang="ca-ES" sz="4600" b="1" dirty="0" smtClean="0">
                <a:latin typeface="Tw Cen MT" pitchFamily="34" charset="0"/>
              </a:rPr>
              <a:t> </a:t>
            </a:r>
            <a:r>
              <a:rPr lang="ca-ES" sz="4600" b="1" dirty="0" err="1" smtClean="0">
                <a:latin typeface="Tw Cen MT" pitchFamily="34" charset="0"/>
              </a:rPr>
              <a:t>Academy</a:t>
            </a:r>
            <a:r>
              <a:rPr lang="ca-ES" sz="4600" b="1" dirty="0" smtClean="0">
                <a:latin typeface="Tw Cen MT" pitchFamily="34" charset="0"/>
              </a:rPr>
              <a:t> of </a:t>
            </a:r>
            <a:r>
              <a:rPr lang="ca-ES" sz="4600" b="1" dirty="0" err="1" smtClean="0">
                <a:latin typeface="Tw Cen MT" pitchFamily="34" charset="0"/>
              </a:rPr>
              <a:t>Engineering</a:t>
            </a:r>
            <a:r>
              <a:rPr lang="ca-ES" sz="4600" b="1" dirty="0" smtClean="0">
                <a:latin typeface="Tw Cen MT" pitchFamily="34" charset="0"/>
              </a:rPr>
              <a:t> (NAE).</a:t>
            </a:r>
            <a:br>
              <a:rPr lang="ca-ES" sz="4600" b="1" dirty="0" smtClean="0">
                <a:latin typeface="Tw Cen MT" pitchFamily="34" charset="0"/>
              </a:rPr>
            </a:br>
            <a:endParaRPr lang="ca-ES" sz="4600" b="1" dirty="0" smtClean="0">
              <a:latin typeface="Tw Cen MT" pitchFamily="34" charset="0"/>
            </a:endParaRPr>
          </a:p>
          <a:p>
            <a:pPr algn="just"/>
            <a:r>
              <a:rPr lang="ca-ES" sz="4600" b="1" dirty="0" smtClean="0">
                <a:latin typeface="Tw Cen MT" pitchFamily="34" charset="0"/>
              </a:rPr>
              <a:t>Ha sigut premiat amb la medalla del Franklin </a:t>
            </a:r>
            <a:r>
              <a:rPr lang="ca-ES" sz="4600" b="1" dirty="0" err="1" smtClean="0">
                <a:latin typeface="Tw Cen MT" pitchFamily="34" charset="0"/>
              </a:rPr>
              <a:t>Institute’s</a:t>
            </a:r>
            <a:r>
              <a:rPr lang="ca-ES" sz="4600" b="1" dirty="0" smtClean="0">
                <a:latin typeface="Tw Cen MT" pitchFamily="34" charset="0"/>
              </a:rPr>
              <a:t> </a:t>
            </a:r>
            <a:r>
              <a:rPr lang="ca-ES" sz="4600" b="1" dirty="0" err="1" smtClean="0">
                <a:latin typeface="Tw Cen MT" pitchFamily="34" charset="0"/>
              </a:rPr>
              <a:t>Stuart</a:t>
            </a:r>
            <a:r>
              <a:rPr lang="ca-ES" sz="4600" b="1" dirty="0" smtClean="0">
                <a:latin typeface="Tw Cen MT" pitchFamily="34" charset="0"/>
              </a:rPr>
              <a:t> </a:t>
            </a:r>
            <a:r>
              <a:rPr lang="ca-ES" sz="4600" b="1" dirty="0" err="1" smtClean="0">
                <a:latin typeface="Tw Cen MT" pitchFamily="34" charset="0"/>
              </a:rPr>
              <a:t>Ballantine</a:t>
            </a:r>
            <a:r>
              <a:rPr lang="ca-ES" sz="4600" b="1" dirty="0" smtClean="0">
                <a:latin typeface="Tw Cen MT" pitchFamily="34" charset="0"/>
              </a:rPr>
              <a:t> i la Medalla d’Honor de IEEE.</a:t>
            </a:r>
          </a:p>
          <a:p>
            <a:pPr algn="just"/>
            <a:endParaRPr lang="ca-ES" sz="4600" b="1" dirty="0" smtClean="0">
              <a:latin typeface="Tw Cen MT" pitchFamily="34" charset="0"/>
            </a:endParaRPr>
          </a:p>
          <a:p>
            <a:pPr algn="just"/>
            <a:r>
              <a:rPr lang="ca-ES" sz="4600" b="1" dirty="0" smtClean="0">
                <a:latin typeface="Tw Cen MT" pitchFamily="34" charset="0"/>
              </a:rPr>
              <a:t>L'anècdota del seu descobriment, es curiosa. Acabava d’incorporar-se a Texas Instruments, i no va poder marxar de vacances l’estiu del 1958, perquè no tenia l'antiguitat suficient, i durant aquest període va descobrir i fabricar el microxip.</a:t>
            </a:r>
            <a:br>
              <a:rPr lang="ca-ES" sz="4600" b="1" dirty="0" smtClean="0">
                <a:latin typeface="Tw Cen MT" pitchFamily="34" charset="0"/>
              </a:rPr>
            </a:br>
            <a:r>
              <a:rPr lang="ca-ES" sz="4600" b="1" dirty="0" smtClean="0">
                <a:latin typeface="Tw Cen MT" pitchFamily="34" charset="0"/>
              </a:rPr>
              <a:t/>
            </a:r>
            <a:br>
              <a:rPr lang="ca-ES" sz="4600" b="1" dirty="0" smtClean="0">
                <a:latin typeface="Tw Cen MT" pitchFamily="34" charset="0"/>
              </a:rPr>
            </a:br>
            <a:endParaRPr lang="ca-ES" sz="4600" b="1" dirty="0" smtClean="0">
              <a:latin typeface="Tw Cen MT" pitchFamily="34" charset="0"/>
            </a:endParaRPr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ANÈCDOTES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26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TM01790491[[fn=Mylar]]</Template>
  <TotalTime>135</TotalTime>
  <Words>528</Words>
  <Application>Microsoft Office PowerPoint</Application>
  <PresentationFormat>Presentación en pantalla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Mylar</vt:lpstr>
      <vt:lpstr>JACK S. KILBY</vt:lpstr>
      <vt:lpstr>PRESENTACIÓ</vt:lpstr>
      <vt:lpstr>JUSTIFICACIÓ DE PERQUÈ L’HE TRIAT</vt:lpstr>
      <vt:lpstr>BIOGRAFIA</vt:lpstr>
      <vt:lpstr>BIOGRAFIA</vt:lpstr>
      <vt:lpstr>BIOGRAFIA</vt:lpstr>
      <vt:lpstr>EXPLICACIÓ PERQUÈ ÉS RELLEVANT I APORTACIONS</vt:lpstr>
      <vt:lpstr>ANÈCDOTES</vt:lpstr>
      <vt:lpstr>ANÈCDOTES</vt:lpstr>
      <vt:lpstr>CONCLUSIONS PERSONALS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JACK S. KILBY</dc:title>
  <dc:creator>Marc Villalobos Figueras</dc:creator>
  <cp:lastModifiedBy>Marc Villalobos Figueras</cp:lastModifiedBy>
  <cp:revision>25</cp:revision>
  <dcterms:created xsi:type="dcterms:W3CDTF">2016-09-20T10:46:49Z</dcterms:created>
  <dcterms:modified xsi:type="dcterms:W3CDTF">2016-09-27T11:38:25Z</dcterms:modified>
</cp:coreProperties>
</file>