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23"/>
  </p:notesMasterIdLst>
  <p:sldIdLst>
    <p:sldId id="256" r:id="rId5"/>
    <p:sldId id="267" r:id="rId6"/>
    <p:sldId id="266" r:id="rId7"/>
    <p:sldId id="296" r:id="rId8"/>
    <p:sldId id="263" r:id="rId9"/>
    <p:sldId id="276" r:id="rId10"/>
    <p:sldId id="297" r:id="rId11"/>
    <p:sldId id="298" r:id="rId12"/>
    <p:sldId id="277" r:id="rId13"/>
    <p:sldId id="278" r:id="rId14"/>
    <p:sldId id="279" r:id="rId15"/>
    <p:sldId id="281" r:id="rId16"/>
    <p:sldId id="286" r:id="rId17"/>
    <p:sldId id="299" r:id="rId18"/>
    <p:sldId id="284" r:id="rId19"/>
    <p:sldId id="300" r:id="rId20"/>
    <p:sldId id="301" r:id="rId21"/>
    <p:sldId id="30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in Tomkiewicz" initials="MT" lastIdx="1" clrIdx="0">
    <p:extLst>
      <p:ext uri="{19B8F6BF-5375-455C-9EA6-DF929625EA0E}">
        <p15:presenceInfo xmlns:p15="http://schemas.microsoft.com/office/powerpoint/2012/main" userId="Marcin Tomkiewic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20B2D-EF3E-7ACA-B016-B49952627A12}" v="7" dt="2021-11-29T19:38:27.052"/>
    <p1510:client id="{7855384B-E9F1-4E00-AA13-33E9A7428607}" v="298" dt="2021-11-05T17:15:00.664"/>
    <p1510:client id="{89FF4481-7523-1724-861E-7A9D2F16E99E}" v="4994" dt="2021-10-25T21:12:54.935"/>
    <p1510:client id="{97251675-2C53-5F7B-5CE2-F6B15C0ECD61}" v="1125" dt="2021-10-18T19:35:47.575"/>
    <p1510:client id="{A655ED2C-240B-C64E-E92B-4200F1260328}" v="4562" dt="2021-10-25T19:11:38.863"/>
    <p1510:client id="{ACB5C2D3-905C-8E28-EFA1-A680BC28F6A9}" v="7223" dt="2021-11-30T00:42:58.660"/>
    <p1510:client id="{E475DF59-9DED-44A0-8267-A60B91D4FB02}" v="664" dt="2021-05-19T12:54:34.872"/>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D41A8-CB1E-4C61-B907-96C65708B8CB}" type="datetimeFigureOut">
              <a:rPr lang="pl"/>
              <a:t>29.11.2021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C8A71-9E8E-43EE-B209-BD31A0CFEEE5}" type="slidenum">
              <a:rPr lang="pl"/>
              <a:t>‹#›</a:t>
            </a:fld>
            <a:endParaRPr lang="en-US"/>
          </a:p>
        </p:txBody>
      </p:sp>
    </p:spTree>
    <p:extLst>
      <p:ext uri="{BB962C8B-B14F-4D97-AF65-F5344CB8AC3E}">
        <p14:creationId xmlns:p14="http://schemas.microsoft.com/office/powerpoint/2010/main" val="108330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Ograniczanie dopływu ciepła do płonącego polimeru przez utworzenie ekranu termicznego, oddzielającego miejsce spalania od jego bezpośredniego otoczenia</a:t>
            </a:r>
          </a:p>
          <a:p>
            <a:r>
              <a:rPr lang="en-US">
                <a:cs typeface="Calibri"/>
              </a:rPr>
              <a:t>Ochłodzenie strefy spalania przez zwiększenie odpływu ciepła do otoczenia. Może to nastąpić wskutek zwiększonego przewodnictwa cieplnego nagrzanego materiału, strat ciepła na parowanie składników destrukcji, odprowadzanie ciepła przez odrywające się krople stopionego polimeru</a:t>
            </a:r>
          </a:p>
          <a:p>
            <a:r>
              <a:rPr lang="en-US">
                <a:cs typeface="Calibri"/>
              </a:rPr>
              <a:t>Utrudnienie dopływu reagentów do frontu spalania w płomieniu np. Przez utworzenie ochronnej warstwy skarbonizowanej lub szklistej na powierzchni materiału lub warstwy gazów niepalnych w jej pobliżu np mieszaniny H2O I CO2</a:t>
            </a:r>
          </a:p>
          <a:p>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3</a:t>
            </a:fld>
            <a:endParaRPr lang="en-US"/>
          </a:p>
        </p:txBody>
      </p:sp>
    </p:spTree>
    <p:extLst>
      <p:ext uri="{BB962C8B-B14F-4D97-AF65-F5344CB8AC3E}">
        <p14:creationId xmlns:p14="http://schemas.microsoft.com/office/powerpoint/2010/main" val="103802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07CA40E1-B125-4528-8EBE-C1A1AC7767CE}" type="datetimeFigureOut">
              <a:rPr lang="pl-PL" smtClean="0"/>
              <a:t>29.11.2021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55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07CA40E1-B125-4528-8EBE-C1A1AC7767CE}" type="datetimeFigureOut">
              <a:rPr lang="pl-PL" smtClean="0"/>
              <a:t>29.11.2021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99306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07CA40E1-B125-4528-8EBE-C1A1AC7767CE}" type="datetimeFigureOut">
              <a:rPr lang="pl-PL" smtClean="0"/>
              <a:t>29.11.2021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245637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07CA40E1-B125-4528-8EBE-C1A1AC7767CE}" type="datetimeFigureOut">
              <a:rPr lang="pl-PL" smtClean="0"/>
              <a:t>29.11.2021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256107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7CA40E1-B125-4528-8EBE-C1A1AC7767CE}" type="datetimeFigureOut">
              <a:rPr lang="pl-PL" smtClean="0"/>
              <a:t>29.11.2021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69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07CA40E1-B125-4528-8EBE-C1A1AC7767CE}" type="datetimeFigureOut">
              <a:rPr lang="pl-PL" smtClean="0"/>
              <a:t>29.11.2021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244246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07CA40E1-B125-4528-8EBE-C1A1AC7767CE}" type="datetimeFigureOut">
              <a:rPr lang="pl-PL" smtClean="0"/>
              <a:t>29.11.2021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140813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07CA40E1-B125-4528-8EBE-C1A1AC7767CE}" type="datetimeFigureOut">
              <a:rPr lang="pl-PL" smtClean="0"/>
              <a:t>29.11.2021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320101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CA40E1-B125-4528-8EBE-C1A1AC7767CE}" type="datetimeFigureOut">
              <a:rPr lang="pl-PL" smtClean="0"/>
              <a:t>29.11.2021</a:t>
            </a:fld>
            <a:endParaRPr lang="pl-P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a:p>
        </p:txBody>
      </p:sp>
      <p:sp>
        <p:nvSpPr>
          <p:cNvPr id="9" name="Slide Number Placeholder 8"/>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23988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CA40E1-B125-4528-8EBE-C1A1AC7767CE}" type="datetimeFigureOut">
              <a:rPr lang="pl-PL" smtClean="0"/>
              <a:t>29.11.2021</a:t>
            </a:fld>
            <a:endParaRPr lang="pl-P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0579DC-9A9B-4399-8124-81AA16B11008}" type="slidenum">
              <a:rPr lang="pl-PL" smtClean="0"/>
              <a:t>‹#›</a:t>
            </a:fld>
            <a:endParaRPr lang="pl-PL"/>
          </a:p>
        </p:txBody>
      </p:sp>
    </p:spTree>
    <p:extLst>
      <p:ext uri="{BB962C8B-B14F-4D97-AF65-F5344CB8AC3E}">
        <p14:creationId xmlns:p14="http://schemas.microsoft.com/office/powerpoint/2010/main" val="2002663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7CA40E1-B125-4528-8EBE-C1A1AC7767CE}" type="datetimeFigureOut">
              <a:rPr lang="pl-PL" smtClean="0"/>
              <a:t>29.11.2021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116221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CA40E1-B125-4528-8EBE-C1A1AC7767CE}" type="datetimeFigureOut">
              <a:rPr lang="pl-PL" smtClean="0"/>
              <a:t>29.11.2021</a:t>
            </a:fld>
            <a:endParaRPr lang="pl-P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0579DC-9A9B-4399-8124-81AA16B11008}" type="slidenum">
              <a:rPr lang="pl-PL" smtClean="0"/>
              <a:t>‹#›</a:t>
            </a:fld>
            <a:endParaRPr lang="pl-P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9082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rystal lattice grid">
            <a:extLst>
              <a:ext uri="{FF2B5EF4-FFF2-40B4-BE49-F238E27FC236}">
                <a16:creationId xmlns:a16="http://schemas.microsoft.com/office/drawing/2014/main" id="{04D8E6EB-D401-476E-B819-AEEC26DF36BA}"/>
              </a:ext>
            </a:extLst>
          </p:cNvPr>
          <p:cNvPicPr>
            <a:picLocks noChangeAspect="1"/>
          </p:cNvPicPr>
          <p:nvPr/>
        </p:nvPicPr>
        <p:blipFill rotWithShape="1">
          <a:blip r:embed="rId2">
            <a:duotone>
              <a:schemeClr val="bg2">
                <a:shade val="45000"/>
                <a:satMod val="135000"/>
              </a:schemeClr>
              <a:prstClr val="white"/>
            </a:duotone>
            <a:alphaModFix amt="35000"/>
          </a:blip>
          <a:srcRect/>
          <a:stretch/>
        </p:blipFill>
        <p:spPr>
          <a:xfrm>
            <a:off x="20" y="10"/>
            <a:ext cx="12191980" cy="6857990"/>
          </a:xfrm>
          <a:prstGeom prst="rect">
            <a:avLst/>
          </a:prstGeom>
        </p:spPr>
      </p:pic>
      <p:sp>
        <p:nvSpPr>
          <p:cNvPr id="2" name="Tytuł 1">
            <a:extLst>
              <a:ext uri="{FF2B5EF4-FFF2-40B4-BE49-F238E27FC236}">
                <a16:creationId xmlns:a16="http://schemas.microsoft.com/office/drawing/2014/main" id="{A6392F23-1BE1-45DD-83F4-A7CDDCA59B89}"/>
              </a:ext>
            </a:extLst>
          </p:cNvPr>
          <p:cNvSpPr>
            <a:spLocks noGrp="1"/>
          </p:cNvSpPr>
          <p:nvPr>
            <p:ph type="ctrTitle"/>
          </p:nvPr>
        </p:nvSpPr>
        <p:spPr>
          <a:xfrm>
            <a:off x="1097280" y="758952"/>
            <a:ext cx="10058400" cy="3566160"/>
          </a:xfrm>
        </p:spPr>
        <p:txBody>
          <a:bodyPr>
            <a:noAutofit/>
          </a:bodyPr>
          <a:lstStyle/>
          <a:p>
            <a:r>
              <a:rPr lang="en-US" sz="5400" dirty="0">
                <a:cs typeface="Calibri Light" panose="020F0302020204030204"/>
              </a:rPr>
              <a:t>Metody </a:t>
            </a:r>
            <a:r>
              <a:rPr lang="en-US" sz="5400" err="1">
                <a:cs typeface="Calibri Light" panose="020F0302020204030204"/>
              </a:rPr>
              <a:t>ograniczania</a:t>
            </a:r>
            <a:r>
              <a:rPr lang="en-US" sz="5400" dirty="0">
                <a:cs typeface="Calibri Light" panose="020F0302020204030204"/>
              </a:rPr>
              <a:t> </a:t>
            </a:r>
            <a:r>
              <a:rPr lang="en-US" sz="5400" err="1">
                <a:cs typeface="Calibri Light" panose="020F0302020204030204"/>
              </a:rPr>
              <a:t>palności</a:t>
            </a:r>
            <a:r>
              <a:rPr lang="en-US" sz="5400" dirty="0">
                <a:cs typeface="Calibri Light" panose="020F0302020204030204"/>
              </a:rPr>
              <a:t> </a:t>
            </a:r>
            <a:r>
              <a:rPr lang="en-US" sz="5400">
                <a:cs typeface="Calibri Light" panose="020F0302020204030204"/>
              </a:rPr>
              <a:t>polimerów przy pomocy antypirenów</a:t>
            </a:r>
            <a:endParaRPr lang="en-US"/>
          </a:p>
        </p:txBody>
      </p:sp>
      <p:sp>
        <p:nvSpPr>
          <p:cNvPr id="3" name="Podtytuł 2">
            <a:extLst>
              <a:ext uri="{FF2B5EF4-FFF2-40B4-BE49-F238E27FC236}">
                <a16:creationId xmlns:a16="http://schemas.microsoft.com/office/drawing/2014/main" id="{953ABAEF-0B46-4164-8E68-C369D8FE76FA}"/>
              </a:ext>
            </a:extLst>
          </p:cNvPr>
          <p:cNvSpPr>
            <a:spLocks noGrp="1"/>
          </p:cNvSpPr>
          <p:nvPr>
            <p:ph type="subTitle" idx="1"/>
          </p:nvPr>
        </p:nvSpPr>
        <p:spPr>
          <a:xfrm>
            <a:off x="1100051" y="4455620"/>
            <a:ext cx="10058400" cy="1143000"/>
          </a:xfrm>
        </p:spPr>
        <p:txBody>
          <a:bodyPr>
            <a:normAutofit/>
          </a:bodyPr>
          <a:lstStyle/>
          <a:p>
            <a:r>
              <a:rPr lang="pl-PL">
                <a:solidFill>
                  <a:schemeClr val="tx1">
                    <a:lumMod val="85000"/>
                    <a:lumOff val="15000"/>
                  </a:schemeClr>
                </a:solidFill>
              </a:rPr>
              <a:t>Marcin Tomkiewicz</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079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380145" y="369339"/>
            <a:ext cx="3422968" cy="2103875"/>
          </a:xfrm>
        </p:spPr>
        <p:txBody>
          <a:bodyPr vert="horz" lIns="91440" tIns="45720" rIns="91440" bIns="45720" rtlCol="0" anchor="b">
            <a:normAutofit/>
          </a:bodyPr>
          <a:lstStyle/>
          <a:p>
            <a:r>
              <a:rPr lang="en-US" sz="2800" b="1">
                <a:solidFill>
                  <a:srgbClr val="FFFFFF"/>
                </a:solidFill>
                <a:cs typeface="Calibri Light"/>
              </a:rPr>
              <a:t>Mechanzm powstawania warstw zwęglonych</a:t>
            </a: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3293209"/>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chemeClr val="bg1"/>
                </a:solidFill>
                <a:cs typeface="Calibri"/>
              </a:rPr>
              <a:t>Dehydratacja kwasów w obecności związków o dużej zawartości węgla powoduje powstawanie koksu</a:t>
            </a:r>
          </a:p>
          <a:p>
            <a:pPr>
              <a:buFont typeface="Calibri" panose="020F0502020204030204" pitchFamily="34" charset="0"/>
              <a:buChar char="•"/>
            </a:pPr>
            <a:endParaRPr lang="en-US" sz="1600" dirty="0">
              <a:solidFill>
                <a:schemeClr val="bg1"/>
              </a:solidFill>
              <a:cs typeface="Calibri"/>
            </a:endParaRPr>
          </a:p>
          <a:p>
            <a:pPr>
              <a:buFont typeface="Calibri" panose="020F0502020204030204" pitchFamily="34" charset="0"/>
              <a:buChar char="•"/>
            </a:pPr>
            <a:r>
              <a:rPr lang="en-US" sz="1600">
                <a:solidFill>
                  <a:schemeClr val="bg1"/>
                </a:solidFill>
                <a:cs typeface="Calibri"/>
              </a:rPr>
              <a:t>Związki halogenowe, oraz aminy I amidy w trakcie rozkładu wydzielają niepalne gazy, co powoduje spienianie warstwy koksu</a:t>
            </a:r>
            <a:endParaRPr lang="en-US" sz="1600" dirty="0">
              <a:solidFill>
                <a:schemeClr val="bg1"/>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r>
              <a:rPr lang="en-US" sz="1600">
                <a:solidFill>
                  <a:srgbClr val="FFFFFF"/>
                </a:solidFill>
                <a:cs typeface="Calibri"/>
              </a:rPr>
              <a:t>Zastosowanie związków halogenowych jest ograniczone ze wzgędu na to, że produkowane przez nie gazy często są toksyczne</a:t>
            </a:r>
            <a:endParaRPr lang="en-US" sz="1600" dirty="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4" name="Picture 4">
            <a:extLst>
              <a:ext uri="{FF2B5EF4-FFF2-40B4-BE49-F238E27FC236}">
                <a16:creationId xmlns:a16="http://schemas.microsoft.com/office/drawing/2014/main" id="{B402E075-FEF2-40A6-B5F2-A83221993BBE}"/>
              </a:ext>
            </a:extLst>
          </p:cNvPr>
          <p:cNvPicPr>
            <a:picLocks noChangeAspect="1"/>
          </p:cNvPicPr>
          <p:nvPr/>
        </p:nvPicPr>
        <p:blipFill>
          <a:blip r:embed="rId2"/>
          <a:stretch>
            <a:fillRect/>
          </a:stretch>
        </p:blipFill>
        <p:spPr>
          <a:xfrm>
            <a:off x="5341257" y="2524116"/>
            <a:ext cx="5500914" cy="3986910"/>
          </a:xfrm>
          <a:prstGeom prst="rect">
            <a:avLst/>
          </a:prstGeom>
        </p:spPr>
      </p:pic>
      <p:pic>
        <p:nvPicPr>
          <p:cNvPr id="3" name="Picture 3">
            <a:extLst>
              <a:ext uri="{FF2B5EF4-FFF2-40B4-BE49-F238E27FC236}">
                <a16:creationId xmlns:a16="http://schemas.microsoft.com/office/drawing/2014/main" id="{0873A9BA-8CCB-4A46-9B81-671898407A8A}"/>
              </a:ext>
            </a:extLst>
          </p:cNvPr>
          <p:cNvPicPr>
            <a:picLocks noChangeAspect="1"/>
          </p:cNvPicPr>
          <p:nvPr/>
        </p:nvPicPr>
        <p:blipFill>
          <a:blip r:embed="rId3"/>
          <a:stretch>
            <a:fillRect/>
          </a:stretch>
        </p:blipFill>
        <p:spPr>
          <a:xfrm>
            <a:off x="6635449" y="711901"/>
            <a:ext cx="3384247" cy="2918391"/>
          </a:xfrm>
          <a:prstGeom prst="rect">
            <a:avLst/>
          </a:prstGeom>
        </p:spPr>
      </p:pic>
    </p:spTree>
    <p:extLst>
      <p:ext uri="{BB962C8B-B14F-4D97-AF65-F5344CB8AC3E}">
        <p14:creationId xmlns:p14="http://schemas.microsoft.com/office/powerpoint/2010/main" val="71701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380145" y="369339"/>
            <a:ext cx="3422968" cy="2103875"/>
          </a:xfrm>
        </p:spPr>
        <p:txBody>
          <a:bodyPr vert="horz" lIns="91440" tIns="45720" rIns="91440" bIns="45720" rtlCol="0" anchor="b">
            <a:normAutofit/>
          </a:bodyPr>
          <a:lstStyle/>
          <a:p>
            <a:r>
              <a:rPr lang="en-US" sz="2800" b="1">
                <a:solidFill>
                  <a:srgbClr val="FFFFFF"/>
                </a:solidFill>
                <a:cs typeface="Calibri Light"/>
              </a:rPr>
              <a:t>Ciągłość warstwy skarbonizowanej</a:t>
            </a: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4278094"/>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chemeClr val="bg1"/>
                </a:solidFill>
                <a:cs typeface="Calibri"/>
              </a:rPr>
              <a:t>Skuteczność działania warstwy kosku zależy od jej struktury I właściwości fizycznych</a:t>
            </a:r>
            <a:endParaRPr lang="en-US">
              <a:solidFill>
                <a:schemeClr val="bg1"/>
              </a:solidFill>
            </a:endParaRPr>
          </a:p>
          <a:p>
            <a:pPr>
              <a:buFont typeface="Calibri" panose="020F0502020204030204" pitchFamily="34" charset="0"/>
              <a:buChar char="•"/>
            </a:pPr>
            <a:endParaRPr lang="en-US" sz="1600" dirty="0">
              <a:solidFill>
                <a:schemeClr val="bg1"/>
              </a:solidFill>
              <a:cs typeface="Calibri"/>
            </a:endParaRPr>
          </a:p>
          <a:p>
            <a:pPr>
              <a:buFont typeface="Calibri" panose="020F0502020204030204" pitchFamily="34" charset="0"/>
              <a:buChar char="•"/>
            </a:pPr>
            <a:r>
              <a:rPr lang="en-US" sz="1600">
                <a:solidFill>
                  <a:schemeClr val="bg1"/>
                </a:solidFill>
                <a:cs typeface="Calibri"/>
              </a:rPr>
              <a:t>Idealna warstwa cechuje się dużą grubością, oraz budowie składającej się z pęcherzyków o różnych wielkościach</a:t>
            </a:r>
            <a:endParaRPr lang="en-US" sz="1600" dirty="0">
              <a:solidFill>
                <a:schemeClr val="bg1"/>
              </a:solidFill>
              <a:cs typeface="Calibri"/>
            </a:endParaRPr>
          </a:p>
          <a:p>
            <a:pPr>
              <a:buFont typeface="Calibri" panose="020F0502020204030204" pitchFamily="34" charset="0"/>
              <a:buChar char="•"/>
            </a:pPr>
            <a:endParaRPr lang="en-US" sz="1600" dirty="0">
              <a:solidFill>
                <a:schemeClr val="bg1"/>
              </a:solidFill>
              <a:cs typeface="Calibri"/>
            </a:endParaRPr>
          </a:p>
          <a:p>
            <a:pPr>
              <a:buFont typeface="Calibri" panose="020F0502020204030204" pitchFamily="34" charset="0"/>
              <a:buChar char="•"/>
            </a:pPr>
            <a:r>
              <a:rPr lang="en-US" sz="1600">
                <a:solidFill>
                  <a:schemeClr val="bg1"/>
                </a:solidFill>
                <a:cs typeface="Calibri"/>
              </a:rPr>
              <a:t>Jednak rzeczywiste warstwy zawerają szczeliny oraz kanaliki, dzięki którym stopiony polimer i lotne produkty pirolizy przenikają do strefy płomienia. Dodatkowo warstwy mogą ulegać utlenianiu, rozpuszczaniu w wodzie i ulegać wykruszeniu</a:t>
            </a:r>
            <a:endParaRPr lang="en-US" sz="1600" dirty="0">
              <a:solidFill>
                <a:schemeClr val="bg1"/>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3" name="Picture 3">
            <a:extLst>
              <a:ext uri="{FF2B5EF4-FFF2-40B4-BE49-F238E27FC236}">
                <a16:creationId xmlns:a16="http://schemas.microsoft.com/office/drawing/2014/main" id="{43393E24-601D-47B7-A4F8-382C2C23A671}"/>
              </a:ext>
            </a:extLst>
          </p:cNvPr>
          <p:cNvPicPr>
            <a:picLocks noChangeAspect="1"/>
          </p:cNvPicPr>
          <p:nvPr/>
        </p:nvPicPr>
        <p:blipFill>
          <a:blip r:embed="rId2"/>
          <a:stretch>
            <a:fillRect/>
          </a:stretch>
        </p:blipFill>
        <p:spPr>
          <a:xfrm>
            <a:off x="4821162" y="2395885"/>
            <a:ext cx="6601580" cy="2598420"/>
          </a:xfrm>
          <a:prstGeom prst="rect">
            <a:avLst/>
          </a:prstGeom>
        </p:spPr>
      </p:pic>
    </p:spTree>
    <p:extLst>
      <p:ext uri="{BB962C8B-B14F-4D97-AF65-F5344CB8AC3E}">
        <p14:creationId xmlns:p14="http://schemas.microsoft.com/office/powerpoint/2010/main" val="410002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9" name="Straight Connector 5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0" name="Rectangle 60">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62">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280F0AF5-4557-49E5-AF68-C73CA40B5A1C}"/>
              </a:ext>
            </a:extLst>
          </p:cNvPr>
          <p:cNvSpPr>
            <a:spLocks noGrp="1"/>
          </p:cNvSpPr>
          <p:nvPr>
            <p:ph type="title"/>
          </p:nvPr>
        </p:nvSpPr>
        <p:spPr>
          <a:xfrm>
            <a:off x="3836504" y="758952"/>
            <a:ext cx="7319175" cy="3566160"/>
          </a:xfrm>
        </p:spPr>
        <p:txBody>
          <a:bodyPr vert="horz" lIns="91440" tIns="45720" rIns="91440" bIns="45720" rtlCol="0" anchor="b" anchorCtr="0">
            <a:noAutofit/>
          </a:bodyPr>
          <a:lstStyle/>
          <a:p>
            <a:r>
              <a:rPr lang="en-US" sz="5400"/>
              <a:t>Antypireny pozostałe</a:t>
            </a:r>
            <a:endParaRPr lang="en-US" sz="5400">
              <a:cs typeface="Calibri Light"/>
            </a:endParaRPr>
          </a:p>
        </p:txBody>
      </p:sp>
      <p:sp>
        <p:nvSpPr>
          <p:cNvPr id="65" name="Rectangle 64">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id="{929B062A-BC85-4041-942B-5AAD1142A828}"/>
              </a:ext>
            </a:extLst>
          </p:cNvPr>
          <p:cNvPicPr>
            <a:picLocks noChangeAspect="1"/>
          </p:cNvPicPr>
          <p:nvPr/>
        </p:nvPicPr>
        <p:blipFill>
          <a:blip r:embed="rId2"/>
          <a:stretch>
            <a:fillRect/>
          </a:stretch>
        </p:blipFill>
        <p:spPr>
          <a:xfrm>
            <a:off x="1044695" y="1589867"/>
            <a:ext cx="1950648" cy="2456191"/>
          </a:xfrm>
          <a:prstGeom prst="rect">
            <a:avLst/>
          </a:prstGeom>
          <a:ln>
            <a:noFill/>
          </a:ln>
          <a:effectLst>
            <a:softEdge rad="112500"/>
          </a:effectLst>
        </p:spPr>
      </p:pic>
    </p:spTree>
    <p:extLst>
      <p:ext uri="{BB962C8B-B14F-4D97-AF65-F5344CB8AC3E}">
        <p14:creationId xmlns:p14="http://schemas.microsoft.com/office/powerpoint/2010/main" val="95186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a:solidFill>
                  <a:schemeClr val="bg1"/>
                </a:solidFill>
                <a:cs typeface="Calibri Light"/>
              </a:rPr>
              <a:t>Antypireny rozkładające się z wydzieleniem wody</a:t>
            </a: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3785652"/>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rgbClr val="FFFFFF"/>
                </a:solidFill>
                <a:cs typeface="Calibri"/>
              </a:rPr>
              <a:t>Największą grupą są wodorotlenki jak np Al(OH)3 oraz Mg(OH)2, jednak powszechnie stosowany jest również kwas borowy</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Pod wpływem temperatury rozkładają się one do wody i tlenku, co powoduje zajście następujących procesów fizycznych:</a:t>
            </a:r>
            <a:br>
              <a:rPr lang="en-US" sz="1600" dirty="0">
                <a:solidFill>
                  <a:srgbClr val="FFFFFF"/>
                </a:solidFill>
                <a:cs typeface="Calibri"/>
              </a:rPr>
            </a:br>
            <a:r>
              <a:rPr lang="en-US" sz="1600">
                <a:solidFill>
                  <a:srgbClr val="FFFFFF"/>
                </a:solidFill>
                <a:cs typeface="Calibri"/>
              </a:rPr>
              <a:t>- ochłodzenie na skutek reakcji endotermicznej</a:t>
            </a:r>
            <a:br>
              <a:rPr lang="en-US" sz="1600" dirty="0">
                <a:solidFill>
                  <a:srgbClr val="FFFFFF"/>
                </a:solidFill>
                <a:cs typeface="Calibri"/>
              </a:rPr>
            </a:br>
            <a:r>
              <a:rPr lang="en-US" sz="1600">
                <a:solidFill>
                  <a:srgbClr val="FFFFFF"/>
                </a:solidFill>
                <a:cs typeface="Calibri"/>
              </a:rPr>
              <a:t>- tlenki metali majce dużą pojemność cieplną, spowalniają pirolizę</a:t>
            </a:r>
            <a:br>
              <a:rPr lang="en-US" sz="1600" dirty="0">
                <a:solidFill>
                  <a:srgbClr val="FFFFFF"/>
                </a:solidFill>
                <a:cs typeface="Calibri"/>
              </a:rPr>
            </a:br>
            <a:r>
              <a:rPr lang="en-US" sz="1600">
                <a:solidFill>
                  <a:srgbClr val="FFFFFF"/>
                </a:solidFill>
                <a:cs typeface="Calibri"/>
              </a:rPr>
              <a:t>- para wodna rozcieńcza lotne produkty pirolizy polimeru </a:t>
            </a:r>
            <a:endParaRPr lang="en-US" sz="1600" dirty="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4" name="Content Placeholder 3">
            <a:extLst>
              <a:ext uri="{FF2B5EF4-FFF2-40B4-BE49-F238E27FC236}">
                <a16:creationId xmlns:a16="http://schemas.microsoft.com/office/drawing/2014/main" id="{C5DC292D-33C3-4459-A426-076B32EB703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D5415CB3-4185-43B1-9483-2F4FA9930E03}"/>
              </a:ext>
            </a:extLst>
          </p:cNvPr>
          <p:cNvPicPr>
            <a:picLocks noChangeAspect="1"/>
          </p:cNvPicPr>
          <p:nvPr/>
        </p:nvPicPr>
        <p:blipFill>
          <a:blip r:embed="rId2"/>
          <a:stretch>
            <a:fillRect/>
          </a:stretch>
        </p:blipFill>
        <p:spPr>
          <a:xfrm>
            <a:off x="5214334" y="1900583"/>
            <a:ext cx="5953124" cy="3345608"/>
          </a:xfrm>
          <a:prstGeom prst="rect">
            <a:avLst/>
          </a:prstGeom>
        </p:spPr>
      </p:pic>
    </p:spTree>
    <p:extLst>
      <p:ext uri="{BB962C8B-B14F-4D97-AF65-F5344CB8AC3E}">
        <p14:creationId xmlns:p14="http://schemas.microsoft.com/office/powerpoint/2010/main" val="286550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a:solidFill>
                  <a:schemeClr val="bg1"/>
                </a:solidFill>
                <a:cs typeface="Calibri Light"/>
              </a:rPr>
              <a:t>Antypireny rozkładające się z wydzieleniem wody</a:t>
            </a: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2062103"/>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rgbClr val="FFFFFF"/>
                </a:solidFill>
                <a:cs typeface="Calibri"/>
              </a:rPr>
              <a:t>Największymi problemami związanymi z użytkowaniem antypirenów rozkładających się z wydzieleniem wody jest ich niska wydajność I niska temperatura rozkładu, oraz konieczność stosowania ich w dużych ilościach do materiałów polimerowych (nawet do 75%)</a:t>
            </a:r>
            <a:endParaRPr lang="en-US" sz="1600" dirty="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5" name="Picture 7">
            <a:extLst>
              <a:ext uri="{FF2B5EF4-FFF2-40B4-BE49-F238E27FC236}">
                <a16:creationId xmlns:a16="http://schemas.microsoft.com/office/drawing/2014/main" id="{7BF30A41-313F-431F-89A8-D8D327132D8D}"/>
              </a:ext>
            </a:extLst>
          </p:cNvPr>
          <p:cNvPicPr>
            <a:picLocks noChangeAspect="1"/>
          </p:cNvPicPr>
          <p:nvPr/>
        </p:nvPicPr>
        <p:blipFill>
          <a:blip r:embed="rId2"/>
          <a:stretch>
            <a:fillRect/>
          </a:stretch>
        </p:blipFill>
        <p:spPr>
          <a:xfrm>
            <a:off x="5929722" y="1495501"/>
            <a:ext cx="4425585" cy="4216249"/>
          </a:xfrm>
          <a:prstGeom prst="rect">
            <a:avLst/>
          </a:prstGeom>
        </p:spPr>
      </p:pic>
      <p:sp>
        <p:nvSpPr>
          <p:cNvPr id="8" name="Content Placeholder 7">
            <a:extLst>
              <a:ext uri="{FF2B5EF4-FFF2-40B4-BE49-F238E27FC236}">
                <a16:creationId xmlns:a16="http://schemas.microsoft.com/office/drawing/2014/main" id="{9F544681-C955-4E01-B853-0536309CFCE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109806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380145" y="369339"/>
            <a:ext cx="3422968" cy="2103875"/>
          </a:xfrm>
        </p:spPr>
        <p:txBody>
          <a:bodyPr vert="horz" lIns="91440" tIns="45720" rIns="91440" bIns="45720" rtlCol="0" anchor="b">
            <a:normAutofit/>
          </a:bodyPr>
          <a:lstStyle/>
          <a:p>
            <a:r>
              <a:rPr lang="en-US" sz="2800" b="1">
                <a:solidFill>
                  <a:srgbClr val="FFFFFF"/>
                </a:solidFill>
                <a:cs typeface="Calibri Light"/>
              </a:rPr>
              <a:t>Organiczne związki halogenowe</a:t>
            </a: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3539430"/>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rgbClr val="FFFFFF"/>
                </a:solidFill>
                <a:cs typeface="Calibri"/>
              </a:rPr>
              <a:t>Substancje chemiczne zawierające atomy halogenu są najpopularniejszymi dodatkami obecnie stosowanymi do uniepalniania polimerów</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Ze względu na niską stabilność termiczną związków jodu, oraz dużą związków fluoru zazwyczaj używa się związków opartych na bromie oraz chlorze</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4" name="Picture 4">
            <a:extLst>
              <a:ext uri="{FF2B5EF4-FFF2-40B4-BE49-F238E27FC236}">
                <a16:creationId xmlns:a16="http://schemas.microsoft.com/office/drawing/2014/main" id="{0806DE27-97AE-402B-A8F9-8519A1A6B90D}"/>
              </a:ext>
            </a:extLst>
          </p:cNvPr>
          <p:cNvPicPr>
            <a:picLocks noChangeAspect="1"/>
          </p:cNvPicPr>
          <p:nvPr/>
        </p:nvPicPr>
        <p:blipFill>
          <a:blip r:embed="rId2"/>
          <a:stretch>
            <a:fillRect/>
          </a:stretch>
        </p:blipFill>
        <p:spPr>
          <a:xfrm>
            <a:off x="5752495" y="1484981"/>
            <a:ext cx="4557484" cy="3803371"/>
          </a:xfrm>
          <a:prstGeom prst="rect">
            <a:avLst/>
          </a:prstGeom>
        </p:spPr>
      </p:pic>
    </p:spTree>
    <p:extLst>
      <p:ext uri="{BB962C8B-B14F-4D97-AF65-F5344CB8AC3E}">
        <p14:creationId xmlns:p14="http://schemas.microsoft.com/office/powerpoint/2010/main" val="935655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380145" y="369339"/>
            <a:ext cx="3422968" cy="2103875"/>
          </a:xfrm>
        </p:spPr>
        <p:txBody>
          <a:bodyPr vert="horz" lIns="91440" tIns="45720" rIns="91440" bIns="45720" rtlCol="0" anchor="b">
            <a:normAutofit/>
          </a:bodyPr>
          <a:lstStyle/>
          <a:p>
            <a:r>
              <a:rPr lang="en-US" sz="2800" b="1">
                <a:solidFill>
                  <a:srgbClr val="FFFFFF"/>
                </a:solidFill>
                <a:cs typeface="Calibri Light"/>
              </a:rPr>
              <a:t>Organiczne związki halogenowe</a:t>
            </a: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4278094"/>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rgbClr val="FFFFFF"/>
                </a:solidFill>
                <a:cs typeface="Calibri"/>
              </a:rPr>
              <a:t>W trakcie poddawania wysokim temperaturom antypireny te powodują wydzeilanie się niepalnych gazów halogenków, oraz halogenowodoru, które rozrzedzają gazy palne, oraz reagują z wolnymi rodnikami powstałymi w płomieniu, zmieniając je w rodniki mniej aktywne, lub dezaktywując</a:t>
            </a:r>
            <a:endParaRPr lang="en-US"/>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Zaledwie kilka procent antypirenu halogenowego może opóźnić zapłon,  oraz znacząco spowolnić szybkość rozprzestrzeniania się ognia</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3" name="Picture 3">
            <a:extLst>
              <a:ext uri="{FF2B5EF4-FFF2-40B4-BE49-F238E27FC236}">
                <a16:creationId xmlns:a16="http://schemas.microsoft.com/office/drawing/2014/main" id="{B5B8EB67-CA4D-4F8F-9235-8BE34E397749}"/>
              </a:ext>
            </a:extLst>
          </p:cNvPr>
          <p:cNvPicPr>
            <a:picLocks noChangeAspect="1"/>
          </p:cNvPicPr>
          <p:nvPr/>
        </p:nvPicPr>
        <p:blipFill>
          <a:blip r:embed="rId2"/>
          <a:stretch>
            <a:fillRect/>
          </a:stretch>
        </p:blipFill>
        <p:spPr>
          <a:xfrm>
            <a:off x="5014686" y="2687611"/>
            <a:ext cx="6093580" cy="2014969"/>
          </a:xfrm>
          <a:prstGeom prst="rect">
            <a:avLst/>
          </a:prstGeom>
        </p:spPr>
      </p:pic>
    </p:spTree>
    <p:extLst>
      <p:ext uri="{BB962C8B-B14F-4D97-AF65-F5344CB8AC3E}">
        <p14:creationId xmlns:p14="http://schemas.microsoft.com/office/powerpoint/2010/main" val="2188131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380145" y="369339"/>
            <a:ext cx="3422968" cy="2103875"/>
          </a:xfrm>
        </p:spPr>
        <p:txBody>
          <a:bodyPr vert="horz" lIns="91440" tIns="45720" rIns="91440" bIns="45720" rtlCol="0" anchor="b">
            <a:normAutofit/>
          </a:bodyPr>
          <a:lstStyle/>
          <a:p>
            <a:r>
              <a:rPr lang="en-US" sz="2800" b="1">
                <a:solidFill>
                  <a:srgbClr val="FFFFFF"/>
                </a:solidFill>
                <a:cs typeface="Calibri Light"/>
              </a:rPr>
              <a:t>Organiczne związki halogenowe</a:t>
            </a: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4278094"/>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rgbClr val="FFFFFF"/>
                </a:solidFill>
                <a:cs typeface="Calibri"/>
              </a:rPr>
              <a:t>Halogenowe antypireny cechują się bardzo dobrymi właściwościami uniepalniającymi, jednak ich użytkowanie wiąże się z poważnymi blemami</a:t>
            </a:r>
            <a:endParaRPr lang="en-US">
              <a:solidFill>
                <a:srgbClr val="000000"/>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Najpoważniejszymi są opary halogenków, oraz halogenkowodru wydzielające się w trakcie pożaru, które są silnie toksyczne dla ludzi. </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Dodatkowo te antypireny mogą ulegać degradacji fotochemicznej</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3" name="Picture 3">
            <a:extLst>
              <a:ext uri="{FF2B5EF4-FFF2-40B4-BE49-F238E27FC236}">
                <a16:creationId xmlns:a16="http://schemas.microsoft.com/office/drawing/2014/main" id="{94B444FA-A70C-4273-A61E-0C15383AF510}"/>
              </a:ext>
            </a:extLst>
          </p:cNvPr>
          <p:cNvPicPr>
            <a:picLocks noChangeAspect="1"/>
          </p:cNvPicPr>
          <p:nvPr/>
        </p:nvPicPr>
        <p:blipFill>
          <a:blip r:embed="rId2"/>
          <a:stretch>
            <a:fillRect/>
          </a:stretch>
        </p:blipFill>
        <p:spPr>
          <a:xfrm>
            <a:off x="5885543" y="1835344"/>
            <a:ext cx="4279295" cy="2824456"/>
          </a:xfrm>
          <a:prstGeom prst="rect">
            <a:avLst/>
          </a:prstGeom>
        </p:spPr>
      </p:pic>
    </p:spTree>
    <p:extLst>
      <p:ext uri="{BB962C8B-B14F-4D97-AF65-F5344CB8AC3E}">
        <p14:creationId xmlns:p14="http://schemas.microsoft.com/office/powerpoint/2010/main" val="290539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0D21-F672-437A-9F64-D3E6C130195B}"/>
              </a:ext>
            </a:extLst>
          </p:cNvPr>
          <p:cNvSpPr>
            <a:spLocks noGrp="1"/>
          </p:cNvSpPr>
          <p:nvPr>
            <p:ph type="title"/>
          </p:nvPr>
        </p:nvSpPr>
        <p:spPr/>
        <p:txBody>
          <a:bodyPr/>
          <a:lstStyle/>
          <a:p>
            <a:r>
              <a:rPr lang="en-US">
                <a:cs typeface="Calibri Light"/>
              </a:rPr>
              <a:t>Źródła</a:t>
            </a:r>
            <a:endParaRPr lang="en-US"/>
          </a:p>
        </p:txBody>
      </p:sp>
      <p:sp>
        <p:nvSpPr>
          <p:cNvPr id="3" name="Content Placeholder 2">
            <a:extLst>
              <a:ext uri="{FF2B5EF4-FFF2-40B4-BE49-F238E27FC236}">
                <a16:creationId xmlns:a16="http://schemas.microsoft.com/office/drawing/2014/main" id="{B4ABF299-8226-4FFA-8E4A-043F0B8B30E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a:cs typeface="Calibri" panose="020F0502020204030204"/>
              </a:rPr>
              <a:t>A. Lucherini i inni "</a:t>
            </a:r>
            <a:r>
              <a:rPr lang="en-US" sz="2400">
                <a:ea typeface="+mn-lt"/>
                <a:cs typeface="+mn-lt"/>
              </a:rPr>
              <a:t>Intumescent coatings used for the fire-safe design of steel structures: A review"</a:t>
            </a:r>
            <a:endParaRPr lang="en-US" sz="2400" dirty="0">
              <a:ea typeface="+mn-lt"/>
              <a:cs typeface="+mn-lt"/>
            </a:endParaRPr>
          </a:p>
          <a:p>
            <a:pPr>
              <a:buFont typeface="Arial" panose="020F0502020204030204" pitchFamily="34" charset="0"/>
              <a:buChar char="•"/>
            </a:pPr>
            <a:r>
              <a:rPr lang="en-US" sz="2400">
                <a:ea typeface="+mn-lt"/>
                <a:cs typeface="+mn-lt"/>
              </a:rPr>
              <a:t>J. Alongi i inni "Intumescence: Tradition versus novelty. A comprehensive review</a:t>
            </a:r>
            <a:r>
              <a:rPr lang="en-US" sz="2400" dirty="0">
                <a:ea typeface="+mn-lt"/>
                <a:cs typeface="+mn-lt"/>
              </a:rPr>
              <a:t>"</a:t>
            </a:r>
            <a:endParaRPr lang="en-US" sz="2400">
              <a:cs typeface="Calibri" panose="020F0502020204030204"/>
            </a:endParaRPr>
          </a:p>
          <a:p>
            <a:pPr>
              <a:buFont typeface="Arial" panose="020F0502020204030204" pitchFamily="34" charset="0"/>
              <a:buChar char="•"/>
            </a:pPr>
            <a:r>
              <a:rPr lang="en-US" sz="2400">
                <a:ea typeface="+mn-lt"/>
                <a:cs typeface="+mn-lt"/>
              </a:rPr>
              <a:t>W. Zhao i inni "</a:t>
            </a:r>
            <a:r>
              <a:rPr lang="en-US" sz="2400">
                <a:cs typeface="Calibri" panose="020F0502020204030204"/>
              </a:rPr>
              <a:t>Flame</a:t>
            </a:r>
            <a:r>
              <a:rPr lang="en-US" sz="2400"/>
              <a:t> retardant treatments for polypropylene: Strategies and recent advances</a:t>
            </a:r>
            <a:r>
              <a:rPr lang="en-US" sz="2400">
                <a:cs typeface="Calibri"/>
              </a:rPr>
              <a:t>"</a:t>
            </a:r>
          </a:p>
          <a:p>
            <a:pPr>
              <a:buFont typeface="Arial" panose="020F0502020204030204" pitchFamily="34" charset="0"/>
              <a:buChar char="•"/>
            </a:pPr>
            <a:r>
              <a:rPr lang="en-US" sz="2400">
                <a:ea typeface="+mn-lt"/>
                <a:cs typeface="+mn-lt"/>
              </a:rPr>
              <a:t>G. Janowska i inni "Palność polimerów I materiałów polimerowych</a:t>
            </a:r>
            <a:r>
              <a:rPr lang="en-US" sz="2400" dirty="0">
                <a:ea typeface="+mn-lt"/>
                <a:cs typeface="+mn-lt"/>
              </a:rPr>
              <a:t>"</a:t>
            </a:r>
          </a:p>
          <a:p>
            <a:pPr>
              <a:buFont typeface="Arial" panose="020F0502020204030204" pitchFamily="34" charset="0"/>
              <a:buChar char="•"/>
            </a:pPr>
            <a:r>
              <a:rPr lang="en-US" sz="2400">
                <a:ea typeface="+mn-lt"/>
                <a:cs typeface="+mn-lt"/>
              </a:rPr>
              <a:t>S. Lu i inni "</a:t>
            </a:r>
            <a:r>
              <a:rPr lang="en-US" sz="2400"/>
              <a:t>Recent developments in the chemistry of halogen-free flame retardant pol</a:t>
            </a:r>
            <a:r>
              <a:rPr lang="en-US"/>
              <a:t>ymers</a:t>
            </a:r>
            <a:r>
              <a:rPr lang="en-US">
                <a:cs typeface="Calibri" panose="020F0502020204030204"/>
              </a:rPr>
              <a:t>"</a:t>
            </a:r>
            <a:endParaRPr lang="en-US" dirty="0">
              <a:cs typeface="Calibri" panose="020F0502020204030204"/>
            </a:endParaRPr>
          </a:p>
        </p:txBody>
      </p:sp>
    </p:spTree>
    <p:extLst>
      <p:ext uri="{BB962C8B-B14F-4D97-AF65-F5344CB8AC3E}">
        <p14:creationId xmlns:p14="http://schemas.microsoft.com/office/powerpoint/2010/main" val="312542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9" name="Straight Connector 5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0" name="Rectangle 60">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62">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280F0AF5-4557-49E5-AF68-C73CA40B5A1C}"/>
              </a:ext>
            </a:extLst>
          </p:cNvPr>
          <p:cNvSpPr>
            <a:spLocks noGrp="1"/>
          </p:cNvSpPr>
          <p:nvPr>
            <p:ph type="title"/>
          </p:nvPr>
        </p:nvSpPr>
        <p:spPr>
          <a:xfrm>
            <a:off x="3836504" y="758952"/>
            <a:ext cx="7319175" cy="3566160"/>
          </a:xfrm>
        </p:spPr>
        <p:txBody>
          <a:bodyPr vert="horz" lIns="91440" tIns="45720" rIns="91440" bIns="45720" rtlCol="0" anchor="b" anchorCtr="0">
            <a:noAutofit/>
          </a:bodyPr>
          <a:lstStyle/>
          <a:p>
            <a:r>
              <a:rPr lang="en-US" sz="5400">
                <a:cs typeface="Calibri Light"/>
              </a:rPr>
              <a:t>Ograniczanie palności</a:t>
            </a:r>
          </a:p>
        </p:txBody>
      </p:sp>
      <p:sp>
        <p:nvSpPr>
          <p:cNvPr id="65" name="Rectangle 64">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4">
            <a:extLst>
              <a:ext uri="{FF2B5EF4-FFF2-40B4-BE49-F238E27FC236}">
                <a16:creationId xmlns:a16="http://schemas.microsoft.com/office/drawing/2014/main" id="{7C223085-66D4-40C5-B46A-519B65DECD31}"/>
              </a:ext>
            </a:extLst>
          </p:cNvPr>
          <p:cNvPicPr>
            <a:picLocks noChangeAspect="1"/>
          </p:cNvPicPr>
          <p:nvPr/>
        </p:nvPicPr>
        <p:blipFill>
          <a:blip r:embed="rId2"/>
          <a:stretch>
            <a:fillRect/>
          </a:stretch>
        </p:blipFill>
        <p:spPr>
          <a:xfrm>
            <a:off x="333829" y="2273061"/>
            <a:ext cx="3217651" cy="2115615"/>
          </a:xfrm>
          <a:prstGeom prst="rect">
            <a:avLst/>
          </a:prstGeom>
        </p:spPr>
      </p:pic>
    </p:spTree>
    <p:extLst>
      <p:ext uri="{BB962C8B-B14F-4D97-AF65-F5344CB8AC3E}">
        <p14:creationId xmlns:p14="http://schemas.microsoft.com/office/powerpoint/2010/main" val="12366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err="1">
                <a:solidFill>
                  <a:schemeClr val="bg1"/>
                </a:solidFill>
                <a:ea typeface="+mj-lt"/>
                <a:cs typeface="+mj-lt"/>
              </a:rPr>
              <a:t>Fizyczne</a:t>
            </a:r>
            <a:r>
              <a:rPr lang="en-US" sz="2800" b="1" dirty="0">
                <a:solidFill>
                  <a:schemeClr val="bg1"/>
                </a:solidFill>
                <a:ea typeface="+mj-lt"/>
                <a:cs typeface="+mj-lt"/>
              </a:rPr>
              <a:t> </a:t>
            </a:r>
            <a:r>
              <a:rPr lang="en-US" sz="2800" b="1" dirty="0" err="1">
                <a:solidFill>
                  <a:schemeClr val="bg1"/>
                </a:solidFill>
                <a:ea typeface="+mj-lt"/>
                <a:cs typeface="+mj-lt"/>
              </a:rPr>
              <a:t>sposoby</a:t>
            </a:r>
            <a:r>
              <a:rPr lang="en-US" sz="2800" b="1" dirty="0">
                <a:solidFill>
                  <a:schemeClr val="bg1"/>
                </a:solidFill>
                <a:ea typeface="+mj-lt"/>
                <a:cs typeface="+mj-lt"/>
              </a:rPr>
              <a:t> </a:t>
            </a:r>
            <a:r>
              <a:rPr lang="en-US" sz="2800" b="1" dirty="0" err="1">
                <a:solidFill>
                  <a:schemeClr val="bg1"/>
                </a:solidFill>
                <a:ea typeface="+mj-lt"/>
                <a:cs typeface="+mj-lt"/>
              </a:rPr>
              <a:t>zmniejszania</a:t>
            </a:r>
            <a:r>
              <a:rPr lang="en-US" sz="2800" b="1" dirty="0">
                <a:solidFill>
                  <a:schemeClr val="bg1"/>
                </a:solidFill>
                <a:ea typeface="+mj-lt"/>
                <a:cs typeface="+mj-lt"/>
              </a:rPr>
              <a:t> </a:t>
            </a:r>
            <a:r>
              <a:rPr lang="en-US" sz="2800" b="1" dirty="0" err="1">
                <a:solidFill>
                  <a:schemeClr val="bg1"/>
                </a:solidFill>
                <a:ea typeface="+mj-lt"/>
                <a:cs typeface="+mj-lt"/>
              </a:rPr>
              <a:t>spalania</a:t>
            </a:r>
            <a:endParaRPr lang="en-US" sz="2800" b="1" dirty="0" err="1">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3785652"/>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err="1">
                <a:solidFill>
                  <a:srgbClr val="FFFFFF"/>
                </a:solidFill>
                <a:cs typeface="Calibri"/>
              </a:rPr>
              <a:t>Ograniczanie</a:t>
            </a:r>
            <a:r>
              <a:rPr lang="en-US" sz="1600" dirty="0">
                <a:solidFill>
                  <a:srgbClr val="FFFFFF"/>
                </a:solidFill>
                <a:cs typeface="Calibri"/>
              </a:rPr>
              <a:t> </a:t>
            </a:r>
            <a:r>
              <a:rPr lang="en-US" sz="1600" dirty="0" err="1">
                <a:solidFill>
                  <a:srgbClr val="FFFFFF"/>
                </a:solidFill>
                <a:cs typeface="Calibri"/>
              </a:rPr>
              <a:t>dopływu</a:t>
            </a:r>
            <a:r>
              <a:rPr lang="en-US" sz="1600" dirty="0">
                <a:solidFill>
                  <a:srgbClr val="FFFFFF"/>
                </a:solidFill>
                <a:cs typeface="Calibri"/>
              </a:rPr>
              <a:t> </a:t>
            </a:r>
            <a:r>
              <a:rPr lang="en-US" sz="1600" dirty="0" err="1">
                <a:solidFill>
                  <a:srgbClr val="FFFFFF"/>
                </a:solidFill>
                <a:cs typeface="Calibri"/>
              </a:rPr>
              <a:t>ciepła</a:t>
            </a:r>
            <a:endParaRPr lang="en-US" sz="160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Ochładzanie strefy spalania poprzez odprowadzanie ciepła do otoczenia</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Utrudnienie dopływu reagentów do miejsca spalania</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Wprowadzenie do polimeru antypirenów, które reagują endotermicznie </a:t>
            </a:r>
            <a:endParaRPr lang="en-US" sz="1600" dirty="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r>
              <a:rPr lang="en-US" sz="1600">
                <a:solidFill>
                  <a:srgbClr val="FFFFFF"/>
                </a:solidFill>
                <a:cs typeface="Calibri"/>
              </a:rPr>
              <a:t>Wprowadzanie substancji wydzielających gazy obojętne w trakcie spalania</a:t>
            </a:r>
            <a:endParaRPr lang="en-US" sz="1600" dirty="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8" name="Picture 8">
            <a:extLst>
              <a:ext uri="{FF2B5EF4-FFF2-40B4-BE49-F238E27FC236}">
                <a16:creationId xmlns:a16="http://schemas.microsoft.com/office/drawing/2014/main" id="{FA85EDF4-7295-445B-B048-8425F885F8B7}"/>
              </a:ext>
            </a:extLst>
          </p:cNvPr>
          <p:cNvPicPr>
            <a:picLocks noGrp="1" noChangeAspect="1"/>
          </p:cNvPicPr>
          <p:nvPr>
            <p:ph sz="half" idx="2"/>
          </p:nvPr>
        </p:nvPicPr>
        <p:blipFill>
          <a:blip r:embed="rId3"/>
          <a:stretch>
            <a:fillRect/>
          </a:stretch>
        </p:blipFill>
        <p:spPr>
          <a:xfrm>
            <a:off x="5081286" y="1222263"/>
            <a:ext cx="5965220" cy="4315201"/>
          </a:xfrm>
        </p:spPr>
      </p:pic>
    </p:spTree>
    <p:extLst>
      <p:ext uri="{BB962C8B-B14F-4D97-AF65-F5344CB8AC3E}">
        <p14:creationId xmlns:p14="http://schemas.microsoft.com/office/powerpoint/2010/main" val="246846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err="1">
                <a:solidFill>
                  <a:schemeClr val="bg1"/>
                </a:solidFill>
                <a:ea typeface="+mj-lt"/>
                <a:cs typeface="+mj-lt"/>
              </a:rPr>
              <a:t>Fizyczne</a:t>
            </a:r>
            <a:r>
              <a:rPr lang="en-US" sz="2800" b="1" dirty="0">
                <a:solidFill>
                  <a:schemeClr val="bg1"/>
                </a:solidFill>
                <a:ea typeface="+mj-lt"/>
                <a:cs typeface="+mj-lt"/>
              </a:rPr>
              <a:t> </a:t>
            </a:r>
            <a:r>
              <a:rPr lang="en-US" sz="2800" b="1" dirty="0" err="1">
                <a:solidFill>
                  <a:schemeClr val="bg1"/>
                </a:solidFill>
                <a:ea typeface="+mj-lt"/>
                <a:cs typeface="+mj-lt"/>
              </a:rPr>
              <a:t>sposoby</a:t>
            </a:r>
            <a:r>
              <a:rPr lang="en-US" sz="2800" b="1" dirty="0">
                <a:solidFill>
                  <a:schemeClr val="bg1"/>
                </a:solidFill>
                <a:ea typeface="+mj-lt"/>
                <a:cs typeface="+mj-lt"/>
              </a:rPr>
              <a:t> </a:t>
            </a:r>
            <a:r>
              <a:rPr lang="en-US" sz="2800" b="1" dirty="0" err="1">
                <a:solidFill>
                  <a:schemeClr val="bg1"/>
                </a:solidFill>
                <a:ea typeface="+mj-lt"/>
                <a:cs typeface="+mj-lt"/>
              </a:rPr>
              <a:t>zmniejszania</a:t>
            </a:r>
            <a:r>
              <a:rPr lang="en-US" sz="2800" b="1" dirty="0">
                <a:solidFill>
                  <a:schemeClr val="bg1"/>
                </a:solidFill>
                <a:ea typeface="+mj-lt"/>
                <a:cs typeface="+mj-lt"/>
              </a:rPr>
              <a:t> </a:t>
            </a:r>
            <a:r>
              <a:rPr lang="en-US" sz="2800" b="1" dirty="0" err="1">
                <a:solidFill>
                  <a:schemeClr val="bg1"/>
                </a:solidFill>
                <a:ea typeface="+mj-lt"/>
                <a:cs typeface="+mj-lt"/>
              </a:rPr>
              <a:t>spalania</a:t>
            </a:r>
            <a:endParaRPr lang="en-US" sz="2800" b="1" dirty="0" err="1">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3293209"/>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rgbClr val="FFFFFF"/>
                </a:solidFill>
                <a:cs typeface="Calibri"/>
              </a:rPr>
              <a:t>Zastosowanie pokryć ognioodpornych na powierzchni materiałów polimerowych</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Modyfikacja powierzchnii przy pomocy związków zmniejszających palność</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Zmiana sposobu uporządkowania makrocząsteczek w celu zwiększenia temperatur topnienia i rozkładu polimerów</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8" name="Picture 8">
            <a:extLst>
              <a:ext uri="{FF2B5EF4-FFF2-40B4-BE49-F238E27FC236}">
                <a16:creationId xmlns:a16="http://schemas.microsoft.com/office/drawing/2014/main" id="{F2943280-50F6-4B93-8605-238F719BD5FF}"/>
              </a:ext>
            </a:extLst>
          </p:cNvPr>
          <p:cNvPicPr>
            <a:picLocks noGrp="1" noChangeAspect="1"/>
          </p:cNvPicPr>
          <p:nvPr>
            <p:ph sz="half" idx="2"/>
          </p:nvPr>
        </p:nvPicPr>
        <p:blipFill>
          <a:blip r:embed="rId2"/>
          <a:stretch>
            <a:fillRect/>
          </a:stretch>
        </p:blipFill>
        <p:spPr>
          <a:xfrm>
            <a:off x="4295095" y="2532009"/>
            <a:ext cx="7694839" cy="1961804"/>
          </a:xfrm>
        </p:spPr>
      </p:pic>
    </p:spTree>
    <p:extLst>
      <p:ext uri="{BB962C8B-B14F-4D97-AF65-F5344CB8AC3E}">
        <p14:creationId xmlns:p14="http://schemas.microsoft.com/office/powerpoint/2010/main" val="73155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380145" y="369339"/>
            <a:ext cx="3422968" cy="2103875"/>
          </a:xfrm>
        </p:spPr>
        <p:txBody>
          <a:bodyPr vert="horz" lIns="91440" tIns="45720" rIns="91440" bIns="45720" rtlCol="0" anchor="b">
            <a:normAutofit/>
          </a:bodyPr>
          <a:lstStyle/>
          <a:p>
            <a:r>
              <a:rPr lang="en-US" sz="2800" b="1" dirty="0">
                <a:solidFill>
                  <a:srgbClr val="FFFFFF"/>
                </a:solidFill>
                <a:cs typeface="Calibri Light"/>
              </a:rPr>
              <a:t>Kierunki w projektowaniu </a:t>
            </a:r>
            <a:r>
              <a:rPr lang="en-US" sz="2800" b="1">
                <a:solidFill>
                  <a:srgbClr val="FFFFFF"/>
                </a:solidFill>
                <a:cs typeface="Calibri Light"/>
              </a:rPr>
              <a:t>polimerów niepalnych</a:t>
            </a:r>
            <a:endParaRPr lang="en-US" sz="2800" b="1" dirty="0">
              <a:solidFill>
                <a:srgbClr val="FFFFFF"/>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2800767"/>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rgbClr val="FFFFFF"/>
                </a:solidFill>
                <a:cs typeface="Calibri"/>
              </a:rPr>
              <a:t>Synteza polimerów niepalnych</a:t>
            </a:r>
            <a:endParaRPr lang="en-US" sz="1600" b="1"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Chemiczna modyfikacja polimerów</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Zastosowanie antypirenów</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Wykorzystanie pokryć ognioodpornych</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Kombinacja różnych sposobów zmniejszania palności, w zależności od wymaganych parametrów</a:t>
            </a:r>
            <a:endParaRPr lang="en-US" sz="1600" dirty="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3" name="Picture 3">
            <a:extLst>
              <a:ext uri="{FF2B5EF4-FFF2-40B4-BE49-F238E27FC236}">
                <a16:creationId xmlns:a16="http://schemas.microsoft.com/office/drawing/2014/main" id="{F08D6DFC-06ED-45CB-B8EA-CA922556B616}"/>
              </a:ext>
            </a:extLst>
          </p:cNvPr>
          <p:cNvPicPr>
            <a:picLocks noChangeAspect="1"/>
          </p:cNvPicPr>
          <p:nvPr/>
        </p:nvPicPr>
        <p:blipFill>
          <a:blip r:embed="rId2"/>
          <a:stretch>
            <a:fillRect/>
          </a:stretch>
        </p:blipFill>
        <p:spPr>
          <a:xfrm>
            <a:off x="6369352" y="1428448"/>
            <a:ext cx="3989009" cy="3989009"/>
          </a:xfrm>
          <a:prstGeom prst="rect">
            <a:avLst/>
          </a:prstGeom>
        </p:spPr>
      </p:pic>
    </p:spTree>
    <p:extLst>
      <p:ext uri="{BB962C8B-B14F-4D97-AF65-F5344CB8AC3E}">
        <p14:creationId xmlns:p14="http://schemas.microsoft.com/office/powerpoint/2010/main" val="100860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380145" y="369339"/>
            <a:ext cx="3422968" cy="2103875"/>
          </a:xfrm>
        </p:spPr>
        <p:txBody>
          <a:bodyPr vert="horz" lIns="91440" tIns="45720" rIns="91440" bIns="45720" rtlCol="0" anchor="b">
            <a:normAutofit/>
          </a:bodyPr>
          <a:lstStyle/>
          <a:p>
            <a:r>
              <a:rPr lang="en-US" sz="2800" b="1">
                <a:solidFill>
                  <a:srgbClr val="FFFFFF"/>
                </a:solidFill>
                <a:cs typeface="Calibri Light"/>
              </a:rPr>
              <a:t>Antypireny</a:t>
            </a: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5016758"/>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rgbClr val="FFFFFF"/>
                </a:solidFill>
                <a:cs typeface="Calibri"/>
              </a:rPr>
              <a:t>Antypireny to inhibitory spalania. Zadaniem ich jest zmniejszanie prawdobodobieństwa wybuchu pożaru, oraz zmniejszanie szybkości rozprzestrzeniania się w porównaniu z materiałem nie zawierającym jego.</a:t>
            </a:r>
            <a:endParaRPr lang="en-US">
              <a:solidFill>
                <a:srgbClr val="000000"/>
              </a:solidFill>
              <a:ea typeface="+mn-lt"/>
              <a:cs typeface="+mn-lt"/>
            </a:endParaRPr>
          </a:p>
          <a:p>
            <a:pPr>
              <a:buFont typeface="Calibri" panose="020F0502020204030204" pitchFamily="34" charset="0"/>
              <a:buChar char="•"/>
            </a:pPr>
            <a:endParaRPr lang="en-US" sz="1600" dirty="0">
              <a:solidFill>
                <a:schemeClr val="bg1"/>
              </a:solidFill>
              <a:cs typeface="Calibri"/>
            </a:endParaRPr>
          </a:p>
          <a:p>
            <a:pPr>
              <a:buFont typeface="Calibri" panose="020F0502020204030204" pitchFamily="34" charset="0"/>
              <a:buChar char="•"/>
            </a:pPr>
            <a:r>
              <a:rPr lang="en-US" sz="1600">
                <a:solidFill>
                  <a:srgbClr val="FFFFFF"/>
                </a:solidFill>
                <a:cs typeface="Calibri"/>
              </a:rPr>
              <a:t>Działania antypirenu sprowadzają się do utrudniania lub zmiany procesów pyrolizy polimerów, w taki sposób aby tworzyły się produkty niepalne kosztem palnych. </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Uboga mieszanka palna nie może podtrzymywać spalania</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5" name="Picture 5">
            <a:extLst>
              <a:ext uri="{FF2B5EF4-FFF2-40B4-BE49-F238E27FC236}">
                <a16:creationId xmlns:a16="http://schemas.microsoft.com/office/drawing/2014/main" id="{5E6510C8-8A35-4D46-85E7-4D45D5D31011}"/>
              </a:ext>
            </a:extLst>
          </p:cNvPr>
          <p:cNvPicPr>
            <a:picLocks noChangeAspect="1"/>
          </p:cNvPicPr>
          <p:nvPr/>
        </p:nvPicPr>
        <p:blipFill>
          <a:blip r:embed="rId2"/>
          <a:stretch>
            <a:fillRect/>
          </a:stretch>
        </p:blipFill>
        <p:spPr>
          <a:xfrm>
            <a:off x="4361542" y="591001"/>
            <a:ext cx="3940627" cy="2627999"/>
          </a:xfrm>
          <a:prstGeom prst="rect">
            <a:avLst/>
          </a:prstGeom>
        </p:spPr>
      </p:pic>
      <p:pic>
        <p:nvPicPr>
          <p:cNvPr id="3" name="Picture 3">
            <a:extLst>
              <a:ext uri="{FF2B5EF4-FFF2-40B4-BE49-F238E27FC236}">
                <a16:creationId xmlns:a16="http://schemas.microsoft.com/office/drawing/2014/main" id="{EB8AC1C9-2404-4937-ACC0-444C9B783F76}"/>
              </a:ext>
            </a:extLst>
          </p:cNvPr>
          <p:cNvPicPr>
            <a:picLocks noChangeAspect="1"/>
          </p:cNvPicPr>
          <p:nvPr/>
        </p:nvPicPr>
        <p:blipFill>
          <a:blip r:embed="rId3"/>
          <a:stretch>
            <a:fillRect/>
          </a:stretch>
        </p:blipFill>
        <p:spPr>
          <a:xfrm>
            <a:off x="6091162" y="3434624"/>
            <a:ext cx="5863771" cy="3085132"/>
          </a:xfrm>
          <a:prstGeom prst="rect">
            <a:avLst/>
          </a:prstGeom>
        </p:spPr>
      </p:pic>
    </p:spTree>
    <p:extLst>
      <p:ext uri="{BB962C8B-B14F-4D97-AF65-F5344CB8AC3E}">
        <p14:creationId xmlns:p14="http://schemas.microsoft.com/office/powerpoint/2010/main" val="379390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9" name="Straight Connector 5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0" name="Rectangle 60">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62">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280F0AF5-4557-49E5-AF68-C73CA40B5A1C}"/>
              </a:ext>
            </a:extLst>
          </p:cNvPr>
          <p:cNvSpPr>
            <a:spLocks noGrp="1"/>
          </p:cNvSpPr>
          <p:nvPr>
            <p:ph type="title"/>
          </p:nvPr>
        </p:nvSpPr>
        <p:spPr>
          <a:xfrm>
            <a:off x="3836504" y="758952"/>
            <a:ext cx="7319175" cy="3566160"/>
          </a:xfrm>
        </p:spPr>
        <p:txBody>
          <a:bodyPr vert="horz" lIns="91440" tIns="45720" rIns="91440" bIns="45720" rtlCol="0" anchor="b" anchorCtr="0">
            <a:noAutofit/>
          </a:bodyPr>
          <a:lstStyle/>
          <a:p>
            <a:r>
              <a:rPr lang="en-US" sz="5400">
                <a:cs typeface="Calibri Light"/>
              </a:rPr>
              <a:t>Antypireny karbonizujące</a:t>
            </a:r>
          </a:p>
        </p:txBody>
      </p:sp>
      <p:sp>
        <p:nvSpPr>
          <p:cNvPr id="65" name="Rectangle 64">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4">
            <a:extLst>
              <a:ext uri="{FF2B5EF4-FFF2-40B4-BE49-F238E27FC236}">
                <a16:creationId xmlns:a16="http://schemas.microsoft.com/office/drawing/2014/main" id="{7C223085-66D4-40C5-B46A-519B65DECD31}"/>
              </a:ext>
            </a:extLst>
          </p:cNvPr>
          <p:cNvPicPr>
            <a:picLocks noChangeAspect="1"/>
          </p:cNvPicPr>
          <p:nvPr/>
        </p:nvPicPr>
        <p:blipFill>
          <a:blip r:embed="rId2"/>
          <a:stretch>
            <a:fillRect/>
          </a:stretch>
        </p:blipFill>
        <p:spPr>
          <a:xfrm>
            <a:off x="333829" y="2273061"/>
            <a:ext cx="3217651" cy="2115615"/>
          </a:xfrm>
          <a:prstGeom prst="rect">
            <a:avLst/>
          </a:prstGeom>
        </p:spPr>
      </p:pic>
    </p:spTree>
    <p:extLst>
      <p:ext uri="{BB962C8B-B14F-4D97-AF65-F5344CB8AC3E}">
        <p14:creationId xmlns:p14="http://schemas.microsoft.com/office/powerpoint/2010/main" val="354135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380145" y="369339"/>
            <a:ext cx="3422968" cy="2103875"/>
          </a:xfrm>
        </p:spPr>
        <p:txBody>
          <a:bodyPr vert="horz" lIns="91440" tIns="45720" rIns="91440" bIns="45720" rtlCol="0" anchor="b">
            <a:normAutofit/>
          </a:bodyPr>
          <a:lstStyle/>
          <a:p>
            <a:r>
              <a:rPr lang="en-US" sz="2800" b="1">
                <a:solidFill>
                  <a:srgbClr val="FFFFFF"/>
                </a:solidFill>
                <a:cs typeface="Calibri Light"/>
              </a:rPr>
              <a:t>Antypireny tworzące warstwę skarbonizowaną</a:t>
            </a: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4770537"/>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rgbClr val="FFFFFF"/>
                </a:solidFill>
                <a:cs typeface="Calibri"/>
              </a:rPr>
              <a:t>Przykładem przyjaznych ekologicznie oraz bezpiecznych dla ludzi antypirenów są antypireny koksujące które w trakcie spalania katalizują powstawanie warstwy zwęglonej (koksu) na powierzchnii polimeru</a:t>
            </a:r>
            <a:endParaRPr lang="en-US">
              <a:solidFill>
                <a:srgbClr val="000000"/>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a:solidFill>
                  <a:srgbClr val="FFFFFF"/>
                </a:solidFill>
                <a:cs typeface="Calibri"/>
              </a:rPr>
              <a:t>Warstwa zwęglona powoduje ograniczenie transportu masy (lotnych produktów pirolizy do ognia, oraz wolnych rodników do wnętrza polimeru), oraz ciepła. Dodatkowym czynnikiem chłodzącym jest duża emisja ciepła do otoczenia</a:t>
            </a: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a:p>
            <a:pPr>
              <a:buFont typeface="Calibri" panose="020F0502020204030204" pitchFamily="34" charset="0"/>
              <a:buChar char="•"/>
            </a:pPr>
            <a:endParaRPr lang="en-US" sz="160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5" name="Picture 5">
            <a:extLst>
              <a:ext uri="{FF2B5EF4-FFF2-40B4-BE49-F238E27FC236}">
                <a16:creationId xmlns:a16="http://schemas.microsoft.com/office/drawing/2014/main" id="{700EAD4A-BC39-47F2-BD0E-C594529A8605}"/>
              </a:ext>
            </a:extLst>
          </p:cNvPr>
          <p:cNvPicPr>
            <a:picLocks noChangeAspect="1"/>
          </p:cNvPicPr>
          <p:nvPr/>
        </p:nvPicPr>
        <p:blipFill>
          <a:blip r:embed="rId2"/>
          <a:stretch>
            <a:fillRect/>
          </a:stretch>
        </p:blipFill>
        <p:spPr>
          <a:xfrm>
            <a:off x="5244495" y="1886435"/>
            <a:ext cx="5730723" cy="3012560"/>
          </a:xfrm>
          <a:prstGeom prst="rect">
            <a:avLst/>
          </a:prstGeom>
        </p:spPr>
      </p:pic>
    </p:spTree>
    <p:extLst>
      <p:ext uri="{BB962C8B-B14F-4D97-AF65-F5344CB8AC3E}">
        <p14:creationId xmlns:p14="http://schemas.microsoft.com/office/powerpoint/2010/main" val="396641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380145" y="369339"/>
            <a:ext cx="3422968" cy="2103875"/>
          </a:xfrm>
        </p:spPr>
        <p:txBody>
          <a:bodyPr vert="horz" lIns="91440" tIns="45720" rIns="91440" bIns="45720" rtlCol="0" anchor="b">
            <a:normAutofit/>
          </a:bodyPr>
          <a:lstStyle/>
          <a:p>
            <a:r>
              <a:rPr lang="en-US" sz="2800" b="1">
                <a:solidFill>
                  <a:srgbClr val="FFFFFF"/>
                </a:solidFill>
                <a:ea typeface="+mj-lt"/>
                <a:cs typeface="+mj-lt"/>
              </a:rPr>
              <a:t>Antypireny tworzące warstwę skarbonizowaną</a:t>
            </a:r>
            <a:endParaRPr lang="en-US"/>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3046988"/>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a:solidFill>
                  <a:schemeClr val="bg1"/>
                </a:solidFill>
                <a:cs typeface="Calibri"/>
              </a:rPr>
              <a:t>Substancje powodujące powstawanie spienionego koksu można podzielić na grupy:</a:t>
            </a:r>
            <a:endParaRPr lang="en-US" sz="1600" dirty="0">
              <a:solidFill>
                <a:schemeClr val="bg1"/>
              </a:solidFill>
              <a:cs typeface="Calibri"/>
            </a:endParaRPr>
          </a:p>
          <a:p>
            <a:br>
              <a:rPr lang="en-US" sz="1600" dirty="0">
                <a:solidFill>
                  <a:schemeClr val="bg1"/>
                </a:solidFill>
                <a:cs typeface="Calibri"/>
              </a:rPr>
            </a:br>
            <a:r>
              <a:rPr lang="en-US" sz="1600">
                <a:solidFill>
                  <a:schemeClr val="bg1"/>
                </a:solidFill>
                <a:cs typeface="Calibri"/>
              </a:rPr>
              <a:t>- kwasy nieorganiczne lub związki generujące ich powstawanie</a:t>
            </a:r>
            <a:br>
              <a:rPr lang="en-US" sz="1600" dirty="0">
                <a:solidFill>
                  <a:schemeClr val="bg1"/>
                </a:solidFill>
                <a:cs typeface="Calibri"/>
              </a:rPr>
            </a:br>
            <a:r>
              <a:rPr lang="en-US" sz="1600">
                <a:solidFill>
                  <a:schemeClr val="bg1"/>
                </a:solidFill>
                <a:cs typeface="Calibri"/>
              </a:rPr>
              <a:t>- Związki bogate w atomy węgla</a:t>
            </a:r>
            <a:br>
              <a:rPr lang="en-US" sz="1600" dirty="0">
                <a:solidFill>
                  <a:schemeClr val="bg1"/>
                </a:solidFill>
                <a:cs typeface="Calibri"/>
              </a:rPr>
            </a:br>
            <a:r>
              <a:rPr lang="en-US" sz="1600">
                <a:solidFill>
                  <a:schemeClr val="bg1"/>
                </a:solidFill>
                <a:cs typeface="Calibri"/>
              </a:rPr>
              <a:t>- aminy i amidy</a:t>
            </a:r>
            <a:br>
              <a:rPr lang="en-US" sz="1600" dirty="0">
                <a:solidFill>
                  <a:schemeClr val="bg1"/>
                </a:solidFill>
                <a:cs typeface="Calibri"/>
              </a:rPr>
            </a:br>
            <a:r>
              <a:rPr lang="en-US" sz="1600">
                <a:solidFill>
                  <a:schemeClr val="bg1"/>
                </a:solidFill>
                <a:cs typeface="Calibri"/>
              </a:rPr>
              <a:t>- organiczne związki halogenowe</a:t>
            </a:r>
          </a:p>
          <a:p>
            <a:pPr>
              <a:buFont typeface="Calibri" panose="020F0502020204030204" pitchFamily="34" charset="0"/>
              <a:buChar char="•"/>
            </a:pPr>
            <a:endParaRPr lang="en-US" sz="1600">
              <a:solidFill>
                <a:schemeClr val="bg1"/>
              </a:solidFill>
              <a:cs typeface="Calibri"/>
            </a:endParaRPr>
          </a:p>
          <a:p>
            <a:pPr>
              <a:buFont typeface="Calibri" panose="020F0502020204030204" pitchFamily="34" charset="0"/>
              <a:buChar char="•"/>
            </a:pPr>
            <a:endParaRPr lang="en-US" sz="1600">
              <a:solidFill>
                <a:schemeClr val="bg1"/>
              </a:solidFill>
              <a:cs typeface="Calibri"/>
            </a:endParaRPr>
          </a:p>
          <a:p>
            <a:pPr>
              <a:buFont typeface="Calibri" panose="020F0502020204030204" pitchFamily="34" charset="0"/>
              <a:buChar char="•"/>
            </a:pPr>
            <a:endParaRPr lang="en-US" sz="160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4" name="Picture 4">
            <a:extLst>
              <a:ext uri="{FF2B5EF4-FFF2-40B4-BE49-F238E27FC236}">
                <a16:creationId xmlns:a16="http://schemas.microsoft.com/office/drawing/2014/main" id="{07A6E49A-25BF-4A65-985F-38E93FBBD003}"/>
              </a:ext>
            </a:extLst>
          </p:cNvPr>
          <p:cNvPicPr>
            <a:picLocks noChangeAspect="1"/>
          </p:cNvPicPr>
          <p:nvPr/>
        </p:nvPicPr>
        <p:blipFill>
          <a:blip r:embed="rId2"/>
          <a:stretch>
            <a:fillRect/>
          </a:stretch>
        </p:blipFill>
        <p:spPr>
          <a:xfrm>
            <a:off x="4724400" y="1575215"/>
            <a:ext cx="6597373" cy="3707571"/>
          </a:xfrm>
          <a:prstGeom prst="rect">
            <a:avLst/>
          </a:prstGeom>
        </p:spPr>
      </p:pic>
    </p:spTree>
    <p:extLst>
      <p:ext uri="{BB962C8B-B14F-4D97-AF65-F5344CB8AC3E}">
        <p14:creationId xmlns:p14="http://schemas.microsoft.com/office/powerpoint/2010/main" val="3089589693"/>
      </p:ext>
    </p:extLst>
  </p:cSld>
  <p:clrMapOvr>
    <a:masterClrMapping/>
  </p:clrMapOvr>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7FA77CC7A40DF04B94A93A9FD31E8D46" ma:contentTypeVersion="4" ma:contentTypeDescription="Utwórz nowy dokument." ma:contentTypeScope="" ma:versionID="b55ce27ea5f1d3088805b75f86a2c656">
  <xsd:schema xmlns:xsd="http://www.w3.org/2001/XMLSchema" xmlns:xs="http://www.w3.org/2001/XMLSchema" xmlns:p="http://schemas.microsoft.com/office/2006/metadata/properties" xmlns:ns3="a783cfe3-27de-4c7e-9408-da43bdb33801" targetNamespace="http://schemas.microsoft.com/office/2006/metadata/properties" ma:root="true" ma:fieldsID="4792b92816e6f97a1e15179fd007aa46" ns3:_="">
    <xsd:import namespace="a783cfe3-27de-4c7e-9408-da43bdb3380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83cfe3-27de-4c7e-9408-da43bdb338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0AFF95-08C2-48E9-99BD-2A2898CC45FD}">
  <ds:schemaRefs>
    <ds:schemaRef ds:uri="http://schemas.microsoft.com/sharepoint/v3/contenttype/forms"/>
  </ds:schemaRefs>
</ds:datastoreItem>
</file>

<file path=customXml/itemProps2.xml><?xml version="1.0" encoding="utf-8"?>
<ds:datastoreItem xmlns:ds="http://schemas.openxmlformats.org/officeDocument/2006/customXml" ds:itemID="{D4B99B6D-CF26-4EA8-A5DD-74956EFC16A1}">
  <ds:schemaRefs>
    <ds:schemaRef ds:uri="a783cfe3-27de-4c7e-9408-da43bdb338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32E2F8-4A25-49A6-A042-B6110C8141AE}">
  <ds:schemaRefs>
    <ds:schemaRef ds:uri="a783cfe3-27de-4c7e-9408-da43bdb338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Retrospekcja</vt:lpstr>
      <vt:lpstr>Metody ograniczania palności polimerów przy pomocy antypirenów</vt:lpstr>
      <vt:lpstr>Ograniczanie palności</vt:lpstr>
      <vt:lpstr>Fizyczne sposoby zmniejszania spalania</vt:lpstr>
      <vt:lpstr>Fizyczne sposoby zmniejszania spalania</vt:lpstr>
      <vt:lpstr>Kierunki w projektowaniu polimerów niepalnych</vt:lpstr>
      <vt:lpstr>Antypireny</vt:lpstr>
      <vt:lpstr>Antypireny karbonizujące</vt:lpstr>
      <vt:lpstr>Antypireny tworzące warstwę skarbonizowaną</vt:lpstr>
      <vt:lpstr>Antypireny tworzące warstwę skarbonizowaną</vt:lpstr>
      <vt:lpstr>Mechanzm powstawania warstw zwęglonych</vt:lpstr>
      <vt:lpstr>Ciągłość warstwy skarbonizowanej</vt:lpstr>
      <vt:lpstr>Antypireny pozostałe</vt:lpstr>
      <vt:lpstr>Antypireny rozkładające się z wydzieleniem wody</vt:lpstr>
      <vt:lpstr>Antypireny rozkładające się z wydzieleniem wody</vt:lpstr>
      <vt:lpstr>Organiczne związki halogenowe</vt:lpstr>
      <vt:lpstr>Organiczne związki halogenowe</vt:lpstr>
      <vt:lpstr>Organiczne związki halogenowe</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Mechanisms of polymer degradation, different mechanisms of polymer degradation, detailed description of biodegradation and composting</dc:title>
  <dc:creator>Marcin Tomkiewicz</dc:creator>
  <cp:revision>621</cp:revision>
  <dcterms:created xsi:type="dcterms:W3CDTF">2021-05-18T20:03:07Z</dcterms:created>
  <dcterms:modified xsi:type="dcterms:W3CDTF">2021-11-30T00:43:22Z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0x0101007FA77CC7A40DF04B94A93A9FD31E8D46</vt:lpwstr>
  </property>
</Properties>
</file>