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8.png" ContentType="image/png"/>
  <Override PartName="/ppt/media/image14.jpeg" ContentType="image/jpeg"/>
  <Override PartName="/ppt/media/image12.png" ContentType="image/png"/>
  <Override PartName="/ppt/media/image7.png" ContentType="image/png"/>
  <Override PartName="/ppt/media/image1.jpeg" ContentType="image/jpeg"/>
  <Override PartName="/ppt/media/image11.png" ContentType="image/png"/>
  <Override PartName="/ppt/media/image20.png" ContentType="image/png"/>
  <Override PartName="/ppt/media/image19.png" ContentType="image/png"/>
  <Override PartName="/ppt/media/image18.jpeg" ContentType="image/jpeg"/>
  <Override PartName="/ppt/media/image16.png" ContentType="image/png"/>
  <Override PartName="/ppt/media/image15.png" ContentType="image/png"/>
  <Override PartName="/ppt/media/image5.png" ContentType="image/png"/>
  <Override PartName="/ppt/media/image10.png" ContentType="image/png"/>
  <Override PartName="/ppt/media/image2.png" ContentType="image/png"/>
  <Override PartName="/ppt/media/image3.png" ContentType="image/png"/>
  <Override PartName="/ppt/media/image17.jpeg" ContentType="image/jpeg"/>
  <Override PartName="/ppt/media/image4.png" ContentType="image/png"/>
  <Override PartName="/ppt/media/image13.jpeg" ContentType="image/jpeg"/>
  <Override PartName="/ppt/media/image6.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Kliknij, aby przesunąć slajd</a:t>
            </a:r>
            <a:endParaRPr b="0" lang="en-US" sz="1800" spc="-1" strike="noStrike">
              <a:solidFill>
                <a:srgbClr val="000000"/>
              </a:solidFill>
              <a:latin typeface="Calibri"/>
            </a:endParaRPr>
          </a:p>
        </p:txBody>
      </p:sp>
      <p:sp>
        <p:nvSpPr>
          <p:cNvPr id="18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pl-PL" sz="2000" spc="-1" strike="noStrike">
                <a:latin typeface="Arial"/>
              </a:rPr>
              <a:t>Kliknij, aby edytować format notatek</a:t>
            </a:r>
            <a:endParaRPr b="0" lang="pl-PL" sz="2000" spc="-1" strike="noStrike">
              <a:latin typeface="Arial"/>
            </a:endParaRPr>
          </a:p>
        </p:txBody>
      </p:sp>
      <p:sp>
        <p:nvSpPr>
          <p:cNvPr id="18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pl-PL" sz="1400" spc="-1" strike="noStrike">
                <a:latin typeface="Times New Roman"/>
              </a:rPr>
              <a:t>&lt;główka&gt;</a:t>
            </a:r>
            <a:endParaRPr b="0" lang="pl-PL" sz="1400" spc="-1" strike="noStrike">
              <a:latin typeface="Times New Roman"/>
            </a:endParaRPr>
          </a:p>
        </p:txBody>
      </p:sp>
      <p:sp>
        <p:nvSpPr>
          <p:cNvPr id="186"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pl-PL" sz="1400" spc="-1" strike="noStrike">
                <a:latin typeface="Times New Roman"/>
              </a:rPr>
              <a:t>&lt;data/godzina&gt;</a:t>
            </a:r>
            <a:endParaRPr b="0" lang="pl-PL" sz="1400" spc="-1" strike="noStrike">
              <a:latin typeface="Times New Roman"/>
            </a:endParaRPr>
          </a:p>
        </p:txBody>
      </p:sp>
      <p:sp>
        <p:nvSpPr>
          <p:cNvPr id="187"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pl-PL" sz="1400" spc="-1" strike="noStrike">
                <a:latin typeface="Times New Roman"/>
              </a:rPr>
              <a:t>&lt;stopka&gt;</a:t>
            </a:r>
            <a:endParaRPr b="0" lang="pl-PL" sz="1400" spc="-1" strike="noStrike">
              <a:latin typeface="Times New Roman"/>
            </a:endParaRPr>
          </a:p>
        </p:txBody>
      </p:sp>
      <p:sp>
        <p:nvSpPr>
          <p:cNvPr id="188"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D5D22055-4753-4609-9375-BDF51F2EEACA}" type="slidenum">
              <a:rPr b="0" lang="pl-PL" sz="1400" spc="-1" strike="noStrike">
                <a:latin typeface="Times New Roman"/>
              </a:rPr>
              <a:t>&lt;numer&gt;</a:t>
            </a:fld>
            <a:endParaRPr b="0" lang="pl-PL"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hyperlink" Target="https://www-1sciencedirect-1com-1000027ez028b.wbg2.bg.agh.edu.pl/science/article/pii/S2590049820300539#bib195" TargetMode="External"/><Relationship Id="rId2" Type="http://schemas.openxmlformats.org/officeDocument/2006/relationships/hyperlink" Target="https://www-1sciencedirect-1com-1000027ez028b.wbg2.bg.agh.edu.pl/science/article/pii/S2590049820300539#bib196" TargetMode="External"/><Relationship Id="rId3" Type="http://schemas.openxmlformats.org/officeDocument/2006/relationships/hyperlink" Target="https://www-1sciencedirect-1com-1000027ez028b.wbg2.bg.agh.edu.pl/science/article/pii/S2590049820300539#bib197" TargetMode="External"/><Relationship Id="rId4" Type="http://schemas.openxmlformats.org/officeDocument/2006/relationships/hyperlink" Target="https://www-1sciencedirect-1com-1000027ez028b.wbg2.bg.agh.edu.pl/science/article/pii/S2590049820300539#bib198" TargetMode="External"/><Relationship Id="rId5" Type="http://schemas.openxmlformats.org/officeDocument/2006/relationships/hyperlink" Target="https://www-1sciencedirect-1com-1000027ez028b.wbg2.bg.agh.edu.pl/science/article/pii/S2590049820300539#bib199" TargetMode="External"/><Relationship Id="rId6" Type="http://schemas.openxmlformats.org/officeDocument/2006/relationships/hyperlink" Target="https://www-1sciencedirect-1com-1000027ez028b.wbg2.bg.agh.edu.pl/science/article/pii/S2590049820300539#bib53" TargetMode="External"/><Relationship Id="rId7" Type="http://schemas.openxmlformats.org/officeDocument/2006/relationships/hyperlink" Target="https://www-1sciencedirect-1com-1000027ez028b.wbg2.bg.agh.edu.pl/science/article/pii/S2590049820300539#bib27" TargetMode="External"/><Relationship Id="rId8" Type="http://schemas.openxmlformats.org/officeDocument/2006/relationships/hyperlink" Target="https://www-1sciencedirect-1com-1000027ez028b.wbg2.bg.agh.edu.pl/science/article/pii/S2590049820300539#bib50" TargetMode="External"/><Relationship Id="rId9" Type="http://schemas.openxmlformats.org/officeDocument/2006/relationships/hyperlink" Target="https://www-1sciencedirect-1com-1000027ez028b.wbg2.bg.agh.edu.pl/science/article/pii/S2590049820300539#bib161" TargetMode="External"/><Relationship Id="rId10" Type="http://schemas.openxmlformats.org/officeDocument/2006/relationships/hyperlink" Target="https://www-1sciencedirect-1com-1000027ez028b.wbg2.bg.agh.edu.pl/science/article/pii/S2590049820300539#bib171" TargetMode="External"/><Relationship Id="rId11" Type="http://schemas.openxmlformats.org/officeDocument/2006/relationships/hyperlink" Target="https://www-1sciencedirect-1com-1000027ez028b.wbg2.bg.agh.edu.pl/science/article/pii/S2590049820300539#bib182" TargetMode="External"/><Relationship Id="rId12" Type="http://schemas.openxmlformats.org/officeDocument/2006/relationships/hyperlink" Target="https://www-1sciencedirect-1com-1000027ez028b.wbg2.bg.agh.edu.pl/science/article/pii/S2590049820300539#bib200" TargetMode="External"/><Relationship Id="rId13" Type="http://schemas.openxmlformats.org/officeDocument/2006/relationships/hyperlink" Target="https://www-1sciencedirect-1com-1000027ez028b.wbg2.bg.agh.edu.pl/science/article/pii/S2590049820300539#bib27" TargetMode="External"/><Relationship Id="rId14" Type="http://schemas.openxmlformats.org/officeDocument/2006/relationships/hyperlink" Target="https://www-1sciencedirect-1com-1000027ez028b.wbg2.bg.agh.edu.pl/science/article/pii/S2590049820300539#bib50" TargetMode="External"/><Relationship Id="rId15" Type="http://schemas.openxmlformats.org/officeDocument/2006/relationships/hyperlink" Target="https://www-1sciencedirect-1com-1000027ez028b.wbg2.bg.agh.edu.pl/science/article/pii/S2590049820300539#bib161" TargetMode="External"/><Relationship Id="rId16" Type="http://schemas.openxmlformats.org/officeDocument/2006/relationships/hyperlink" Target="https://www-1sciencedirect-1com-1000027ez028b.wbg2.bg.agh.edu.pl/science/article/pii/S2590049820300539#bib175" TargetMode="External"/><Relationship Id="rId17" Type="http://schemas.openxmlformats.org/officeDocument/2006/relationships/hyperlink" Target="https://www-1sciencedirect-1com-1000027ez028b.wbg2.bg.agh.edu.pl/science/article/pii/S2590049820300539#bib173" TargetMode="External"/><Relationship Id="rId18" Type="http://schemas.openxmlformats.org/officeDocument/2006/relationships/hyperlink" Target="https://www-1sciencedirect-1com-1000027ez028b.wbg2.bg.agh.edu.pl/science/article/pii/S2590049820300539#bib184" TargetMode="External"/><Relationship Id="rId19" Type="http://schemas.openxmlformats.org/officeDocument/2006/relationships/hyperlink" Target="https://www-1sciencedirect-1com-1000027ez028b.wbg2.bg.agh.edu.pl/science/article/pii/S2590049820300539#bib201" TargetMode="External"/><Relationship Id="rId20" Type="http://schemas.openxmlformats.org/officeDocument/2006/relationships/hyperlink" Target="https://www-1sciencedirect-1com-1000027ez028b.wbg2.bg.agh.edu.pl/science/article/pii/S2590049820300539#bib202" TargetMode="External"/><Relationship Id="rId21" Type="http://schemas.openxmlformats.org/officeDocument/2006/relationships/hyperlink" Target="https://www-1sciencedirect-1com-1000027ez028b.wbg2.bg.agh.edu.pl/science/article/pii/S2590049820300539#bib203" TargetMode="External"/><Relationship Id="rId22" Type="http://schemas.openxmlformats.org/officeDocument/2006/relationships/hyperlink" Target="https://www-1sciencedirect-1com-1000027ez028b.wbg2.bg.agh.edu.pl/science/article/pii/S2590049820300539#bib204" TargetMode="External"/><Relationship Id="rId23" Type="http://schemas.openxmlformats.org/officeDocument/2006/relationships/hyperlink" Target="https://www-1sciencedirect-1com-1000027ez028b.wbg2.bg.agh.edu.pl/science/article/pii/S2590049820300539#bib205" TargetMode="External"/><Relationship Id="rId24" Type="http://schemas.openxmlformats.org/officeDocument/2006/relationships/hyperlink" Target="https://www-1sciencedirect-1com-1000027ez028b.wbg2.bg.agh.edu.pl/science/article/pii/S2590049820300539#bib206" TargetMode="External"/><Relationship Id="rId25" Type="http://schemas.openxmlformats.org/officeDocument/2006/relationships/hyperlink" Target="https://www-1sciencedirect-1com-1000027ez028b.wbg2.bg.agh.edu.pl/science/article/pii/S2590049820300539#bib161" TargetMode="External"/><Relationship Id="rId26" Type="http://schemas.openxmlformats.org/officeDocument/2006/relationships/hyperlink" Target="https://www-1sciencedirect-1com-1000027ez028b.wbg2.bg.agh.edu.pl/science/article/pii/S2590049820300539#bib171" TargetMode="External"/><Relationship Id="rId27" Type="http://schemas.openxmlformats.org/officeDocument/2006/relationships/hyperlink" Target="https://www-1sciencedirect-1com-1000027ez028b.wbg2.bg.agh.edu.pl/science/article/pii/S2590049820300539#bib182" TargetMode="External"/><Relationship Id="rId28" Type="http://schemas.openxmlformats.org/officeDocument/2006/relationships/hyperlink" Target="https://www-1sciencedirect-1com-1000027ez028b.wbg2.bg.agh.edu.pl/science/article/pii/S2590049820300539#bib207" TargetMode="External"/><Relationship Id="rId29" Type="http://schemas.openxmlformats.org/officeDocument/2006/relationships/slide" Target="../slides/slide20.xml"/><Relationship Id="rId30"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vaccoat.com/blog/material-deposition-table-to-select-the-appropriate-method-of-vacuum-deposition/%22%20%5Ct%20%22_blank" TargetMode="External"/><Relationship Id="rId2" Type="http://schemas.openxmlformats.org/officeDocument/2006/relationships/hyperlink" Target="https://vaccoat.com/blog/sputtering/%22%20%5Ct%20%22_blank" TargetMode="External"/><Relationship Id="rId3" Type="http://schemas.openxmlformats.org/officeDocument/2006/relationships/hyperlink" Target="https://vaccoat.com/blog/thin-film-deposition-by-thermal-evaporation-method/%22%20%5Ct%20%22_blank" TargetMode="External"/><Relationship Id="rId4" Type="http://schemas.openxmlformats.org/officeDocument/2006/relationships/hyperlink" Target="https://vaccoat.com/blog/deposition/%22%20%5Ct%20%22_blank" TargetMode="External"/><Relationship Id="rId5" Type="http://schemas.openxmlformats.org/officeDocument/2006/relationships/slide" Target="../slides/slide5.xml"/><Relationship Id="rId6"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216000" y="812520"/>
            <a:ext cx="7127280" cy="4008960"/>
          </a:xfrm>
          <a:prstGeom prst="rect">
            <a:avLst/>
          </a:prstGeom>
          <a:ln w="0">
            <a:noFill/>
          </a:ln>
        </p:spPr>
      </p:sp>
      <p:sp>
        <p:nvSpPr>
          <p:cNvPr id="39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pl-PL" sz="900" spc="-1" strike="noStrike">
                <a:latin typeface="serif"/>
              </a:rPr>
              <a:t>arbon atoms that constitute diamond</a:t>
            </a:r>
            <a:r>
              <a:rPr b="0" lang="pl-PL" sz="2000" spc="-1" strike="noStrike">
                <a:latin typeface="serif"/>
              </a:rPr>
              <a:t>’</a:t>
            </a:r>
            <a:r>
              <a:rPr b="0" lang="pl-PL" sz="900" spc="-1" strike="noStrike">
                <a:latin typeface="serif"/>
              </a:rPr>
              <a:t>s cubic crystal structure are</a:t>
            </a:r>
            <a:br/>
            <a:r>
              <a:rPr b="0" lang="pl-PL" sz="900" spc="-1" strike="noStrike">
                <a:latin typeface="serif"/>
              </a:rPr>
              <a:t>covalently bonded to one another with shortest bond lengths in a</a:t>
            </a:r>
            <a:br/>
            <a:r>
              <a:rPr b="0" lang="pl-PL" sz="900" spc="-1" strike="noStrike">
                <a:latin typeface="serif"/>
              </a:rPr>
              <a:t>highest packing density. This unique combination makes diamond the</a:t>
            </a:r>
            <a:br/>
            <a:r>
              <a:rPr b="0" lang="pl-PL" sz="900" spc="-1" strike="noStrike">
                <a:latin typeface="serif"/>
              </a:rPr>
              <a:t>hardest and the strongest material of all. Diamond has also the highest</a:t>
            </a:r>
            <a:br/>
            <a:r>
              <a:rPr b="0" lang="pl-PL" sz="900" spc="-1" strike="noStrike">
                <a:latin typeface="serif"/>
              </a:rPr>
              <a:t>Young's modulus, thermal conductivity (at room temperature) and the</a:t>
            </a:r>
            <a:br/>
            <a:r>
              <a:rPr b="0" lang="pl-PL" sz="900" spc="-1" strike="noStrike">
                <a:latin typeface="serif"/>
              </a:rPr>
              <a:t>chemical inertness. Owing to such impressive array of outstanding</a:t>
            </a:r>
            <a:br/>
            <a:r>
              <a:rPr b="0" lang="pl-PL" sz="900" spc="-1" strike="noStrike">
                <a:latin typeface="serif"/>
              </a:rPr>
              <a:t>properties, many experimental studies have shown that bulk diamonds</a:t>
            </a:r>
            <a:br/>
            <a:r>
              <a:rPr b="0" lang="pl-PL" sz="900" spc="-1" strike="noStrike">
                <a:latin typeface="serif"/>
              </a:rPr>
              <a:t>are literally indestructible under most ordinary mechanical sliding</a:t>
            </a:r>
            <a:br/>
            <a:r>
              <a:rPr b="0" lang="pl-PL" sz="900" spc="-1" strike="noStrike">
                <a:latin typeface="serif"/>
              </a:rPr>
              <a:t>conditions</a:t>
            </a:r>
            <a:endParaRPr b="0" lang="pl-PL" sz="900" spc="-1" strike="noStrike">
              <a:latin typeface="Arial"/>
            </a:endParaRPr>
          </a:p>
          <a:p>
            <a:r>
              <a:rPr b="0" lang="pl-PL" sz="900" spc="-1" strike="noStrike">
                <a:latin typeface="serif"/>
              </a:rPr>
              <a:t>Friction of diamond was also reported to be very low due to its very</a:t>
            </a:r>
            <a:br/>
            <a:r>
              <a:rPr b="0" lang="pl-PL" sz="900" spc="-1" strike="noStrike">
                <a:latin typeface="serif"/>
              </a:rPr>
              <a:t>high chemical inertness and smallest contact sizes a</a:t>
            </a:r>
            <a:r>
              <a:rPr b="0" lang="pl-PL" sz="900" spc="-1" strike="noStrike">
                <a:latin typeface="sans-serif;Arial"/>
              </a:rPr>
              <a:t>ff</a:t>
            </a:r>
            <a:r>
              <a:rPr b="0" lang="pl-PL" sz="900" spc="-1" strike="noStrike">
                <a:latin typeface="serif"/>
              </a:rPr>
              <a:t>orded by its ultra-</a:t>
            </a:r>
            <a:br/>
            <a:r>
              <a:rPr b="0" lang="pl-PL" sz="900" spc="-1" strike="noStrike">
                <a:latin typeface="serif"/>
              </a:rPr>
              <a:t>incompressible nature. For bulk or single crystal diamonds, Bowden</a:t>
            </a:r>
            <a:br/>
            <a:r>
              <a:rPr b="0" lang="pl-PL" sz="900" spc="-1" strike="noStrike">
                <a:latin typeface="serif"/>
              </a:rPr>
              <a:t>and his coworkers have con</a:t>
            </a:r>
            <a:r>
              <a:rPr b="0" lang="pl-PL" sz="900" spc="-1" strike="noStrike">
                <a:latin typeface="sans-serif;Arial"/>
              </a:rPr>
              <a:t>fi</a:t>
            </a:r>
            <a:r>
              <a:rPr b="0" lang="pl-PL" sz="900" spc="-1" strike="noStrike">
                <a:latin typeface="serif"/>
              </a:rPr>
              <a:t>rmed that the friction coe</a:t>
            </a:r>
            <a:r>
              <a:rPr b="0" lang="pl-PL" sz="900" spc="-1" strike="noStrike">
                <a:latin typeface="sans-serif;Arial"/>
              </a:rPr>
              <a:t>ffi</a:t>
            </a:r>
            <a:r>
              <a:rPr b="0" lang="pl-PL" sz="900" spc="-1" strike="noStrike">
                <a:latin typeface="serif"/>
              </a:rPr>
              <a:t>cients in open</a:t>
            </a:r>
            <a:br/>
            <a:r>
              <a:rPr b="0" lang="pl-PL" sz="900" spc="-1" strike="noStrike">
                <a:latin typeface="serif"/>
              </a:rPr>
              <a:t>air could be as low as 0.02 with no measurable wear [55</a:t>
            </a:r>
            <a:r>
              <a:rPr b="0" lang="pl-PL" sz="2000" spc="-1" strike="noStrike">
                <a:latin typeface="serif"/>
              </a:rPr>
              <a:t>–</a:t>
            </a:r>
            <a:r>
              <a:rPr b="0" lang="pl-PL" sz="900" spc="-1" strike="noStrike">
                <a:latin typeface="serif"/>
              </a:rPr>
              <a:t>57]. However,</a:t>
            </a:r>
            <a:br/>
            <a:r>
              <a:rPr b="0" lang="pl-PL" sz="900" spc="-1" strike="noStrike">
                <a:latin typeface="serif"/>
              </a:rPr>
              <a:t>past experiments have also shown that diamond</a:t>
            </a:r>
            <a:r>
              <a:rPr b="0" lang="pl-PL" sz="2000" spc="-1" strike="noStrike">
                <a:latin typeface="serif"/>
              </a:rPr>
              <a:t>’</a:t>
            </a:r>
            <a:r>
              <a:rPr b="0" lang="pl-PL" sz="900" spc="-1" strike="noStrike">
                <a:latin typeface="serif"/>
              </a:rPr>
              <a:t>s tribology could be</a:t>
            </a:r>
            <a:br/>
            <a:r>
              <a:rPr b="0" lang="pl-PL" sz="900" spc="-1" strike="noStrike">
                <a:latin typeface="serif"/>
              </a:rPr>
              <a:t>rather complex especially when test conditions and/or environments</a:t>
            </a:r>
            <a:br/>
            <a:br/>
            <a:r>
              <a:rPr b="0" lang="pl-PL" sz="900" spc="-1" strike="noStrike">
                <a:latin typeface="serif"/>
              </a:rPr>
              <a:t>become severe; i.e., inert or vacuum environments, high temperatures</a:t>
            </a:r>
            <a:br/>
            <a:r>
              <a:rPr b="0" lang="pl-PL" sz="900" spc="-1" strike="noStrike">
                <a:latin typeface="serif"/>
              </a:rPr>
              <a:t>and contact pressure</a:t>
            </a:r>
            <a:endParaRPr b="0" lang="pl-PL" sz="900" spc="-1" strike="noStrike">
              <a:latin typeface="Arial"/>
            </a:endParaRPr>
          </a:p>
          <a:p>
            <a:r>
              <a:rPr b="0" lang="pl-PL" sz="900" spc="-1" strike="noStrike">
                <a:latin typeface="serif"/>
              </a:rPr>
              <a:t>Furthermore, diamond can be</a:t>
            </a:r>
            <a:br/>
            <a:r>
              <a:rPr b="0" lang="pl-PL" sz="900" spc="-1" strike="noStrike">
                <a:latin typeface="serif"/>
              </a:rPr>
              <a:t>chipped or cracked along the weaker {1 1 1} cleavage planes. In fact,</a:t>
            </a:r>
            <a:br/>
            <a:r>
              <a:rPr b="0" lang="pl-PL" sz="900" spc="-1" strike="noStrike">
                <a:latin typeface="serif"/>
              </a:rPr>
              <a:t>earlier fundamental studies have con</a:t>
            </a:r>
            <a:r>
              <a:rPr b="0" lang="pl-PL" sz="900" spc="-1" strike="noStrike">
                <a:latin typeface="sans-serif;Arial"/>
              </a:rPr>
              <a:t>fi</a:t>
            </a:r>
            <a:r>
              <a:rPr b="0" lang="pl-PL" sz="900" spc="-1" strike="noStrike">
                <a:latin typeface="serif"/>
              </a:rPr>
              <a:t>rmed that crystallographic or-</a:t>
            </a:r>
            <a:br/>
            <a:r>
              <a:rPr b="0" lang="pl-PL" sz="900" spc="-1" strike="noStrike">
                <a:latin typeface="serif"/>
              </a:rPr>
              <a:t>ientation of diamond in coatings can have a signi</a:t>
            </a:r>
            <a:r>
              <a:rPr b="0" lang="pl-PL" sz="900" spc="-1" strike="noStrike">
                <a:latin typeface="sans-serif;Arial"/>
              </a:rPr>
              <a:t>fi</a:t>
            </a:r>
            <a:r>
              <a:rPr b="0" lang="pl-PL" sz="900" spc="-1" strike="noStrike">
                <a:latin typeface="serif"/>
              </a:rPr>
              <a:t>cant impact on wear</a:t>
            </a:r>
            <a:br/>
            <a:r>
              <a:rPr b="0" lang="pl-PL" sz="900" spc="-1" strike="noStrike">
                <a:latin typeface="serif"/>
              </a:rPr>
              <a:t>resistance [54] but in most diamond coatings (especially the nano-to-</a:t>
            </a:r>
            <a:br/>
            <a:r>
              <a:rPr b="0" lang="pl-PL" sz="900" spc="-1" strike="noStrike">
                <a:latin typeface="serif"/>
              </a:rPr>
              <a:t>ultrananocrystalline diamonds), these e</a:t>
            </a:r>
            <a:r>
              <a:rPr b="0" lang="pl-PL" sz="900" spc="-1" strike="noStrike">
                <a:latin typeface="sans-serif;Arial"/>
              </a:rPr>
              <a:t>ff</a:t>
            </a:r>
            <a:r>
              <a:rPr b="0" lang="pl-PL" sz="900" spc="-1" strike="noStrike">
                <a:latin typeface="serif"/>
              </a:rPr>
              <a:t>ects are essentially absent.</a:t>
            </a:r>
            <a:r>
              <a:rPr b="0" lang="pl-PL" sz="900" spc="-1" strike="noStrike">
                <a:latin typeface="serif"/>
              </a:rPr>
              <a:t>diamond tends to be very prone to chemical</a:t>
            </a:r>
            <a:br/>
            <a:r>
              <a:rPr b="0" lang="pl-PL" sz="900" spc="-1" strike="noStrike">
                <a:latin typeface="serif"/>
              </a:rPr>
              <a:t>dissolution when in contact with hot iron plates (which was often used</a:t>
            </a:r>
            <a:br/>
            <a:r>
              <a:rPr b="0" lang="pl-PL" sz="900" spc="-1" strike="noStrike">
                <a:latin typeface="serif"/>
              </a:rPr>
              <a:t>for polishing diamond in the past).</a:t>
            </a:r>
            <a:endParaRPr b="0" lang="pl-PL" sz="9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216000" y="812520"/>
            <a:ext cx="7127280" cy="4008960"/>
          </a:xfrm>
          <a:prstGeom prst="rect">
            <a:avLst/>
          </a:prstGeom>
          <a:ln w="0">
            <a:noFill/>
          </a:ln>
        </p:spPr>
      </p:sp>
      <p:sp>
        <p:nvSpPr>
          <p:cNvPr id="398" name="PlaceHolder 2"/>
          <p:cNvSpPr>
            <a:spLocks noGrp="1"/>
          </p:cNvSpPr>
          <p:nvPr>
            <p:ph type="body"/>
          </p:nvPr>
        </p:nvSpPr>
        <p:spPr>
          <a:xfrm>
            <a:off x="756000" y="5078520"/>
            <a:ext cx="6047640" cy="8275320"/>
          </a:xfrm>
          <a:prstGeom prst="rect">
            <a:avLst/>
          </a:prstGeom>
          <a:noFill/>
          <a:ln w="0">
            <a:noFill/>
          </a:ln>
        </p:spPr>
        <p:txBody>
          <a:bodyPr lIns="0" rIns="0" tIns="0" bIns="0" anchor="t">
            <a:noAutofit/>
          </a:bodyPr>
          <a:p>
            <a:r>
              <a:rPr b="0" lang="pl-PL" sz="900" spc="-1" strike="noStrike">
                <a:latin typeface="serif"/>
              </a:rPr>
              <a:t>Depending on the type of diamond</a:t>
            </a:r>
            <a:br/>
            <a:r>
              <a:rPr b="0" lang="pl-PL" sz="900" spc="-1" strike="noStrike">
                <a:latin typeface="sans-serif;Arial"/>
              </a:rPr>
              <a:t>fi</a:t>
            </a:r>
            <a:r>
              <a:rPr b="0" lang="pl-PL" sz="900" spc="-1" strike="noStrike">
                <a:latin typeface="serif"/>
              </a:rPr>
              <a:t>lms, the surface roughness may vary a great deal. As a rule of thumb,</a:t>
            </a:r>
            <a:br/>
            <a:r>
              <a:rPr b="0" lang="pl-PL" sz="900" spc="-1" strike="noStrike">
                <a:latin typeface="serif"/>
              </a:rPr>
              <a:t>previous research has con</a:t>
            </a:r>
            <a:r>
              <a:rPr b="0" lang="pl-PL" sz="900" spc="-1" strike="noStrike">
                <a:latin typeface="sans-serif;Arial"/>
              </a:rPr>
              <a:t>fi</a:t>
            </a:r>
            <a:r>
              <a:rPr b="0" lang="pl-PL" sz="900" spc="-1" strike="noStrike">
                <a:latin typeface="serif"/>
              </a:rPr>
              <a:t>rmed that the rougher the surface</a:t>
            </a:r>
            <a:r>
              <a:rPr b="0" lang="pl-PL" sz="2000" spc="-1" strike="noStrike">
                <a:latin typeface="serif"/>
              </a:rPr>
              <a:t> </a:t>
            </a:r>
            <a:r>
              <a:rPr b="0" lang="pl-PL" sz="900" spc="-1" strike="noStrike">
                <a:latin typeface="sans-serif;Arial"/>
              </a:rPr>
              <a:t>fi</a:t>
            </a:r>
            <a:r>
              <a:rPr b="0" lang="pl-PL" sz="900" spc="-1" strike="noStrike">
                <a:latin typeface="serif"/>
              </a:rPr>
              <a:t>nish, the</a:t>
            </a:r>
            <a:br/>
            <a:r>
              <a:rPr b="0" lang="pl-PL" sz="900" spc="-1" strike="noStrike">
                <a:latin typeface="serif"/>
              </a:rPr>
              <a:t>higher the wear losses [37,38,40,41,59</a:t>
            </a:r>
            <a:r>
              <a:rPr b="0" lang="pl-PL" sz="2000" spc="-1" strike="noStrike">
                <a:latin typeface="serif"/>
              </a:rPr>
              <a:t>–</a:t>
            </a:r>
            <a:r>
              <a:rPr b="0" lang="pl-PL" sz="900" spc="-1" strike="noStrike">
                <a:latin typeface="serif"/>
              </a:rPr>
              <a:t>61] as shown in Fig. 4. As a rule</a:t>
            </a:r>
            <a:br/>
            <a:r>
              <a:rPr b="0" lang="pl-PL" sz="900" spc="-1" strike="noStrike">
                <a:latin typeface="serif"/>
              </a:rPr>
              <a:t>of thumb, rough surface</a:t>
            </a:r>
            <a:r>
              <a:rPr b="0" lang="pl-PL" sz="2000" spc="-1" strike="noStrike">
                <a:latin typeface="serif"/>
              </a:rPr>
              <a:t> </a:t>
            </a:r>
            <a:r>
              <a:rPr b="0" lang="pl-PL" sz="900" spc="-1" strike="noStrike">
                <a:latin typeface="sans-serif;Arial"/>
              </a:rPr>
              <a:t>fi</a:t>
            </a:r>
            <a:r>
              <a:rPr b="0" lang="pl-PL" sz="900" spc="-1" strike="noStrike">
                <a:latin typeface="serif"/>
              </a:rPr>
              <a:t>nishes always causes high friction (regardless</a:t>
            </a:r>
            <a:br/>
            <a:r>
              <a:rPr b="0" lang="pl-PL" sz="900" spc="-1" strike="noStrike">
                <a:latin typeface="serif"/>
              </a:rPr>
              <a:t>of the test environments</a:t>
            </a:r>
            <a:endParaRPr b="0" lang="pl-PL" sz="900" spc="-1" strike="noStrike">
              <a:latin typeface="Arial"/>
            </a:endParaRPr>
          </a:p>
          <a:p>
            <a:r>
              <a:rPr b="0" lang="pl-PL" sz="2000" spc="-1" strike="noStrike">
                <a:latin typeface="serif"/>
              </a:rPr>
              <a:t>s</a:t>
            </a:r>
            <a:r>
              <a:rPr b="0" lang="pl-PL" sz="900" spc="-1" strike="noStrike">
                <a:latin typeface="serif"/>
              </a:rPr>
              <a:t>peci</a:t>
            </a:r>
            <a:r>
              <a:rPr b="0" lang="pl-PL" sz="900" spc="-1" strike="noStrike">
                <a:latin typeface="sans-serif;Arial"/>
              </a:rPr>
              <a:t>fi</a:t>
            </a:r>
            <a:r>
              <a:rPr b="0" lang="pl-PL" sz="900" spc="-1" strike="noStrike">
                <a:latin typeface="serif"/>
              </a:rPr>
              <a:t>cally, a rough microcrystalline</a:t>
            </a:r>
            <a:br/>
            <a:r>
              <a:rPr b="0" lang="pl-PL" sz="900" spc="-1" strike="noStrike">
                <a:latin typeface="serif"/>
              </a:rPr>
              <a:t>diamond</a:t>
            </a:r>
            <a:r>
              <a:rPr b="0" lang="pl-PL" sz="2000" spc="-1" strike="noStrike">
                <a:latin typeface="serif"/>
              </a:rPr>
              <a:t> </a:t>
            </a:r>
            <a:r>
              <a:rPr b="0" lang="pl-PL" sz="900" spc="-1" strike="noStrike">
                <a:latin typeface="sans-serif;Arial"/>
              </a:rPr>
              <a:t>fi</a:t>
            </a:r>
            <a:r>
              <a:rPr b="0" lang="pl-PL" sz="900" spc="-1" strike="noStrike">
                <a:latin typeface="serif"/>
              </a:rPr>
              <a:t>lm like the one shown in Fig. 2, can easily cut or scratch</a:t>
            </a:r>
            <a:br/>
            <a:r>
              <a:rPr b="0" lang="pl-PL" sz="900" spc="-1" strike="noStrike">
                <a:latin typeface="serif"/>
              </a:rPr>
              <a:t>mating surfaces (especially softer counterfaces, like steel) and thus</a:t>
            </a:r>
            <a:br/>
            <a:r>
              <a:rPr b="0" lang="pl-PL" sz="900" spc="-1" strike="noStrike">
                <a:latin typeface="serif"/>
              </a:rPr>
              <a:t>cause severe abrasion (especially if the mating surfaces are made of</a:t>
            </a:r>
            <a:br/>
            <a:r>
              <a:rPr b="0" lang="pl-PL" sz="900" spc="-1" strike="noStrike">
                <a:latin typeface="serif"/>
              </a:rPr>
              <a:t>softer materials, like steel). In the case of brittle materials like ceramics,</a:t>
            </a:r>
            <a:br/>
            <a:r>
              <a:rPr b="0" lang="pl-PL" sz="900" spc="-1" strike="noStrike">
                <a:latin typeface="serif"/>
              </a:rPr>
              <a:t>sharp edges can cause micro-cracking under the in</a:t>
            </a:r>
            <a:r>
              <a:rPr b="0" lang="pl-PL" sz="900" spc="-1" strike="noStrike">
                <a:latin typeface="sans-serif;Arial"/>
              </a:rPr>
              <a:t>fl</a:t>
            </a:r>
            <a:r>
              <a:rPr b="0" lang="pl-PL" sz="900" spc="-1" strike="noStrike">
                <a:latin typeface="serif"/>
              </a:rPr>
              <a:t>uence of highly</a:t>
            </a:r>
            <a:br/>
            <a:r>
              <a:rPr b="0" lang="pl-PL" sz="900" spc="-1" strike="noStrike">
                <a:latin typeface="serif"/>
              </a:rPr>
              <a:t>concentrated stresses and thus give rise to material removal. Repeated</a:t>
            </a:r>
            <a:br/>
            <a:br/>
            <a:r>
              <a:rPr b="0" lang="pl-PL" sz="900" spc="-1" strike="noStrike">
                <a:latin typeface="serif"/>
              </a:rPr>
              <a:t>sliding passes over the same contact area may also trigger micro-fatigue</a:t>
            </a:r>
            <a:br/>
            <a:r>
              <a:rPr b="0" lang="pl-PL" sz="900" spc="-1" strike="noStrike">
                <a:latin typeface="serif"/>
              </a:rPr>
              <a:t>events away from the contact spots and thus weaken the structure and</a:t>
            </a:r>
            <a:br/>
            <a:r>
              <a:rPr b="0" lang="pl-PL" sz="900" spc="-1" strike="noStrike">
                <a:latin typeface="serif"/>
              </a:rPr>
              <a:t>further accelerate the wear process.</a:t>
            </a:r>
            <a:endParaRPr b="0" lang="pl-PL" sz="900" spc="-1" strike="noStrike">
              <a:latin typeface="Arial"/>
            </a:endParaRPr>
          </a:p>
          <a:p>
            <a:endParaRPr b="0" lang="pl-PL" sz="900" spc="-1" strike="noStrike">
              <a:latin typeface="Arial"/>
            </a:endParaRPr>
          </a:p>
          <a:p>
            <a:r>
              <a:rPr b="0" lang="pl-PL" sz="2000" spc="-1" strike="noStrike">
                <a:latin typeface="serif"/>
              </a:rPr>
              <a:t>When sliding against smooth diamond films, most often a tribo-</a:t>
            </a:r>
            <a:endParaRPr b="0" lang="pl-PL" sz="2000" spc="-1" strike="noStrike">
              <a:latin typeface="Arial"/>
            </a:endParaRPr>
          </a:p>
          <a:p>
            <a:r>
              <a:rPr b="0" lang="pl-PL" sz="2000" spc="-1" strike="noStrike">
                <a:latin typeface="serif"/>
              </a:rPr>
              <a:t>chemically-induced transfer layer can form on the sliding counterface</a:t>
            </a:r>
            <a:endParaRPr b="0" lang="pl-PL" sz="2000" spc="-1" strike="noStrike">
              <a:latin typeface="Arial"/>
            </a:endParaRPr>
          </a:p>
          <a:p>
            <a:r>
              <a:rPr b="0" lang="pl-PL" sz="2000" spc="-1" strike="noStrike">
                <a:latin typeface="serif"/>
              </a:rPr>
              <a:t>surfaces. These layers are in the form of amorphous carbon or dis-</a:t>
            </a:r>
            <a:endParaRPr b="0" lang="pl-PL" sz="2000" spc="-1" strike="noStrike">
              <a:latin typeface="Arial"/>
            </a:endParaRPr>
          </a:p>
          <a:p>
            <a:r>
              <a:rPr b="0" lang="pl-PL" sz="2000" spc="-1" strike="noStrike">
                <a:latin typeface="serif"/>
              </a:rPr>
              <a:t>ordered graphitic carbon and eventually, the sliding contact largely</a:t>
            </a:r>
            <a:endParaRPr b="0" lang="pl-PL" sz="2000" spc="-1" strike="noStrike">
              <a:latin typeface="Arial"/>
            </a:endParaRPr>
          </a:p>
          <a:p>
            <a:r>
              <a:rPr b="0" lang="pl-PL" sz="2000" spc="-1" strike="noStrike">
                <a:latin typeface="serif"/>
              </a:rPr>
              <a:t>occurs between the transferred graphitic layer and the original diamond</a:t>
            </a:r>
            <a:endParaRPr b="0" lang="pl-PL" sz="2000" spc="-1" strike="noStrike">
              <a:latin typeface="Arial"/>
            </a:endParaRPr>
          </a:p>
          <a:p>
            <a:r>
              <a:rPr b="0" lang="pl-PL" sz="2000" spc="-1" strike="noStrike">
                <a:latin typeface="serif"/>
              </a:rPr>
              <a:t>Recently reported friction values for</a:t>
            </a:r>
            <a:endParaRPr b="0" lang="pl-PL" sz="2000" spc="-1" strike="noStrike">
              <a:latin typeface="Arial"/>
            </a:endParaRPr>
          </a:p>
          <a:p>
            <a:r>
              <a:rPr b="0" lang="pl-PL" sz="2000" spc="-1" strike="noStrike">
                <a:latin typeface="serif"/>
              </a:rPr>
              <a:t>ultra-smooth nanocrystalline or polished diamond films could be as low</a:t>
            </a:r>
            <a:endParaRPr b="0" lang="pl-PL" sz="2000" spc="-1" strike="noStrike">
              <a:latin typeface="Arial"/>
            </a:endParaRPr>
          </a:p>
          <a:p>
            <a:r>
              <a:rPr b="0" lang="pl-PL" sz="2000" spc="-1" strike="noStrike">
                <a:latin typeface="serif"/>
              </a:rPr>
              <a:t>as 0.01 in humid air, while for rough microcrystalline films are as high</a:t>
            </a:r>
            <a:endParaRPr b="0" lang="pl-PL" sz="2000" spc="-1" strike="noStrike">
              <a:latin typeface="Arial"/>
            </a:endParaRPr>
          </a:p>
          <a:p>
            <a:r>
              <a:rPr b="0" lang="pl-PL" sz="2000" spc="-1" strike="noStrike">
                <a:latin typeface="serif"/>
              </a:rPr>
              <a:t>as 0.7</a:t>
            </a:r>
            <a:endParaRPr b="0" lang="pl-PL"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216000" y="812520"/>
            <a:ext cx="7127280" cy="4008960"/>
          </a:xfrm>
          <a:prstGeom prst="rect">
            <a:avLst/>
          </a:prstGeom>
          <a:ln w="0">
            <a:noFill/>
          </a:ln>
        </p:spPr>
      </p:sp>
      <p:sp>
        <p:nvSpPr>
          <p:cNvPr id="400" name="PlaceHolder 2"/>
          <p:cNvSpPr>
            <a:spLocks noGrp="1"/>
          </p:cNvSpPr>
          <p:nvPr>
            <p:ph type="body"/>
          </p:nvPr>
        </p:nvSpPr>
        <p:spPr>
          <a:xfrm>
            <a:off x="756000" y="5078520"/>
            <a:ext cx="6047640" cy="14059800"/>
          </a:xfrm>
          <a:prstGeom prst="rect">
            <a:avLst/>
          </a:prstGeom>
          <a:noFill/>
          <a:ln w="0">
            <a:noFill/>
          </a:ln>
        </p:spPr>
        <p:txBody>
          <a:bodyPr lIns="0" rIns="0" tIns="0" bIns="0" anchor="t">
            <a:noAutofit/>
          </a:bodyPr>
          <a:p>
            <a:r>
              <a:rPr b="0" lang="pl-PL" sz="900" spc="-1" strike="noStrike">
                <a:latin typeface="serif"/>
              </a:rPr>
              <a:t>Unlike diamond, DLC coatings are structurally amorphous and can</a:t>
            </a:r>
            <a:br/>
            <a:r>
              <a:rPr b="0" lang="pl-PL" sz="900" spc="-1" strike="noStrike">
                <a:latin typeface="serif"/>
              </a:rPr>
              <a:t>be produced more conveniently at much lower temperatures (i.e.,</a:t>
            </a:r>
            <a:r>
              <a:rPr b="0" lang="pl-PL" sz="2000" spc="-1" strike="noStrike">
                <a:latin typeface="serif"/>
              </a:rPr>
              <a:t> </a:t>
            </a:r>
            <a:r>
              <a:rPr b="0" lang="pl-PL" sz="900" spc="-1" strike="noStrike">
                <a:latin typeface="serif"/>
              </a:rPr>
              <a:t>room</a:t>
            </a:r>
            <a:br/>
            <a:r>
              <a:rPr b="0" lang="pl-PL" sz="900" spc="-1" strike="noStrike">
                <a:latin typeface="serif"/>
              </a:rPr>
              <a:t>temperature to about 300 °C) and deposition rates. There exist nu-</a:t>
            </a:r>
            <a:br/>
            <a:r>
              <a:rPr b="0" lang="pl-PL" sz="900" spc="-1" strike="noStrike">
                <a:latin typeface="serif"/>
              </a:rPr>
              <a:t>merous deposition methods (i.e.,</a:t>
            </a:r>
            <a:r>
              <a:rPr b="0" lang="pl-PL" sz="2000" spc="-1" strike="noStrike">
                <a:latin typeface="serif"/>
              </a:rPr>
              <a:t> </a:t>
            </a:r>
            <a:r>
              <a:rPr b="0" lang="pl-PL" sz="900" spc="-1" strike="noStrike">
                <a:latin typeface="serif"/>
              </a:rPr>
              <a:t>DC and RF sputtering, arc-PVD,</a:t>
            </a:r>
            <a:br/>
            <a:r>
              <a:rPr b="0" lang="pl-PL" sz="900" spc="-1" strike="noStrike">
                <a:latin typeface="serif"/>
              </a:rPr>
              <a:t>plasma-enhanced CVD, pulsed laser deposition, ion-beam deposition,</a:t>
            </a:r>
            <a:br/>
            <a:br/>
            <a:r>
              <a:rPr b="0" lang="pl-PL" sz="900" spc="-1" strike="noStrike">
                <a:latin typeface="serif"/>
              </a:rPr>
              <a:t>etc.) that can be used to produce these</a:t>
            </a:r>
            <a:r>
              <a:rPr b="0" lang="pl-PL" sz="2000" spc="-1" strike="noStrike">
                <a:latin typeface="serif"/>
              </a:rPr>
              <a:t> </a:t>
            </a:r>
            <a:r>
              <a:rPr b="0" lang="pl-PL" sz="900" spc="-1" strike="noStrike">
                <a:latin typeface="sans-serif;Arial"/>
              </a:rPr>
              <a:t>fi</a:t>
            </a:r>
            <a:r>
              <a:rPr b="0" lang="pl-PL" sz="900" spc="-1" strike="noStrike">
                <a:latin typeface="serif"/>
              </a:rPr>
              <a:t>lms from all kinds of hydro-</a:t>
            </a:r>
            <a:br/>
            <a:r>
              <a:rPr b="0" lang="pl-PL" sz="900" spc="-1" strike="noStrike">
                <a:latin typeface="serif"/>
              </a:rPr>
              <a:t>carbon gases (such as methane, acetylene, ethylene, cyclohexane, etc.).</a:t>
            </a:r>
            <a:br/>
            <a:br/>
            <a:r>
              <a:rPr b="0" lang="pl-PL" sz="900" spc="-1" strike="noStrike">
                <a:latin typeface="serif"/>
              </a:rPr>
              <a:t>Ta-C DLCs are synthesized using solid carbon targets in argon gas dis-</a:t>
            </a:r>
            <a:br/>
            <a:r>
              <a:rPr b="0" lang="pl-PL" sz="900" spc="-1" strike="noStrike">
                <a:latin typeface="serif"/>
              </a:rPr>
              <a:t>charge plasmas using arc-PVD, pulse-laser deposition, and ion-beam</a:t>
            </a:r>
            <a:endParaRPr b="0" lang="pl-PL" sz="900" spc="-1" strike="noStrike">
              <a:latin typeface="Arial"/>
            </a:endParaRPr>
          </a:p>
          <a:p>
            <a:r>
              <a:rPr b="0" lang="pl-PL" sz="2000" spc="-1" strike="noStrike">
                <a:latin typeface="serif"/>
              </a:rPr>
              <a:t>Unlike diamond, DLC coatings are structurally amorphous and can</a:t>
            </a:r>
            <a:endParaRPr b="0" lang="pl-PL" sz="2000" spc="-1" strike="noStrike">
              <a:latin typeface="Arial"/>
            </a:endParaRPr>
          </a:p>
          <a:p>
            <a:r>
              <a:rPr b="0" lang="pl-PL" sz="2000" spc="-1" strike="noStrike">
                <a:latin typeface="serif"/>
              </a:rPr>
              <a:t>be produced more conveniently at much lower temperatures (i.e., room</a:t>
            </a:r>
            <a:endParaRPr b="0" lang="pl-PL" sz="2000" spc="-1" strike="noStrike">
              <a:latin typeface="Arial"/>
            </a:endParaRPr>
          </a:p>
          <a:p>
            <a:r>
              <a:rPr b="0" lang="pl-PL" sz="2000" spc="-1" strike="noStrike">
                <a:latin typeface="serif"/>
              </a:rPr>
              <a:t>temperature to about 300 °C) and deposition rates. There exist nu-</a:t>
            </a:r>
            <a:endParaRPr b="0" lang="pl-PL" sz="2000" spc="-1" strike="noStrike">
              <a:latin typeface="Arial"/>
            </a:endParaRPr>
          </a:p>
          <a:p>
            <a:r>
              <a:rPr b="0" lang="pl-PL" sz="2000" spc="-1" strike="noStrike">
                <a:latin typeface="serif"/>
              </a:rPr>
              <a:t>merous deposition methods (i.e., DC and RF sputtering, arc-PVD,</a:t>
            </a:r>
            <a:endParaRPr b="0" lang="pl-PL" sz="2000" spc="-1" strike="noStrike">
              <a:latin typeface="Arial"/>
            </a:endParaRPr>
          </a:p>
          <a:p>
            <a:r>
              <a:rPr b="0" lang="pl-PL" sz="2000" spc="-1" strike="noStrike">
                <a:latin typeface="serif"/>
              </a:rPr>
              <a:t>plasma-enhanced CVD, pulsed laser deposition, ion-beam deposition,</a:t>
            </a:r>
            <a:endParaRPr b="0" lang="pl-PL" sz="2000" spc="-1" strike="noStrike">
              <a:latin typeface="Arial"/>
            </a:endParaRPr>
          </a:p>
          <a:p>
            <a:endParaRPr b="0" lang="pl-PL" sz="2000" spc="-1" strike="noStrike">
              <a:latin typeface="Arial"/>
            </a:endParaRPr>
          </a:p>
          <a:p>
            <a:r>
              <a:rPr b="0" lang="pl-PL" sz="2000" spc="-1" strike="noStrike">
                <a:latin typeface="serif"/>
              </a:rPr>
              <a:t>etc.) that can be used to produce these films from all kinds of hydro-</a:t>
            </a:r>
            <a:endParaRPr b="0" lang="pl-PL" sz="2000" spc="-1" strike="noStrike">
              <a:latin typeface="Arial"/>
            </a:endParaRPr>
          </a:p>
          <a:p>
            <a:r>
              <a:rPr b="0" lang="pl-PL" sz="2000" spc="-1" strike="noStrike">
                <a:latin typeface="serif"/>
              </a:rPr>
              <a:t>carbon gases (such as methane, acetylene, ethylene, cyclohexane, etc.).</a:t>
            </a:r>
            <a:endParaRPr b="0" lang="pl-PL" sz="2000" spc="-1" strike="noStrike">
              <a:latin typeface="Arial"/>
            </a:endParaRPr>
          </a:p>
          <a:p>
            <a:endParaRPr b="0" lang="pl-PL" sz="2000" spc="-1" strike="noStrike">
              <a:latin typeface="Arial"/>
            </a:endParaRPr>
          </a:p>
          <a:p>
            <a:r>
              <a:rPr b="0" lang="pl-PL" sz="2000" spc="-1" strike="noStrike">
                <a:latin typeface="serif"/>
              </a:rPr>
              <a:t>Ta-C DLCs are synthesized using solid carbon targets in argon gas dis-</a:t>
            </a:r>
            <a:endParaRPr b="0" lang="pl-PL" sz="2000" spc="-1" strike="noStrike">
              <a:latin typeface="Arial"/>
            </a:endParaRPr>
          </a:p>
          <a:p>
            <a:r>
              <a:rPr b="0" lang="pl-PL" sz="2000" spc="-1" strike="noStrike">
                <a:latin typeface="serif"/>
              </a:rPr>
              <a:t>charge plasmas using arc-PVD, pulse-laser deposition, and ion-beam</a:t>
            </a:r>
            <a:endParaRPr b="0" lang="pl-PL" sz="2000" spc="-1" strike="noStrike">
              <a:latin typeface="Arial"/>
            </a:endParaRPr>
          </a:p>
          <a:p>
            <a:r>
              <a:rPr b="0" lang="pl-PL" sz="2000" spc="-1" strike="noStrike">
                <a:latin typeface="serif"/>
              </a:rPr>
              <a:t>ta-C coatings have an amorphous structure and</a:t>
            </a:r>
            <a:endParaRPr b="0" lang="pl-PL" sz="2000" spc="-1" strike="noStrike">
              <a:latin typeface="Arial"/>
            </a:endParaRPr>
          </a:p>
          <a:p>
            <a:r>
              <a:rPr b="0" lang="pl-PL" sz="2000" spc="-1" strike="noStrike">
                <a:latin typeface="serif"/>
              </a:rPr>
              <a:t>are made of a network of sp2 and sp3-hybridized carbon atoms.</a:t>
            </a:r>
            <a:endParaRPr b="0" lang="pl-PL" sz="2000" spc="-1" strike="noStrike">
              <a:latin typeface="Arial"/>
            </a:endParaRPr>
          </a:p>
          <a:p>
            <a:r>
              <a:rPr b="0" lang="pl-PL" sz="2000" spc="-1" strike="noStrike">
                <a:latin typeface="serif"/>
              </a:rPr>
              <a:t>Typically the sp3/sp2 ratio lies between 40 and 70% corresponding to</a:t>
            </a:r>
            <a:endParaRPr b="0" lang="pl-PL" sz="2000" spc="-1" strike="noStrike">
              <a:latin typeface="Arial"/>
            </a:endParaRPr>
          </a:p>
          <a:p>
            <a:r>
              <a:rPr b="0" lang="pl-PL" sz="2000" spc="-1" strike="noStrike">
                <a:latin typeface="serif"/>
              </a:rPr>
              <a:t>soft and hard ta-C, respectively. If the sp3/sp2 ratio is below 40%, the</a:t>
            </a:r>
            <a:endParaRPr b="0" lang="pl-PL" sz="2000" spc="-1" strike="noStrike">
              <a:latin typeface="Arial"/>
            </a:endParaRPr>
          </a:p>
          <a:p>
            <a:r>
              <a:rPr b="0" lang="pl-PL" sz="2000" spc="-1" strike="noStrike">
                <a:latin typeface="serif"/>
              </a:rPr>
              <a:t>material is called a-C and the hardness is much lower (say about 25</a:t>
            </a:r>
            <a:endParaRPr b="0" lang="pl-PL" sz="2000" spc="-1" strike="noStrike">
              <a:latin typeface="Arial"/>
            </a:endParaRPr>
          </a:p>
          <a:p>
            <a:r>
              <a:rPr b="0" lang="pl-PL" sz="2000" spc="-1" strike="noStrike">
                <a:latin typeface="serif"/>
              </a:rPr>
              <a:t>GPa)), even if it is much higher than hardened steel (i.e., 7–8 GPa). In</a:t>
            </a:r>
            <a:endParaRPr b="0" lang="pl-PL" sz="2000" spc="-1" strike="noStrike">
              <a:latin typeface="Arial"/>
            </a:endParaRPr>
          </a:p>
          <a:p>
            <a:r>
              <a:rPr b="0" lang="pl-PL" sz="2000" spc="-1" strike="noStrike">
                <a:latin typeface="serif"/>
              </a:rPr>
              <a:t>hydrogen-free carbon material, it is known that the sp3/sp2 ratio varies</a:t>
            </a:r>
            <a:endParaRPr b="0" lang="pl-PL" sz="2000" spc="-1" strike="noStrike">
              <a:latin typeface="Arial"/>
            </a:endParaRPr>
          </a:p>
          <a:p>
            <a:r>
              <a:rPr b="0" lang="pl-PL" sz="2000" spc="-1" strike="noStrike">
                <a:latin typeface="serif"/>
              </a:rPr>
              <a:t>linearly with the density of the material and then with the hardness.</a:t>
            </a:r>
            <a:endParaRPr b="0" lang="pl-PL" sz="2000" spc="-1" strike="noStrike">
              <a:latin typeface="Arial"/>
            </a:endParaRPr>
          </a:p>
          <a:p>
            <a:r>
              <a:rPr b="0" lang="pl-PL" sz="950" spc="-1" strike="noStrike">
                <a:latin typeface="serif"/>
              </a:rPr>
              <a:t>n this case the sp3/</a:t>
            </a:r>
            <a:br/>
            <a:r>
              <a:rPr b="0" lang="pl-PL" sz="950" spc="-1" strike="noStrike">
                <a:latin typeface="serif"/>
              </a:rPr>
              <a:t>sp2 ratio is about 70% corresponding to a density of 3.24 g/cm3 (dia-</a:t>
            </a:r>
            <a:br/>
            <a:r>
              <a:rPr b="0" lang="pl-PL" sz="950" spc="-1" strike="noStrike">
                <a:latin typeface="serif"/>
              </a:rPr>
              <a:t>mond is 3.54 g/cm3 and graphite is 2.26 g/cm3), the percolating sp3</a:t>
            </a:r>
            <a:br/>
            <a:r>
              <a:rPr b="0" lang="pl-PL" sz="950" spc="-1" strike="noStrike">
                <a:latin typeface="serif"/>
              </a:rPr>
              <a:t>network is associated with isolated sp2 carbon and a few sp1 units. The</a:t>
            </a:r>
            <a:br/>
            <a:r>
              <a:rPr b="0" lang="pl-PL" sz="950" spc="-1" strike="noStrike">
                <a:latin typeface="serif"/>
              </a:rPr>
              <a:t>corresponding hardness is estimated to be 60 GPa depicting a hard ta-C</a:t>
            </a:r>
            <a:br/>
            <a:br/>
            <a:r>
              <a:rPr b="0" lang="pl-PL" sz="950" spc="-1" strike="noStrike">
                <a:latin typeface="serif"/>
              </a:rPr>
              <a:t>material. </a:t>
            </a:r>
            <a:endParaRPr b="0" lang="pl-PL" sz="95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216000" y="812520"/>
            <a:ext cx="7127280" cy="4008960"/>
          </a:xfrm>
          <a:prstGeom prst="rect">
            <a:avLst/>
          </a:prstGeom>
          <a:ln w="0">
            <a:noFill/>
          </a:ln>
        </p:spPr>
      </p:sp>
      <p:sp>
        <p:nvSpPr>
          <p:cNvPr id="402" name="PlaceHolder 2"/>
          <p:cNvSpPr>
            <a:spLocks noGrp="1"/>
          </p:cNvSpPr>
          <p:nvPr>
            <p:ph type="body"/>
          </p:nvPr>
        </p:nvSpPr>
        <p:spPr>
          <a:xfrm>
            <a:off x="756000" y="5078520"/>
            <a:ext cx="6047640" cy="14009040"/>
          </a:xfrm>
          <a:prstGeom prst="rect">
            <a:avLst/>
          </a:prstGeom>
          <a:noFill/>
          <a:ln w="0">
            <a:noFill/>
          </a:ln>
        </p:spPr>
        <p:txBody>
          <a:bodyPr lIns="0" rIns="0" tIns="0" bIns="0" anchor="t">
            <a:noAutofit/>
          </a:bodyPr>
          <a:p>
            <a:r>
              <a:rPr b="0" lang="pl-PL" sz="1350" spc="-1" strike="noStrike">
                <a:latin typeface="serif"/>
              </a:rPr>
              <a:t>Titanium nitride and carbide coatings deposited by sputtering are stable over a wide </a:t>
            </a:r>
            <a:br/>
            <a:r>
              <a:rPr b="0" lang="pl-PL" sz="1350" spc="-1" strike="noStrike">
                <a:latin typeface="serif"/>
              </a:rPr>
              <a:t>chemical composition range but their structure and properties are strongly depend-</a:t>
            </a:r>
            <a:br/>
            <a:r>
              <a:rPr b="0" lang="pl-PL" sz="1350" spc="-1" strike="noStrike">
                <a:latin typeface="serif"/>
              </a:rPr>
              <a:t>ent of their divergence from stoichiometry [81,82]. Cubic TiN^^. is stable over a </a:t>
            </a:r>
            <a:br/>
            <a:r>
              <a:rPr b="0" lang="pl-PL" sz="1350" spc="-1" strike="noStrike">
                <a:latin typeface="serif"/>
              </a:rPr>
              <a:t>broad composition range (0.6 ^ x ^ 1.2) and appreciable vacancy concentrations </a:t>
            </a:r>
            <a:br/>
            <a:r>
              <a:rPr b="0" lang="pl-PL" sz="1350" spc="-1" strike="noStrike">
                <a:latin typeface="serif"/>
              </a:rPr>
              <a:t>(up to 50at.%) [83]. The TiN phase, indexed to a NaCl structure, has at the stoichio-</a:t>
            </a:r>
            <a:br/>
            <a:r>
              <a:rPr b="0" lang="pl-PL" sz="1350" spc="-1" strike="noStrike">
                <a:latin typeface="serif"/>
              </a:rPr>
              <a:t>metric composition a lattice parameter of 0.4240</a:t>
            </a:r>
            <a:r>
              <a:rPr b="0" lang="pl-PL" sz="1100" spc="-1" strike="noStrike">
                <a:latin typeface="serif"/>
              </a:rPr>
              <a:t> </a:t>
            </a:r>
            <a:r>
              <a:rPr b="0" lang="pl-PL" sz="1350" spc="-1" strike="noStrike">
                <a:latin typeface="serif"/>
              </a:rPr>
              <a:t>nm.</a:t>
            </a:r>
            <a:r>
              <a:rPr b="0" lang="pl-PL" sz="1100" spc="-1" strike="noStrike">
                <a:latin typeface="serif"/>
              </a:rPr>
              <a:t> </a:t>
            </a:r>
            <a:r>
              <a:rPr b="0" lang="pl-PL" sz="1350" spc="-1" strike="noStrike">
                <a:latin typeface="serif"/>
              </a:rPr>
              <a:t>Besides the chemical compo-</a:t>
            </a:r>
            <a:br/>
            <a:r>
              <a:rPr b="0" lang="pl-PL" sz="1350" spc="-1" strike="noStrike">
                <a:latin typeface="serif"/>
              </a:rPr>
              <a:t>sition, also the thermal expansion coefficients mismatch between the coating and </a:t>
            </a:r>
            <a:br/>
            <a:r>
              <a:rPr b="0" lang="pl-PL" sz="1350" spc="-1" strike="noStrike">
                <a:latin typeface="serif"/>
              </a:rPr>
              <a:t>the substrate, which causes stresses in the coatings, can promote a shift in the lat-</a:t>
            </a:r>
            <a:br/>
            <a:r>
              <a:rPr b="0" lang="pl-PL" sz="1350" spc="-1" strike="noStrike">
                <a:latin typeface="serif"/>
              </a:rPr>
              <a:t>tice parameter value. Additionally, the lattice parameter deviations can be due to </a:t>
            </a:r>
            <a:br/>
            <a:br/>
            <a:r>
              <a:rPr b="0" lang="pl-PL" sz="1350" spc="-1" strike="noStrike">
                <a:latin typeface="serif"/>
              </a:rPr>
              <a:t>the presence of impurities in the structure; while oxygen induces a decrease, carbon </a:t>
            </a:r>
            <a:br/>
            <a:r>
              <a:rPr b="0" lang="pl-PL" sz="1350" spc="-1" strike="noStrike">
                <a:latin typeface="serif"/>
              </a:rPr>
              <a:t>and nitrogen originate an increase of the lattice parameter; and argon, generally, </a:t>
            </a:r>
            <a:br/>
            <a:r>
              <a:rPr b="0" lang="pl-PL" sz="1350" spc="-1" strike="noStrike">
                <a:latin typeface="serif"/>
              </a:rPr>
              <a:t>induces high values of residual compressive stress in the sputtered coatings causing </a:t>
            </a:r>
            <a:br/>
            <a:r>
              <a:rPr b="0" lang="pl-PL" sz="1350" spc="-1" strike="noStrike">
                <a:latin typeface="serif"/>
              </a:rPr>
              <a:t>a significant change in the lattice parameter (up to</a:t>
            </a:r>
            <a:r>
              <a:rPr b="0" lang="pl-PL" sz="1100" spc="-1" strike="noStrike">
                <a:latin typeface="serif"/>
              </a:rPr>
              <a:t> </a:t>
            </a:r>
            <a:r>
              <a:rPr b="0" lang="pl-PL" sz="1350" spc="-1" strike="noStrike">
                <a:latin typeface="serif"/>
              </a:rPr>
              <a:t>1</a:t>
            </a:r>
            <a:r>
              <a:rPr b="0" lang="pl-PL" sz="1100" spc="-1" strike="noStrike">
                <a:latin typeface="serif"/>
              </a:rPr>
              <a:t> </a:t>
            </a:r>
            <a:r>
              <a:rPr b="0" lang="pl-PL" sz="1350" spc="-1" strike="noStrike">
                <a:latin typeface="serif"/>
              </a:rPr>
              <a:t>at.% of argon can be trapped </a:t>
            </a:r>
            <a:br/>
            <a:r>
              <a:rPr b="0" lang="pl-PL" sz="1350" spc="-1" strike="noStrike">
                <a:latin typeface="serif"/>
              </a:rPr>
              <a:t>in TiN coatings)</a:t>
            </a:r>
            <a:endParaRPr b="0" lang="pl-PL" sz="1350" spc="-1" strike="noStrike">
              <a:latin typeface="Arial"/>
            </a:endParaRPr>
          </a:p>
          <a:p>
            <a:r>
              <a:rPr b="0" lang="pl-PL" sz="2000" spc="-1" strike="noStrike">
                <a:latin typeface="Arial"/>
              </a:rPr>
              <a:t>The compressive residual stress of the titanium carbide and titanium nitride coat-</a:t>
            </a:r>
            <a:endParaRPr b="0" lang="pl-PL" sz="2000" spc="-1" strike="noStrike">
              <a:latin typeface="Arial"/>
            </a:endParaRPr>
          </a:p>
          <a:p>
            <a:r>
              <a:rPr b="0" lang="pl-PL" sz="2000" spc="-1" strike="noStrike">
                <a:latin typeface="Arial"/>
              </a:rPr>
              <a:t>ings are extremely high, achieving values of 8 GPa [88,89] being almost independent </a:t>
            </a:r>
            <a:endParaRPr b="0" lang="pl-PL" sz="2000" spc="-1" strike="noStrike">
              <a:latin typeface="Arial"/>
            </a:endParaRPr>
          </a:p>
          <a:p>
            <a:endParaRPr b="0" lang="pl-PL" sz="2000" spc="-1" strike="noStrike">
              <a:latin typeface="Arial"/>
            </a:endParaRPr>
          </a:p>
          <a:p>
            <a:r>
              <a:rPr b="0" lang="pl-PL" sz="2000" spc="-1" strike="noStrike">
                <a:latin typeface="Arial"/>
              </a:rPr>
              <a:t>of the substrate bias [89] and increasing as the non-metal to titanium ratio approaches </a:t>
            </a:r>
            <a:endParaRPr b="0" lang="pl-PL" sz="2000" spc="-1" strike="noStrike">
              <a:latin typeface="Arial"/>
            </a:endParaRPr>
          </a:p>
          <a:p>
            <a:r>
              <a:rPr b="0" lang="pl-PL" sz="2000" spc="-1" strike="noStrike">
                <a:latin typeface="Arial"/>
              </a:rPr>
              <a:t>to the stoichiometric composition  [90]. These values may result from the high density </a:t>
            </a:r>
            <a:endParaRPr b="0" lang="pl-PL" sz="2000" spc="-1" strike="noStrike">
              <a:latin typeface="Arial"/>
            </a:endParaRPr>
          </a:p>
          <a:p>
            <a:r>
              <a:rPr b="0" lang="pl-PL" sz="2000" spc="-1" strike="noStrike">
                <a:latin typeface="Arial"/>
              </a:rPr>
              <a:t>of grain boundaries  and defects  in TiC and TiN thin films, decreasing the mobility </a:t>
            </a:r>
            <a:endParaRPr b="0" lang="pl-PL" sz="2000" spc="-1" strike="noStrike">
              <a:latin typeface="Arial"/>
            </a:endParaRPr>
          </a:p>
          <a:p>
            <a:endParaRPr b="0" lang="pl-PL" sz="2000" spc="-1" strike="noStrike">
              <a:latin typeface="Arial"/>
            </a:endParaRPr>
          </a:p>
          <a:p>
            <a:r>
              <a:rPr b="0" lang="pl-PL" sz="2000" spc="-1" strike="noStrike">
                <a:latin typeface="Arial"/>
              </a:rPr>
              <a:t>of the dislocations. The stress state could be more favorable if the morphologies were </a:t>
            </a:r>
            <a:endParaRPr b="0" lang="pl-PL" sz="2000" spc="-1" strike="noStrike">
              <a:latin typeface="Arial"/>
            </a:endParaRPr>
          </a:p>
          <a:p>
            <a:endParaRPr b="0" lang="pl-PL" sz="2000" spc="-1" strike="noStrike">
              <a:latin typeface="Arial"/>
            </a:endParaRPr>
          </a:p>
          <a:p>
            <a:r>
              <a:rPr b="0" lang="pl-PL" sz="2000" spc="-1" strike="noStrike">
                <a:latin typeface="Arial"/>
              </a:rPr>
              <a:t>columnar. The highest hardness of the TiN are found on coatings with nitrogen to tita-</a:t>
            </a:r>
            <a:endParaRPr b="0" lang="pl-PL" sz="2000" spc="-1" strike="noStrike">
              <a:latin typeface="Arial"/>
            </a:endParaRPr>
          </a:p>
          <a:p>
            <a:endParaRPr b="0" lang="pl-PL" sz="2000" spc="-1" strike="noStrike">
              <a:latin typeface="Arial"/>
            </a:endParaRPr>
          </a:p>
          <a:p>
            <a:r>
              <a:rPr b="0" lang="pl-PL" sz="2000" spc="-1" strike="noStrike">
                <a:latin typeface="Arial"/>
              </a:rPr>
              <a:t>nium ratio of approximately 0.8, attaining values of 30 GPa. For over-stoichiometric </a:t>
            </a:r>
            <a:endParaRPr b="0" lang="pl-PL" sz="2000" spc="-1" strike="noStrike">
              <a:latin typeface="Arial"/>
            </a:endParaRPr>
          </a:p>
          <a:p>
            <a:endParaRPr b="0" lang="pl-PL" sz="2000" spc="-1" strike="noStrike">
              <a:latin typeface="Arial"/>
            </a:endParaRPr>
          </a:p>
          <a:p>
            <a:r>
              <a:rPr b="0" lang="pl-PL" sz="2000" spc="-1" strike="noStrike">
                <a:latin typeface="Arial"/>
              </a:rPr>
              <a:t>coatings, hardness drops abruptly to values of 3.5 GPa </a:t>
            </a:r>
            <a:endParaRPr b="0" lang="pl-PL" sz="2000" spc="-1" strike="noStrike">
              <a:latin typeface="Arial"/>
            </a:endParaRPr>
          </a:p>
          <a:p>
            <a:r>
              <a:rPr b="0" lang="pl-PL" sz="2000" spc="-1" strike="noStrike">
                <a:latin typeface="Arial"/>
              </a:rPr>
              <a:t>In spite of the wide range of applications of TiN coatings, they present some dis-</a:t>
            </a:r>
            <a:br/>
            <a:r>
              <a:rPr b="0" lang="pl-PL" sz="2000" spc="-1" strike="noStrike">
                <a:latin typeface="Arial"/>
              </a:rPr>
              <a:t>advantages, mainly the oxidation at relatively low temperatures ~500°C. Therefore, </a:t>
            </a:r>
            <a:br/>
            <a:r>
              <a:rPr b="0" lang="pl-PL" sz="2000" spc="-1" strike="noStrike">
                <a:latin typeface="Arial"/>
              </a:rPr>
              <a:t>the role of oxidation is very important for practical applications and has been sub-</a:t>
            </a:r>
            <a:br/>
            <a:r>
              <a:rPr b="0" lang="pl-PL" sz="2000" spc="-1" strike="noStrike">
                <a:latin typeface="Arial"/>
              </a:rPr>
              <a:t>ject of several studies</a:t>
            </a:r>
            <a:endParaRPr b="0" lang="pl-PL"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216000" y="812520"/>
            <a:ext cx="7127280" cy="4008960"/>
          </a:xfrm>
          <a:prstGeom prst="rect">
            <a:avLst/>
          </a:prstGeom>
          <a:ln w="0">
            <a:noFill/>
          </a:ln>
        </p:spPr>
      </p:sp>
      <p:sp>
        <p:nvSpPr>
          <p:cNvPr id="40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pl-PL" sz="900" spc="-1" strike="noStrike">
                <a:latin typeface="serif"/>
              </a:rPr>
              <a:t>A solubility between TiN, which is cubic, and AIN, which is</a:t>
            </a:r>
            <a:br/>
            <a:r>
              <a:rPr b="0" lang="pl-PL" sz="900" spc="-1" strike="noStrike">
                <a:latin typeface="serif"/>
              </a:rPr>
              <a:t>hexagonal, does in theory not exist (Fig. 6a). Nevertheless, it is</a:t>
            </a:r>
            <a:br/>
            <a:r>
              <a:rPr b="0" lang="pl-PL" sz="900" spc="-1" strike="noStrike">
                <a:latin typeface="serif"/>
              </a:rPr>
              <a:t>possible to produce ternary solid solutions by means of an</a:t>
            </a:r>
            <a:br/>
            <a:r>
              <a:rPr b="0" lang="pl-PL" sz="900" spc="-1" strike="noStrike">
                <a:latin typeface="serif"/>
              </a:rPr>
              <a:t>activation of the plasma at a suitable coating temperature. The</a:t>
            </a:r>
            <a:br/>
            <a:r>
              <a:rPr b="0" lang="pl-PL" sz="900" spc="-1" strike="noStrike">
                <a:latin typeface="serif"/>
              </a:rPr>
              <a:t>cubic phase, which is the preferred phase for machining, can be</a:t>
            </a:r>
            <a:br/>
            <a:r>
              <a:rPr b="0" lang="pl-PL" sz="900" spc="-1" strike="noStrike">
                <a:latin typeface="serif"/>
              </a:rPr>
              <a:t>stabilised up to an AIN content of approximately 63%</a:t>
            </a:r>
            <a:r>
              <a:rPr b="0" lang="pl-PL" sz="1350" spc="-1" strike="noStrike">
                <a:latin typeface="serif"/>
              </a:rPr>
              <a:t> </a:t>
            </a:r>
            <a:r>
              <a:rPr b="0" lang="pl-PL" sz="900" spc="-1" strike="noStrike">
                <a:latin typeface="serif"/>
              </a:rPr>
              <a:t>[46],</a:t>
            </a:r>
            <a:br/>
            <a:r>
              <a:rPr b="0" lang="pl-PL" sz="900" spc="-1" strike="noStrike">
                <a:latin typeface="serif"/>
              </a:rPr>
              <a:t>depending on the coating process (Fig. 6b). The occurrence of the</a:t>
            </a:r>
            <a:br/>
            <a:r>
              <a:rPr b="0" lang="pl-PL" sz="900" spc="-1" strike="noStrike">
                <a:latin typeface="serif"/>
              </a:rPr>
              <a:t>hexagonal phase leads to a significant deterioration of the</a:t>
            </a:r>
            <a:br/>
            <a:r>
              <a:rPr b="0" lang="pl-PL" sz="900" spc="-1" strike="noStrike">
                <a:latin typeface="serif"/>
              </a:rPr>
              <a:t>mechanical properties. Therefore, it is tried to be prevented. Solid</a:t>
            </a:r>
            <a:br/>
            <a:r>
              <a:rPr b="0" lang="pl-PL" sz="900" spc="-1" strike="noStrike">
                <a:latin typeface="serif"/>
              </a:rPr>
              <a:t>solution strengthening is caused by a substitution of Ti atoms with</a:t>
            </a:r>
            <a:br/>
            <a:r>
              <a:rPr b="0" lang="pl-PL" sz="900" spc="-1" strike="noStrike">
                <a:latin typeface="serif"/>
              </a:rPr>
              <a:t>Al atoms within the kfz grid of the TiN. This is due to the lattice</a:t>
            </a:r>
            <a:br/>
            <a:r>
              <a:rPr b="0" lang="pl-PL" sz="900" spc="-1" strike="noStrike">
                <a:latin typeface="serif"/>
              </a:rPr>
              <a:t>distortion. With an increase of the Al content, the coating hardness</a:t>
            </a:r>
            <a:br/>
            <a:r>
              <a:rPr b="0" lang="pl-PL" sz="900" spc="-1" strike="noStrike">
                <a:latin typeface="serif"/>
              </a:rPr>
              <a:t>tends to increase. Therefore, PVD coatings with a high Al content</a:t>
            </a:r>
            <a:br/>
            <a:r>
              <a:rPr b="0" lang="pl-PL" sz="900" spc="-1" strike="noStrike">
                <a:latin typeface="serif"/>
              </a:rPr>
              <a:t>and a kfz structure will on occasion be offered as AlTiN. AlTiN has</a:t>
            </a:r>
            <a:br/>
            <a:r>
              <a:rPr b="0" lang="pl-PL" sz="900" spc="-1" strike="noStrike">
                <a:latin typeface="serif"/>
              </a:rPr>
              <a:t>also been successfully produced as a result of further development</a:t>
            </a:r>
            <a:br/>
            <a:r>
              <a:rPr b="0" lang="pl-PL" sz="900" spc="-1" strike="noStrike">
                <a:latin typeface="serif"/>
              </a:rPr>
              <a:t>of the CVD processes</a:t>
            </a:r>
            <a:r>
              <a:rPr b="0" lang="pl-PL" sz="1350" spc="-1" strike="noStrike">
                <a:latin typeface="serif"/>
              </a:rPr>
              <a:t> </a:t>
            </a:r>
            <a:r>
              <a:rPr b="0" lang="pl-PL" sz="900" spc="-1" strike="noStrike">
                <a:latin typeface="serif"/>
              </a:rPr>
              <a:t>[47–49]. It has been in offered as a tool</a:t>
            </a:r>
            <a:br/>
            <a:r>
              <a:rPr b="0" lang="pl-PL" sz="900" spc="-1" strike="noStrike">
                <a:latin typeface="serif"/>
              </a:rPr>
              <a:t>coating since 2011</a:t>
            </a:r>
            <a:endParaRPr b="0" lang="pl-PL" sz="900" spc="-1" strike="noStrike">
              <a:latin typeface="Arial"/>
            </a:endParaRPr>
          </a:p>
          <a:p>
            <a:r>
              <a:rPr b="0" lang="pl-PL" sz="900" spc="-1" strike="noStrike">
                <a:latin typeface="serif"/>
              </a:rPr>
              <a:t>he passive layers on TiAIN which are responsible for the</a:t>
            </a:r>
            <a:br/>
            <a:r>
              <a:rPr b="0" lang="pl-PL" sz="900" spc="-1" strike="noStrike">
                <a:latin typeface="serif"/>
              </a:rPr>
              <a:t>oxidation protection are in fact not pure Al2O3 layers; they are</a:t>
            </a:r>
            <a:br/>
            <a:r>
              <a:rPr b="0" lang="pl-PL" sz="900" spc="-1" strike="noStrike">
                <a:latin typeface="serif"/>
              </a:rPr>
              <a:t>mixed oxides of TiO2 and Al2O3. In contrast to aluminium, titanium</a:t>
            </a:r>
            <a:br/>
            <a:r>
              <a:rPr b="0" lang="pl-PL" sz="900" spc="-1" strike="noStrike">
                <a:latin typeface="serif"/>
              </a:rPr>
              <a:t>does not form protective oxides. Oxygen ions (O2</a:t>
            </a:r>
            <a:r>
              <a:rPr b="0" lang="pl-PL" sz="600" spc="-1" strike="noStrike">
                <a:latin typeface="monospace"/>
              </a:rPr>
              <a:t>/span&gt;</a:t>
            </a:r>
            <a:r>
              <a:rPr b="0" lang="pl-PL" sz="900" spc="-1" strike="noStrike">
                <a:latin typeface="serif"/>
              </a:rPr>
              <a:t>) can diffuse</a:t>
            </a:r>
            <a:br/>
            <a:r>
              <a:rPr b="0" lang="pl-PL" sz="900" spc="-1" strike="noStrike">
                <a:latin typeface="serif"/>
              </a:rPr>
              <a:t>through TiO2 [50]</a:t>
            </a:r>
            <a:r>
              <a:rPr b="0" lang="pl-PL" sz="600" spc="-1" strike="noStrike">
                <a:latin typeface="monospace"/>
              </a:rPr>
              <a:t> </a:t>
            </a:r>
            <a:r>
              <a:rPr b="0" lang="pl-PL" sz="900" spc="-1" strike="noStrike">
                <a:latin typeface="serif"/>
              </a:rPr>
              <a:t>and thus impede the self-healing effect of the</a:t>
            </a:r>
            <a:br/>
            <a:r>
              <a:rPr b="0" lang="pl-PL" sz="900" spc="-1" strike="noStrike">
                <a:latin typeface="serif"/>
              </a:rPr>
              <a:t>oxide layer. The higher the Al content of the TiAIN coating gets, the</a:t>
            </a:r>
            <a:br/>
            <a:r>
              <a:rPr b="0" lang="pl-PL" sz="900" spc="-1" strike="noStrike">
                <a:latin typeface="serif"/>
              </a:rPr>
              <a:t>more effective the oxidation protection becomes. This in turn has a</a:t>
            </a:r>
            <a:br/>
            <a:r>
              <a:rPr b="0" lang="pl-PL" sz="900" spc="-1" strike="noStrike">
                <a:latin typeface="serif"/>
              </a:rPr>
              <a:t>positive effect on the thermal stability of the coatings. A failure of</a:t>
            </a:r>
            <a:br/>
            <a:r>
              <a:rPr b="0" lang="pl-PL" sz="900" spc="-1" strike="noStrike">
                <a:latin typeface="serif"/>
              </a:rPr>
              <a:t>the oxide layer causes a rapid decrease of hardness. This is due to</a:t>
            </a:r>
            <a:br/>
            <a:r>
              <a:rPr b="0" lang="pl-PL" sz="900" spc="-1" strike="noStrike">
                <a:latin typeface="serif"/>
              </a:rPr>
              <a:t>the progressive oxidation of the coating material after being</a:t>
            </a:r>
            <a:br/>
            <a:r>
              <a:rPr b="0" lang="pl-PL" sz="900" spc="-1" strike="noStrike">
                <a:latin typeface="serif"/>
              </a:rPr>
              <a:t>exposed to heat treatment in atmosphere</a:t>
            </a:r>
            <a:endParaRPr b="0" lang="pl-PL" sz="9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216000" y="812520"/>
            <a:ext cx="7127280" cy="4008960"/>
          </a:xfrm>
          <a:prstGeom prst="rect">
            <a:avLst/>
          </a:prstGeom>
          <a:ln w="0">
            <a:noFill/>
          </a:ln>
        </p:spPr>
      </p:sp>
      <p:sp>
        <p:nvSpPr>
          <p:cNvPr id="40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pl-PL" sz="1100" spc="-1" strike="noStrike">
                <a:latin typeface="serif"/>
              </a:rPr>
              <a:t>Once more,</a:t>
            </a:r>
            <a:br/>
            <a:r>
              <a:rPr b="0" lang="pl-PL" sz="1100" spc="-1" strike="noStrike">
                <a:latin typeface="serif"/>
              </a:rPr>
              <a:t>material-related knowledge on high-temperature alloys supplies</a:t>
            </a:r>
            <a:br/>
            <a:r>
              <a:rPr b="0" lang="pl-PL" sz="1100" spc="-1" strike="noStrike">
                <a:latin typeface="serif"/>
              </a:rPr>
              <a:t>an obvious solution: chromium as well forms a protective oxide</a:t>
            </a:r>
            <a:br/>
            <a:r>
              <a:rPr b="0" lang="pl-PL" sz="1100" spc="-1" strike="noStrike">
                <a:latin typeface="serif"/>
              </a:rPr>
              <a:t>layer which possesses a reliable barrier to prevent the infusion of</a:t>
            </a:r>
            <a:br/>
            <a:r>
              <a:rPr b="0" lang="pl-PL" sz="1100" spc="-1" strike="noStrike">
                <a:latin typeface="serif"/>
              </a:rPr>
              <a:t>oxygen ions. By replacing TiAIN with CrAIN, the oxidation</a:t>
            </a:r>
            <a:br/>
            <a:r>
              <a:rPr b="0" lang="pl-PL" sz="1100" spc="-1" strike="noStrike">
                <a:latin typeface="serif"/>
              </a:rPr>
              <a:t>resistance can be further increased</a:t>
            </a:r>
            <a:r>
              <a:rPr b="0" lang="pl-PL" sz="1350" spc="-1" strike="noStrike">
                <a:latin typeface="serif"/>
              </a:rPr>
              <a:t> </a:t>
            </a:r>
            <a:r>
              <a:rPr b="0" lang="pl-PL" sz="1100" spc="-1" strike="noStrike">
                <a:latin typeface="serif"/>
              </a:rPr>
              <a:t>[54]. Even though this has</a:t>
            </a:r>
            <a:br/>
            <a:r>
              <a:rPr b="0" lang="pl-PL" sz="1100" spc="-1" strike="noStrike">
                <a:latin typeface="serif"/>
              </a:rPr>
              <a:t>been known for a long time and although in the 1990s CrAIN has</a:t>
            </a:r>
            <a:br/>
            <a:r>
              <a:rPr b="0" lang="pl-PL" sz="1100" spc="-1" strike="noStrike">
                <a:latin typeface="serif"/>
              </a:rPr>
              <a:t>been sufficiently investigated concerning this matter (e.g. in</a:t>
            </a:r>
            <a:r>
              <a:rPr b="0" lang="pl-PL" sz="1350" spc="-1" strike="noStrike">
                <a:latin typeface="serif"/>
              </a:rPr>
              <a:t> </a:t>
            </a:r>
            <a:r>
              <a:rPr b="0" lang="pl-PL" sz="1100" spc="-1" strike="noStrike">
                <a:latin typeface="serif"/>
              </a:rPr>
              <a:t>[51–</a:t>
            </a:r>
            <a:br/>
            <a:r>
              <a:rPr b="0" lang="pl-PL" sz="1100" spc="-1" strike="noStrike">
                <a:latin typeface="serif"/>
              </a:rPr>
              <a:t>53]), the market launch of AlCrN as a tool coating was not until</a:t>
            </a:r>
            <a:br/>
            <a:r>
              <a:rPr b="0" lang="pl-PL" sz="1100" spc="-1" strike="noStrike">
                <a:latin typeface="serif"/>
              </a:rPr>
              <a:t>2003, when due to rising cutting temperatures, the oxidation</a:t>
            </a:r>
            <a:br/>
            <a:r>
              <a:rPr b="0" lang="pl-PL" sz="1100" spc="-1" strike="noStrike">
                <a:latin typeface="serif"/>
              </a:rPr>
              <a:t>resistance became more and more important. Amongst others,</a:t>
            </a:r>
            <a:br/>
            <a:r>
              <a:rPr b="0" lang="pl-PL" sz="1100" spc="-1" strike="noStrike">
                <a:latin typeface="serif"/>
              </a:rPr>
              <a:t>AlCrN and AlCrSiN is nowadays successfully employed on hobs</a:t>
            </a:r>
            <a:endParaRPr b="0" lang="pl-PL" sz="1100" spc="-1" strike="noStrike">
              <a:latin typeface="Arial"/>
            </a:endParaRPr>
          </a:p>
          <a:p>
            <a:r>
              <a:rPr b="0" lang="pl-PL" sz="1100" spc="-1" strike="noStrike">
                <a:latin typeface="serif"/>
              </a:rPr>
              <a:t>This can</a:t>
            </a:r>
            <a:br/>
            <a:r>
              <a:rPr b="0" lang="pl-PL" sz="1100" spc="-1" strike="noStrike">
                <a:latin typeface="serif"/>
              </a:rPr>
              <a:t>be accomplished for instance by means of a Si doping of classic</a:t>
            </a:r>
            <a:br/>
            <a:r>
              <a:rPr b="0" lang="pl-PL" sz="1100" spc="-1" strike="noStrike">
                <a:latin typeface="serif"/>
              </a:rPr>
              <a:t>systems to TiSiN, TiAlSiN or CrAlSiN, whereby Si and N form the</a:t>
            </a:r>
            <a:br/>
            <a:r>
              <a:rPr b="0" lang="pl-PL" sz="1100" spc="-1" strike="noStrike">
                <a:latin typeface="serif"/>
              </a:rPr>
              <a:t>matrix.</a:t>
            </a:r>
            <a:r>
              <a:rPr b="0" lang="pl-PL" sz="1350" spc="-1" strike="noStrike">
                <a:latin typeface="serif"/>
              </a:rPr>
              <a:t> </a:t>
            </a:r>
            <a:r>
              <a:rPr b="0" lang="pl-PL" sz="1100" spc="-1" strike="noStrike">
                <a:latin typeface="serif"/>
              </a:rPr>
              <a:t>Here,</a:t>
            </a:r>
            <a:r>
              <a:rPr b="0" lang="pl-PL" sz="1350" spc="-1" strike="noStrike">
                <a:latin typeface="serif"/>
              </a:rPr>
              <a:t> </a:t>
            </a:r>
            <a:r>
              <a:rPr b="0" lang="pl-PL" sz="1100" spc="-1" strike="noStrike">
                <a:latin typeface="serif"/>
              </a:rPr>
              <a:t>nanocomposites</a:t>
            </a:r>
            <a:r>
              <a:rPr b="0" lang="pl-PL" sz="1350" spc="-1" strike="noStrike">
                <a:latin typeface="serif"/>
              </a:rPr>
              <a:t> </a:t>
            </a:r>
            <a:r>
              <a:rPr b="0" lang="pl-PL" sz="1100" spc="-1" strike="noStrike">
                <a:latin typeface="serif"/>
              </a:rPr>
              <a:t>possess</a:t>
            </a:r>
            <a:r>
              <a:rPr b="0" lang="pl-PL" sz="1350" spc="-1" strike="noStrike">
                <a:latin typeface="serif"/>
              </a:rPr>
              <a:t> </a:t>
            </a:r>
            <a:r>
              <a:rPr b="0" lang="pl-PL" sz="1100" spc="-1" strike="noStrike">
                <a:latin typeface="serif"/>
              </a:rPr>
              <a:t>an</a:t>
            </a:r>
            <a:r>
              <a:rPr b="0" lang="pl-PL" sz="1350" spc="-1" strike="noStrike">
                <a:latin typeface="serif"/>
              </a:rPr>
              <a:t> </a:t>
            </a:r>
            <a:r>
              <a:rPr b="0" lang="pl-PL" sz="1100" spc="-1" strike="noStrike">
                <a:latin typeface="serif"/>
              </a:rPr>
              <a:t>astonishing</a:t>
            </a:r>
            <a:r>
              <a:rPr b="0" lang="pl-PL" sz="1350" spc="-1" strike="noStrike">
                <a:latin typeface="serif"/>
              </a:rPr>
              <a:t> </a:t>
            </a:r>
            <a:r>
              <a:rPr b="0" lang="pl-PL" sz="1100" spc="-1" strike="noStrike">
                <a:latin typeface="serif"/>
              </a:rPr>
              <a:t>high-</a:t>
            </a:r>
            <a:br/>
            <a:r>
              <a:rPr b="0" lang="pl-PL" sz="1100" spc="-1" strike="noStrike">
                <a:latin typeface="serif"/>
              </a:rPr>
              <a:t>temperature strength and oxidation resistant</a:t>
            </a:r>
            <a:r>
              <a:rPr b="0" lang="pl-PL" sz="1350" spc="-1" strike="noStrike">
                <a:latin typeface="serif"/>
              </a:rPr>
              <a:t> </a:t>
            </a:r>
            <a:r>
              <a:rPr b="0" lang="pl-PL" sz="1100" spc="-1" strike="noStrike">
                <a:latin typeface="serif"/>
              </a:rPr>
              <a:t>[29,67,68,79], due</a:t>
            </a:r>
            <a:br/>
            <a:r>
              <a:rPr b="0" lang="pl-PL" sz="1100" spc="-1" strike="noStrike">
                <a:latin typeface="serif"/>
              </a:rPr>
              <a:t>to the nanostructure and Si is the third and last element forming</a:t>
            </a:r>
            <a:br/>
            <a:r>
              <a:rPr b="0" lang="pl-PL" sz="1100" spc="-1" strike="noStrike">
                <a:latin typeface="serif"/>
              </a:rPr>
              <a:t>protective oxide layers.</a:t>
            </a:r>
            <a:endParaRPr b="0" lang="pl-PL"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216000" y="812520"/>
            <a:ext cx="7127280" cy="4008960"/>
          </a:xfrm>
          <a:prstGeom prst="rect">
            <a:avLst/>
          </a:prstGeom>
          <a:ln w="0">
            <a:noFill/>
          </a:ln>
        </p:spPr>
      </p:sp>
      <p:sp>
        <p:nvSpPr>
          <p:cNvPr id="408" name="PlaceHolder 2"/>
          <p:cNvSpPr>
            <a:spLocks noGrp="1"/>
          </p:cNvSpPr>
          <p:nvPr>
            <p:ph type="body"/>
          </p:nvPr>
        </p:nvSpPr>
        <p:spPr>
          <a:xfrm>
            <a:off x="756000" y="5078520"/>
            <a:ext cx="6047640" cy="6930360"/>
          </a:xfrm>
          <a:prstGeom prst="rect">
            <a:avLst/>
          </a:prstGeom>
          <a:noFill/>
          <a:ln w="0">
            <a:noFill/>
          </a:ln>
        </p:spPr>
        <p:txBody>
          <a:bodyPr lIns="0" rIns="0" tIns="0" bIns="0" anchor="t">
            <a:noAutofit/>
          </a:bodyPr>
          <a:p>
            <a:r>
              <a:rPr b="0" lang="pl-PL" sz="1350" spc="-1" strike="noStrike">
                <a:latin typeface="serif"/>
              </a:rPr>
              <a:t>oncerning  the  Young's  modulus, the  titanium  carbide  attains  </a:t>
            </a:r>
            <a:endParaRPr b="0" lang="pl-PL" sz="1350" spc="-1" strike="noStrike">
              <a:latin typeface="Arial"/>
            </a:endParaRPr>
          </a:p>
          <a:p>
            <a:r>
              <a:rPr b="0" lang="pl-PL" sz="1350" spc="-1" strike="noStrike">
                <a:latin typeface="serif"/>
              </a:rPr>
              <a:t>values around 500 GPa and the titanium nitride only 260 GPa [3,91,93]. In fact these </a:t>
            </a:r>
            <a:endParaRPr b="0" lang="pl-PL" sz="1350" spc="-1" strike="noStrike">
              <a:latin typeface="Arial"/>
            </a:endParaRPr>
          </a:p>
          <a:p>
            <a:endParaRPr b="0" lang="pl-PL" sz="1350" spc="-1" strike="noStrike">
              <a:latin typeface="Arial"/>
            </a:endParaRPr>
          </a:p>
          <a:p>
            <a:r>
              <a:rPr b="0" lang="pl-PL" sz="1350" spc="-1" strike="noStrike">
                <a:latin typeface="serif"/>
              </a:rPr>
              <a:t>results are in agreement with the relative strength of the TiN and TiC chemical bond-</a:t>
            </a:r>
            <a:endParaRPr b="0" lang="pl-PL" sz="1350" spc="-1" strike="noStrike">
              <a:latin typeface="Arial"/>
            </a:endParaRPr>
          </a:p>
          <a:p>
            <a:r>
              <a:rPr b="0" lang="pl-PL" sz="1350" spc="-1" strike="noStrike">
                <a:latin typeface="serif"/>
              </a:rPr>
              <a:t>ing, if these  coatings  have the  same  morphology.  However,  some  authors  pointed  </a:t>
            </a:r>
            <a:endParaRPr b="0" lang="pl-PL" sz="1350" spc="-1" strike="noStrike">
              <a:latin typeface="Arial"/>
            </a:endParaRPr>
          </a:p>
          <a:p>
            <a:r>
              <a:rPr b="0" lang="pl-PL" sz="1350" spc="-1" strike="noStrike">
                <a:latin typeface="serif"/>
              </a:rPr>
              <a:t>out  the  opposite  [92]  with  titanium  nitride  coatings  attaining  values  higher  than  </a:t>
            </a:r>
            <a:endParaRPr b="0" lang="pl-PL" sz="1350" spc="-1" strike="noStrike">
              <a:latin typeface="Arial"/>
            </a:endParaRPr>
          </a:p>
          <a:p>
            <a:r>
              <a:rPr b="0" lang="pl-PL" sz="1350" spc="-1" strike="noStrike">
                <a:latin typeface="serif"/>
              </a:rPr>
              <a:t>500 GPa  [88], which could be attributed  to different  morphologies  of the coatings.</a:t>
            </a:r>
            <a:endParaRPr b="0" lang="pl-PL" sz="1350" spc="-1" strike="noStrike">
              <a:latin typeface="Arial"/>
            </a:endParaRPr>
          </a:p>
          <a:p>
            <a:r>
              <a:rPr b="0" lang="pl-PL" sz="1350" spc="-1" strike="noStrike">
                <a:latin typeface="serif"/>
              </a:rPr>
              <a:t>TiN coatings exhibit a superior resistance to oxidation in comparison to TiC thin films, whose </a:t>
            </a:r>
            <a:br/>
            <a:r>
              <a:rPr b="0" lang="pl-PL" sz="1350" spc="-1" strike="noStrike">
                <a:latin typeface="serif"/>
              </a:rPr>
              <a:t>oxidafion begins at temperatures as low as 400°C [102]. Although, both Ti-based </a:t>
            </a:r>
            <a:br/>
            <a:r>
              <a:rPr b="0" lang="pl-PL" sz="1350" spc="-1" strike="noStrike">
                <a:latin typeface="serif"/>
              </a:rPr>
              <a:t>systems present the same rate-determining step of oxidation: diffusion of oxygen </a:t>
            </a:r>
            <a:br/>
            <a:r>
              <a:rPr b="0" lang="pl-PL" sz="1350" spc="-1" strike="noStrike">
                <a:latin typeface="serif"/>
              </a:rPr>
              <a:t>through the rutile scale, the TiC films show a substantially higher weight gains then </a:t>
            </a:r>
            <a:br/>
            <a:r>
              <a:rPr b="0" lang="pl-PL" sz="1350" spc="-1" strike="noStrike">
                <a:latin typeface="serif"/>
              </a:rPr>
              <a:t>TiN coafings. This behavior was attributed to the higher defect structure of TiC in </a:t>
            </a:r>
            <a:br/>
            <a:r>
              <a:rPr b="0" lang="pl-PL" sz="1350" spc="-1" strike="noStrike">
                <a:latin typeface="serif"/>
              </a:rPr>
              <a:t>comparison to TiN structure [102], being more permeable to the diffusion of the </a:t>
            </a:r>
            <a:br/>
            <a:r>
              <a:rPr b="0" lang="pl-PL" sz="1350" spc="-1" strike="noStrike">
                <a:latin typeface="serif"/>
              </a:rPr>
              <a:t>reactive species. As nitrogen, also carbon diffuses to the scale surface where it reacts </a:t>
            </a:r>
            <a:br/>
            <a:r>
              <a:rPr b="0" lang="pl-PL" sz="1350" spc="-1" strike="noStrike">
                <a:latin typeface="serif"/>
              </a:rPr>
              <a:t>with oxygen to form carbon oxides. Both nitrogen and carbon diffusion must be con-</a:t>
            </a:r>
            <a:br/>
            <a:r>
              <a:rPr b="0" lang="pl-PL" sz="1350" spc="-1" strike="noStrike">
                <a:latin typeface="serif"/>
              </a:rPr>
              <a:t>sidered as a possible explanation for the morphologic variations observed in TiN </a:t>
            </a:r>
            <a:br/>
            <a:br/>
            <a:r>
              <a:rPr b="0" lang="pl-PL" sz="1350" spc="-1" strike="noStrike">
                <a:latin typeface="serif"/>
              </a:rPr>
              <a:t>and TiC oxidized surfaces, giving rise to spalling of oxide layer at high-temperature </a:t>
            </a:r>
            <a:br/>
            <a:br/>
            <a:r>
              <a:rPr b="0" lang="pl-PL" sz="1350" spc="-1" strike="noStrike">
                <a:latin typeface="serif"/>
              </a:rPr>
              <a:t>oxidafion</a:t>
            </a:r>
            <a:endParaRPr b="0" lang="pl-PL" sz="135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216000" y="812520"/>
            <a:ext cx="7127280" cy="4008960"/>
          </a:xfrm>
          <a:prstGeom prst="rect">
            <a:avLst/>
          </a:prstGeom>
          <a:ln w="0">
            <a:noFill/>
          </a:ln>
        </p:spPr>
      </p:sp>
      <p:sp>
        <p:nvSpPr>
          <p:cNvPr id="41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pl-PL" sz="950" spc="-1" strike="noStrike">
                <a:latin typeface="serif"/>
                <a:ea typeface="Noto Sans CJK SC"/>
              </a:rPr>
              <a:t>The tool coating CVD-Al2O3 is in use since 1979. Stable coatings</a:t>
            </a:r>
            <a:br/>
            <a:r>
              <a:rPr b="0" lang="pl-PL" sz="950" spc="-1" strike="noStrike">
                <a:latin typeface="serif"/>
                <a:ea typeface="Noto Sans CJK SC"/>
              </a:rPr>
              <a:t>of</a:t>
            </a:r>
            <a:r>
              <a:rPr b="0" lang="pl-PL" sz="1350" spc="-1" strike="noStrike">
                <a:latin typeface="serif"/>
                <a:ea typeface="Noto Sans CJK SC"/>
              </a:rPr>
              <a:t> </a:t>
            </a:r>
            <a:r>
              <a:rPr b="0" lang="pl-PL" sz="1100" spc="-1" strike="noStrike">
                <a:latin typeface="serif"/>
                <a:ea typeface="Noto Sans CJK SC"/>
              </a:rPr>
              <a:t>a</a:t>
            </a:r>
            <a:r>
              <a:rPr b="0" lang="pl-PL" sz="950" spc="-1" strike="noStrike">
                <a:latin typeface="serif"/>
                <a:ea typeface="Noto Sans CJK SC"/>
              </a:rPr>
              <a:t>-Al2O3 can be synthesised in thermally-activated processes</a:t>
            </a:r>
            <a:br/>
            <a:r>
              <a:rPr b="0" lang="pl-PL" sz="950" spc="-1" strike="noStrike">
                <a:latin typeface="serif"/>
                <a:ea typeface="Noto Sans CJK SC"/>
              </a:rPr>
              <a:t>with high-temperatures of</a:t>
            </a:r>
            <a:r>
              <a:rPr b="0" lang="pl-PL" sz="1350" spc="-1" strike="noStrike">
                <a:latin typeface="serif"/>
                <a:ea typeface="Noto Sans CJK SC"/>
              </a:rPr>
              <a:t> </a:t>
            </a:r>
            <a:r>
              <a:rPr b="0" lang="pl-PL" sz="950" spc="-1" strike="noStrike">
                <a:latin typeface="serif"/>
                <a:ea typeface="Noto Sans CJK SC"/>
              </a:rPr>
              <a:t>T</a:t>
            </a:r>
            <a:r>
              <a:rPr b="0" lang="pl-PL" sz="1350" spc="-1" strike="noStrike">
                <a:latin typeface="serif"/>
                <a:ea typeface="Noto Sans CJK SC"/>
              </a:rPr>
              <a:t> </a:t>
            </a:r>
            <a:r>
              <a:rPr b="0" lang="pl-PL" sz="950" spc="-1" strike="noStrike">
                <a:latin typeface="serif"/>
                <a:ea typeface="Noto Sans CJK SC"/>
              </a:rPr>
              <a:t>= 1000</a:t>
            </a:r>
            <a:r>
              <a:rPr b="0" lang="pl-PL" sz="1350" spc="-1" strike="noStrike">
                <a:latin typeface="serif"/>
                <a:ea typeface="Noto Sans CJK SC"/>
              </a:rPr>
              <a:t> </a:t>
            </a:r>
            <a:r>
              <a:rPr b="0" lang="pl-PL" sz="950" spc="-1" strike="noStrike">
                <a:latin typeface="monospace"/>
                <a:ea typeface="Noto Sans CJK SC"/>
              </a:rPr>
              <a:t>8</a:t>
            </a:r>
            <a:r>
              <a:rPr b="0" lang="pl-PL" sz="950" spc="-1" strike="noStrike">
                <a:latin typeface="serif"/>
                <a:ea typeface="Noto Sans CJK SC"/>
              </a:rPr>
              <a:t>C. The particle size can reach</a:t>
            </a:r>
            <a:br/>
            <a:r>
              <a:rPr b="0" lang="pl-PL" sz="950" spc="-1" strike="noStrike">
                <a:latin typeface="serif"/>
                <a:ea typeface="Noto Sans CJK SC"/>
              </a:rPr>
              <a:t>up to a diameter of</a:t>
            </a:r>
            <a:r>
              <a:rPr b="0" lang="pl-PL" sz="1350" spc="-1" strike="noStrike">
                <a:latin typeface="serif"/>
                <a:ea typeface="Noto Sans CJK SC"/>
              </a:rPr>
              <a:t> </a:t>
            </a:r>
            <a:r>
              <a:rPr b="0" lang="pl-PL" sz="950" spc="-1" strike="noStrike">
                <a:latin typeface="serif"/>
                <a:ea typeface="Noto Sans CJK SC"/>
              </a:rPr>
              <a:t>d</a:t>
            </a:r>
            <a:r>
              <a:rPr b="0" lang="pl-PL" sz="1350" spc="-1" strike="noStrike">
                <a:latin typeface="serif"/>
                <a:ea typeface="Noto Sans CJK SC"/>
              </a:rPr>
              <a:t> </a:t>
            </a:r>
            <a:r>
              <a:rPr b="0" lang="pl-PL" sz="950" spc="-1" strike="noStrike">
                <a:latin typeface="serif"/>
                <a:ea typeface="Noto Sans CJK SC"/>
              </a:rPr>
              <a:t>= 0.5–1</a:t>
            </a:r>
            <a:r>
              <a:rPr b="0" lang="pl-PL" sz="1350" spc="-1" strike="noStrike">
                <a:latin typeface="serif"/>
                <a:ea typeface="Noto Sans CJK SC"/>
              </a:rPr>
              <a:t> </a:t>
            </a:r>
            <a:r>
              <a:rPr b="0" lang="pl-PL" sz="1100" spc="-1" strike="noStrike">
                <a:latin typeface="serif"/>
                <a:ea typeface="Noto Sans CJK SC"/>
              </a:rPr>
              <a:t>m</a:t>
            </a:r>
            <a:r>
              <a:rPr b="0" lang="pl-PL" sz="950" spc="-1" strike="noStrike">
                <a:latin typeface="serif"/>
                <a:ea typeface="Noto Sans CJK SC"/>
              </a:rPr>
              <a:t>m. Smoother Al2O3 coatings are</a:t>
            </a:r>
            <a:br/>
            <a:r>
              <a:rPr b="0" lang="pl-PL" sz="950" spc="-1" strike="noStrike">
                <a:latin typeface="serif"/>
                <a:ea typeface="Noto Sans CJK SC"/>
              </a:rPr>
              <a:t>produced in MTCVD processes. Al2O3 crystallises at a mean-</a:t>
            </a:r>
            <a:br/>
            <a:r>
              <a:rPr b="0" lang="pl-PL" sz="950" spc="-1" strike="noStrike">
                <a:latin typeface="serif"/>
                <a:ea typeface="Noto Sans CJK SC"/>
              </a:rPr>
              <a:t>temperature (MT) of</a:t>
            </a:r>
            <a:r>
              <a:rPr b="0" lang="pl-PL" sz="1350" spc="-1" strike="noStrike">
                <a:latin typeface="serif"/>
                <a:ea typeface="Noto Sans CJK SC"/>
              </a:rPr>
              <a:t> </a:t>
            </a:r>
            <a:r>
              <a:rPr b="0" lang="pl-PL" sz="950" spc="-1" strike="noStrike">
                <a:latin typeface="serif"/>
                <a:ea typeface="Noto Sans CJK SC"/>
              </a:rPr>
              <a:t>T</a:t>
            </a:r>
            <a:r>
              <a:rPr b="0" lang="pl-PL" sz="1350" spc="-1" strike="noStrike">
                <a:latin typeface="serif"/>
                <a:ea typeface="Noto Sans CJK SC"/>
              </a:rPr>
              <a:t> </a:t>
            </a:r>
            <a:r>
              <a:rPr b="0" lang="pl-PL" sz="950" spc="-1" strike="noStrike">
                <a:latin typeface="monospace"/>
                <a:ea typeface="Noto Sans CJK SC"/>
              </a:rPr>
              <a:t>&lt;</a:t>
            </a:r>
            <a:r>
              <a:rPr b="0" lang="pl-PL" sz="950" spc="-1" strike="noStrike">
                <a:latin typeface="serif"/>
                <a:ea typeface="Noto Sans CJK SC"/>
              </a:rPr>
              <a:t>900</a:t>
            </a:r>
            <a:r>
              <a:rPr b="0" lang="pl-PL" sz="1350" spc="-1" strike="noStrike">
                <a:latin typeface="serif"/>
                <a:ea typeface="Noto Sans CJK SC"/>
              </a:rPr>
              <a:t> </a:t>
            </a:r>
            <a:r>
              <a:rPr b="0" lang="pl-PL" sz="950" spc="-1" strike="noStrike">
                <a:latin typeface="monospace"/>
                <a:ea typeface="Noto Sans CJK SC"/>
              </a:rPr>
              <a:t>8</a:t>
            </a:r>
            <a:r>
              <a:rPr b="0" lang="pl-PL" sz="950" spc="-1" strike="noStrike">
                <a:latin typeface="serif"/>
                <a:ea typeface="Noto Sans CJK SC"/>
              </a:rPr>
              <a:t>C in the metastable</a:t>
            </a:r>
            <a:r>
              <a:rPr b="0" lang="pl-PL" sz="1350" spc="-1" strike="noStrike">
                <a:latin typeface="serif"/>
                <a:ea typeface="Noto Sans CJK SC"/>
              </a:rPr>
              <a:t> </a:t>
            </a:r>
            <a:r>
              <a:rPr b="0" lang="pl-PL" sz="1100" spc="-1" strike="noStrike">
                <a:latin typeface="serif"/>
                <a:ea typeface="Noto Sans CJK SC"/>
              </a:rPr>
              <a:t>k</a:t>
            </a:r>
            <a:r>
              <a:rPr b="0" lang="pl-PL" sz="950" spc="-1" strike="noStrike">
                <a:latin typeface="serif"/>
                <a:ea typeface="Noto Sans CJK SC"/>
              </a:rPr>
              <a:t>-phase. The</a:t>
            </a:r>
            <a:br/>
            <a:r>
              <a:rPr b="0" lang="pl-PL" sz="950" spc="-1" strike="noStrike">
                <a:latin typeface="serif"/>
                <a:ea typeface="Noto Sans CJK SC"/>
              </a:rPr>
              <a:t>mechanical and thermal properties of those</a:t>
            </a:r>
            <a:r>
              <a:rPr b="0" lang="pl-PL" sz="1350" spc="-1" strike="noStrike">
                <a:latin typeface="serif"/>
                <a:ea typeface="Noto Sans CJK SC"/>
              </a:rPr>
              <a:t> </a:t>
            </a:r>
            <a:r>
              <a:rPr b="0" lang="pl-PL" sz="1100" spc="-1" strike="noStrike">
                <a:latin typeface="serif"/>
                <a:ea typeface="Noto Sans CJK SC"/>
              </a:rPr>
              <a:t>k</a:t>
            </a:r>
            <a:r>
              <a:rPr b="0" lang="pl-PL" sz="950" spc="-1" strike="noStrike">
                <a:latin typeface="serif"/>
                <a:ea typeface="Noto Sans CJK SC"/>
              </a:rPr>
              <a:t>-Al2O3 coatings are</a:t>
            </a:r>
            <a:br/>
            <a:r>
              <a:rPr b="0" lang="pl-PL" sz="950" spc="-1" strike="noStrike">
                <a:latin typeface="serif"/>
                <a:ea typeface="Noto Sans CJK SC"/>
              </a:rPr>
              <a:t>slightly poorer</a:t>
            </a:r>
            <a:r>
              <a:rPr b="0" lang="pl-PL" sz="1350" spc="-1" strike="noStrike">
                <a:latin typeface="serif"/>
                <a:ea typeface="Noto Sans CJK SC"/>
              </a:rPr>
              <a:t> </a:t>
            </a:r>
            <a:r>
              <a:rPr b="0" lang="pl-PL" sz="950" spc="-1" strike="noStrike">
                <a:latin typeface="serif"/>
                <a:ea typeface="Noto Sans CJK SC"/>
              </a:rPr>
              <a:t>[30]. Yet, due to the smaller particle sizes of</a:t>
            </a:r>
            <a:r>
              <a:rPr b="0" lang="pl-PL" sz="1350" spc="-1" strike="noStrike">
                <a:latin typeface="serif"/>
                <a:ea typeface="Noto Sans CJK SC"/>
              </a:rPr>
              <a:t> </a:t>
            </a:r>
            <a:r>
              <a:rPr b="0" lang="pl-PL" sz="950" spc="-1" strike="noStrike">
                <a:latin typeface="serif"/>
                <a:ea typeface="Noto Sans CJK SC"/>
              </a:rPr>
              <a:t>d</a:t>
            </a:r>
            <a:r>
              <a:rPr b="0" lang="pl-PL" sz="1350" spc="-1" strike="noStrike">
                <a:latin typeface="serif"/>
                <a:ea typeface="Noto Sans CJK SC"/>
              </a:rPr>
              <a:t> </a:t>
            </a:r>
            <a:r>
              <a:rPr b="0" lang="pl-PL" sz="950" spc="-1" strike="noStrike">
                <a:latin typeface="serif"/>
                <a:ea typeface="Noto Sans CJK SC"/>
              </a:rPr>
              <a:t>= 50–</a:t>
            </a:r>
            <a:br/>
            <a:r>
              <a:rPr b="0" lang="pl-PL" sz="950" spc="-1" strike="noStrike">
                <a:latin typeface="serif"/>
                <a:ea typeface="Noto Sans CJK SC"/>
              </a:rPr>
              <a:t>100 nm, they are considerably smoother</a:t>
            </a:r>
            <a:r>
              <a:rPr b="0" lang="pl-PL" sz="1350" spc="-1" strike="noStrike">
                <a:latin typeface="serif"/>
                <a:ea typeface="Noto Sans CJK SC"/>
              </a:rPr>
              <a:t> </a:t>
            </a:r>
            <a:r>
              <a:rPr b="0" lang="pl-PL" sz="950" spc="-1" strike="noStrike">
                <a:latin typeface="serif"/>
                <a:ea typeface="Noto Sans CJK SC"/>
              </a:rPr>
              <a:t>[18]. Then, depending on</a:t>
            </a:r>
            <a:br/>
            <a:r>
              <a:rPr b="0" lang="pl-PL" sz="950" spc="-1" strike="noStrike">
                <a:latin typeface="serif"/>
                <a:ea typeface="Noto Sans CJK SC"/>
              </a:rPr>
              <a:t>the application, better cutting results can absolutely be achieved</a:t>
            </a:r>
            <a:br/>
            <a:r>
              <a:rPr b="0" lang="pl-PL" sz="950" spc="-1" strike="noStrike">
                <a:latin typeface="serif"/>
                <a:ea typeface="Noto Sans CJK SC"/>
              </a:rPr>
              <a:t>this way. In contact with metals, Al2O3 has a low adhesion</a:t>
            </a:r>
            <a:br/>
            <a:r>
              <a:rPr b="0" lang="pl-PL" sz="950" spc="-1" strike="noStrike">
                <a:latin typeface="serif"/>
                <a:ea typeface="Noto Sans CJK SC"/>
              </a:rPr>
              <a:t>tendency due to dissimilar types of chemical bonds. On one hand,</a:t>
            </a:r>
            <a:br/>
            <a:r>
              <a:rPr b="0" lang="pl-PL" sz="950" spc="-1" strike="noStrike">
                <a:latin typeface="serif"/>
                <a:ea typeface="Noto Sans CJK SC"/>
              </a:rPr>
              <a:t>this ensures an excellent protection against adhesive wear; on the</a:t>
            </a:r>
            <a:br/>
            <a:r>
              <a:rPr b="0" lang="pl-PL" sz="950" spc="-1" strike="noStrike">
                <a:latin typeface="serif"/>
                <a:ea typeface="Noto Sans CJK SC"/>
              </a:rPr>
              <a:t>other hand, however, it prevents a good adhesion on the cemented</a:t>
            </a:r>
            <a:br/>
            <a:r>
              <a:rPr b="0" lang="pl-PL" sz="950" spc="-1" strike="noStrike">
                <a:latin typeface="serif"/>
                <a:ea typeface="Noto Sans CJK SC"/>
              </a:rPr>
              <a:t>carbide substrates, which is why Al2O3 coatings are only offered in</a:t>
            </a:r>
            <a:br/>
            <a:r>
              <a:rPr b="0" lang="pl-PL" sz="950" spc="-1" strike="noStrike">
                <a:latin typeface="serif"/>
                <a:ea typeface="Noto Sans CJK SC"/>
              </a:rPr>
              <a:t>combination with bond coats.</a:t>
            </a:r>
            <a:br/>
            <a:r>
              <a:rPr b="0" lang="pl-PL" sz="950" spc="-1" strike="noStrike">
                <a:latin typeface="serif"/>
                <a:ea typeface="Noto Sans CJK SC"/>
              </a:rPr>
              <a:t>Nowadays, Al2O3-coated cemented carbides are the best-selling</a:t>
            </a:r>
            <a:br/>
            <a:r>
              <a:rPr b="0" lang="pl-PL" sz="950" spc="-1" strike="noStrike">
                <a:latin typeface="serif"/>
                <a:ea typeface="Noto Sans CJK SC"/>
              </a:rPr>
              <a:t>products for turning operations</a:t>
            </a:r>
            <a:r>
              <a:rPr b="0" lang="pl-PL" sz="1350" spc="-1" strike="noStrike">
                <a:latin typeface="serif"/>
                <a:ea typeface="Noto Sans CJK SC"/>
              </a:rPr>
              <a:t> </a:t>
            </a:r>
            <a:r>
              <a:rPr b="0" lang="pl-PL" sz="950" spc="-1" strike="noStrike">
                <a:latin typeface="serif"/>
                <a:ea typeface="Noto Sans CJK SC"/>
              </a:rPr>
              <a:t>[11,31]. Al 2O3-coated tools are a</a:t>
            </a:r>
            <a:br/>
            <a:r>
              <a:rPr b="0" lang="pl-PL" sz="950" spc="-1" strike="noStrike">
                <a:latin typeface="serif"/>
                <a:ea typeface="Noto Sans CJK SC"/>
              </a:rPr>
              <a:t>good example to illustrate which performance improvements are</a:t>
            </a:r>
            <a:br/>
            <a:r>
              <a:rPr b="0" lang="pl-PL" sz="950" spc="-1" strike="noStrike">
                <a:latin typeface="serif"/>
                <a:ea typeface="Noto Sans CJK SC"/>
              </a:rPr>
              <a:t>possible if cemented carbide production, coating process, and tool</a:t>
            </a:r>
            <a:br/>
            <a:r>
              <a:rPr b="0" lang="pl-PL" sz="950" spc="-1" strike="noStrike">
                <a:latin typeface="serif"/>
                <a:ea typeface="Noto Sans CJK SC"/>
              </a:rPr>
              <a:t>geometry are seen as a system specifically designed for application.</a:t>
            </a:r>
            <a:endParaRPr b="0" lang="pl-PL" sz="95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216000" y="812520"/>
            <a:ext cx="7127280" cy="4008960"/>
          </a:xfrm>
          <a:prstGeom prst="rect">
            <a:avLst/>
          </a:prstGeom>
          <a:ln w="0">
            <a:noFill/>
          </a:ln>
        </p:spPr>
      </p:sp>
      <p:sp>
        <p:nvSpPr>
          <p:cNvPr id="41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pl-PL" sz="950" spc="-1" strike="noStrike">
                <a:latin typeface="serif"/>
                <a:ea typeface="Noto Sans CJK SC"/>
              </a:rPr>
              <a:t>It is established from past researches that boron nitride films have high thermal stability up to 1550 °C [</a:t>
            </a:r>
            <a:r>
              <a:rPr b="0" lang="pl-PL" sz="2000" spc="-1" strike="noStrike">
                <a:latin typeface="Arial"/>
                <a:ea typeface="Noto Sans CJK SC"/>
                <a:hlinkClick r:id="rId1"/>
              </a:rPr>
              <a:t>195</a:t>
            </a:r>
            <a:r>
              <a:rPr b="0" lang="pl-PL" sz="950" spc="-1" strike="noStrike">
                <a:latin typeface="serif"/>
                <a:ea typeface="Noto Sans CJK SC"/>
              </a:rPr>
              <a:t>], and carbon nitride films have low friction coefficient [</a:t>
            </a:r>
            <a:r>
              <a:rPr b="0" lang="pl-PL" sz="2000" spc="-1" strike="noStrike">
                <a:latin typeface="Arial"/>
                <a:ea typeface="Noto Sans CJK SC"/>
                <a:hlinkClick r:id="rId2"/>
              </a:rPr>
              <a:t>196</a:t>
            </a:r>
            <a:r>
              <a:rPr b="0" lang="pl-PL" sz="950" spc="-1" strike="noStrike">
                <a:latin typeface="serif"/>
                <a:ea typeface="Noto Sans CJK SC"/>
              </a:rPr>
              <a:t>,</a:t>
            </a:r>
            <a:r>
              <a:rPr b="0" lang="pl-PL" sz="2000" spc="-1" strike="noStrike">
                <a:latin typeface="Arial"/>
                <a:ea typeface="Noto Sans CJK SC"/>
                <a:hlinkClick r:id="rId3"/>
              </a:rPr>
              <a:t>197</a:t>
            </a:r>
            <a:r>
              <a:rPr b="0" lang="pl-PL" sz="950" spc="-1" strike="noStrike">
                <a:latin typeface="serif"/>
                <a:ea typeface="Noto Sans CJK SC"/>
              </a:rPr>
              <a:t>]. BCN films can be considered having the integrated advantages of both boron nitride and carbon nitride, making it the frontrunner for protective and hard coatings in cutting tools and other such anti-wear applications. Although BN has shown promise in the aspect of low-k applications, its implementation has been crippled due to its hygroscopic nature resulting in a variety of delamination issues [</a:t>
            </a:r>
            <a:r>
              <a:rPr b="0" lang="pl-PL" sz="2000" spc="-1" strike="noStrike">
                <a:latin typeface="Arial"/>
                <a:ea typeface="Noto Sans CJK SC"/>
                <a:hlinkClick r:id="rId4"/>
              </a:rPr>
              <a:t>198</a:t>
            </a:r>
            <a:r>
              <a:rPr b="0" lang="pl-PL" sz="950" spc="-1" strike="noStrike">
                <a:latin typeface="serif"/>
                <a:ea typeface="Noto Sans CJK SC"/>
              </a:rPr>
              <a:t>,</a:t>
            </a:r>
            <a:r>
              <a:rPr b="0" lang="pl-PL" sz="2000" spc="-1" strike="noStrike">
                <a:latin typeface="Arial"/>
                <a:ea typeface="Noto Sans CJK SC"/>
                <a:hlinkClick r:id="rId5"/>
              </a:rPr>
              <a:t>199</a:t>
            </a:r>
            <a:r>
              <a:rPr b="0" lang="pl-PL" sz="950" spc="-1" strike="noStrike">
                <a:latin typeface="serif"/>
                <a:ea typeface="Noto Sans CJK SC"/>
              </a:rPr>
              <a:t>]. However, the addition of carbon to BN to form BCN drastically decreases its moisture sensitivity [</a:t>
            </a:r>
            <a:r>
              <a:rPr b="0" lang="pl-PL" sz="2000" spc="-1" strike="noStrike">
                <a:latin typeface="Arial"/>
                <a:ea typeface="Noto Sans CJK SC"/>
                <a:hlinkClick r:id="rId6"/>
              </a:rPr>
              <a:t>53</a:t>
            </a:r>
            <a:r>
              <a:rPr b="0" lang="pl-PL" sz="950" spc="-1" strike="noStrike">
                <a:latin typeface="serif"/>
                <a:ea typeface="Noto Sans CJK SC"/>
              </a:rPr>
              <a:t>] while still maintaining high hardness values [</a:t>
            </a:r>
            <a:r>
              <a:rPr b="0" lang="pl-PL" sz="2000" spc="-1" strike="noStrike">
                <a:latin typeface="Arial"/>
                <a:ea typeface="Noto Sans CJK SC"/>
                <a:hlinkClick r:id="rId7"/>
              </a:rPr>
              <a:t>27</a:t>
            </a:r>
            <a:r>
              <a:rPr b="0" lang="pl-PL" sz="950" spc="-1" strike="noStrike">
                <a:latin typeface="serif"/>
                <a:ea typeface="Noto Sans CJK SC"/>
              </a:rPr>
              <a:t>,</a:t>
            </a:r>
            <a:r>
              <a:rPr b="0" lang="pl-PL" sz="2000" spc="-1" strike="noStrike">
                <a:latin typeface="Arial"/>
                <a:ea typeface="Noto Sans CJK SC"/>
                <a:hlinkClick r:id="rId8"/>
              </a:rPr>
              <a:t>50</a:t>
            </a:r>
            <a:r>
              <a:rPr b="0" lang="pl-PL" sz="950" spc="-1" strike="noStrike">
                <a:latin typeface="serif"/>
                <a:ea typeface="Noto Sans CJK SC"/>
              </a:rPr>
              <a:t>,</a:t>
            </a:r>
            <a:r>
              <a:rPr b="0" lang="pl-PL" sz="2000" spc="-1" strike="noStrike">
                <a:latin typeface="Arial"/>
                <a:ea typeface="Noto Sans CJK SC"/>
                <a:hlinkClick r:id="rId9"/>
              </a:rPr>
              <a:t>161</a:t>
            </a:r>
            <a:r>
              <a:rPr b="0" lang="pl-PL" sz="950" spc="-1" strike="noStrike">
                <a:latin typeface="serif"/>
                <a:ea typeface="Noto Sans CJK SC"/>
              </a:rPr>
              <a:t>,</a:t>
            </a:r>
            <a:r>
              <a:rPr b="0" lang="pl-PL" sz="2000" spc="-1" strike="noStrike">
                <a:latin typeface="Arial"/>
                <a:ea typeface="Noto Sans CJK SC"/>
                <a:hlinkClick r:id="rId10"/>
              </a:rPr>
              <a:t>171</a:t>
            </a:r>
            <a:r>
              <a:rPr b="0" lang="pl-PL" sz="950" spc="-1" strike="noStrike">
                <a:latin typeface="serif"/>
                <a:ea typeface="Noto Sans CJK SC"/>
              </a:rPr>
              <a:t>,</a:t>
            </a:r>
            <a:r>
              <a:rPr b="0" lang="pl-PL" sz="2000" spc="-1" strike="noStrike">
                <a:latin typeface="Arial"/>
                <a:ea typeface="Noto Sans CJK SC"/>
                <a:hlinkClick r:id="rId11"/>
              </a:rPr>
              <a:t>182</a:t>
            </a:r>
            <a:r>
              <a:rPr b="0" lang="pl-PL" sz="950" spc="-1" strike="noStrike">
                <a:latin typeface="serif"/>
                <a:ea typeface="Noto Sans CJK SC"/>
              </a:rPr>
              <a:t>,</a:t>
            </a:r>
            <a:r>
              <a:rPr b="0" lang="pl-PL" sz="2000" spc="-1" strike="noStrike">
                <a:latin typeface="Arial"/>
                <a:ea typeface="Noto Sans CJK SC"/>
                <a:hlinkClick r:id="rId12"/>
              </a:rPr>
              <a:t>200</a:t>
            </a:r>
            <a:r>
              <a:rPr b="0" lang="pl-PL" sz="950" spc="-1" strike="noStrike">
                <a:latin typeface="serif"/>
                <a:ea typeface="Noto Sans CJK SC"/>
              </a:rPr>
              <a:t>]. Various parameters such as nitrogen content [</a:t>
            </a:r>
            <a:r>
              <a:rPr b="0" lang="pl-PL" sz="2000" spc="-1" strike="noStrike">
                <a:latin typeface="Arial"/>
                <a:ea typeface="Noto Sans CJK SC"/>
                <a:hlinkClick r:id="rId13"/>
              </a:rPr>
              <a:t>27</a:t>
            </a:r>
            <a:r>
              <a:rPr b="0" lang="pl-PL" sz="950" spc="-1" strike="noStrike">
                <a:latin typeface="serif"/>
                <a:ea typeface="Noto Sans CJK SC"/>
              </a:rPr>
              <a:t>,</a:t>
            </a:r>
            <a:r>
              <a:rPr b="0" lang="pl-PL" sz="2000" spc="-1" strike="noStrike">
                <a:latin typeface="Arial"/>
                <a:ea typeface="Noto Sans CJK SC"/>
                <a:hlinkClick r:id="rId14"/>
              </a:rPr>
              <a:t>50</a:t>
            </a:r>
            <a:r>
              <a:rPr b="0" lang="pl-PL" sz="950" spc="-1" strike="noStrike">
                <a:latin typeface="serif"/>
                <a:ea typeface="Noto Sans CJK SC"/>
              </a:rPr>
              <a:t>,</a:t>
            </a:r>
            <a:r>
              <a:rPr b="0" lang="pl-PL" sz="2000" spc="-1" strike="noStrike">
                <a:latin typeface="Arial"/>
                <a:ea typeface="Noto Sans CJK SC"/>
                <a:hlinkClick r:id="rId15"/>
              </a:rPr>
              <a:t>161</a:t>
            </a:r>
            <a:r>
              <a:rPr b="0" lang="pl-PL" sz="950" spc="-1" strike="noStrike">
                <a:latin typeface="serif"/>
                <a:ea typeface="Noto Sans CJK SC"/>
              </a:rPr>
              <a:t>,</a:t>
            </a:r>
            <a:r>
              <a:rPr b="0" lang="pl-PL" sz="2000" spc="-1" strike="noStrike">
                <a:latin typeface="Arial"/>
                <a:ea typeface="Noto Sans CJK SC"/>
                <a:hlinkClick r:id="rId16"/>
              </a:rPr>
              <a:t>175</a:t>
            </a:r>
            <a:r>
              <a:rPr b="0" lang="pl-PL" sz="950" spc="-1" strike="noStrike">
                <a:latin typeface="serif"/>
                <a:ea typeface="Noto Sans CJK SC"/>
              </a:rPr>
              <a:t>], carbon content [</a:t>
            </a:r>
            <a:r>
              <a:rPr b="0" lang="pl-PL" sz="2000" spc="-1" strike="noStrike">
                <a:latin typeface="Arial"/>
                <a:ea typeface="Noto Sans CJK SC"/>
                <a:hlinkClick r:id="rId17"/>
              </a:rPr>
              <a:t>173</a:t>
            </a:r>
            <a:r>
              <a:rPr b="0" lang="pl-PL" sz="950" spc="-1" strike="noStrike">
                <a:latin typeface="serif"/>
                <a:ea typeface="Noto Sans CJK SC"/>
              </a:rPr>
              <a:t>,</a:t>
            </a:r>
            <a:r>
              <a:rPr b="0" lang="pl-PL" sz="2000" spc="-1" strike="noStrike">
                <a:latin typeface="Arial"/>
                <a:ea typeface="Noto Sans CJK SC"/>
                <a:hlinkClick r:id="rId18"/>
              </a:rPr>
              <a:t>184</a:t>
            </a:r>
            <a:r>
              <a:rPr b="0" lang="pl-PL" sz="950" spc="-1" strike="noStrike">
                <a:latin typeface="serif"/>
                <a:ea typeface="Noto Sans CJK SC"/>
              </a:rPr>
              <a:t>,</a:t>
            </a:r>
            <a:r>
              <a:rPr b="0" lang="pl-PL" sz="2000" spc="-1" strike="noStrike">
                <a:latin typeface="Arial"/>
                <a:ea typeface="Noto Sans CJK SC"/>
                <a:hlinkClick r:id="rId19"/>
              </a:rPr>
              <a:t>[201]</a:t>
            </a:r>
            <a:r>
              <a:rPr b="0" lang="pl-PL" sz="950" spc="-1" strike="noStrike">
                <a:latin typeface="serif"/>
                <a:ea typeface="Noto Sans CJK SC"/>
              </a:rPr>
              <a:t>, </a:t>
            </a:r>
            <a:r>
              <a:rPr b="0" lang="pl-PL" sz="2000" spc="-1" strike="noStrike">
                <a:latin typeface="Arial"/>
                <a:ea typeface="Noto Sans CJK SC"/>
                <a:hlinkClick r:id="rId20"/>
              </a:rPr>
              <a:t>[202]</a:t>
            </a:r>
            <a:r>
              <a:rPr b="0" lang="pl-PL" sz="950" spc="-1" strike="noStrike">
                <a:latin typeface="serif"/>
                <a:ea typeface="Noto Sans CJK SC"/>
              </a:rPr>
              <a:t>, </a:t>
            </a:r>
            <a:r>
              <a:rPr b="0" lang="pl-PL" sz="2000" spc="-1" strike="noStrike">
                <a:latin typeface="Arial"/>
                <a:ea typeface="Noto Sans CJK SC"/>
                <a:hlinkClick r:id="rId21"/>
              </a:rPr>
              <a:t>[203]</a:t>
            </a:r>
            <a:r>
              <a:rPr b="0" lang="pl-PL" sz="950" spc="-1" strike="noStrike">
                <a:latin typeface="serif"/>
                <a:ea typeface="Noto Sans CJK SC"/>
              </a:rPr>
              <a:t>], deposition and annealing temperatures [</a:t>
            </a:r>
            <a:r>
              <a:rPr b="0" lang="pl-PL" sz="2000" spc="-1" strike="noStrike">
                <a:latin typeface="Arial"/>
                <a:ea typeface="Noto Sans CJK SC"/>
                <a:hlinkClick r:id="rId22"/>
              </a:rPr>
              <a:t>[204]</a:t>
            </a:r>
            <a:r>
              <a:rPr b="0" lang="pl-PL" sz="950" spc="-1" strike="noStrike">
                <a:latin typeface="serif"/>
                <a:ea typeface="Noto Sans CJK SC"/>
              </a:rPr>
              <a:t>, </a:t>
            </a:r>
            <a:r>
              <a:rPr b="0" lang="pl-PL" sz="2000" spc="-1" strike="noStrike">
                <a:latin typeface="Arial"/>
                <a:ea typeface="Noto Sans CJK SC"/>
                <a:hlinkClick r:id="rId23"/>
              </a:rPr>
              <a:t>[205]</a:t>
            </a:r>
            <a:r>
              <a:rPr b="0" lang="pl-PL" sz="950" spc="-1" strike="noStrike">
                <a:latin typeface="serif"/>
                <a:ea typeface="Noto Sans CJK SC"/>
              </a:rPr>
              <a:t>, </a:t>
            </a:r>
            <a:r>
              <a:rPr b="0" lang="pl-PL" sz="2000" spc="-1" strike="noStrike">
                <a:latin typeface="Arial"/>
                <a:ea typeface="Noto Sans CJK SC"/>
                <a:hlinkClick r:id="rId24"/>
              </a:rPr>
              <a:t>[206]</a:t>
            </a:r>
            <a:r>
              <a:rPr b="0" lang="pl-PL" sz="950" spc="-1" strike="noStrike">
                <a:latin typeface="serif"/>
                <a:ea typeface="Noto Sans CJK SC"/>
              </a:rPr>
              <a:t>], and deposition energy [</a:t>
            </a:r>
            <a:r>
              <a:rPr b="0" lang="pl-PL" sz="2000" spc="-1" strike="noStrike">
                <a:latin typeface="Arial"/>
                <a:ea typeface="Noto Sans CJK SC"/>
                <a:hlinkClick r:id="rId25"/>
              </a:rPr>
              <a:t>161</a:t>
            </a:r>
            <a:r>
              <a:rPr b="0" lang="pl-PL" sz="950" spc="-1" strike="noStrike">
                <a:latin typeface="serif"/>
                <a:ea typeface="Noto Sans CJK SC"/>
              </a:rPr>
              <a:t>,</a:t>
            </a:r>
            <a:r>
              <a:rPr b="0" lang="pl-PL" sz="2000" spc="-1" strike="noStrike">
                <a:latin typeface="Arial"/>
                <a:ea typeface="Noto Sans CJK SC"/>
                <a:hlinkClick r:id="rId26"/>
              </a:rPr>
              <a:t>171</a:t>
            </a:r>
            <a:r>
              <a:rPr b="0" lang="pl-PL" sz="950" spc="-1" strike="noStrike">
                <a:latin typeface="serif"/>
                <a:ea typeface="Noto Sans CJK SC"/>
              </a:rPr>
              <a:t>,</a:t>
            </a:r>
            <a:r>
              <a:rPr b="0" lang="pl-PL" sz="2000" spc="-1" strike="noStrike">
                <a:latin typeface="Arial"/>
                <a:ea typeface="Noto Sans CJK SC"/>
                <a:hlinkClick r:id="rId27"/>
              </a:rPr>
              <a:t>182</a:t>
            </a:r>
            <a:r>
              <a:rPr b="0" lang="pl-PL" sz="950" spc="-1" strike="noStrike">
                <a:latin typeface="serif"/>
                <a:ea typeface="Noto Sans CJK SC"/>
              </a:rPr>
              <a:t>,</a:t>
            </a:r>
            <a:r>
              <a:rPr b="0" lang="pl-PL" sz="2000" spc="-1" strike="noStrike">
                <a:latin typeface="Arial"/>
                <a:ea typeface="Noto Sans CJK SC"/>
                <a:hlinkClick r:id="rId28"/>
              </a:rPr>
              <a:t>207</a:t>
            </a:r>
            <a:r>
              <a:rPr b="0" lang="pl-PL" sz="950" spc="-1" strike="noStrike">
                <a:latin typeface="serif"/>
                <a:ea typeface="Noto Sans CJK SC"/>
              </a:rPr>
              <a:t>] have been reported to have a strong effect on the mechanical properties of BCN films.</a:t>
            </a:r>
            <a:endParaRPr b="0" lang="pl-PL" sz="95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216000" y="812520"/>
            <a:ext cx="7127280" cy="4008960"/>
          </a:xfrm>
          <a:prstGeom prst="rect">
            <a:avLst/>
          </a:prstGeom>
          <a:ln w="0">
            <a:noFill/>
          </a:ln>
        </p:spPr>
      </p:sp>
      <p:sp>
        <p:nvSpPr>
          <p:cNvPr id="384" name="PlaceHolder 2"/>
          <p:cNvSpPr>
            <a:spLocks noGrp="1"/>
          </p:cNvSpPr>
          <p:nvPr>
            <p:ph type="body"/>
          </p:nvPr>
        </p:nvSpPr>
        <p:spPr>
          <a:xfrm>
            <a:off x="792360" y="5088960"/>
            <a:ext cx="6047640" cy="4811040"/>
          </a:xfrm>
          <a:prstGeom prst="rect">
            <a:avLst/>
          </a:prstGeom>
          <a:noFill/>
          <a:ln w="0">
            <a:noFill/>
          </a:ln>
        </p:spPr>
        <p:txBody>
          <a:bodyPr lIns="0" rIns="0" tIns="0" bIns="0" anchor="t">
            <a:noAutofit/>
          </a:bodyPr>
          <a:p>
            <a:pPr marL="216000" indent="-216000">
              <a:lnSpc>
                <a:spcPts val="1426"/>
              </a:lnSpc>
            </a:pPr>
            <a:r>
              <a:rPr b="0" lang="pl-PL" sz="1100" spc="-1" strike="noStrike">
                <a:latin typeface="Calibri;Calibri EmbeddedFont"/>
              </a:rPr>
              <a:t>Chemical vapor deposition (CVD) techniques are based on</a:t>
            </a:r>
            <a:r>
              <a:rPr b="0" lang="pl-PL" sz="1100" spc="-1" strike="noStrike">
                <a:latin typeface="Arial"/>
              </a:rPr>
              <a:t> </a:t>
            </a:r>
            <a:br/>
            <a:r>
              <a:rPr b="0" lang="pl-PL" sz="1100" spc="-1" strike="noStrike">
                <a:latin typeface="Calibri;Calibri EmbeddedFont"/>
              </a:rPr>
              <a:t>the use of chemical precursors to form a thin film on a</a:t>
            </a:r>
            <a:r>
              <a:rPr b="0" lang="pl-PL" sz="1100" spc="-1" strike="noStrike">
                <a:latin typeface="Arial"/>
              </a:rPr>
              <a:t> </a:t>
            </a:r>
            <a:br/>
            <a:r>
              <a:rPr b="0" lang="pl-PL" sz="1100" spc="-1" strike="noStrike">
                <a:latin typeface="Calibri;Calibri EmbeddedFont"/>
              </a:rPr>
              <a:t>substrate by reacting in an isolated chamber. CVD techniques</a:t>
            </a:r>
            <a:r>
              <a:rPr b="0" lang="pl-PL" sz="1100" spc="-1" strike="noStrike">
                <a:latin typeface="Arial"/>
              </a:rPr>
              <a:t> </a:t>
            </a:r>
            <a:br/>
            <a:r>
              <a:rPr b="0" lang="pl-PL" sz="1100" spc="-1" strike="noStrike">
                <a:latin typeface="Arial"/>
              </a:rPr>
              <a:t> </a:t>
            </a:r>
            <a:br/>
            <a:r>
              <a:rPr b="0" lang="pl-PL" sz="1100" spc="-1" strike="noStrike">
                <a:latin typeface="Calibri;Calibri EmbeddedFont"/>
              </a:rPr>
              <a:t>can be divided in groups according to the method used to</a:t>
            </a:r>
            <a:r>
              <a:rPr b="0" lang="pl-PL" sz="1100" spc="-1" strike="noStrike">
                <a:latin typeface="Arial"/>
              </a:rPr>
              <a:t> </a:t>
            </a:r>
            <a:br/>
            <a:r>
              <a:rPr b="0" lang="pl-PL" sz="1100" spc="-1" strike="noStrike">
                <a:latin typeface="Calibri;Calibri EmbeddedFont"/>
              </a:rPr>
              <a:t>activate the chemical precursors</a:t>
            </a:r>
            <a:r>
              <a:rPr b="0" lang="pl-PL" sz="1100" spc="-1" strike="noStrike">
                <a:latin typeface="Arial"/>
              </a:rPr>
              <a:t> </a:t>
            </a:r>
            <a:endParaRPr b="0" lang="pl-PL" sz="1100" spc="-1" strike="noStrike">
              <a:latin typeface="Arial"/>
            </a:endParaRPr>
          </a:p>
          <a:p>
            <a:pPr marL="216000" indent="-216000">
              <a:lnSpc>
                <a:spcPts val="1426"/>
              </a:lnSpc>
            </a:pPr>
            <a:r>
              <a:rPr b="0" lang="pl-PL" sz="1100" spc="-1" strike="noStrike">
                <a:latin typeface="Calibri;Calibri EmbeddedFont"/>
              </a:rPr>
              <a:t>Chemical vapor deposition processes are widely used in</a:t>
            </a:r>
            <a:r>
              <a:rPr b="0" lang="pl-PL" sz="1100" spc="-1" strike="noStrike">
                <a:latin typeface="Arial"/>
              </a:rPr>
              <a:t> </a:t>
            </a:r>
            <a:br/>
            <a:r>
              <a:rPr b="0" lang="pl-PL" sz="1100" spc="-1" strike="noStrike">
                <a:latin typeface="Calibri;Calibri EmbeddedFont"/>
              </a:rPr>
              <a:t>industry because they deposit a wide range of elements and</a:t>
            </a:r>
            <a:r>
              <a:rPr b="0" lang="pl-PL" sz="1100" spc="-1" strike="noStrike">
                <a:latin typeface="Arial"/>
              </a:rPr>
              <a:t> </a:t>
            </a:r>
            <a:br/>
            <a:r>
              <a:rPr b="0" lang="pl-PL" sz="1100" spc="-1" strike="noStrike">
                <a:latin typeface="Calibri;Calibri EmbeddedFont"/>
              </a:rPr>
              <a:t>compounds in a number of structures, from amorphous to</a:t>
            </a:r>
            <a:r>
              <a:rPr b="0" lang="pl-PL" sz="1100" spc="-1" strike="noStrike">
                <a:latin typeface="Arial"/>
              </a:rPr>
              <a:t> </a:t>
            </a:r>
            <a:br/>
            <a:r>
              <a:rPr b="0" lang="pl-PL" sz="1100" spc="-1" strike="noStrike">
                <a:latin typeface="Calibri;Calibri EmbeddedFont"/>
              </a:rPr>
              <a:t>epitaxial. Which means that it has the same structure as a substrate. In a CVD process, the chemical volatile precursors</a:t>
            </a:r>
            <a:r>
              <a:rPr b="0" lang="pl-PL" sz="1100" spc="-1" strike="noStrike">
                <a:latin typeface="Arial"/>
              </a:rPr>
              <a:t> </a:t>
            </a:r>
            <a:br/>
            <a:r>
              <a:rPr b="0" lang="pl-PL" sz="1100" spc="-1" strike="noStrike">
                <a:latin typeface="Arial"/>
              </a:rPr>
              <a:t> </a:t>
            </a:r>
            <a:br/>
            <a:r>
              <a:rPr b="0" lang="pl-PL" sz="1100" spc="-1" strike="noStrike">
                <a:latin typeface="Calibri;Calibri EmbeddedFont"/>
              </a:rPr>
              <a:t>reacts or decomposes (or both) on the surface of the substrate,</a:t>
            </a:r>
            <a:r>
              <a:rPr b="0" lang="pl-PL" sz="1100" spc="-1" strike="noStrike">
                <a:latin typeface="Arial"/>
              </a:rPr>
              <a:t> </a:t>
            </a:r>
            <a:br/>
            <a:r>
              <a:rPr b="0" lang="pl-PL" sz="1100" spc="-1" strike="noStrike">
                <a:latin typeface="Arial"/>
              </a:rPr>
              <a:t> </a:t>
            </a:r>
            <a:br/>
            <a:r>
              <a:rPr b="0" lang="pl-PL" sz="1100" spc="-1" strike="noStrike">
                <a:latin typeface="Calibri;Calibri EmbeddedFont"/>
              </a:rPr>
              <a:t>in order to generate the desired thin film [125]. The process of</a:t>
            </a:r>
            <a:r>
              <a:rPr b="0" lang="pl-PL" sz="1100" spc="-1" strike="noStrike">
                <a:latin typeface="Arial"/>
              </a:rPr>
              <a:t> </a:t>
            </a:r>
            <a:br/>
            <a:r>
              <a:rPr b="0" lang="pl-PL" sz="1100" spc="-1" strike="noStrike">
                <a:latin typeface="Calibri;Calibri EmbeddedFont"/>
              </a:rPr>
              <a:t>activating the precursors defines the type and the character-</a:t>
            </a:r>
            <a:r>
              <a:rPr b="0" lang="pl-PL" sz="1100" spc="-1" strike="noStrike">
                <a:latin typeface="Arial"/>
              </a:rPr>
              <a:t> </a:t>
            </a:r>
            <a:br/>
            <a:r>
              <a:rPr b="0" lang="pl-PL" sz="1100" spc="-1" strike="noStrike">
                <a:latin typeface="Calibri;Calibri EmbeddedFont"/>
              </a:rPr>
              <a:t>istics of the chemical vapor deposition techniques</a:t>
            </a:r>
            <a:r>
              <a:rPr b="0" lang="pl-PL" sz="1100" spc="-1" strike="noStrike">
                <a:latin typeface="Arial"/>
              </a:rPr>
              <a:t> </a:t>
            </a:r>
            <a:endParaRPr b="0" lang="pl-PL"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216000" y="812520"/>
            <a:ext cx="7127280" cy="4008960"/>
          </a:xfrm>
          <a:prstGeom prst="rect">
            <a:avLst/>
          </a:prstGeom>
          <a:ln w="0">
            <a:noFill/>
          </a:ln>
        </p:spPr>
      </p:sp>
      <p:sp>
        <p:nvSpPr>
          <p:cNvPr id="386" name="PlaceHolder 2"/>
          <p:cNvSpPr>
            <a:spLocks noGrp="1"/>
          </p:cNvSpPr>
          <p:nvPr>
            <p:ph type="body"/>
          </p:nvPr>
        </p:nvSpPr>
        <p:spPr>
          <a:xfrm>
            <a:off x="756000" y="5078520"/>
            <a:ext cx="6047640" cy="10130040"/>
          </a:xfrm>
          <a:prstGeom prst="rect">
            <a:avLst/>
          </a:prstGeom>
          <a:noFill/>
          <a:ln w="0">
            <a:noFill/>
          </a:ln>
        </p:spPr>
        <p:txBody>
          <a:bodyPr lIns="0" rIns="0" tIns="0" bIns="0" anchor="t">
            <a:noAutofit/>
          </a:bodyPr>
          <a:p>
            <a:pPr marL="216000" indent="-216000">
              <a:lnSpc>
                <a:spcPts val="1426"/>
              </a:lnSpc>
            </a:pPr>
            <a:r>
              <a:rPr b="0" lang="pl-PL" sz="1100" spc="-1" strike="noStrike">
                <a:latin typeface="Calibri;Calibri EmbeddedFont"/>
              </a:rPr>
              <a:t>Atmospheric Pressure Chemical Vapour Deposition is a CVD method at normal pressure (atmospheric pressure). Which is used for deposition of different oxides. An atmospheric pressure chemical vapor deposition (APCVD) system uses atmospheric pressure or 1 atm in the reaction chamber.</a:t>
            </a:r>
            <a:r>
              <a:rPr b="0" lang="pl-PL" sz="1100" spc="-1" strike="noStrike">
                <a:latin typeface="Arial"/>
              </a:rPr>
              <a:t> </a:t>
            </a:r>
            <a:endParaRPr b="0" lang="pl-PL" sz="1100" spc="-1" strike="noStrike">
              <a:latin typeface="Arial"/>
            </a:endParaRPr>
          </a:p>
          <a:p>
            <a:pPr marL="216000" indent="-216000">
              <a:lnSpc>
                <a:spcPts val="1426"/>
              </a:lnSpc>
            </a:pPr>
            <a:r>
              <a:rPr b="0" lang="pl-PL" sz="1100" spc="-1" strike="noStrike">
                <a:latin typeface="Calibri;Calibri EmbeddedFont"/>
              </a:rPr>
              <a:t>APCVD is compatible with vacuum free, continuous in-line processes, making it very attractive for cost sensitive, high volume manufacturing applications like PV cell manufacturing.</a:t>
            </a:r>
            <a:r>
              <a:rPr b="0" lang="pl-PL" sz="1100" spc="-1" strike="noStrike">
                <a:latin typeface="Arial"/>
              </a:rPr>
              <a:t> </a:t>
            </a:r>
            <a:endParaRPr b="0" lang="pl-PL" sz="1100" spc="-1" strike="noStrike">
              <a:latin typeface="Arial"/>
            </a:endParaRPr>
          </a:p>
          <a:p>
            <a:pPr marL="216000" indent="-216000">
              <a:lnSpc>
                <a:spcPts val="1426"/>
              </a:lnSpc>
            </a:pPr>
            <a:r>
              <a:rPr b="0" lang="pl-PL" sz="1100" spc="-1" strike="noStrike">
                <a:latin typeface="Calibri;Calibri EmbeddedFont"/>
              </a:rPr>
              <a:t>High Temperature APCVD process used to deposit epitaxial Si and compound films in cold wall reactor or hard metallurgical coatings like TiC and TiN in hot wall reactor.</a:t>
            </a:r>
            <a:r>
              <a:rPr b="0" lang="pl-PL" sz="1100" spc="-1" strike="noStrike">
                <a:latin typeface="Arial"/>
              </a:rPr>
              <a:t> </a:t>
            </a:r>
            <a:endParaRPr b="0" lang="pl-PL" sz="1100" spc="-1" strike="noStrike">
              <a:latin typeface="Arial"/>
            </a:endParaRPr>
          </a:p>
          <a:p>
            <a:pPr marL="216000" indent="-216000">
              <a:lnSpc>
                <a:spcPts val="1426"/>
              </a:lnSpc>
            </a:pPr>
            <a:r>
              <a:rPr b="0" lang="pl-PL" sz="1100" spc="-1" strike="noStrike">
                <a:latin typeface="Calibri;Calibri EmbeddedFont"/>
              </a:rPr>
              <a:t>LPCVD is similar to conventional CVD, but the lower</a:t>
            </a:r>
            <a:r>
              <a:rPr b="0" lang="pl-PL" sz="1100" spc="-1" strike="noStrike">
                <a:latin typeface="Arial"/>
              </a:rPr>
              <a:t> </a:t>
            </a:r>
            <a:br/>
            <a:r>
              <a:rPr b="0" lang="pl-PL" sz="1100" spc="-1" strike="noStrike">
                <a:latin typeface="Calibri;Calibri EmbeddedFont"/>
              </a:rPr>
              <a:t>pressure is its only distinguishing parameter. The main</a:t>
            </a:r>
            <a:r>
              <a:rPr b="0" lang="pl-PL" sz="1100" spc="-1" strike="noStrike">
                <a:latin typeface="Arial"/>
              </a:rPr>
              <a:t> </a:t>
            </a:r>
            <a:br/>
            <a:r>
              <a:rPr b="0" lang="pl-PL" sz="1100" spc="-1" strike="noStrike">
                <a:latin typeface="Arial"/>
              </a:rPr>
              <a:t> </a:t>
            </a:r>
            <a:br/>
            <a:r>
              <a:rPr b="0" lang="pl-PL" sz="1100" spc="-1" strike="noStrike">
                <a:latin typeface="Calibri;Calibri EmbeddedFont"/>
              </a:rPr>
              <a:t>advantage of lower pressures is the ratio of the mass transport</a:t>
            </a:r>
            <a:r>
              <a:rPr b="0" lang="pl-PL" sz="1100" spc="-1" strike="noStrike">
                <a:latin typeface="Arial"/>
              </a:rPr>
              <a:t> </a:t>
            </a:r>
            <a:br/>
            <a:r>
              <a:rPr b="0" lang="pl-PL" sz="1100" spc="-1" strike="noStrike">
                <a:latin typeface="Arial"/>
              </a:rPr>
              <a:t> </a:t>
            </a:r>
            <a:br/>
            <a:r>
              <a:rPr b="0" lang="pl-PL" sz="1100" spc="-1" strike="noStrike">
                <a:latin typeface="Calibri;Calibri EmbeddedFont"/>
              </a:rPr>
              <a:t>velocity and the velocity of reaction on the surface, while the</a:t>
            </a:r>
            <a:r>
              <a:rPr b="0" lang="pl-PL" sz="1100" spc="-1" strike="noStrike">
                <a:latin typeface="Arial"/>
              </a:rPr>
              <a:t> </a:t>
            </a:r>
            <a:br/>
            <a:r>
              <a:rPr b="0" lang="pl-PL" sz="1100" spc="-1" strike="noStrike">
                <a:latin typeface="Arial"/>
              </a:rPr>
              <a:t> </a:t>
            </a:r>
            <a:br/>
            <a:r>
              <a:rPr b="0" lang="pl-PL" sz="1100" spc="-1" strike="noStrike">
                <a:latin typeface="Calibri;Calibri EmbeddedFont"/>
              </a:rPr>
              <a:t>major drawback is that LPCVD can only occur at high temperature</a:t>
            </a:r>
            <a:r>
              <a:rPr b="0" lang="pl-PL" sz="1100" spc="-1" strike="noStrike">
                <a:latin typeface="Arial"/>
              </a:rPr>
              <a:t> </a:t>
            </a:r>
            <a:endParaRPr b="0" lang="pl-PL" sz="1100" spc="-1" strike="noStrike">
              <a:latin typeface="Arial"/>
            </a:endParaRPr>
          </a:p>
          <a:p>
            <a:pPr marL="216000" indent="-216000">
              <a:lnSpc>
                <a:spcPts val="1426"/>
              </a:lnSpc>
            </a:pPr>
            <a:r>
              <a:rPr b="0" lang="pl-PL" sz="2000" spc="-1" strike="noStrike">
                <a:latin typeface="Arial"/>
              </a:rPr>
              <a:t> </a:t>
            </a:r>
            <a:endParaRPr b="0" lang="pl-PL" sz="2000" spc="-1" strike="noStrike">
              <a:latin typeface="Arial"/>
            </a:endParaRPr>
          </a:p>
          <a:p>
            <a:r>
              <a:rPr b="0" lang="pl-PL" sz="1100" spc="-1" strike="noStrike">
                <a:latin typeface="serif"/>
              </a:rPr>
              <a:t>The issue of the high temperatures required by thermal CVD</a:t>
            </a:r>
            <a:br/>
            <a:r>
              <a:rPr b="0" lang="pl-PL" sz="1100" spc="-1" strike="noStrike">
                <a:latin typeface="serif"/>
              </a:rPr>
              <a:t>and low pressure CVD can be overcome with the introduction</a:t>
            </a:r>
            <a:br/>
            <a:br/>
            <a:r>
              <a:rPr b="0" lang="pl-PL" sz="1100" spc="-1" strike="noStrike">
                <a:latin typeface="serif"/>
              </a:rPr>
              <a:t>of plasma-based techniques in CVD systems. In these situa-</a:t>
            </a:r>
            <a:br/>
            <a:br/>
            <a:r>
              <a:rPr b="0" lang="pl-PL" sz="1100" spc="-1" strike="noStrike">
                <a:latin typeface="serif"/>
              </a:rPr>
              <a:t>tions, gas phase chemistry can be used because the energy</a:t>
            </a:r>
            <a:br/>
            <a:br/>
            <a:r>
              <a:rPr b="0" lang="pl-PL" sz="1100" spc="-1" strike="noStrike">
                <a:latin typeface="serif"/>
              </a:rPr>
              <a:t>comes from a plasma discharge rather than a thermal source, as</a:t>
            </a:r>
            <a:br/>
            <a:br/>
            <a:r>
              <a:rPr b="0" lang="pl-PL" sz="1100" spc="-1" strike="noStrike">
                <a:latin typeface="serif"/>
              </a:rPr>
              <a:t>in high temperature processes. During a plasma-based chemi-</a:t>
            </a:r>
            <a:br/>
            <a:r>
              <a:rPr b="0" lang="pl-PL" sz="1100" spc="-1" strike="noStrike">
                <a:latin typeface="serif"/>
              </a:rPr>
              <a:t>cal vapor deposition, the vapor phase constituents react to form</a:t>
            </a:r>
            <a:br/>
            <a:r>
              <a:rPr b="0" lang="pl-PL" sz="1100" spc="-1" strike="noStrike">
                <a:latin typeface="serif"/>
              </a:rPr>
              <a:t>a thin solid</a:t>
            </a:r>
            <a:r>
              <a:rPr b="0" lang="pl-PL" sz="1100" spc="-1" strike="noStrike">
                <a:latin typeface="Arial"/>
              </a:rPr>
              <a:t> </a:t>
            </a:r>
            <a:r>
              <a:rPr b="0" lang="pl-PL" sz="1100" spc="-1" strike="noStrike">
                <a:latin typeface="monospace"/>
              </a:rPr>
              <a:t>fi</a:t>
            </a:r>
            <a:r>
              <a:rPr b="0" lang="pl-PL" sz="1100" spc="-1" strike="noStrike">
                <a:latin typeface="serif"/>
              </a:rPr>
              <a:t>lm, thanks to an electric discharge, and involve</a:t>
            </a:r>
            <a:br/>
            <a:r>
              <a:rPr b="0" lang="pl-PL" sz="1100" spc="-1" strike="noStrike">
                <a:latin typeface="serif"/>
              </a:rPr>
              <a:t>temperatures</a:t>
            </a:r>
            <a:r>
              <a:rPr b="0" lang="pl-PL" sz="1100" spc="-1" strike="noStrike">
                <a:latin typeface="Arial"/>
              </a:rPr>
              <a:t> </a:t>
            </a:r>
            <a:r>
              <a:rPr b="0" lang="pl-PL" sz="1100" spc="-1" strike="noStrike">
                <a:latin typeface="serif"/>
              </a:rPr>
              <a:t>typically</a:t>
            </a:r>
            <a:r>
              <a:rPr b="0" lang="pl-PL" sz="1100" spc="-1" strike="noStrike">
                <a:latin typeface="Arial"/>
              </a:rPr>
              <a:t> </a:t>
            </a:r>
            <a:r>
              <a:rPr b="0" lang="pl-PL" sz="1100" spc="-1" strike="noStrike">
                <a:latin typeface="serif"/>
              </a:rPr>
              <a:t>lower</a:t>
            </a:r>
            <a:r>
              <a:rPr b="0" lang="pl-PL" sz="1100" spc="-1" strike="noStrike">
                <a:latin typeface="Arial"/>
              </a:rPr>
              <a:t> </a:t>
            </a:r>
            <a:r>
              <a:rPr b="0" lang="pl-PL" sz="1100" spc="-1" strike="noStrike">
                <a:latin typeface="serif"/>
              </a:rPr>
              <a:t>than</a:t>
            </a:r>
            <a:r>
              <a:rPr b="0" lang="pl-PL" sz="1100" spc="-1" strike="noStrike">
                <a:latin typeface="Arial"/>
              </a:rPr>
              <a:t> </a:t>
            </a:r>
            <a:r>
              <a:rPr b="0" lang="pl-PL" sz="1100" spc="-1" strike="noStrike">
                <a:latin typeface="serif"/>
              </a:rPr>
              <a:t>300</a:t>
            </a:r>
            <a:r>
              <a:rPr b="0" lang="pl-PL" sz="1100" spc="-1" strike="noStrike">
                <a:latin typeface="Arial"/>
              </a:rPr>
              <a:t> </a:t>
            </a:r>
            <a:r>
              <a:rPr b="0" lang="pl-PL" sz="1100" spc="-1" strike="noStrike">
                <a:latin typeface="monospace"/>
              </a:rPr>
              <a:t>1</a:t>
            </a:r>
            <a:r>
              <a:rPr b="0" lang="pl-PL" sz="1100" spc="-1" strike="noStrike">
                <a:latin typeface="serif"/>
              </a:rPr>
              <a:t>C.</a:t>
            </a:r>
            <a:r>
              <a:rPr b="0" lang="pl-PL" sz="1100" spc="-1" strike="noStrike">
                <a:latin typeface="Arial"/>
              </a:rPr>
              <a:t> </a:t>
            </a:r>
            <a:r>
              <a:rPr b="0" lang="pl-PL" sz="1100" spc="-1" strike="noStrike">
                <a:latin typeface="serif"/>
              </a:rPr>
              <a:t>Plasma</a:t>
            </a:r>
            <a:r>
              <a:rPr b="0" lang="pl-PL" sz="1100" spc="-1" strike="noStrike">
                <a:latin typeface="Arial"/>
              </a:rPr>
              <a:t> </a:t>
            </a:r>
            <a:r>
              <a:rPr b="0" lang="pl-PL" sz="1100" spc="-1" strike="noStrike">
                <a:latin typeface="serif"/>
              </a:rPr>
              <a:t>has</a:t>
            </a:r>
            <a:r>
              <a:rPr b="0" lang="pl-PL" sz="1100" spc="-1" strike="noStrike">
                <a:latin typeface="Arial"/>
              </a:rPr>
              <a:t> </a:t>
            </a:r>
            <a:r>
              <a:rPr b="0" lang="pl-PL" sz="1100" spc="-1" strike="noStrike">
                <a:latin typeface="serif"/>
              </a:rPr>
              <a:t>a</a:t>
            </a:r>
            <a:br/>
            <a:r>
              <a:rPr b="0" lang="pl-PL" sz="1100" spc="-1" strike="noStrike">
                <a:latin typeface="serif"/>
              </a:rPr>
              <a:t>twofold role: it enhances the formation of compound</a:t>
            </a:r>
            <a:r>
              <a:rPr b="0" lang="pl-PL" sz="1100" spc="-1" strike="noStrike">
                <a:latin typeface="Arial"/>
              </a:rPr>
              <a:t> </a:t>
            </a:r>
            <a:r>
              <a:rPr b="0" lang="pl-PL" sz="1100" spc="-1" strike="noStrike">
                <a:latin typeface="monospace"/>
              </a:rPr>
              <a:t>fi</a:t>
            </a:r>
            <a:r>
              <a:rPr b="0" lang="pl-PL" sz="1100" spc="-1" strike="noStrike">
                <a:latin typeface="serif"/>
              </a:rPr>
              <a:t>lms</a:t>
            </a:r>
            <a:br/>
            <a:r>
              <a:rPr b="0" lang="pl-PL" sz="1100" spc="-1" strike="noStrike">
                <a:latin typeface="serif"/>
              </a:rPr>
              <a:t>by activating the reactions between the evaporating metal</a:t>
            </a:r>
            <a:br/>
            <a:br/>
            <a:r>
              <a:rPr b="0" lang="pl-PL" sz="1100" spc="-1" strike="noStrike">
                <a:latin typeface="serif"/>
              </a:rPr>
              <a:t>species and the reactive gas; and it modi</a:t>
            </a:r>
            <a:r>
              <a:rPr b="0" lang="pl-PL" sz="1100" spc="-1" strike="noStrike">
                <a:latin typeface="monospace"/>
              </a:rPr>
              <a:t>fi</a:t>
            </a:r>
            <a:r>
              <a:rPr b="0" lang="pl-PL" sz="1100" spc="-1" strike="noStrike">
                <a:latin typeface="serif"/>
              </a:rPr>
              <a:t>es growth kinetics,</a:t>
            </a:r>
            <a:br/>
            <a:r>
              <a:rPr b="0" lang="pl-PL" sz="1100" spc="-1" strike="noStrike">
                <a:latin typeface="serif"/>
              </a:rPr>
              <a:t>structure, morphology and therefore the physical properties of</a:t>
            </a:r>
            <a:br/>
            <a:br/>
            <a:r>
              <a:rPr b="0" lang="pl-PL" sz="1100" spc="-1" strike="noStrike">
                <a:latin typeface="serif"/>
              </a:rPr>
              <a:t>the</a:t>
            </a:r>
            <a:r>
              <a:rPr b="0" lang="pl-PL" sz="1100" spc="-1" strike="noStrike">
                <a:latin typeface="Arial"/>
              </a:rPr>
              <a:t> </a:t>
            </a:r>
            <a:r>
              <a:rPr b="0" lang="pl-PL" sz="1100" spc="-1" strike="noStrike">
                <a:latin typeface="monospace"/>
              </a:rPr>
              <a:t>fi</a:t>
            </a:r>
            <a:r>
              <a:rPr b="0" lang="pl-PL" sz="1100" spc="-1" strike="noStrike">
                <a:latin typeface="serif"/>
              </a:rPr>
              <a:t>nal coating</a:t>
            </a:r>
            <a:endParaRPr b="0" lang="pl-PL" sz="1100" spc="-1" strike="noStrike">
              <a:latin typeface="Arial"/>
            </a:endParaRPr>
          </a:p>
          <a:p>
            <a:endParaRPr b="0" lang="pl-PL" sz="1100" spc="-1" strike="noStrike">
              <a:latin typeface="Arial"/>
            </a:endParaRPr>
          </a:p>
          <a:p>
            <a:r>
              <a:rPr b="0" lang="pl-PL" sz="1100" spc="-1" strike="noStrike">
                <a:latin typeface="serif"/>
              </a:rPr>
              <a:t>Plasma-based CVD is widely known as plasma enhanced</a:t>
            </a:r>
            <a:br/>
            <a:r>
              <a:rPr b="0" lang="pl-PL" sz="1100" spc="-1" strike="noStrike">
                <a:latin typeface="serif"/>
              </a:rPr>
              <a:t>CVD (PECVD), or plasma activated/assisted CVD (PACVD)</a:t>
            </a:r>
            <a:br/>
            <a:br/>
            <a:r>
              <a:rPr b="0" lang="pl-PL" sz="1100" spc="-1" strike="noStrike">
                <a:latin typeface="serif"/>
              </a:rPr>
              <a:t>[146]. The name ‘plasma induced CVD (PICVD)’has also been</a:t>
            </a:r>
            <a:br/>
            <a:r>
              <a:rPr b="0" lang="pl-PL" sz="1100" spc="-1" strike="noStrike">
                <a:latin typeface="serif"/>
              </a:rPr>
              <a:t>used [147].</a:t>
            </a:r>
            <a:br/>
            <a:r>
              <a:rPr b="0" lang="pl-PL" sz="1100" spc="-1" strike="noStrike">
                <a:latin typeface="serif"/>
              </a:rPr>
              <a:t>PECVD allows homogeneous coatings to be applied on</a:t>
            </a:r>
            <a:br/>
            <a:r>
              <a:rPr b="0" lang="pl-PL" sz="1100" spc="-1" strike="noStrike">
                <a:latin typeface="serif"/>
              </a:rPr>
              <a:t>objects with complicated shapes, while ensuring high adhesion</a:t>
            </a:r>
            <a:br/>
            <a:br/>
            <a:r>
              <a:rPr b="0" lang="pl-PL" sz="1100" spc="-1" strike="noStrike">
                <a:latin typeface="serif"/>
              </a:rPr>
              <a:t>and good morphology of the layers. Recently, a high power</a:t>
            </a:r>
            <a:br/>
            <a:br/>
            <a:r>
              <a:rPr b="0" lang="pl-PL" sz="1100" spc="-1" strike="noStrike">
                <a:latin typeface="serif"/>
              </a:rPr>
              <a:t>pulsed PECVD (HiPP-PECVD) process has been developed</a:t>
            </a:r>
            <a:br/>
            <a:r>
              <a:rPr b="0" lang="pl-PL" sz="1100" spc="-1" strike="noStrike">
                <a:latin typeface="serif"/>
              </a:rPr>
              <a:t>and it is a promising tool for low temperature deposition of</a:t>
            </a:r>
            <a:br/>
            <a:r>
              <a:rPr b="0" lang="pl-PL" sz="1100" spc="-1" strike="noStrike">
                <a:latin typeface="monospace"/>
              </a:rPr>
              <a:t>fi</a:t>
            </a:r>
            <a:r>
              <a:rPr b="0" lang="pl-PL" sz="1100" spc="-1" strike="noStrike">
                <a:latin typeface="serif"/>
              </a:rPr>
              <a:t>lms with tailored properties such as those found in the hard</a:t>
            </a:r>
            <a:br/>
            <a:r>
              <a:rPr b="0" lang="pl-PL" sz="1100" spc="-1" strike="noStrike">
                <a:latin typeface="serif"/>
              </a:rPr>
              <a:t>coatings industry [146,148]. When the substrate is placed far</a:t>
            </a:r>
            <a:br/>
            <a:r>
              <a:rPr b="0" lang="pl-PL" sz="1100" spc="-1" strike="noStrike">
                <a:latin typeface="serif"/>
              </a:rPr>
              <a:t>from the plasma generation zone, or rather not directly</a:t>
            </a:r>
            <a:br/>
            <a:br/>
            <a:r>
              <a:rPr b="0" lang="pl-PL" sz="1100" spc="-1" strike="noStrike">
                <a:latin typeface="serif"/>
              </a:rPr>
              <a:t>subjected to the plasma discharge generated between anode</a:t>
            </a:r>
            <a:br/>
            <a:br/>
            <a:r>
              <a:rPr b="0" lang="pl-PL" sz="1100" spc="-1" strike="noStrike">
                <a:latin typeface="serif"/>
              </a:rPr>
              <a:t>and cathode, PECVD is performed in a remote con</a:t>
            </a:r>
            <a:r>
              <a:rPr b="0" lang="pl-PL" sz="1100" spc="-1" strike="noStrike">
                <a:latin typeface="monospace"/>
              </a:rPr>
              <a:t>fi</a:t>
            </a:r>
            <a:r>
              <a:rPr b="0" lang="pl-PL" sz="1100" spc="-1" strike="noStrike">
                <a:latin typeface="serif"/>
              </a:rPr>
              <a:t>guration.</a:t>
            </a:r>
            <a:br/>
            <a:r>
              <a:rPr b="0" lang="pl-PL" sz="1100" spc="-1" strike="noStrike">
                <a:latin typeface="serif"/>
              </a:rPr>
              <a:t>This is a more gentle technique owing to the lower degree of</a:t>
            </a:r>
            <a:br/>
            <a:br/>
            <a:r>
              <a:rPr b="0" lang="pl-PL" sz="1100" spc="-1" strike="noStrike">
                <a:latin typeface="serif"/>
              </a:rPr>
              <a:t>particle bombardment [149] and it is frequently used in the</a:t>
            </a:r>
            <a:br/>
            <a:r>
              <a:rPr b="0" lang="pl-PL" sz="1100" spc="-1" strike="noStrike">
                <a:latin typeface="serif"/>
              </a:rPr>
              <a:t>CVD process known as atomic layer deposition (ALD) </a:t>
            </a:r>
            <a:endParaRPr b="0" lang="pl-PL"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216000" y="812520"/>
            <a:ext cx="7127280" cy="4008960"/>
          </a:xfrm>
          <a:prstGeom prst="rect">
            <a:avLst/>
          </a:prstGeom>
          <a:ln w="0">
            <a:noFill/>
          </a:ln>
        </p:spPr>
      </p:sp>
      <p:sp>
        <p:nvSpPr>
          <p:cNvPr id="388" name="PlaceHolder 2"/>
          <p:cNvSpPr>
            <a:spLocks noGrp="1"/>
          </p:cNvSpPr>
          <p:nvPr>
            <p:ph type="body"/>
          </p:nvPr>
        </p:nvSpPr>
        <p:spPr>
          <a:xfrm>
            <a:off x="756000" y="5078520"/>
            <a:ext cx="6047640" cy="12509640"/>
          </a:xfrm>
          <a:prstGeom prst="rect">
            <a:avLst/>
          </a:prstGeom>
          <a:noFill/>
          <a:ln w="0">
            <a:noFill/>
          </a:ln>
        </p:spPr>
        <p:txBody>
          <a:bodyPr lIns="0" rIns="0" tIns="0" bIns="0" anchor="t">
            <a:noAutofit/>
          </a:bodyPr>
          <a:p>
            <a:r>
              <a:rPr b="0" lang="pl-PL" sz="2000" spc="-1" strike="noStrike">
                <a:latin typeface="serif"/>
              </a:rPr>
              <a:t>Physical vapour deposition (PVD) is a thin-film coating process which produces coatings of pure metals, metallic alloys and ceramics with a thickness usually in the range 1 to 10µm. Physical vapour deposition, as its name implies, involves physically depositing atoms, ions or molecules of a coating species on to a substrate.</a:t>
            </a:r>
            <a:endParaRPr b="0" lang="pl-PL" sz="2000" spc="-1" strike="noStrike">
              <a:latin typeface="Arial"/>
            </a:endParaRPr>
          </a:p>
          <a:p>
            <a:endParaRPr b="0" lang="pl-PL" sz="2000" spc="-1" strike="noStrike">
              <a:latin typeface="Arial"/>
            </a:endParaRPr>
          </a:p>
          <a:p>
            <a:r>
              <a:rPr b="1" lang="pl-PL" sz="1200" spc="-1" strike="noStrike">
                <a:solidFill>
                  <a:srgbClr val="000000"/>
                </a:solidFill>
                <a:latin typeface="tahoma;arial"/>
              </a:rPr>
              <a:t>Physical Vapor Deposition (PVD)</a:t>
            </a:r>
            <a:r>
              <a:rPr b="0" lang="pl-PL" sz="1200" spc="-1" strike="noStrike">
                <a:solidFill>
                  <a:srgbClr val="000000"/>
                </a:solidFill>
                <a:latin typeface="tahoma;arial"/>
              </a:rPr>
              <a:t> is a set of vacuum deposition methods in which a </a:t>
            </a:r>
            <a:r>
              <a:rPr b="0" lang="pl-PL" sz="2000" spc="-1" strike="noStrike">
                <a:latin typeface="Arial"/>
                <a:hlinkClick r:id="rId1"/>
              </a:rPr>
              <a:t>solid material</a:t>
            </a:r>
            <a:r>
              <a:rPr b="0" lang="pl-PL" sz="1200" spc="-1" strike="noStrike">
                <a:solidFill>
                  <a:srgbClr val="000000"/>
                </a:solidFill>
                <a:latin typeface="tahoma;arial"/>
              </a:rPr>
              <a:t> vaporizes in a vacuum environment and is deposit on the substrate as a thin film. </a:t>
            </a:r>
            <a:r>
              <a:rPr b="1" lang="pl-PL" sz="1200" spc="-1" strike="noStrike">
                <a:solidFill>
                  <a:srgbClr val="000000"/>
                </a:solidFill>
                <a:latin typeface="tahoma;arial"/>
              </a:rPr>
              <a:t>The most common methods of PVD</a:t>
            </a:r>
            <a:r>
              <a:rPr b="0" lang="pl-PL" sz="1200" spc="-1" strike="noStrike">
                <a:solidFill>
                  <a:srgbClr val="000000"/>
                </a:solidFill>
                <a:latin typeface="tahoma;arial"/>
              </a:rPr>
              <a:t> are </a:t>
            </a:r>
            <a:r>
              <a:rPr b="0" lang="pl-PL" sz="2000" spc="-1" strike="noStrike">
                <a:latin typeface="Arial"/>
                <a:hlinkClick r:id="rId2"/>
              </a:rPr>
              <a:t>Sputtering</a:t>
            </a:r>
            <a:r>
              <a:rPr b="0" lang="pl-PL" sz="1200" spc="-1" strike="noStrike">
                <a:solidFill>
                  <a:srgbClr val="000000"/>
                </a:solidFill>
                <a:latin typeface="tahoma;arial"/>
              </a:rPr>
              <a:t> and </a:t>
            </a:r>
            <a:r>
              <a:rPr b="0" lang="pl-PL" sz="2000" spc="-1" strike="noStrike">
                <a:latin typeface="Arial"/>
                <a:hlinkClick r:id="rId3"/>
              </a:rPr>
              <a:t>Thermal Evaporation</a:t>
            </a:r>
            <a:r>
              <a:rPr b="0" lang="pl-PL" sz="1200" spc="-1" strike="noStrike">
                <a:solidFill>
                  <a:srgbClr val="000000"/>
                </a:solidFill>
                <a:latin typeface="tahoma;arial"/>
              </a:rPr>
              <a:t>. Because in the PVD process, the material is transported and accumulated atom-by-atom or molecule by molecule in a vacuum to the substrate surface, the deposited films have high purity and efficiency that for many applications compared to other </a:t>
            </a:r>
            <a:r>
              <a:rPr b="0" lang="pl-PL" sz="2000" spc="-1" strike="noStrike">
                <a:latin typeface="Arial"/>
                <a:hlinkClick r:id="rId4"/>
              </a:rPr>
              <a:t>deposition methods</a:t>
            </a:r>
            <a:r>
              <a:rPr b="0" lang="pl-PL" sz="1200" spc="-1" strike="noStrike">
                <a:solidFill>
                  <a:srgbClr val="000000"/>
                </a:solidFill>
                <a:latin typeface="tahoma;arial"/>
              </a:rPr>
              <a:t> are preferred.</a:t>
            </a:r>
            <a:endParaRPr b="0" lang="pl-PL" sz="1200" spc="-1" strike="noStrike">
              <a:latin typeface="Arial"/>
            </a:endParaRPr>
          </a:p>
          <a:p>
            <a:endParaRPr b="0" lang="pl-PL" sz="1200" spc="-1" strike="noStrike">
              <a:latin typeface="Arial"/>
            </a:endParaRPr>
          </a:p>
          <a:p>
            <a:endParaRPr b="0" lang="pl-PL" sz="1200" spc="-1" strike="noStrike">
              <a:latin typeface="Arial"/>
            </a:endParaRPr>
          </a:p>
          <a:p>
            <a:r>
              <a:rPr b="1" lang="pl-PL" sz="1200" spc="-1" strike="noStrike">
                <a:latin typeface="serif"/>
              </a:rPr>
              <a:t>Thermal evaporation</a:t>
            </a:r>
            <a:r>
              <a:rPr b="0" lang="pl-PL" sz="1200" spc="-1" strike="noStrike">
                <a:latin typeface="serif"/>
              </a:rPr>
              <a:t> uses the heating of a material to form a vapour which condenses on a substrate to form the coating. Heating is achieved by various methods including hot filament, electrical resistance, electron or laser beam and electric arc.</a:t>
            </a:r>
            <a:endParaRPr b="0" lang="pl-PL" sz="1200" spc="-1" strike="noStrike">
              <a:latin typeface="Arial"/>
            </a:endParaRPr>
          </a:p>
          <a:p>
            <a:r>
              <a:rPr b="1" lang="pl-PL" sz="2000" spc="-1" strike="noStrike">
                <a:latin typeface="Arial"/>
              </a:rPr>
              <a:t>Sputtering</a:t>
            </a:r>
            <a:r>
              <a:rPr b="0" lang="pl-PL" sz="2000" spc="-1" strike="noStrike">
                <a:latin typeface="Arial"/>
              </a:rPr>
              <a:t> involves the electrical generation of a plasma between the coating species and the substrate.</a:t>
            </a:r>
            <a:endParaRPr b="0" lang="pl-PL" sz="2000" spc="-1" strike="noStrike">
              <a:latin typeface="Arial"/>
            </a:endParaRPr>
          </a:p>
          <a:p>
            <a:r>
              <a:rPr b="1" lang="pl-PL" sz="2000" spc="-1" strike="noStrike">
                <a:latin typeface="Arial"/>
              </a:rPr>
              <a:t>Ion plating</a:t>
            </a:r>
            <a:r>
              <a:rPr b="0" lang="pl-PL" sz="2000" spc="-1" strike="noStrike">
                <a:latin typeface="Arial"/>
              </a:rPr>
              <a:t> is essentially a combination of thermal evaporation and sputtering.</a:t>
            </a:r>
            <a:endParaRPr b="0" lang="pl-PL" sz="2000" spc="-1" strike="noStrike">
              <a:latin typeface="Arial"/>
            </a:endParaRPr>
          </a:p>
          <a:p>
            <a:r>
              <a:rPr b="0" lang="pl-PL" sz="2000" spc="-1" strike="noStrike">
                <a:latin typeface="Arial"/>
              </a:rPr>
              <a:t>All three techniques can be used for the direct deposition of a material or for 'reactive' use in which chemical reaction occurs in the vapour/plasma phase between atoms of the coating material and 'reactive' gases.</a:t>
            </a:r>
            <a:endParaRPr b="0" lang="pl-PL" sz="2000" spc="-1" strike="noStrike">
              <a:latin typeface="Arial"/>
            </a:endParaRPr>
          </a:p>
          <a:p>
            <a:r>
              <a:rPr b="0" lang="pl-PL" sz="2000" spc="-1" strike="noStrike">
                <a:latin typeface="Arial"/>
              </a:rPr>
              <a:t>The temperature of the substrate being coated is typically in the range of 200-400°C, considerably lower than temperatures associated with CVD (chemical vapour deposition, the other thin-film process). PVD is a line-of-sight process and requires the substrate surface to be easily accessible. Some components are rotated to produce even coatings.</a:t>
            </a:r>
            <a:endParaRPr b="0" lang="pl-PL" sz="2000" spc="-1" strike="noStrike">
              <a:latin typeface="Arial"/>
            </a:endParaRPr>
          </a:p>
          <a:p>
            <a:r>
              <a:rPr b="0" lang="pl-PL" sz="2000" spc="-1" strike="noStrike">
                <a:latin typeface="Arial"/>
              </a:rPr>
              <a:t>PVD is a batch coating process with typical cycle times of 1 to 3 hours, depending on the material being deposited and the desired coating thickness. Common coating rates are 50 to 500µm/hr depending on the technique. Coated components do not require additional machining or heat</a:t>
            </a:r>
            <a:endParaRPr b="0" lang="pl-PL"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216000" y="812520"/>
            <a:ext cx="7127280" cy="4008960"/>
          </a:xfrm>
          <a:prstGeom prst="rect">
            <a:avLst/>
          </a:prstGeom>
          <a:ln w="0">
            <a:noFill/>
          </a:ln>
        </p:spPr>
      </p:sp>
      <p:sp>
        <p:nvSpPr>
          <p:cNvPr id="39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pl-PL" sz="900" spc="-1" strike="noStrike">
                <a:latin typeface="serif"/>
              </a:rPr>
              <a:t>tural bulk diamonds are very di</a:t>
            </a:r>
            <a:r>
              <a:rPr b="0" lang="pl-PL" sz="900" spc="-1" strike="noStrike">
                <a:latin typeface="sans-serif;Arial"/>
              </a:rPr>
              <a:t>ffi</a:t>
            </a:r>
            <a:r>
              <a:rPr b="0" lang="pl-PL" sz="900" spc="-1" strike="noStrike">
                <a:latin typeface="serif"/>
              </a:rPr>
              <a:t>cult to machine or manufacture</a:t>
            </a:r>
            <a:br/>
            <a:r>
              <a:rPr b="0" lang="pl-PL" sz="900" spc="-1" strike="noStrike">
                <a:latin typeface="serif"/>
              </a:rPr>
              <a:t>into special shapes or forms for practical applications. They are also</a:t>
            </a:r>
            <a:br/>
            <a:r>
              <a:rPr b="0" lang="pl-PL" sz="900" spc="-1" strike="noStrike">
                <a:latin typeface="serif"/>
              </a:rPr>
              <a:t>cost-prohibitive and hence used very rarely for wear applications.</a:t>
            </a:r>
            <a:br/>
            <a:r>
              <a:rPr b="0" lang="pl-PL" sz="900" spc="-1" strike="noStrike">
                <a:latin typeface="serif"/>
              </a:rPr>
              <a:t>Instead, much cheaper synthetic polycrystalline diamonds (PCD) are</a:t>
            </a:r>
            <a:br/>
            <a:r>
              <a:rPr b="0" lang="pl-PL" sz="900" spc="-1" strike="noStrike">
                <a:latin typeface="serif"/>
              </a:rPr>
              <a:t>produced using high-pressure, high-temperature synthesis methods in</a:t>
            </a:r>
            <a:br/>
            <a:r>
              <a:rPr b="0" lang="pl-PL" sz="900" spc="-1" strike="noStrike">
                <a:latin typeface="sans-serif;Arial"/>
              </a:rPr>
              <a:t>fi</a:t>
            </a:r>
            <a:r>
              <a:rPr b="0" lang="pl-PL" sz="900" spc="-1" strike="noStrike">
                <a:latin typeface="serif"/>
              </a:rPr>
              <a:t>ne power forms and then sintered into useful shapes or inserts for a</a:t>
            </a:r>
            <a:br/>
            <a:r>
              <a:rPr b="0" lang="pl-PL" sz="900" spc="-1" strike="noStrike">
                <a:latin typeface="serif"/>
              </a:rPr>
              <a:t>variety of machining and grinding applications.</a:t>
            </a:r>
            <a:endParaRPr b="0" lang="pl-PL" sz="900" spc="-1" strike="noStrike">
              <a:latin typeface="Arial"/>
            </a:endParaRPr>
          </a:p>
          <a:p>
            <a:r>
              <a:rPr b="0" lang="pl-PL" sz="2000" spc="-1" strike="noStrike">
                <a:latin typeface="serif"/>
              </a:rPr>
              <a:t>t</a:t>
            </a:r>
            <a:r>
              <a:rPr b="0" lang="pl-PL" sz="900" spc="-1" strike="noStrike">
                <a:latin typeface="serif"/>
              </a:rPr>
              <a:t>he production of microcrystalline diamond</a:t>
            </a:r>
            <a:br/>
            <a:r>
              <a:rPr b="0" lang="pl-PL" sz="900" spc="-1" strike="noStrike">
                <a:latin typeface="serif"/>
              </a:rPr>
              <a:t>(MCD) as thin</a:t>
            </a:r>
            <a:r>
              <a:rPr b="0" lang="pl-PL" sz="2000" spc="-1" strike="noStrike">
                <a:latin typeface="serif"/>
              </a:rPr>
              <a:t> </a:t>
            </a:r>
            <a:r>
              <a:rPr b="0" lang="pl-PL" sz="900" spc="-1" strike="noStrike">
                <a:latin typeface="sans-serif;Arial"/>
              </a:rPr>
              <a:t>fi</a:t>
            </a:r>
            <a:r>
              <a:rPr b="0" lang="pl-PL" sz="900" spc="-1" strike="noStrike">
                <a:latin typeface="serif"/>
              </a:rPr>
              <a:t>lms had</a:t>
            </a:r>
            <a:r>
              <a:rPr b="0" lang="pl-PL" sz="2000" spc="-1" strike="noStrike">
                <a:latin typeface="serif"/>
              </a:rPr>
              <a:t> </a:t>
            </a:r>
            <a:r>
              <a:rPr b="0" lang="pl-PL" sz="900" spc="-1" strike="noStrike">
                <a:latin typeface="sans-serif;Arial"/>
              </a:rPr>
              <a:t>fi</a:t>
            </a:r>
            <a:r>
              <a:rPr b="0" lang="pl-PL" sz="900" spc="-1" strike="noStrike">
                <a:latin typeface="serif"/>
              </a:rPr>
              <a:t>nally been realized from the low pressure</a:t>
            </a:r>
            <a:br/>
            <a:r>
              <a:rPr b="0" lang="pl-PL" sz="900" spc="-1" strike="noStrike">
                <a:latin typeface="serif"/>
              </a:rPr>
              <a:t>methane gas in the presence of hydrogen. Since these groundbreaking</a:t>
            </a:r>
            <a:br/>
            <a:r>
              <a:rPr b="0" lang="pl-PL" sz="900" spc="-1" strike="noStrike">
                <a:latin typeface="serif"/>
              </a:rPr>
              <a:t>studies, research work on diamond</a:t>
            </a:r>
            <a:r>
              <a:rPr b="0" lang="pl-PL" sz="2000" spc="-1" strike="noStrike">
                <a:latin typeface="serif"/>
              </a:rPr>
              <a:t> </a:t>
            </a:r>
            <a:r>
              <a:rPr b="0" lang="pl-PL" sz="900" spc="-1" strike="noStrike">
                <a:latin typeface="sans-serif;Arial"/>
              </a:rPr>
              <a:t>fi</a:t>
            </a:r>
            <a:r>
              <a:rPr b="0" lang="pl-PL" sz="900" spc="-1" strike="noStrike">
                <a:latin typeface="serif"/>
              </a:rPr>
              <a:t>lms has exploded during the 1980s</a:t>
            </a:r>
            <a:br/>
            <a:r>
              <a:rPr b="0" lang="pl-PL" sz="900" spc="-1" strike="noStrike">
                <a:latin typeface="serif"/>
              </a:rPr>
              <a:t>and 1990s and as a result, the production of high-quality (or highly</a:t>
            </a:r>
            <a:br/>
            <a:br/>
            <a:r>
              <a:rPr b="0" lang="pl-PL" sz="900" spc="-1" strike="noStrike">
                <a:latin typeface="serif"/>
              </a:rPr>
              <a:t>crystalline) diamond</a:t>
            </a:r>
            <a:r>
              <a:rPr b="0" lang="pl-PL" sz="2000" spc="-1" strike="noStrike">
                <a:latin typeface="serif"/>
              </a:rPr>
              <a:t> </a:t>
            </a:r>
            <a:r>
              <a:rPr b="0" lang="pl-PL" sz="900" spc="-1" strike="noStrike">
                <a:latin typeface="sans-serif;Arial"/>
              </a:rPr>
              <a:t>fi</a:t>
            </a:r>
            <a:r>
              <a:rPr b="0" lang="pl-PL" sz="900" spc="-1" strike="noStrike">
                <a:latin typeface="serif"/>
              </a:rPr>
              <a:t>lms were realized using a variety of CVD tech-</a:t>
            </a:r>
            <a:br/>
            <a:r>
              <a:rPr b="0" lang="pl-PL" sz="900" spc="-1" strike="noStrike">
                <a:latin typeface="serif"/>
              </a:rPr>
              <a:t>niques [13,18,31,32]. This was certainly a major breakthrough in the</a:t>
            </a:r>
            <a:br/>
            <a:r>
              <a:rPr b="0" lang="pl-PL" sz="900" spc="-1" strike="noStrike">
                <a:latin typeface="sans-serif;Arial"/>
              </a:rPr>
              <a:t>fi</a:t>
            </a:r>
            <a:r>
              <a:rPr b="0" lang="pl-PL" sz="900" spc="-1" strike="noStrike">
                <a:latin typeface="serif"/>
              </a:rPr>
              <a:t>eld of super-hard materials and coatings</a:t>
            </a:r>
            <a:endParaRPr b="0" lang="pl-PL" sz="900" spc="-1" strike="noStrike">
              <a:latin typeface="Arial"/>
            </a:endParaRPr>
          </a:p>
          <a:p>
            <a:r>
              <a:rPr b="0" lang="pl-PL" sz="900" spc="-1" strike="noStrike">
                <a:latin typeface="serif"/>
              </a:rPr>
              <a:t>At present, the</a:t>
            </a:r>
            <a:br/>
            <a:r>
              <a:rPr b="0" lang="pl-PL" sz="900" spc="-1" strike="noStrike">
                <a:latin typeface="serif"/>
              </a:rPr>
              <a:t>deposition of high-quality MCD</a:t>
            </a:r>
            <a:r>
              <a:rPr b="0" lang="pl-PL" sz="2000" spc="-1" strike="noStrike">
                <a:latin typeface="serif"/>
              </a:rPr>
              <a:t> </a:t>
            </a:r>
            <a:r>
              <a:rPr b="0" lang="pl-PL" sz="900" spc="-1" strike="noStrike">
                <a:latin typeface="sans-serif;Arial"/>
              </a:rPr>
              <a:t>fi</a:t>
            </a:r>
            <a:r>
              <a:rPr b="0" lang="pl-PL" sz="900" spc="-1" strike="noStrike">
                <a:latin typeface="serif"/>
              </a:rPr>
              <a:t>lms has become a routine operation</a:t>
            </a:r>
            <a:br/>
            <a:r>
              <a:rPr b="0" lang="pl-PL" sz="900" spc="-1" strike="noStrike">
                <a:latin typeface="serif"/>
              </a:rPr>
              <a:t>using a variety of CVD methods. Fig. 2 shows gem quality natural</a:t>
            </a:r>
            <a:br/>
            <a:r>
              <a:rPr b="0" lang="pl-PL" sz="900" spc="-1" strike="noStrike">
                <a:latin typeface="serif"/>
              </a:rPr>
              <a:t>diamond and its thin</a:t>
            </a:r>
            <a:r>
              <a:rPr b="0" lang="pl-PL" sz="2000" spc="-1" strike="noStrike">
                <a:latin typeface="serif"/>
              </a:rPr>
              <a:t> </a:t>
            </a:r>
            <a:r>
              <a:rPr b="0" lang="pl-PL" sz="900" spc="-1" strike="noStrike">
                <a:latin typeface="sans-serif;Arial"/>
              </a:rPr>
              <a:t>fi</a:t>
            </a:r>
            <a:r>
              <a:rPr b="0" lang="pl-PL" sz="900" spc="-1" strike="noStrike">
                <a:latin typeface="serif"/>
              </a:rPr>
              <a:t>lm forms produced by CVD methods.</a:t>
            </a:r>
            <a:br/>
            <a:r>
              <a:rPr b="0" lang="pl-PL" sz="900" spc="-1" strike="noStrike">
                <a:latin typeface="serif"/>
              </a:rPr>
              <a:t>Some of the most common deposition methods in use today include</a:t>
            </a:r>
            <a:br/>
            <a:r>
              <a:rPr b="0" lang="pl-PL" sz="900" spc="-1" strike="noStrike">
                <a:latin typeface="serif"/>
              </a:rPr>
              <a:t>hot-</a:t>
            </a:r>
            <a:r>
              <a:rPr b="0" lang="pl-PL" sz="900" spc="-1" strike="noStrike">
                <a:latin typeface="sans-serif;Arial"/>
              </a:rPr>
              <a:t>fi</a:t>
            </a:r>
            <a:r>
              <a:rPr b="0" lang="pl-PL" sz="900" spc="-1" strike="noStrike">
                <a:latin typeface="serif"/>
              </a:rPr>
              <a:t>lament CVD, microwave CVD, combustion</a:t>
            </a:r>
            <a:r>
              <a:rPr b="0" lang="pl-PL" sz="2000" spc="-1" strike="noStrike">
                <a:latin typeface="serif"/>
              </a:rPr>
              <a:t> </a:t>
            </a:r>
            <a:r>
              <a:rPr b="0" lang="pl-PL" sz="900" spc="-1" strike="noStrike">
                <a:latin typeface="sans-serif;Arial"/>
              </a:rPr>
              <a:t>fl</a:t>
            </a:r>
            <a:r>
              <a:rPr b="0" lang="pl-PL" sz="900" spc="-1" strike="noStrike">
                <a:latin typeface="serif"/>
              </a:rPr>
              <a:t>ame, DC-arc jet, laser</a:t>
            </a:r>
            <a:br/>
            <a:r>
              <a:rPr b="0" lang="pl-PL" sz="900" spc="-1" strike="noStrike">
                <a:latin typeface="serif"/>
              </a:rPr>
              <a:t>assisted,</a:t>
            </a:r>
            <a:r>
              <a:rPr b="0" lang="pl-PL" sz="2000" spc="-1" strike="noStrike">
                <a:latin typeface="serif"/>
              </a:rPr>
              <a:t> </a:t>
            </a:r>
            <a:r>
              <a:rPr b="0" lang="pl-PL" sz="900" spc="-1" strike="noStrike">
                <a:latin typeface="serif"/>
              </a:rPr>
              <a:t>hydrothermal</a:t>
            </a:r>
            <a:r>
              <a:rPr b="0" lang="pl-PL" sz="2000" spc="-1" strike="noStrike">
                <a:latin typeface="serif"/>
              </a:rPr>
              <a:t> </a:t>
            </a:r>
            <a:r>
              <a:rPr b="0" lang="pl-PL" sz="900" spc="-1" strike="noStrike">
                <a:latin typeface="serif"/>
              </a:rPr>
              <a:t>growth,</a:t>
            </a:r>
            <a:r>
              <a:rPr b="0" lang="pl-PL" sz="2000" spc="-1" strike="noStrike">
                <a:latin typeface="serif"/>
              </a:rPr>
              <a:t> </a:t>
            </a:r>
            <a:r>
              <a:rPr b="0" lang="pl-PL" sz="900" spc="-1" strike="noStrike">
                <a:latin typeface="serif"/>
              </a:rPr>
              <a:t>etc.</a:t>
            </a:r>
            <a:r>
              <a:rPr b="0" lang="pl-PL" sz="2000" spc="-1" strike="noStrike">
                <a:latin typeface="serif"/>
              </a:rPr>
              <a:t> </a:t>
            </a:r>
            <a:endParaRPr b="0" lang="pl-PL"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216000" y="812520"/>
            <a:ext cx="7127280" cy="4008960"/>
          </a:xfrm>
          <a:prstGeom prst="rect">
            <a:avLst/>
          </a:prstGeom>
          <a:ln w="0">
            <a:noFill/>
          </a:ln>
        </p:spPr>
      </p:sp>
      <p:sp>
        <p:nvSpPr>
          <p:cNvPr id="39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pl-PL" sz="900" spc="-1" strike="noStrike">
                <a:latin typeface="serif"/>
                <a:ea typeface="Noto Sans CJK SC"/>
              </a:rPr>
              <a:t>A</a:t>
            </a:r>
            <a:r>
              <a:rPr b="0" lang="pl-PL" sz="2000" spc="-1" strike="noStrike">
                <a:latin typeface="serif"/>
                <a:ea typeface="Noto Sans CJK SC"/>
              </a:rPr>
              <a:t> </a:t>
            </a:r>
            <a:r>
              <a:rPr b="0" lang="pl-PL" sz="900" spc="-1" strike="noStrike">
                <a:latin typeface="serif"/>
                <a:ea typeface="Noto Sans CJK SC"/>
              </a:rPr>
              <a:t>typical</a:t>
            </a:r>
            <a:br/>
            <a:r>
              <a:rPr b="0" lang="pl-PL" sz="900" spc="-1" strike="noStrike">
                <a:latin typeface="serif"/>
                <a:ea typeface="Noto Sans CJK SC"/>
              </a:rPr>
              <a:t>operating gas composition for microwave CVD as an example contains</a:t>
            </a:r>
            <a:br/>
            <a:br/>
            <a:r>
              <a:rPr b="0" lang="pl-PL" sz="900" spc="-1" strike="noStrike">
                <a:latin typeface="serif"/>
                <a:ea typeface="Noto Sans CJK SC"/>
              </a:rPr>
              <a:t>about 0.5</a:t>
            </a:r>
            <a:r>
              <a:rPr b="0" lang="pl-PL" sz="2000" spc="-1" strike="noStrike">
                <a:latin typeface="serif"/>
                <a:ea typeface="Noto Sans CJK SC"/>
              </a:rPr>
              <a:t>–</a:t>
            </a:r>
            <a:r>
              <a:rPr b="0" lang="pl-PL" sz="900" spc="-1" strike="noStrike">
                <a:latin typeface="serif"/>
                <a:ea typeface="Noto Sans CJK SC"/>
              </a:rPr>
              <a:t>5% methane and 95</a:t>
            </a:r>
            <a:r>
              <a:rPr b="0" lang="pl-PL" sz="2000" spc="-1" strike="noStrike">
                <a:latin typeface="serif"/>
                <a:ea typeface="Noto Sans CJK SC"/>
              </a:rPr>
              <a:t>–</a:t>
            </a:r>
            <a:r>
              <a:rPr b="0" lang="pl-PL" sz="900" spc="-1" strike="noStrike">
                <a:latin typeface="serif"/>
                <a:ea typeface="Noto Sans CJK SC"/>
              </a:rPr>
              <a:t>99.5% hydrogen. Small amounts of</a:t>
            </a:r>
            <a:br/>
            <a:r>
              <a:rPr b="0" lang="pl-PL" sz="900" spc="-1" strike="noStrike">
                <a:latin typeface="serif"/>
                <a:ea typeface="Noto Sans CJK SC"/>
              </a:rPr>
              <a:t>other gases (i.e., oxygen, nitrogen, and halogen, and other precursor</a:t>
            </a:r>
            <a:br/>
            <a:r>
              <a:rPr b="0" lang="pl-PL" sz="900" spc="-1" strike="noStrike">
                <a:latin typeface="serif"/>
                <a:ea typeface="Noto Sans CJK SC"/>
              </a:rPr>
              <a:t>gases) may also be blended to help etch out the non-diamond phases</a:t>
            </a:r>
            <a:br/>
            <a:r>
              <a:rPr b="0" lang="pl-PL" sz="900" spc="-1" strike="noStrike">
                <a:latin typeface="serif"/>
                <a:ea typeface="Noto Sans CJK SC"/>
              </a:rPr>
              <a:t>and/or to introduce N, P, and B atoms into the growing diamond</a:t>
            </a:r>
            <a:r>
              <a:rPr b="0" lang="pl-PL" sz="2000" spc="-1" strike="noStrike">
                <a:latin typeface="serif"/>
                <a:ea typeface="Noto Sans CJK SC"/>
              </a:rPr>
              <a:t> </a:t>
            </a:r>
            <a:r>
              <a:rPr b="0" lang="pl-PL" sz="900" spc="-1" strike="noStrike">
                <a:latin typeface="sans-serif;Arial"/>
                <a:ea typeface="Noto Sans CJK SC"/>
              </a:rPr>
              <a:t>fi</a:t>
            </a:r>
            <a:r>
              <a:rPr b="0" lang="pl-PL" sz="900" spc="-1" strike="noStrike">
                <a:latin typeface="serif"/>
                <a:ea typeface="Noto Sans CJK SC"/>
              </a:rPr>
              <a:t>lms</a:t>
            </a:r>
            <a:br/>
            <a:r>
              <a:rPr b="0" lang="pl-PL" sz="900" spc="-1" strike="noStrike">
                <a:latin typeface="serif"/>
                <a:ea typeface="Noto Sans CJK SC"/>
              </a:rPr>
              <a:t>to achieve better optical and/or electronic properties. The deposition</a:t>
            </a:r>
            <a:br/>
            <a:br/>
            <a:r>
              <a:rPr b="0" lang="pl-PL" sz="900" spc="-1" strike="noStrike">
                <a:latin typeface="serif"/>
                <a:ea typeface="Noto Sans CJK SC"/>
              </a:rPr>
              <a:t>temperature could be as high as 1000 °C which leads to the initial</a:t>
            </a:r>
            <a:br/>
            <a:r>
              <a:rPr b="0" lang="pl-PL" sz="900" spc="-1" strike="noStrike">
                <a:latin typeface="serif"/>
                <a:ea typeface="Noto Sans CJK SC"/>
              </a:rPr>
              <a:t>formation of sp3-bonded diamond precursors that act as the nucleation</a:t>
            </a:r>
            <a:br/>
            <a:r>
              <a:rPr b="0" lang="pl-PL" sz="900" spc="-1" strike="noStrike">
                <a:latin typeface="serif"/>
                <a:ea typeface="Noto Sans CJK SC"/>
              </a:rPr>
              <a:t>points on underlying substrates. Highly energetic hydrogen ions and</a:t>
            </a:r>
            <a:br/>
            <a:br/>
            <a:r>
              <a:rPr b="0" lang="pl-PL" sz="900" spc="-1" strike="noStrike">
                <a:latin typeface="serif"/>
                <a:ea typeface="Noto Sans CJK SC"/>
              </a:rPr>
              <a:t>atoms continuously etch those phases other than diamond and stabilize</a:t>
            </a:r>
            <a:br/>
            <a:r>
              <a:rPr b="0" lang="pl-PL" sz="900" spc="-1" strike="noStrike">
                <a:latin typeface="serif"/>
                <a:ea typeface="Noto Sans CJK SC"/>
              </a:rPr>
              <a:t>only the sp3 bonding in the growing diamond</a:t>
            </a:r>
            <a:r>
              <a:rPr b="0" lang="pl-PL" sz="2000" spc="-1" strike="noStrike">
                <a:latin typeface="serif"/>
                <a:ea typeface="Noto Sans CJK SC"/>
              </a:rPr>
              <a:t> </a:t>
            </a:r>
            <a:r>
              <a:rPr b="0" lang="pl-PL" sz="900" spc="-1" strike="noStrike">
                <a:latin typeface="sans-serif;Arial"/>
                <a:ea typeface="Noto Sans CJK SC"/>
              </a:rPr>
              <a:t>fi</a:t>
            </a:r>
            <a:r>
              <a:rPr b="0" lang="pl-PL" sz="900" spc="-1" strike="noStrike">
                <a:latin typeface="serif"/>
                <a:ea typeface="Noto Sans CJK SC"/>
              </a:rPr>
              <a:t>lm. It also facilitates the</a:t>
            </a:r>
            <a:br/>
            <a:r>
              <a:rPr b="0" lang="pl-PL" sz="900" spc="-1" strike="noStrike">
                <a:latin typeface="serif"/>
                <a:ea typeface="Noto Sans CJK SC"/>
              </a:rPr>
              <a:t>creation of open sites to which the next rounds of carbon atoms can</a:t>
            </a:r>
            <a:br/>
            <a:br/>
            <a:r>
              <a:rPr b="0" lang="pl-PL" sz="900" spc="-1" strike="noStrike">
                <a:latin typeface="serif"/>
                <a:ea typeface="Noto Sans CJK SC"/>
              </a:rPr>
              <a:t>attach with sp3 bonding and thus leads to the synthesis of a highly</a:t>
            </a:r>
            <a:br/>
            <a:r>
              <a:rPr b="0" lang="pl-PL" sz="900" spc="-1" strike="noStrike">
                <a:latin typeface="serif"/>
                <a:ea typeface="Noto Sans CJK SC"/>
              </a:rPr>
              <a:t>crystalline, phase-pure diamond</a:t>
            </a:r>
            <a:r>
              <a:rPr b="0" lang="pl-PL" sz="2000" spc="-1" strike="noStrike">
                <a:latin typeface="serif"/>
                <a:ea typeface="Noto Sans CJK SC"/>
              </a:rPr>
              <a:t> </a:t>
            </a:r>
            <a:r>
              <a:rPr b="0" lang="pl-PL" sz="900" spc="-1" strike="noStrike">
                <a:latin typeface="sans-serif;Arial"/>
                <a:ea typeface="Noto Sans CJK SC"/>
              </a:rPr>
              <a:t>fi</a:t>
            </a:r>
            <a:r>
              <a:rPr b="0" lang="pl-PL" sz="900" spc="-1" strike="noStrike">
                <a:latin typeface="serif"/>
                <a:ea typeface="Noto Sans CJK SC"/>
              </a:rPr>
              <a:t>lm.</a:t>
            </a:r>
            <a:endParaRPr b="0" lang="pl-PL" sz="9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216000" y="812520"/>
            <a:ext cx="7127280" cy="4008960"/>
          </a:xfrm>
          <a:prstGeom prst="rect">
            <a:avLst/>
          </a:prstGeom>
          <a:ln w="0">
            <a:noFill/>
          </a:ln>
        </p:spPr>
      </p:sp>
      <p:sp>
        <p:nvSpPr>
          <p:cNvPr id="394" name="PlaceHolder 2"/>
          <p:cNvSpPr>
            <a:spLocks noGrp="1"/>
          </p:cNvSpPr>
          <p:nvPr>
            <p:ph type="body"/>
          </p:nvPr>
        </p:nvSpPr>
        <p:spPr>
          <a:xfrm>
            <a:off x="756000" y="5078520"/>
            <a:ext cx="6047640" cy="8194320"/>
          </a:xfrm>
          <a:prstGeom prst="rect">
            <a:avLst/>
          </a:prstGeom>
          <a:noFill/>
          <a:ln w="0">
            <a:noFill/>
          </a:ln>
        </p:spPr>
        <p:txBody>
          <a:bodyPr lIns="0" rIns="0" tIns="0" bIns="0" anchor="t">
            <a:noAutofit/>
          </a:bodyPr>
          <a:p>
            <a:r>
              <a:rPr b="0" lang="pl-PL" sz="900" spc="-1" strike="noStrike">
                <a:latin typeface="serif"/>
              </a:rPr>
              <a:t>Phase-pure and highly crystalline MCD</a:t>
            </a:r>
            <a:r>
              <a:rPr b="0" lang="pl-PL" sz="2000" spc="-1" strike="noStrike">
                <a:latin typeface="serif"/>
              </a:rPr>
              <a:t> </a:t>
            </a:r>
            <a:r>
              <a:rPr b="0" lang="pl-PL" sz="900" spc="-1" strike="noStrike">
                <a:latin typeface="sans-serif;Arial"/>
              </a:rPr>
              <a:t>fi</a:t>
            </a:r>
            <a:r>
              <a:rPr b="0" lang="pl-PL" sz="900" spc="-1" strike="noStrike">
                <a:latin typeface="serif"/>
              </a:rPr>
              <a:t>lms are generally made of</a:t>
            </a:r>
            <a:br/>
            <a:r>
              <a:rPr b="0" lang="pl-PL" sz="900" spc="-1" strike="noStrike">
                <a:latin typeface="serif"/>
              </a:rPr>
              <a:t>wide and long columnar grains with very peculiar preferred growth</a:t>
            </a:r>
            <a:br/>
            <a:br/>
            <a:r>
              <a:rPr b="0" lang="pl-PL" sz="900" spc="-1" strike="noStrike">
                <a:latin typeface="serif"/>
              </a:rPr>
              <a:t>orientations leading to a highly-faceted and hence very rough surface</a:t>
            </a:r>
            <a:br/>
            <a:r>
              <a:rPr b="0" lang="pl-PL" sz="900" spc="-1" strike="noStrike">
                <a:latin typeface="sans-serif;Arial"/>
              </a:rPr>
              <a:t>fi</a:t>
            </a:r>
            <a:r>
              <a:rPr b="0" lang="pl-PL" sz="900" spc="-1" strike="noStrike">
                <a:latin typeface="serif"/>
              </a:rPr>
              <a:t>nish (as in Fig. 2b) which can cause severe abrasion during sliding</a:t>
            </a:r>
            <a:br/>
            <a:r>
              <a:rPr b="0" lang="pl-PL" sz="900" spc="-1" strike="noStrike">
                <a:latin typeface="serif"/>
              </a:rPr>
              <a:t>contacts [6,37,38]. In fact, the thicker the</a:t>
            </a:r>
            <a:r>
              <a:rPr b="0" lang="pl-PL" sz="2000" spc="-1" strike="noStrike">
                <a:latin typeface="serif"/>
              </a:rPr>
              <a:t> </a:t>
            </a:r>
            <a:r>
              <a:rPr b="0" lang="pl-PL" sz="900" spc="-1" strike="noStrike">
                <a:latin typeface="sans-serif;Arial"/>
              </a:rPr>
              <a:t>fi</a:t>
            </a:r>
            <a:r>
              <a:rPr b="0" lang="pl-PL" sz="900" spc="-1" strike="noStrike">
                <a:latin typeface="serif"/>
              </a:rPr>
              <a:t>lm, the rougher the surface</a:t>
            </a:r>
            <a:br/>
            <a:r>
              <a:rPr b="0" lang="pl-PL" sz="900" spc="-1" strike="noStrike">
                <a:latin typeface="sans-serif;Arial"/>
              </a:rPr>
              <a:t>fi</a:t>
            </a:r>
            <a:r>
              <a:rPr b="0" lang="pl-PL" sz="900" spc="-1" strike="noStrike">
                <a:latin typeface="serif"/>
              </a:rPr>
              <a:t>nish with a typical rms surface roughness of</a:t>
            </a:r>
            <a:r>
              <a:rPr b="0" lang="pl-PL" sz="2000" spc="-1" strike="noStrike">
                <a:latin typeface="serif"/>
              </a:rPr>
              <a:t> ≈</a:t>
            </a:r>
            <a:r>
              <a:rPr b="0" lang="pl-PL" sz="900" spc="-1" strike="noStrike">
                <a:latin typeface="serif"/>
              </a:rPr>
              <a:t>10% of the</a:t>
            </a:r>
            <a:r>
              <a:rPr b="0" lang="pl-PL" sz="2000" spc="-1" strike="noStrike">
                <a:latin typeface="serif"/>
              </a:rPr>
              <a:t> </a:t>
            </a:r>
            <a:r>
              <a:rPr b="0" lang="pl-PL" sz="900" spc="-1" strike="noStrike">
                <a:latin typeface="sans-serif;Arial"/>
              </a:rPr>
              <a:t>fi</a:t>
            </a:r>
            <a:r>
              <a:rPr b="0" lang="pl-PL" sz="900" spc="-1" strike="noStrike">
                <a:latin typeface="serif"/>
              </a:rPr>
              <a:t>lm</a:t>
            </a:r>
            <a:br/>
            <a:r>
              <a:rPr b="0" lang="pl-PL" sz="900" spc="-1" strike="noStrike">
                <a:latin typeface="serif"/>
              </a:rPr>
              <a:t>thickness. The rough diamond</a:t>
            </a:r>
            <a:r>
              <a:rPr b="0" lang="pl-PL" sz="2000" spc="-1" strike="noStrike">
                <a:latin typeface="serif"/>
              </a:rPr>
              <a:t> </a:t>
            </a:r>
            <a:r>
              <a:rPr b="0" lang="pl-PL" sz="900" spc="-1" strike="noStrike">
                <a:latin typeface="sans-serif;Arial"/>
              </a:rPr>
              <a:t>fi</a:t>
            </a:r>
            <a:r>
              <a:rPr b="0" lang="pl-PL" sz="900" spc="-1" strike="noStrike">
                <a:latin typeface="serif"/>
              </a:rPr>
              <a:t>lms can be polished to achieve a very</a:t>
            </a:r>
            <a:br/>
            <a:r>
              <a:rPr b="0" lang="pl-PL" sz="900" spc="-1" strike="noStrike">
                <a:latin typeface="serif"/>
              </a:rPr>
              <a:t>smooth surface</a:t>
            </a:r>
            <a:r>
              <a:rPr b="0" lang="pl-PL" sz="2000" spc="-1" strike="noStrike">
                <a:latin typeface="serif"/>
              </a:rPr>
              <a:t> </a:t>
            </a:r>
            <a:r>
              <a:rPr b="0" lang="pl-PL" sz="900" spc="-1" strike="noStrike">
                <a:latin typeface="sans-serif;Arial"/>
              </a:rPr>
              <a:t>fi</a:t>
            </a:r>
            <a:r>
              <a:rPr b="0" lang="pl-PL" sz="900" spc="-1" strike="noStrike">
                <a:latin typeface="serif"/>
              </a:rPr>
              <a:t>nish using laser beams, ion-beam or plasma etching,</a:t>
            </a:r>
            <a:br/>
            <a:r>
              <a:rPr b="0" lang="pl-PL" sz="900" spc="-1" strike="noStrike">
                <a:latin typeface="serif"/>
              </a:rPr>
              <a:t>mechanical lapping with</a:t>
            </a:r>
            <a:r>
              <a:rPr b="0" lang="pl-PL" sz="2000" spc="-1" strike="noStrike">
                <a:latin typeface="serif"/>
              </a:rPr>
              <a:t> </a:t>
            </a:r>
            <a:r>
              <a:rPr b="0" lang="pl-PL" sz="900" spc="-1" strike="noStrike">
                <a:latin typeface="sans-serif;Arial"/>
              </a:rPr>
              <a:t>fi</a:t>
            </a:r>
            <a:r>
              <a:rPr b="0" lang="pl-PL" sz="900" spc="-1" strike="noStrike">
                <a:latin typeface="serif"/>
              </a:rPr>
              <a:t>ne diamond particles, and thermomechanical</a:t>
            </a:r>
            <a:br/>
            <a:r>
              <a:rPr b="0" lang="pl-PL" sz="900" spc="-1" strike="noStrike">
                <a:latin typeface="serif"/>
              </a:rPr>
              <a:t>polishing with hot iron plates [39]. After rigorous polishing, it is pos-</a:t>
            </a:r>
            <a:br/>
            <a:r>
              <a:rPr b="0" lang="pl-PL" sz="900" spc="-1" strike="noStrike">
                <a:latin typeface="serif"/>
              </a:rPr>
              <a:t>sible to achieve an ultra-smooth surface</a:t>
            </a:r>
            <a:r>
              <a:rPr b="0" lang="pl-PL" sz="2000" spc="-1" strike="noStrike">
                <a:latin typeface="serif"/>
              </a:rPr>
              <a:t> </a:t>
            </a:r>
            <a:r>
              <a:rPr b="0" lang="pl-PL" sz="900" spc="-1" strike="noStrike">
                <a:latin typeface="sans-serif;Arial"/>
              </a:rPr>
              <a:t>fi</a:t>
            </a:r>
            <a:r>
              <a:rPr b="0" lang="pl-PL" sz="900" spc="-1" strike="noStrike">
                <a:latin typeface="serif"/>
              </a:rPr>
              <a:t>nish on MCDs and then the</a:t>
            </a:r>
            <a:br/>
            <a:r>
              <a:rPr b="0" lang="pl-PL" sz="900" spc="-1" strike="noStrike">
                <a:latin typeface="serif"/>
              </a:rPr>
              <a:t>friction and wear properties become comparable to those of natural</a:t>
            </a:r>
            <a:br/>
            <a:r>
              <a:rPr b="0" lang="pl-PL" sz="900" spc="-1" strike="noStrike">
                <a:latin typeface="serif"/>
              </a:rPr>
              <a:t>diamonds [40</a:t>
            </a:r>
            <a:r>
              <a:rPr b="0" lang="pl-PL" sz="2000" spc="-1" strike="noStrike">
                <a:latin typeface="serif"/>
              </a:rPr>
              <a:t>–</a:t>
            </a:r>
            <a:r>
              <a:rPr b="0" lang="pl-PL" sz="900" spc="-1" strike="noStrike">
                <a:latin typeface="serif"/>
              </a:rPr>
              <a:t>42]. However, from an industrial application point of</a:t>
            </a:r>
            <a:br/>
            <a:r>
              <a:rPr b="0" lang="pl-PL" sz="900" spc="-1" strike="noStrike">
                <a:latin typeface="serif"/>
              </a:rPr>
              <a:t>view, the mentioned polishing methods tend to be very slow (take very</a:t>
            </a:r>
            <a:br/>
            <a:br/>
            <a:r>
              <a:rPr b="0" lang="pl-PL" sz="900" spc="-1" strike="noStrike">
                <a:latin typeface="serif"/>
              </a:rPr>
              <a:t>long time to get rid of all the asperities) and in the case of complex</a:t>
            </a:r>
            <a:br/>
            <a:r>
              <a:rPr b="0" lang="pl-PL" sz="900" spc="-1" strike="noStrike">
                <a:latin typeface="serif"/>
              </a:rPr>
              <a:t>geometries, some of the polishing methods may not be practical. This is</a:t>
            </a:r>
            <a:br/>
            <a:r>
              <a:rPr b="0" lang="pl-PL" sz="900" spc="-1" strike="noStrike">
                <a:latin typeface="serif"/>
              </a:rPr>
              <a:t>perhaps one of the key reasons that rough diamond</a:t>
            </a:r>
            <a:r>
              <a:rPr b="0" lang="pl-PL" sz="2000" spc="-1" strike="noStrike">
                <a:latin typeface="serif"/>
              </a:rPr>
              <a:t> </a:t>
            </a:r>
            <a:r>
              <a:rPr b="0" lang="pl-PL" sz="900" spc="-1" strike="noStrike">
                <a:latin typeface="sans-serif;Arial"/>
              </a:rPr>
              <a:t>fi</a:t>
            </a:r>
            <a:r>
              <a:rPr b="0" lang="pl-PL" sz="900" spc="-1" strike="noStrike">
                <a:latin typeface="serif"/>
              </a:rPr>
              <a:t>lms have not</a:t>
            </a:r>
            <a:br/>
            <a:r>
              <a:rPr b="0" lang="pl-PL" sz="900" spc="-1" strike="noStrike">
                <a:latin typeface="serif"/>
              </a:rPr>
              <a:t>found many sliding tribological applications as they can trigger severe</a:t>
            </a:r>
            <a:br/>
            <a:r>
              <a:rPr b="0" lang="pl-PL" sz="900" spc="-1" strike="noStrike">
                <a:latin typeface="serif"/>
              </a:rPr>
              <a:t>abrasive wear.</a:t>
            </a:r>
            <a:endParaRPr b="0" lang="pl-PL" sz="900" spc="-1" strike="noStrike">
              <a:latin typeface="Arial"/>
            </a:endParaRPr>
          </a:p>
          <a:p>
            <a:endParaRPr b="0" lang="pl-PL" sz="900" spc="-1" strike="noStrike">
              <a:latin typeface="Arial"/>
            </a:endParaRPr>
          </a:p>
          <a:p>
            <a:endParaRPr b="0" lang="pl-PL" sz="900" spc="-1" strike="noStrike">
              <a:latin typeface="Arial"/>
            </a:endParaRPr>
          </a:p>
          <a:p>
            <a:r>
              <a:rPr b="0" lang="pl-PL" sz="900" spc="-1" strike="noStrike">
                <a:latin typeface="serif"/>
              </a:rPr>
              <a:t>Realizing the handicaps of MCD</a:t>
            </a:r>
            <a:r>
              <a:rPr b="0" lang="pl-PL" sz="2000" spc="-1" strike="noStrike">
                <a:latin typeface="serif"/>
              </a:rPr>
              <a:t> </a:t>
            </a:r>
            <a:r>
              <a:rPr b="0" lang="pl-PL" sz="900" spc="-1" strike="noStrike">
                <a:latin typeface="sans-serif;Arial"/>
              </a:rPr>
              <a:t>fi</a:t>
            </a:r>
            <a:r>
              <a:rPr b="0" lang="pl-PL" sz="900" spc="-1" strike="noStrike">
                <a:latin typeface="serif"/>
              </a:rPr>
              <a:t>lms for tribological and other</a:t>
            </a:r>
            <a:br/>
            <a:r>
              <a:rPr b="0" lang="pl-PL" sz="900" spc="-1" strike="noStrike">
                <a:latin typeface="serif"/>
              </a:rPr>
              <a:t>engineering applications, researchers have developed new deposition</a:t>
            </a:r>
            <a:br/>
            <a:r>
              <a:rPr b="0" lang="pl-PL" sz="900" spc="-1" strike="noStrike">
                <a:latin typeface="serif"/>
              </a:rPr>
              <a:t>procedures and/or conditions that can reduce grain size and hence</a:t>
            </a:r>
            <a:br/>
            <a:r>
              <a:rPr b="0" lang="pl-PL" sz="900" spc="-1" strike="noStrike">
                <a:latin typeface="serif"/>
              </a:rPr>
              <a:t>surface roughness [18,45]. Typical grain size of NCD</a:t>
            </a:r>
            <a:r>
              <a:rPr b="0" lang="pl-PL" sz="2000" spc="-1" strike="noStrike">
                <a:latin typeface="serif"/>
              </a:rPr>
              <a:t> </a:t>
            </a:r>
            <a:r>
              <a:rPr b="0" lang="pl-PL" sz="900" spc="-1" strike="noStrike">
                <a:latin typeface="sans-serif;Arial"/>
              </a:rPr>
              <a:t>fi</a:t>
            </a:r>
            <a:r>
              <a:rPr b="0" lang="pl-PL" sz="900" spc="-1" strike="noStrike">
                <a:latin typeface="serif"/>
              </a:rPr>
              <a:t>lms may vary</a:t>
            </a:r>
            <a:br/>
            <a:r>
              <a:rPr b="0" lang="pl-PL" sz="900" spc="-1" strike="noStrike">
                <a:latin typeface="serif"/>
              </a:rPr>
              <a:t>between 10 and 100 nm and their surface roughness may range from 10</a:t>
            </a:r>
            <a:br/>
            <a:br/>
            <a:r>
              <a:rPr b="0" lang="pl-PL" sz="900" spc="-1" strike="noStrike">
                <a:latin typeface="serif"/>
              </a:rPr>
              <a:t>to 50 nm RMS [45</a:t>
            </a:r>
            <a:r>
              <a:rPr b="0" lang="pl-PL" sz="2000" spc="-1" strike="noStrike">
                <a:latin typeface="serif"/>
              </a:rPr>
              <a:t>–</a:t>
            </a:r>
            <a:r>
              <a:rPr b="0" lang="pl-PL" sz="900" spc="-1" strike="noStrike">
                <a:latin typeface="serif"/>
              </a:rPr>
              <a:t>47]. These</a:t>
            </a:r>
            <a:r>
              <a:rPr b="0" lang="pl-PL" sz="2000" spc="-1" strike="noStrike">
                <a:latin typeface="serif"/>
              </a:rPr>
              <a:t> </a:t>
            </a:r>
            <a:r>
              <a:rPr b="0" lang="pl-PL" sz="900" spc="-1" strike="noStrike">
                <a:latin typeface="sans-serif;Arial"/>
              </a:rPr>
              <a:t>fi</a:t>
            </a:r>
            <a:r>
              <a:rPr b="0" lang="pl-PL" sz="900" spc="-1" strike="noStrike">
                <a:latin typeface="serif"/>
              </a:rPr>
              <a:t>lms are synthesized by creating con-</a:t>
            </a:r>
            <a:br/>
            <a:r>
              <a:rPr b="0" lang="pl-PL" sz="900" spc="-1" strike="noStrike">
                <a:latin typeface="serif"/>
              </a:rPr>
              <a:t>ditions that favor very high nucleation densities during deposition such</a:t>
            </a:r>
            <a:br/>
            <a:br/>
            <a:r>
              <a:rPr b="0" lang="pl-PL" sz="900" spc="-1" strike="noStrike">
                <a:latin typeface="serif"/>
              </a:rPr>
              <a:t>as using nanodiamond particles as seeding purposes. As a result, their</a:t>
            </a:r>
            <a:br/>
            <a:r>
              <a:rPr b="0" lang="pl-PL" sz="900" spc="-1" strike="noStrike">
                <a:latin typeface="serif"/>
              </a:rPr>
              <a:t>surfaces are much smoother and the</a:t>
            </a:r>
            <a:r>
              <a:rPr b="0" lang="pl-PL" sz="2000" spc="-1" strike="noStrike">
                <a:latin typeface="serif"/>
              </a:rPr>
              <a:t> </a:t>
            </a:r>
            <a:r>
              <a:rPr b="0" lang="pl-PL" sz="900" spc="-1" strike="noStrike">
                <a:latin typeface="sans-serif;Arial"/>
              </a:rPr>
              <a:t>fi</a:t>
            </a:r>
            <a:r>
              <a:rPr b="0" lang="pl-PL" sz="900" spc="-1" strike="noStrike">
                <a:latin typeface="serif"/>
              </a:rPr>
              <a:t>lm structure is made of highly</a:t>
            </a:r>
            <a:br/>
            <a:r>
              <a:rPr b="0" lang="pl-PL" sz="900" spc="-1" strike="noStrike">
                <a:latin typeface="serif"/>
              </a:rPr>
              <a:t>crystalline columnar grains of 10</a:t>
            </a:r>
            <a:r>
              <a:rPr b="0" lang="pl-PL" sz="2000" spc="-1" strike="noStrike">
                <a:latin typeface="serif"/>
              </a:rPr>
              <a:t>–</a:t>
            </a:r>
            <a:r>
              <a:rPr b="0" lang="pl-PL" sz="900" spc="-1" strike="noStrike">
                <a:latin typeface="serif"/>
              </a:rPr>
              <a:t>100 nm wide. Deposition of NCDs is</a:t>
            </a:r>
            <a:br/>
            <a:r>
              <a:rPr b="0" lang="pl-PL" sz="900" spc="-1" strike="noStrike">
                <a:latin typeface="serif"/>
              </a:rPr>
              <a:t>done at around 900 °C and the typical gas composition could be 0.1</a:t>
            </a:r>
            <a:r>
              <a:rPr b="0" lang="pl-PL" sz="2000" spc="-1" strike="noStrike">
                <a:latin typeface="serif"/>
              </a:rPr>
              <a:t>–</a:t>
            </a:r>
            <a:r>
              <a:rPr b="0" lang="pl-PL" sz="900" spc="-1" strike="noStrike">
                <a:latin typeface="serif"/>
              </a:rPr>
              <a:t>1%</a:t>
            </a:r>
            <a:br/>
            <a:r>
              <a:rPr b="0" lang="pl-PL" sz="900" spc="-1" strike="noStrike">
                <a:latin typeface="serif"/>
              </a:rPr>
              <a:t>CH4 and 99.9</a:t>
            </a:r>
            <a:r>
              <a:rPr b="0" lang="pl-PL" sz="2000" spc="-1" strike="noStrike">
                <a:latin typeface="serif"/>
              </a:rPr>
              <a:t>–</a:t>
            </a:r>
            <a:r>
              <a:rPr b="0" lang="pl-PL" sz="900" spc="-1" strike="noStrike">
                <a:latin typeface="serif"/>
              </a:rPr>
              <a:t>99% H2</a:t>
            </a:r>
            <a:endParaRPr b="0" lang="pl-PL" sz="9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34"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37"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38"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39"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42"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43"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44"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45"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46"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9"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algn="ctr"/>
            <a:endParaRPr b="0" lang="pl-PL"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1"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3"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64"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pl-PL"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69"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70"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algn="ctr"/>
            <a:endParaRPr b="0" lang="pl-PL"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2"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73"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74"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77"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78"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81"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3"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84"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85"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86"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89"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90"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91"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92"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93"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algn="ctr"/>
            <a:endParaRPr b="0" lang="pl-PL"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09"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pl-PL"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14"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15"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18"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19"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1"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22"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23"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5"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26"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8"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29"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30"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31"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3"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34"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35"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36"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37"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38"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8"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algn="ctr"/>
            <a:endParaRPr b="0" lang="pl-PL"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0"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7"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2"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53"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pl-PL"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7"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58"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59"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1"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62"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63"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5"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66"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67"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9"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70"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2"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73"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74"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75"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7"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78"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79"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80"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81"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182"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pl-PL"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22"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23"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26"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27"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3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
        <p:nvSpPr>
          <p:cNvPr id="31"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1" name="Rectangle 8" hidden="1"/>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 name="Rectangle 6"/>
          <p:cNvSpPr/>
          <p:nvPr/>
        </p:nvSpPr>
        <p:spPr>
          <a:xfrm>
            <a:off x="3240" y="6400800"/>
            <a:ext cx="12188520" cy="456840"/>
          </a:xfrm>
          <a:prstGeom prst="rect">
            <a:avLst/>
          </a:prstGeom>
          <a:solidFill>
            <a:srgbClr val="bd582c"/>
          </a:solidFill>
          <a:ln w="15840">
            <a:noFill/>
          </a:ln>
        </p:spPr>
        <p:style>
          <a:lnRef idx="0"/>
          <a:fillRef idx="0"/>
          <a:effectRef idx="0"/>
          <a:fontRef idx="minor"/>
        </p:style>
      </p:sp>
      <p:sp>
        <p:nvSpPr>
          <p:cNvPr id="4" name="Rectangle 7"/>
          <p:cNvSpPr/>
          <p:nvPr/>
        </p:nvSpPr>
        <p:spPr>
          <a:xfrm>
            <a:off x="0" y="6334200"/>
            <a:ext cx="12188520" cy="63720"/>
          </a:xfrm>
          <a:prstGeom prst="rect">
            <a:avLst/>
          </a:prstGeom>
          <a:solidFill>
            <a:srgbClr val="e48312"/>
          </a:solidFill>
          <a:ln w="15840">
            <a:noFill/>
          </a:ln>
        </p:spPr>
        <p:style>
          <a:lnRef idx="0"/>
          <a:fillRef idx="0"/>
          <a:effectRef idx="0"/>
          <a:fontRef idx="minor"/>
        </p:style>
      </p:sp>
      <p:sp>
        <p:nvSpPr>
          <p:cNvPr id="5" name="PlaceHolder 1"/>
          <p:cNvSpPr>
            <a:spLocks noGrp="1"/>
          </p:cNvSpPr>
          <p:nvPr>
            <p:ph type="title"/>
          </p:nvPr>
        </p:nvSpPr>
        <p:spPr>
          <a:xfrm>
            <a:off x="1097280" y="758880"/>
            <a:ext cx="10058040" cy="3565800"/>
          </a:xfrm>
          <a:prstGeom prst="rect">
            <a:avLst/>
          </a:prstGeom>
          <a:noFill/>
          <a:ln w="0">
            <a:noFill/>
          </a:ln>
        </p:spPr>
        <p:txBody>
          <a:bodyPr anchor="b">
            <a:normAutofit/>
          </a:bodyPr>
          <a:p>
            <a:pPr>
              <a:lnSpc>
                <a:spcPct val="85000"/>
              </a:lnSpc>
            </a:pPr>
            <a:r>
              <a:rPr b="0" lang="pl-PL" sz="8000" spc="-52" strike="noStrike">
                <a:solidFill>
                  <a:srgbClr val="262626"/>
                </a:solidFill>
                <a:latin typeface="Calibri Light"/>
              </a:rPr>
              <a:t>Kliknij, aby edytować styl</a:t>
            </a:r>
            <a:endParaRPr b="0" lang="en-US" sz="8000" spc="-1" strike="noStrike">
              <a:solidFill>
                <a:srgbClr val="000000"/>
              </a:solidFill>
              <a:latin typeface="Calibri"/>
            </a:endParaRPr>
          </a:p>
        </p:txBody>
      </p:sp>
      <p:sp>
        <p:nvSpPr>
          <p:cNvPr id="6" name="PlaceHolder 2"/>
          <p:cNvSpPr>
            <a:spLocks noGrp="1"/>
          </p:cNvSpPr>
          <p:nvPr>
            <p:ph type="dt"/>
          </p:nvPr>
        </p:nvSpPr>
        <p:spPr>
          <a:xfrm>
            <a:off x="1097280" y="6459840"/>
            <a:ext cx="2471760" cy="364680"/>
          </a:xfrm>
          <a:prstGeom prst="rect">
            <a:avLst/>
          </a:prstGeom>
          <a:noFill/>
          <a:ln w="0">
            <a:noFill/>
          </a:ln>
        </p:spPr>
        <p:txBody>
          <a:bodyPr anchor="ctr">
            <a:noAutofit/>
          </a:bodyPr>
          <a:p>
            <a:pPr>
              <a:lnSpc>
                <a:spcPct val="100000"/>
              </a:lnSpc>
            </a:pPr>
            <a:fld id="{C1EA994C-3AA9-475F-A7D8-80705B5DA25D}" type="datetime">
              <a:rPr b="0" lang="pl-PL" sz="900" spc="-1" strike="noStrike">
                <a:solidFill>
                  <a:srgbClr val="ffffff"/>
                </a:solidFill>
                <a:latin typeface="Calibri"/>
              </a:rPr>
              <a:t>21-11-9</a:t>
            </a:fld>
            <a:endParaRPr b="0" lang="pl-PL" sz="900" spc="-1" strike="noStrike">
              <a:latin typeface="Times New Roman"/>
            </a:endParaRPr>
          </a:p>
        </p:txBody>
      </p:sp>
      <p:sp>
        <p:nvSpPr>
          <p:cNvPr id="7" name="PlaceHolder 3"/>
          <p:cNvSpPr>
            <a:spLocks noGrp="1"/>
          </p:cNvSpPr>
          <p:nvPr>
            <p:ph type="ftr"/>
          </p:nvPr>
        </p:nvSpPr>
        <p:spPr>
          <a:xfrm>
            <a:off x="3686040" y="6459840"/>
            <a:ext cx="4822560" cy="364680"/>
          </a:xfrm>
          <a:prstGeom prst="rect">
            <a:avLst/>
          </a:prstGeom>
          <a:noFill/>
          <a:ln w="0">
            <a:noFill/>
          </a:ln>
        </p:spPr>
        <p:txBody>
          <a:bodyPr anchor="ctr">
            <a:noAutofit/>
          </a:bodyPr>
          <a:p>
            <a:endParaRPr b="0" lang="pl-PL" sz="2400" spc="-1" strike="noStrike">
              <a:latin typeface="Times New Roman"/>
            </a:endParaRPr>
          </a:p>
        </p:txBody>
      </p:sp>
      <p:sp>
        <p:nvSpPr>
          <p:cNvPr id="8" name="PlaceHolder 4"/>
          <p:cNvSpPr>
            <a:spLocks noGrp="1"/>
          </p:cNvSpPr>
          <p:nvPr>
            <p:ph type="sldNum"/>
          </p:nvPr>
        </p:nvSpPr>
        <p:spPr>
          <a:xfrm>
            <a:off x="9900360" y="6459840"/>
            <a:ext cx="1311840" cy="364680"/>
          </a:xfrm>
          <a:prstGeom prst="rect">
            <a:avLst/>
          </a:prstGeom>
          <a:noFill/>
          <a:ln w="0">
            <a:noFill/>
          </a:ln>
        </p:spPr>
        <p:txBody>
          <a:bodyPr anchor="ctr">
            <a:noAutofit/>
          </a:bodyPr>
          <a:p>
            <a:pPr algn="r">
              <a:lnSpc>
                <a:spcPct val="100000"/>
              </a:lnSpc>
            </a:pPr>
            <a:fld id="{23B447A1-908B-414B-A65B-FFA73AAC9069}" type="slidenum">
              <a:rPr b="0" lang="pl-PL" sz="1050" spc="-1" strike="noStrike">
                <a:solidFill>
                  <a:srgbClr val="ffffff"/>
                </a:solidFill>
                <a:latin typeface="Calibri"/>
              </a:rPr>
              <a:t>&lt;numer&gt;</a:t>
            </a:fld>
            <a:endParaRPr b="0" lang="pl-PL" sz="1050" spc="-1" strike="noStrike">
              <a:latin typeface="Times New Roman"/>
            </a:endParaRPr>
          </a:p>
        </p:txBody>
      </p:sp>
      <p:sp>
        <p:nvSpPr>
          <p:cNvPr id="9" name="Straight Connector 8"/>
          <p:cNvSpPr/>
          <p:nvPr/>
        </p:nvSpPr>
        <p:spPr>
          <a:xfrm>
            <a:off x="1207440" y="4343400"/>
            <a:ext cx="9875520" cy="360"/>
          </a:xfrm>
          <a:prstGeom prst="line">
            <a:avLst/>
          </a:prstGeom>
          <a:ln w="6480">
            <a:solidFill>
              <a:srgbClr val="808080"/>
            </a:solidFill>
            <a:round/>
          </a:ln>
        </p:spPr>
        <p:style>
          <a:lnRef idx="0"/>
          <a:fillRef idx="0"/>
          <a:effectRef idx="0"/>
          <a:fontRef idx="minor"/>
        </p:style>
      </p: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Kliknij, aby edytować format tekstu konspektu</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Drugi poziom konspektu</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Trzeci poziom konspektu</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Czwarty poziom konspektu</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Piąty poziom konspektu</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Szósty poziom konspektu</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Siódmy poziom konspektu</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6" hidden="1"/>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48" name="Rectangle 8" hidden="1"/>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49"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50" name="Rectangle 6"/>
          <p:cNvSpPr/>
          <p:nvPr/>
        </p:nvSpPr>
        <p:spPr>
          <a:xfrm>
            <a:off x="3240" y="6400800"/>
            <a:ext cx="12188520" cy="456840"/>
          </a:xfrm>
          <a:prstGeom prst="rect">
            <a:avLst/>
          </a:prstGeom>
          <a:solidFill>
            <a:srgbClr val="bd582c"/>
          </a:solidFill>
          <a:ln w="15840">
            <a:noFill/>
          </a:ln>
        </p:spPr>
        <p:style>
          <a:lnRef idx="0"/>
          <a:fillRef idx="0"/>
          <a:effectRef idx="0"/>
          <a:fontRef idx="minor"/>
        </p:style>
      </p:sp>
      <p:sp>
        <p:nvSpPr>
          <p:cNvPr id="51" name="Rectangle 7"/>
          <p:cNvSpPr/>
          <p:nvPr/>
        </p:nvSpPr>
        <p:spPr>
          <a:xfrm>
            <a:off x="0" y="6334200"/>
            <a:ext cx="12188520" cy="63720"/>
          </a:xfrm>
          <a:prstGeom prst="rect">
            <a:avLst/>
          </a:prstGeom>
          <a:solidFill>
            <a:srgbClr val="e48312"/>
          </a:solidFill>
          <a:ln w="15840">
            <a:noFill/>
          </a:ln>
        </p:spPr>
        <p:style>
          <a:lnRef idx="0"/>
          <a:fillRef idx="0"/>
          <a:effectRef idx="0"/>
          <a:fontRef idx="minor"/>
        </p:style>
      </p:sp>
      <p:sp>
        <p:nvSpPr>
          <p:cNvPr id="52" name="PlaceHolder 1"/>
          <p:cNvSpPr>
            <a:spLocks noGrp="1"/>
          </p:cNvSpPr>
          <p:nvPr>
            <p:ph type="title"/>
          </p:nvPr>
        </p:nvSpPr>
        <p:spPr>
          <a:xfrm>
            <a:off x="1097280" y="758880"/>
            <a:ext cx="10058040" cy="3565800"/>
          </a:xfrm>
          <a:prstGeom prst="rect">
            <a:avLst/>
          </a:prstGeom>
          <a:noFill/>
          <a:ln w="0">
            <a:noFill/>
          </a:ln>
        </p:spPr>
        <p:txBody>
          <a:bodyPr anchor="b">
            <a:normAutofit/>
          </a:bodyPr>
          <a:p>
            <a:pPr>
              <a:lnSpc>
                <a:spcPct val="85000"/>
              </a:lnSpc>
            </a:pPr>
            <a:r>
              <a:rPr b="0" lang="pl-PL" sz="8000" spc="-52" strike="noStrike">
                <a:solidFill>
                  <a:srgbClr val="262626"/>
                </a:solidFill>
                <a:latin typeface="Calibri Light"/>
              </a:rPr>
              <a:t>Kliknij, aby edytować styl</a:t>
            </a:r>
            <a:endParaRPr b="0" lang="en-US" sz="8000" spc="-1" strike="noStrike">
              <a:solidFill>
                <a:srgbClr val="000000"/>
              </a:solidFill>
              <a:latin typeface="Calibri"/>
            </a:endParaRPr>
          </a:p>
        </p:txBody>
      </p:sp>
      <p:sp>
        <p:nvSpPr>
          <p:cNvPr id="53" name="PlaceHolder 2"/>
          <p:cNvSpPr>
            <a:spLocks noGrp="1"/>
          </p:cNvSpPr>
          <p:nvPr>
            <p:ph type="body"/>
          </p:nvPr>
        </p:nvSpPr>
        <p:spPr>
          <a:xfrm>
            <a:off x="1097280" y="4453200"/>
            <a:ext cx="10058040" cy="1142640"/>
          </a:xfrm>
          <a:prstGeom prst="rect">
            <a:avLst/>
          </a:prstGeom>
          <a:noFill/>
          <a:ln w="0">
            <a:noFill/>
          </a:ln>
        </p:spPr>
        <p:txBody>
          <a:bodyPr anchor="t">
            <a:normAutofit/>
          </a:bodyPr>
          <a:p>
            <a:pPr marL="432000" indent="-324000">
              <a:lnSpc>
                <a:spcPct val="90000"/>
              </a:lnSpc>
              <a:spcBef>
                <a:spcPts val="1199"/>
              </a:spcBef>
              <a:spcAft>
                <a:spcPts val="201"/>
              </a:spcAft>
              <a:buClr>
                <a:srgbClr val="000000"/>
              </a:buClr>
              <a:buSzPct val="45000"/>
              <a:buFont typeface="Wingdings" charset="2"/>
              <a:buChar char=""/>
              <a:tabLst>
                <a:tab algn="l" pos="0"/>
              </a:tabLst>
            </a:pPr>
            <a:r>
              <a:rPr b="0" lang="pl-PL" sz="2400" spc="199" strike="noStrike" cap="all">
                <a:solidFill>
                  <a:srgbClr val="637052"/>
                </a:solidFill>
                <a:latin typeface="Calibri Light"/>
              </a:rPr>
              <a:t>Kliknij, aby edytować style wzorca tekstu</a:t>
            </a:r>
            <a:endParaRPr b="0" lang="en-US" sz="2400" spc="-1" strike="noStrike">
              <a:solidFill>
                <a:srgbClr val="404040"/>
              </a:solidFill>
              <a:latin typeface="Calibri"/>
            </a:endParaRPr>
          </a:p>
        </p:txBody>
      </p:sp>
      <p:sp>
        <p:nvSpPr>
          <p:cNvPr id="54" name="PlaceHolder 3"/>
          <p:cNvSpPr>
            <a:spLocks noGrp="1"/>
          </p:cNvSpPr>
          <p:nvPr>
            <p:ph type="dt"/>
          </p:nvPr>
        </p:nvSpPr>
        <p:spPr>
          <a:xfrm>
            <a:off x="1097280" y="6459840"/>
            <a:ext cx="2471760" cy="364680"/>
          </a:xfrm>
          <a:prstGeom prst="rect">
            <a:avLst/>
          </a:prstGeom>
          <a:noFill/>
          <a:ln w="0">
            <a:noFill/>
          </a:ln>
        </p:spPr>
        <p:txBody>
          <a:bodyPr anchor="ctr">
            <a:noAutofit/>
          </a:bodyPr>
          <a:p>
            <a:pPr>
              <a:lnSpc>
                <a:spcPct val="100000"/>
              </a:lnSpc>
            </a:pPr>
            <a:fld id="{5ED72A47-3F93-4BD1-9BA7-37303DEE1095}" type="datetime">
              <a:rPr b="0" lang="pl-PL" sz="900" spc="-1" strike="noStrike">
                <a:solidFill>
                  <a:srgbClr val="ffffff"/>
                </a:solidFill>
                <a:latin typeface="Calibri"/>
              </a:rPr>
              <a:t>21-11-9</a:t>
            </a:fld>
            <a:endParaRPr b="0" lang="pl-PL" sz="900" spc="-1" strike="noStrike">
              <a:latin typeface="Times New Roman"/>
            </a:endParaRPr>
          </a:p>
        </p:txBody>
      </p:sp>
      <p:sp>
        <p:nvSpPr>
          <p:cNvPr id="55" name="PlaceHolder 4"/>
          <p:cNvSpPr>
            <a:spLocks noGrp="1"/>
          </p:cNvSpPr>
          <p:nvPr>
            <p:ph type="ftr"/>
          </p:nvPr>
        </p:nvSpPr>
        <p:spPr>
          <a:xfrm>
            <a:off x="3686040" y="6459840"/>
            <a:ext cx="4822560" cy="364680"/>
          </a:xfrm>
          <a:prstGeom prst="rect">
            <a:avLst/>
          </a:prstGeom>
          <a:noFill/>
          <a:ln w="0">
            <a:noFill/>
          </a:ln>
        </p:spPr>
        <p:txBody>
          <a:bodyPr anchor="ctr">
            <a:noAutofit/>
          </a:bodyPr>
          <a:p>
            <a:endParaRPr b="0" lang="pl-PL" sz="2400" spc="-1" strike="noStrike">
              <a:latin typeface="Times New Roman"/>
            </a:endParaRPr>
          </a:p>
        </p:txBody>
      </p:sp>
      <p:sp>
        <p:nvSpPr>
          <p:cNvPr id="56" name="PlaceHolder 5"/>
          <p:cNvSpPr>
            <a:spLocks noGrp="1"/>
          </p:cNvSpPr>
          <p:nvPr>
            <p:ph type="sldNum"/>
          </p:nvPr>
        </p:nvSpPr>
        <p:spPr>
          <a:xfrm>
            <a:off x="9900360" y="6459840"/>
            <a:ext cx="1311840" cy="364680"/>
          </a:xfrm>
          <a:prstGeom prst="rect">
            <a:avLst/>
          </a:prstGeom>
          <a:noFill/>
          <a:ln w="0">
            <a:noFill/>
          </a:ln>
        </p:spPr>
        <p:txBody>
          <a:bodyPr anchor="ctr">
            <a:noAutofit/>
          </a:bodyPr>
          <a:p>
            <a:pPr algn="r">
              <a:lnSpc>
                <a:spcPct val="100000"/>
              </a:lnSpc>
            </a:pPr>
            <a:fld id="{5C5C252F-D7CD-4351-B30C-4939942BFAD5}" type="slidenum">
              <a:rPr b="0" lang="pl-PL" sz="1050" spc="-1" strike="noStrike">
                <a:solidFill>
                  <a:srgbClr val="ffffff"/>
                </a:solidFill>
                <a:latin typeface="Calibri"/>
              </a:rPr>
              <a:t>&lt;numer&gt;</a:t>
            </a:fld>
            <a:endParaRPr b="0" lang="pl-PL" sz="1050" spc="-1" strike="noStrike">
              <a:latin typeface="Times New Roman"/>
            </a:endParaRPr>
          </a:p>
        </p:txBody>
      </p:sp>
      <p:sp>
        <p:nvSpPr>
          <p:cNvPr id="57" name="Straight Connector 8"/>
          <p:cNvSpPr/>
          <p:nvPr/>
        </p:nvSpPr>
        <p:spPr>
          <a:xfrm>
            <a:off x="1207440" y="4343400"/>
            <a:ext cx="9875520" cy="360"/>
          </a:xfrm>
          <a:prstGeom prst="line">
            <a:avLst/>
          </a:prstGeom>
          <a:ln w="6480">
            <a:solidFill>
              <a:srgbClr val="80808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Rectangle 6"/>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95" name="Rectangle 8"/>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96"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97" name="PlaceHolder 1"/>
          <p:cNvSpPr>
            <a:spLocks noGrp="1"/>
          </p:cNvSpPr>
          <p:nvPr>
            <p:ph type="title"/>
          </p:nvPr>
        </p:nvSpPr>
        <p:spPr>
          <a:xfrm>
            <a:off x="1097280" y="286560"/>
            <a:ext cx="10058040" cy="1450440"/>
          </a:xfrm>
          <a:prstGeom prst="rect">
            <a:avLst/>
          </a:prstGeom>
          <a:noFill/>
          <a:ln w="0">
            <a:noFill/>
          </a:ln>
        </p:spPr>
        <p:txBody>
          <a:bodyPr anchor="b">
            <a:noAutofit/>
          </a:bodyPr>
          <a:p>
            <a:pPr>
              <a:lnSpc>
                <a:spcPct val="85000"/>
              </a:lnSpc>
            </a:pPr>
            <a:r>
              <a:rPr b="0" lang="pl-PL" sz="4800" spc="-52" strike="noStrike">
                <a:solidFill>
                  <a:srgbClr val="404040"/>
                </a:solidFill>
                <a:latin typeface="Calibri Light"/>
              </a:rPr>
              <a:t>Kliknij, aby edytować styl</a:t>
            </a:r>
            <a:endParaRPr b="0" lang="en-US" sz="4800" spc="-1" strike="noStrike">
              <a:solidFill>
                <a:srgbClr val="000000"/>
              </a:solidFill>
              <a:latin typeface="Calibri"/>
            </a:endParaRPr>
          </a:p>
        </p:txBody>
      </p:sp>
      <p:sp>
        <p:nvSpPr>
          <p:cNvPr id="98" name="PlaceHolder 2"/>
          <p:cNvSpPr>
            <a:spLocks noGrp="1"/>
          </p:cNvSpPr>
          <p:nvPr>
            <p:ph type="body"/>
          </p:nvPr>
        </p:nvSpPr>
        <p:spPr>
          <a:xfrm>
            <a:off x="1097280" y="1845720"/>
            <a:ext cx="4937400" cy="4023000"/>
          </a:xfrm>
          <a:prstGeom prst="rect">
            <a:avLst/>
          </a:prstGeom>
          <a:noFill/>
          <a:ln w="0">
            <a:noFill/>
          </a:ln>
        </p:spPr>
        <p:txBody>
          <a:bodyPr lIns="0" rIns="0" anchor="t">
            <a:noAutofit/>
          </a:bodyPr>
          <a:p>
            <a:pPr marL="432000" indent="-324000">
              <a:lnSpc>
                <a:spcPct val="90000"/>
              </a:lnSpc>
              <a:spcBef>
                <a:spcPts val="1199"/>
              </a:spcBef>
              <a:spcAft>
                <a:spcPts val="201"/>
              </a:spcAft>
              <a:buClr>
                <a:srgbClr val="000000"/>
              </a:buClr>
              <a:buSzPct val="45000"/>
              <a:buFont typeface="Wingdings" charset="2"/>
              <a:buChar char=""/>
            </a:pPr>
            <a:r>
              <a:rPr b="0" lang="pl-PL" sz="2000" spc="-1" strike="noStrike">
                <a:solidFill>
                  <a:srgbClr val="404040"/>
                </a:solidFill>
                <a:latin typeface="Calibri"/>
              </a:rPr>
              <a:t>Kliknij, aby edytować style wzorca tekstu</a:t>
            </a:r>
            <a:endParaRPr b="0" lang="en-US" sz="2000" spc="-1" strike="noStrike">
              <a:solidFill>
                <a:srgbClr val="404040"/>
              </a:solidFill>
              <a:latin typeface="Calibri"/>
            </a:endParaRPr>
          </a:p>
          <a:p>
            <a:pPr lvl="1" marL="864000" indent="-324000">
              <a:lnSpc>
                <a:spcPct val="90000"/>
              </a:lnSpc>
              <a:spcBef>
                <a:spcPts val="201"/>
              </a:spcBef>
              <a:spcAft>
                <a:spcPts val="400"/>
              </a:spcAft>
              <a:buClr>
                <a:srgbClr val="000000"/>
              </a:buClr>
              <a:buSzPct val="75000"/>
              <a:buFont typeface="Symbol" charset="2"/>
              <a:buChar char=""/>
            </a:pPr>
            <a:r>
              <a:rPr b="0" lang="pl-PL" sz="1800" spc="-1" strike="noStrike">
                <a:solidFill>
                  <a:srgbClr val="404040"/>
                </a:solidFill>
                <a:latin typeface="Calibri"/>
              </a:rPr>
              <a:t>Drugi poziom</a:t>
            </a:r>
            <a:endParaRPr b="0" lang="en-US" sz="1800" spc="-1" strike="noStrike">
              <a:solidFill>
                <a:srgbClr val="404040"/>
              </a:solidFill>
              <a:latin typeface="Calibri"/>
            </a:endParaRPr>
          </a:p>
          <a:p>
            <a:pPr lvl="2" marL="1296000" indent="-288000">
              <a:lnSpc>
                <a:spcPct val="90000"/>
              </a:lnSpc>
              <a:spcBef>
                <a:spcPts val="201"/>
              </a:spcBef>
              <a:spcAft>
                <a:spcPts val="400"/>
              </a:spcAft>
              <a:buClr>
                <a:srgbClr val="000000"/>
              </a:buClr>
              <a:buSzPct val="45000"/>
              <a:buFont typeface="Wingdings" charset="2"/>
              <a:buChar char=""/>
            </a:pPr>
            <a:r>
              <a:rPr b="0" lang="pl-PL" sz="1400" spc="-1" strike="noStrike">
                <a:solidFill>
                  <a:srgbClr val="404040"/>
                </a:solidFill>
                <a:latin typeface="Calibri"/>
              </a:rPr>
              <a:t>Trzeci poziom</a:t>
            </a:r>
            <a:endParaRPr b="0" lang="en-US" sz="1400" spc="-1" strike="noStrike">
              <a:solidFill>
                <a:srgbClr val="404040"/>
              </a:solidFill>
              <a:latin typeface="Calibri"/>
            </a:endParaRPr>
          </a:p>
          <a:p>
            <a:pPr lvl="3" marL="1728000" indent="-216000">
              <a:lnSpc>
                <a:spcPct val="90000"/>
              </a:lnSpc>
              <a:spcBef>
                <a:spcPts val="201"/>
              </a:spcBef>
              <a:spcAft>
                <a:spcPts val="400"/>
              </a:spcAft>
              <a:buClr>
                <a:srgbClr val="000000"/>
              </a:buClr>
              <a:buSzPct val="75000"/>
              <a:buFont typeface="Symbol" charset="2"/>
              <a:buChar char=""/>
            </a:pPr>
            <a:r>
              <a:rPr b="0" lang="pl-PL" sz="1400" spc="-1" strike="noStrike">
                <a:solidFill>
                  <a:srgbClr val="404040"/>
                </a:solidFill>
                <a:latin typeface="Calibri"/>
              </a:rPr>
              <a:t>Czwarty poziom</a:t>
            </a:r>
            <a:endParaRPr b="0" lang="en-US" sz="1400" spc="-1" strike="noStrike">
              <a:solidFill>
                <a:srgbClr val="404040"/>
              </a:solidFill>
              <a:latin typeface="Calibri"/>
            </a:endParaRPr>
          </a:p>
          <a:p>
            <a:pPr lvl="4" marL="2160000" indent="-216000">
              <a:lnSpc>
                <a:spcPct val="90000"/>
              </a:lnSpc>
              <a:spcBef>
                <a:spcPts val="201"/>
              </a:spcBef>
              <a:spcAft>
                <a:spcPts val="400"/>
              </a:spcAft>
              <a:buClr>
                <a:srgbClr val="000000"/>
              </a:buClr>
              <a:buSzPct val="45000"/>
              <a:buFont typeface="Wingdings" charset="2"/>
              <a:buChar char=""/>
            </a:pPr>
            <a:r>
              <a:rPr b="0" lang="pl-PL" sz="1400" spc="-1" strike="noStrike">
                <a:solidFill>
                  <a:srgbClr val="404040"/>
                </a:solidFill>
                <a:latin typeface="Calibri"/>
              </a:rPr>
              <a:t>Piąty poziom</a:t>
            </a:r>
            <a:endParaRPr b="0" lang="en-US" sz="1400" spc="-1" strike="noStrike">
              <a:solidFill>
                <a:srgbClr val="404040"/>
              </a:solidFill>
              <a:latin typeface="Calibri"/>
            </a:endParaRPr>
          </a:p>
        </p:txBody>
      </p:sp>
      <p:sp>
        <p:nvSpPr>
          <p:cNvPr id="99" name="PlaceHolder 3"/>
          <p:cNvSpPr>
            <a:spLocks noGrp="1"/>
          </p:cNvSpPr>
          <p:nvPr>
            <p:ph type="body"/>
          </p:nvPr>
        </p:nvSpPr>
        <p:spPr>
          <a:xfrm>
            <a:off x="6217920" y="1845720"/>
            <a:ext cx="493740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pl-PL" sz="2000" spc="-1" strike="noStrike">
                <a:solidFill>
                  <a:srgbClr val="404040"/>
                </a:solidFill>
                <a:latin typeface="Calibri"/>
              </a:rPr>
              <a:t>Kliknij, aby edytować style wzorca tekstu</a:t>
            </a:r>
            <a:endParaRPr b="0" lang="en-US" sz="2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pl-PL" sz="1800" spc="-1" strike="noStrike">
                <a:solidFill>
                  <a:srgbClr val="404040"/>
                </a:solidFill>
                <a:latin typeface="Calibri"/>
              </a:rPr>
              <a:t>Drugi poziom</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e48312"/>
              </a:buClr>
              <a:buFont typeface="Calibri"/>
              <a:buChar char="◦"/>
            </a:pPr>
            <a:r>
              <a:rPr b="0" lang="pl-PL" sz="1400" spc="-1" strike="noStrike">
                <a:solidFill>
                  <a:srgbClr val="404040"/>
                </a:solidFill>
                <a:latin typeface="Calibri"/>
              </a:rPr>
              <a:t>Trzeci poziom</a:t>
            </a:r>
            <a:endParaRPr b="0" lang="en-US" sz="1400" spc="-1" strike="noStrike">
              <a:solidFill>
                <a:srgbClr val="404040"/>
              </a:solidFill>
              <a:latin typeface="Calibri"/>
            </a:endParaRPr>
          </a:p>
          <a:p>
            <a:pPr lvl="3" marL="749880" indent="-182880">
              <a:lnSpc>
                <a:spcPct val="90000"/>
              </a:lnSpc>
              <a:spcBef>
                <a:spcPts val="201"/>
              </a:spcBef>
              <a:spcAft>
                <a:spcPts val="400"/>
              </a:spcAft>
              <a:buClr>
                <a:srgbClr val="e48312"/>
              </a:buClr>
              <a:buFont typeface="Calibri"/>
              <a:buChar char="◦"/>
            </a:pPr>
            <a:r>
              <a:rPr b="0" lang="pl-PL" sz="1400" spc="-1" strike="noStrike">
                <a:solidFill>
                  <a:srgbClr val="404040"/>
                </a:solidFill>
                <a:latin typeface="Calibri"/>
              </a:rPr>
              <a:t>Czwarty poziom</a:t>
            </a:r>
            <a:endParaRPr b="0" lang="en-US" sz="1400" spc="-1" strike="noStrike">
              <a:solidFill>
                <a:srgbClr val="404040"/>
              </a:solidFill>
              <a:latin typeface="Calibri"/>
            </a:endParaRPr>
          </a:p>
          <a:p>
            <a:pPr lvl="4" marL="932760" indent="-182880">
              <a:lnSpc>
                <a:spcPct val="90000"/>
              </a:lnSpc>
              <a:spcBef>
                <a:spcPts val="201"/>
              </a:spcBef>
              <a:spcAft>
                <a:spcPts val="400"/>
              </a:spcAft>
              <a:buClr>
                <a:srgbClr val="e48312"/>
              </a:buClr>
              <a:buFont typeface="Calibri"/>
              <a:buChar char="◦"/>
            </a:pPr>
            <a:r>
              <a:rPr b="0" lang="pl-PL" sz="1400" spc="-1" strike="noStrike">
                <a:solidFill>
                  <a:srgbClr val="404040"/>
                </a:solidFill>
                <a:latin typeface="Calibri"/>
              </a:rPr>
              <a:t>Piąty poziom</a:t>
            </a:r>
            <a:endParaRPr b="0" lang="en-US" sz="1400" spc="-1" strike="noStrike">
              <a:solidFill>
                <a:srgbClr val="404040"/>
              </a:solidFill>
              <a:latin typeface="Calibri"/>
            </a:endParaRPr>
          </a:p>
        </p:txBody>
      </p:sp>
      <p:sp>
        <p:nvSpPr>
          <p:cNvPr id="100" name="PlaceHolder 4"/>
          <p:cNvSpPr>
            <a:spLocks noGrp="1"/>
          </p:cNvSpPr>
          <p:nvPr>
            <p:ph type="dt"/>
          </p:nvPr>
        </p:nvSpPr>
        <p:spPr>
          <a:xfrm>
            <a:off x="1097280" y="6459840"/>
            <a:ext cx="2471760" cy="364680"/>
          </a:xfrm>
          <a:prstGeom prst="rect">
            <a:avLst/>
          </a:prstGeom>
          <a:noFill/>
          <a:ln w="0">
            <a:noFill/>
          </a:ln>
        </p:spPr>
        <p:txBody>
          <a:bodyPr anchor="ctr">
            <a:noAutofit/>
          </a:bodyPr>
          <a:p>
            <a:pPr>
              <a:lnSpc>
                <a:spcPct val="100000"/>
              </a:lnSpc>
            </a:pPr>
            <a:fld id="{EA2EAEB0-7765-4426-B719-71D4B0023A8C}" type="datetime">
              <a:rPr b="0" lang="pl-PL" sz="900" spc="-1" strike="noStrike">
                <a:solidFill>
                  <a:srgbClr val="ffffff"/>
                </a:solidFill>
                <a:latin typeface="Calibri"/>
              </a:rPr>
              <a:t>21-11-9</a:t>
            </a:fld>
            <a:endParaRPr b="0" lang="pl-PL" sz="900" spc="-1" strike="noStrike">
              <a:latin typeface="Times New Roman"/>
            </a:endParaRPr>
          </a:p>
        </p:txBody>
      </p:sp>
      <p:sp>
        <p:nvSpPr>
          <p:cNvPr id="101" name="PlaceHolder 5"/>
          <p:cNvSpPr>
            <a:spLocks noGrp="1"/>
          </p:cNvSpPr>
          <p:nvPr>
            <p:ph type="ftr"/>
          </p:nvPr>
        </p:nvSpPr>
        <p:spPr>
          <a:xfrm>
            <a:off x="3686040" y="6459840"/>
            <a:ext cx="4822560" cy="364680"/>
          </a:xfrm>
          <a:prstGeom prst="rect">
            <a:avLst/>
          </a:prstGeom>
          <a:noFill/>
          <a:ln w="0">
            <a:noFill/>
          </a:ln>
        </p:spPr>
        <p:txBody>
          <a:bodyPr anchor="ctr">
            <a:noAutofit/>
          </a:bodyPr>
          <a:p>
            <a:endParaRPr b="0" lang="pl-PL" sz="2400" spc="-1" strike="noStrike">
              <a:latin typeface="Times New Roman"/>
            </a:endParaRPr>
          </a:p>
        </p:txBody>
      </p:sp>
      <p:sp>
        <p:nvSpPr>
          <p:cNvPr id="102" name="PlaceHolder 6"/>
          <p:cNvSpPr>
            <a:spLocks noGrp="1"/>
          </p:cNvSpPr>
          <p:nvPr>
            <p:ph type="sldNum"/>
          </p:nvPr>
        </p:nvSpPr>
        <p:spPr>
          <a:xfrm>
            <a:off x="9900360" y="6459840"/>
            <a:ext cx="1311840" cy="364680"/>
          </a:xfrm>
          <a:prstGeom prst="rect">
            <a:avLst/>
          </a:prstGeom>
          <a:noFill/>
          <a:ln w="0">
            <a:noFill/>
          </a:ln>
        </p:spPr>
        <p:txBody>
          <a:bodyPr anchor="ctr">
            <a:noAutofit/>
          </a:bodyPr>
          <a:p>
            <a:pPr algn="r">
              <a:lnSpc>
                <a:spcPct val="100000"/>
              </a:lnSpc>
            </a:pPr>
            <a:fld id="{050934CA-B87E-458F-9B6C-3C81295FE4ED}" type="slidenum">
              <a:rPr b="0" lang="pl-PL" sz="1050" spc="-1" strike="noStrike">
                <a:solidFill>
                  <a:srgbClr val="ffffff"/>
                </a:solidFill>
                <a:latin typeface="Calibri"/>
              </a:rPr>
              <a:t>&lt;numer&gt;</a:t>
            </a:fld>
            <a:endParaRPr b="0" lang="pl-PL"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Rectangle 6"/>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140" name="Rectangle 8"/>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141" name="Straight Connector 9"/>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142" name="PlaceHolder 1"/>
          <p:cNvSpPr>
            <a:spLocks noGrp="1"/>
          </p:cNvSpPr>
          <p:nvPr>
            <p:ph type="title"/>
          </p:nvPr>
        </p:nvSpPr>
        <p:spPr>
          <a:xfrm>
            <a:off x="1097280" y="286560"/>
            <a:ext cx="10058040" cy="1450440"/>
          </a:xfrm>
          <a:prstGeom prst="rect">
            <a:avLst/>
          </a:prstGeom>
          <a:noFill/>
          <a:ln w="0">
            <a:noFill/>
          </a:ln>
        </p:spPr>
        <p:txBody>
          <a:bodyPr anchor="b">
            <a:noAutofit/>
          </a:bodyPr>
          <a:p>
            <a:pPr>
              <a:lnSpc>
                <a:spcPct val="85000"/>
              </a:lnSpc>
            </a:pPr>
            <a:r>
              <a:rPr b="0" lang="pl-PL" sz="4800" spc="-52" strike="noStrike">
                <a:solidFill>
                  <a:srgbClr val="404040"/>
                </a:solidFill>
                <a:latin typeface="Calibri Light"/>
              </a:rPr>
              <a:t>Kliknij, aby edytować styl</a:t>
            </a:r>
            <a:endParaRPr b="0" lang="en-US" sz="4800" spc="-1" strike="noStrike">
              <a:solidFill>
                <a:srgbClr val="000000"/>
              </a:solidFill>
              <a:latin typeface="Calibri"/>
            </a:endParaRPr>
          </a:p>
        </p:txBody>
      </p:sp>
      <p:sp>
        <p:nvSpPr>
          <p:cNvPr id="143" name="PlaceHolder 2"/>
          <p:cNvSpPr>
            <a:spLocks noGrp="1"/>
          </p:cNvSpPr>
          <p:nvPr>
            <p:ph type="body"/>
          </p:nvPr>
        </p:nvSpPr>
        <p:spPr>
          <a:xfrm>
            <a:off x="1097280" y="1845720"/>
            <a:ext cx="10058040" cy="4023000"/>
          </a:xfrm>
          <a:prstGeom prst="rect">
            <a:avLst/>
          </a:prstGeom>
          <a:noFill/>
          <a:ln w="0">
            <a:noFill/>
          </a:ln>
        </p:spPr>
        <p:txBody>
          <a:bodyPr lIns="0" rIns="0" anchor="t">
            <a:noAutofit/>
          </a:bodyPr>
          <a:p>
            <a:pPr marL="432000" indent="-324000">
              <a:lnSpc>
                <a:spcPct val="90000"/>
              </a:lnSpc>
              <a:spcBef>
                <a:spcPts val="1199"/>
              </a:spcBef>
              <a:spcAft>
                <a:spcPts val="201"/>
              </a:spcAft>
              <a:buClr>
                <a:srgbClr val="000000"/>
              </a:buClr>
              <a:buSzPct val="45000"/>
              <a:buFont typeface="Wingdings" charset="2"/>
              <a:buChar char=""/>
            </a:pPr>
            <a:r>
              <a:rPr b="0" lang="pl-PL" sz="2000" spc="-1" strike="noStrike">
                <a:solidFill>
                  <a:srgbClr val="404040"/>
                </a:solidFill>
                <a:latin typeface="Calibri"/>
              </a:rPr>
              <a:t>Kliknij, aby edytować style wzorca tekstu</a:t>
            </a:r>
            <a:endParaRPr b="0" lang="en-US" sz="2000" spc="-1" strike="noStrike">
              <a:solidFill>
                <a:srgbClr val="404040"/>
              </a:solidFill>
              <a:latin typeface="Calibri"/>
            </a:endParaRPr>
          </a:p>
          <a:p>
            <a:pPr lvl="1" marL="864000" indent="-324000">
              <a:lnSpc>
                <a:spcPct val="90000"/>
              </a:lnSpc>
              <a:spcBef>
                <a:spcPts val="201"/>
              </a:spcBef>
              <a:spcAft>
                <a:spcPts val="400"/>
              </a:spcAft>
              <a:buClr>
                <a:srgbClr val="000000"/>
              </a:buClr>
              <a:buSzPct val="75000"/>
              <a:buFont typeface="Symbol" charset="2"/>
              <a:buChar char=""/>
            </a:pPr>
            <a:r>
              <a:rPr b="0" lang="pl-PL" sz="1800" spc="-1" strike="noStrike">
                <a:solidFill>
                  <a:srgbClr val="404040"/>
                </a:solidFill>
                <a:latin typeface="Calibri"/>
              </a:rPr>
              <a:t>Drugi poziom</a:t>
            </a:r>
            <a:endParaRPr b="0" lang="en-US" sz="1800" spc="-1" strike="noStrike">
              <a:solidFill>
                <a:srgbClr val="404040"/>
              </a:solidFill>
              <a:latin typeface="Calibri"/>
            </a:endParaRPr>
          </a:p>
          <a:p>
            <a:pPr lvl="2" marL="1296000" indent="-288000">
              <a:lnSpc>
                <a:spcPct val="90000"/>
              </a:lnSpc>
              <a:spcBef>
                <a:spcPts val="201"/>
              </a:spcBef>
              <a:spcAft>
                <a:spcPts val="400"/>
              </a:spcAft>
              <a:buClr>
                <a:srgbClr val="000000"/>
              </a:buClr>
              <a:buSzPct val="45000"/>
              <a:buFont typeface="Wingdings" charset="2"/>
              <a:buChar char=""/>
            </a:pPr>
            <a:r>
              <a:rPr b="0" lang="pl-PL" sz="1400" spc="-1" strike="noStrike">
                <a:solidFill>
                  <a:srgbClr val="404040"/>
                </a:solidFill>
                <a:latin typeface="Calibri"/>
              </a:rPr>
              <a:t>Trzeci poziom</a:t>
            </a:r>
            <a:endParaRPr b="0" lang="en-US" sz="1400" spc="-1" strike="noStrike">
              <a:solidFill>
                <a:srgbClr val="404040"/>
              </a:solidFill>
              <a:latin typeface="Calibri"/>
            </a:endParaRPr>
          </a:p>
          <a:p>
            <a:pPr lvl="3" marL="1728000" indent="-216000">
              <a:lnSpc>
                <a:spcPct val="90000"/>
              </a:lnSpc>
              <a:spcBef>
                <a:spcPts val="201"/>
              </a:spcBef>
              <a:spcAft>
                <a:spcPts val="400"/>
              </a:spcAft>
              <a:buClr>
                <a:srgbClr val="000000"/>
              </a:buClr>
              <a:buSzPct val="75000"/>
              <a:buFont typeface="Symbol" charset="2"/>
              <a:buChar char=""/>
            </a:pPr>
            <a:r>
              <a:rPr b="0" lang="pl-PL" sz="1400" spc="-1" strike="noStrike">
                <a:solidFill>
                  <a:srgbClr val="404040"/>
                </a:solidFill>
                <a:latin typeface="Calibri"/>
              </a:rPr>
              <a:t>Czwarty poziom</a:t>
            </a:r>
            <a:endParaRPr b="0" lang="en-US" sz="1400" spc="-1" strike="noStrike">
              <a:solidFill>
                <a:srgbClr val="404040"/>
              </a:solidFill>
              <a:latin typeface="Calibri"/>
            </a:endParaRPr>
          </a:p>
          <a:p>
            <a:pPr lvl="4" marL="2160000" indent="-216000">
              <a:lnSpc>
                <a:spcPct val="90000"/>
              </a:lnSpc>
              <a:spcBef>
                <a:spcPts val="201"/>
              </a:spcBef>
              <a:spcAft>
                <a:spcPts val="400"/>
              </a:spcAft>
              <a:buClr>
                <a:srgbClr val="000000"/>
              </a:buClr>
              <a:buSzPct val="45000"/>
              <a:buFont typeface="Wingdings" charset="2"/>
              <a:buChar char=""/>
            </a:pPr>
            <a:r>
              <a:rPr b="0" lang="pl-PL" sz="1400" spc="-1" strike="noStrike">
                <a:solidFill>
                  <a:srgbClr val="404040"/>
                </a:solidFill>
                <a:latin typeface="Calibri"/>
              </a:rPr>
              <a:t>Piąty poziom</a:t>
            </a:r>
            <a:endParaRPr b="0" lang="en-US" sz="1400" spc="-1" strike="noStrike">
              <a:solidFill>
                <a:srgbClr val="404040"/>
              </a:solidFill>
              <a:latin typeface="Calibri"/>
            </a:endParaRPr>
          </a:p>
        </p:txBody>
      </p:sp>
      <p:sp>
        <p:nvSpPr>
          <p:cNvPr id="144" name="PlaceHolder 3"/>
          <p:cNvSpPr>
            <a:spLocks noGrp="1"/>
          </p:cNvSpPr>
          <p:nvPr>
            <p:ph type="dt"/>
          </p:nvPr>
        </p:nvSpPr>
        <p:spPr>
          <a:xfrm>
            <a:off x="1097280" y="6459840"/>
            <a:ext cx="2471760" cy="364680"/>
          </a:xfrm>
          <a:prstGeom prst="rect">
            <a:avLst/>
          </a:prstGeom>
          <a:noFill/>
          <a:ln w="0">
            <a:noFill/>
          </a:ln>
        </p:spPr>
        <p:txBody>
          <a:bodyPr anchor="ctr">
            <a:noAutofit/>
          </a:bodyPr>
          <a:p>
            <a:pPr>
              <a:lnSpc>
                <a:spcPct val="100000"/>
              </a:lnSpc>
            </a:pPr>
            <a:fld id="{F3DCC242-736F-428C-95E9-B5D9AC7240BF}" type="datetime">
              <a:rPr b="0" lang="pl-PL" sz="900" spc="-1" strike="noStrike">
                <a:solidFill>
                  <a:srgbClr val="ffffff"/>
                </a:solidFill>
                <a:latin typeface="Calibri"/>
              </a:rPr>
              <a:t>21-11-9</a:t>
            </a:fld>
            <a:endParaRPr b="0" lang="pl-PL" sz="900" spc="-1" strike="noStrike">
              <a:latin typeface="Times New Roman"/>
            </a:endParaRPr>
          </a:p>
        </p:txBody>
      </p:sp>
      <p:sp>
        <p:nvSpPr>
          <p:cNvPr id="145" name="PlaceHolder 4"/>
          <p:cNvSpPr>
            <a:spLocks noGrp="1"/>
          </p:cNvSpPr>
          <p:nvPr>
            <p:ph type="ftr"/>
          </p:nvPr>
        </p:nvSpPr>
        <p:spPr>
          <a:xfrm>
            <a:off x="3686040" y="6459840"/>
            <a:ext cx="4822560" cy="364680"/>
          </a:xfrm>
          <a:prstGeom prst="rect">
            <a:avLst/>
          </a:prstGeom>
          <a:noFill/>
          <a:ln w="0">
            <a:noFill/>
          </a:ln>
        </p:spPr>
        <p:txBody>
          <a:bodyPr anchor="ctr">
            <a:noAutofit/>
          </a:bodyPr>
          <a:p>
            <a:endParaRPr b="0" lang="pl-PL" sz="2400" spc="-1" strike="noStrike">
              <a:latin typeface="Times New Roman"/>
            </a:endParaRPr>
          </a:p>
        </p:txBody>
      </p:sp>
      <p:sp>
        <p:nvSpPr>
          <p:cNvPr id="146" name="PlaceHolder 5"/>
          <p:cNvSpPr>
            <a:spLocks noGrp="1"/>
          </p:cNvSpPr>
          <p:nvPr>
            <p:ph type="sldNum"/>
          </p:nvPr>
        </p:nvSpPr>
        <p:spPr>
          <a:xfrm>
            <a:off x="9900360" y="6459840"/>
            <a:ext cx="1311840" cy="364680"/>
          </a:xfrm>
          <a:prstGeom prst="rect">
            <a:avLst/>
          </a:prstGeom>
          <a:noFill/>
          <a:ln w="0">
            <a:noFill/>
          </a:ln>
        </p:spPr>
        <p:txBody>
          <a:bodyPr anchor="ctr">
            <a:noAutofit/>
          </a:bodyPr>
          <a:p>
            <a:pPr algn="r">
              <a:lnSpc>
                <a:spcPct val="100000"/>
              </a:lnSpc>
            </a:pPr>
            <a:fld id="{75C3838B-FD4E-45AC-A552-10F13CC1971B}" type="slidenum">
              <a:rPr b="0" lang="pl-PL" sz="1050" spc="-1" strike="noStrike">
                <a:solidFill>
                  <a:srgbClr val="ffffff"/>
                </a:solidFill>
                <a:latin typeface="Calibri"/>
              </a:rPr>
              <a:t>&lt;numer&gt;</a:t>
            </a:fld>
            <a:endParaRPr b="0" lang="pl-PL"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8.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8.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8.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8.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8.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8.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8.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8.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8.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8.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8.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8.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8.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8.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8.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35000">
              <a:srgbClr val="000000"/>
            </a:gs>
            <a:gs pos="100000">
              <a:srgbClr val="3e3e3e"/>
            </a:gs>
          </a:gsLst>
          <a:lin ang="5400000"/>
        </a:gradFill>
      </p:bgPr>
    </p:bg>
    <p:spTree>
      <p:nvGrpSpPr>
        <p:cNvPr id="1" name=""/>
        <p:cNvGrpSpPr/>
        <p:nvPr/>
      </p:nvGrpSpPr>
      <p:grpSpPr>
        <a:xfrm>
          <a:off x="0" y="0"/>
          <a:ext cx="0" cy="0"/>
          <a:chOff x="0" y="0"/>
          <a:chExt cx="0" cy="0"/>
        </a:xfrm>
      </p:grpSpPr>
      <p:pic>
        <p:nvPicPr>
          <p:cNvPr id="189" name="Picture 4" descr="A crystal lattice grid"/>
          <p:cNvPicPr/>
          <p:nvPr/>
        </p:nvPicPr>
        <p:blipFill>
          <a:blip r:embed="rId1">
            <a:alphaModFix amt="35000"/>
          </a:blip>
          <a:stretch/>
        </p:blipFill>
        <p:spPr>
          <a:xfrm>
            <a:off x="0" y="0"/>
            <a:ext cx="12191760" cy="6857640"/>
          </a:xfrm>
          <a:prstGeom prst="rect">
            <a:avLst/>
          </a:prstGeom>
          <a:ln w="0">
            <a:noFill/>
          </a:ln>
        </p:spPr>
      </p:pic>
      <p:sp>
        <p:nvSpPr>
          <p:cNvPr id="190" name="PlaceHolder 1"/>
          <p:cNvSpPr>
            <a:spLocks noGrp="1"/>
          </p:cNvSpPr>
          <p:nvPr>
            <p:ph type="title"/>
          </p:nvPr>
        </p:nvSpPr>
        <p:spPr>
          <a:xfrm>
            <a:off x="1097280" y="758880"/>
            <a:ext cx="10058040" cy="3565800"/>
          </a:xfrm>
          <a:prstGeom prst="rect">
            <a:avLst/>
          </a:prstGeom>
          <a:noFill/>
          <a:ln w="0">
            <a:noFill/>
          </a:ln>
        </p:spPr>
        <p:txBody>
          <a:bodyPr anchor="b">
            <a:normAutofit fontScale="94000"/>
          </a:bodyPr>
          <a:p>
            <a:pPr>
              <a:lnSpc>
                <a:spcPct val="85000"/>
              </a:lnSpc>
            </a:pPr>
            <a:r>
              <a:rPr b="0" lang="en-US" sz="5600" spc="-52" strike="noStrike">
                <a:solidFill>
                  <a:srgbClr val="ffffff"/>
                </a:solidFill>
                <a:latin typeface="Calibri Light"/>
                <a:ea typeface="Calibri Light"/>
              </a:rPr>
              <a:t>Properties of hard and anti-wear coatings in engineering industry, deposited using chemical and physical vapor deposition methods</a:t>
            </a:r>
            <a:endParaRPr b="0" lang="en-US" sz="5600" spc="-1" strike="noStrike">
              <a:solidFill>
                <a:srgbClr val="000000"/>
              </a:solidFill>
              <a:latin typeface="Calibri"/>
            </a:endParaRPr>
          </a:p>
        </p:txBody>
      </p:sp>
      <p:sp>
        <p:nvSpPr>
          <p:cNvPr id="191" name="PlaceHolder 2"/>
          <p:cNvSpPr>
            <a:spLocks noGrp="1"/>
          </p:cNvSpPr>
          <p:nvPr>
            <p:ph type="subTitle"/>
          </p:nvPr>
        </p:nvSpPr>
        <p:spPr>
          <a:xfrm>
            <a:off x="1100160" y="4455720"/>
            <a:ext cx="10058040" cy="1142640"/>
          </a:xfrm>
          <a:prstGeom prst="rect">
            <a:avLst/>
          </a:prstGeom>
          <a:noFill/>
          <a:ln w="0">
            <a:noFill/>
          </a:ln>
        </p:spPr>
        <p:txBody>
          <a:bodyPr anchor="t">
            <a:normAutofit/>
          </a:bodyPr>
          <a:p>
            <a:pPr>
              <a:lnSpc>
                <a:spcPct val="90000"/>
              </a:lnSpc>
              <a:spcBef>
                <a:spcPts val="1199"/>
              </a:spcBef>
              <a:spcAft>
                <a:spcPts val="201"/>
              </a:spcAft>
              <a:tabLst>
                <a:tab algn="l" pos="0"/>
              </a:tabLst>
            </a:pPr>
            <a:r>
              <a:rPr b="0" lang="pl-PL" sz="2400" spc="199" strike="noStrike" cap="all">
                <a:solidFill>
                  <a:srgbClr val="ffffff"/>
                </a:solidFill>
                <a:latin typeface="Calibri Light"/>
              </a:rPr>
              <a:t>Marcin Tomkiewicz</a:t>
            </a:r>
            <a:endParaRPr b="0" lang="pl-PL" sz="2400" spc="-1" strike="noStrike">
              <a:latin typeface="Arial"/>
            </a:endParaRPr>
          </a:p>
        </p:txBody>
      </p:sp>
      <p:sp>
        <p:nvSpPr>
          <p:cNvPr id="192" name="Straight Connector 17"/>
          <p:cNvSpPr/>
          <p:nvPr/>
        </p:nvSpPr>
        <p:spPr>
          <a:xfrm>
            <a:off x="1207440" y="4343400"/>
            <a:ext cx="9875520" cy="360"/>
          </a:xfrm>
          <a:prstGeom prst="line">
            <a:avLst/>
          </a:prstGeom>
          <a:ln w="6480">
            <a:solidFill>
              <a:srgbClr val="ffffff">
                <a:alpha val="80000"/>
              </a:srgbClr>
            </a:solidFill>
            <a:round/>
          </a:ln>
        </p:spPr>
        <p:style>
          <a:lnRef idx="0"/>
          <a:fillRef idx="0"/>
          <a:effectRef idx="0"/>
          <a:fontRef idx="minor"/>
        </p:style>
      </p:sp>
      <p:sp>
        <p:nvSpPr>
          <p:cNvPr id="193" name="Rectangle 19"/>
          <p:cNvSpPr/>
          <p:nvPr/>
        </p:nvSpPr>
        <p:spPr>
          <a:xfrm>
            <a:off x="0" y="6334200"/>
            <a:ext cx="12191760" cy="66240"/>
          </a:xfrm>
          <a:prstGeom prst="rect">
            <a:avLst/>
          </a:prstGeom>
          <a:solidFill>
            <a:srgbClr val="e48312"/>
          </a:solidFill>
          <a:ln w="15840">
            <a:noFill/>
          </a:ln>
        </p:spPr>
        <p:style>
          <a:lnRef idx="0"/>
          <a:fillRef idx="0"/>
          <a:effectRef idx="0"/>
          <a:fontRef idx="minor"/>
        </p:style>
      </p:sp>
      <p:sp>
        <p:nvSpPr>
          <p:cNvPr id="194" name="Rectangle 21"/>
          <p:cNvSpPr/>
          <p:nvPr/>
        </p:nvSpPr>
        <p:spPr>
          <a:xfrm>
            <a:off x="0" y="6400800"/>
            <a:ext cx="12191760" cy="456840"/>
          </a:xfrm>
          <a:prstGeom prst="rect">
            <a:avLst/>
          </a:prstGeom>
          <a:solidFill>
            <a:srgbClr val="bd582c"/>
          </a:solidFill>
          <a:ln w="1584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500"/>
                                  </p:stCondLst>
                                  <p:iterate type="el">
                                    <p:tmAbs val="100"/>
                                  </p:iterate>
                                  <p:childTnLst>
                                    <p:set>
                                      <p:cBhvr>
                                        <p:cTn id="6" dur="1" fill="hold">
                                          <p:stCondLst>
                                            <p:cond delay="0"/>
                                          </p:stCondLst>
                                        </p:cTn>
                                        <p:tgtEl>
                                          <p:spTgt spid="191">
                                            <p:txEl>
                                              <p:pRg st="0" end="0"/>
                                            </p:txEl>
                                          </p:spTgt>
                                        </p:tgtEl>
                                        <p:attrNameLst>
                                          <p:attrName>style.visibility</p:attrName>
                                        </p:attrNameLst>
                                      </p:cBhvr>
                                      <p:to>
                                        <p:strVal val="visible"/>
                                      </p:to>
                                    </p:set>
                                    <p:animEffect filter="fade" transition="in">
                                      <p:cBhvr additive="repl">
                                        <p:cTn id="7" dur="700"/>
                                        <p:tgtEl>
                                          <p:spTgt spid="191">
                                            <p:txEl>
                                              <p:pRg st="0" end="0"/>
                                            </p:txEl>
                                          </p:spTgt>
                                        </p:tgtEl>
                                      </p:cBhvr>
                                    </p:animEffect>
                                  </p:childTnLst>
                                </p:cTn>
                              </p:par>
                              <p:par>
                                <p:cTn id="8" nodeType="withEffect" fill="hold" presetClass="entr" presetID="10">
                                  <p:stCondLst>
                                    <p:cond delay="1000"/>
                                  </p:stCondLst>
                                  <p:iterate type="el">
                                    <p:tmAbs val="100"/>
                                  </p:iterate>
                                  <p:childTnLst>
                                    <p:set>
                                      <p:cBhvr>
                                        <p:cTn id="9" dur="1" fill="hold">
                                          <p:stCondLst>
                                            <p:cond delay="0"/>
                                          </p:stCondLst>
                                        </p:cTn>
                                        <p:tgtEl>
                                          <p:spTgt spid="190"/>
                                        </p:tgtEl>
                                        <p:attrNameLst>
                                          <p:attrName>style.visibility</p:attrName>
                                        </p:attrNameLst>
                                      </p:cBhvr>
                                      <p:to>
                                        <p:strVal val="visible"/>
                                      </p:to>
                                    </p:set>
                                    <p:animEffect filter="fade" transition="in">
                                      <p:cBhvr additive="repl">
                                        <p:cTn id="10" dur="7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3"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274"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75"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76"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277"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278"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Friction wear of diamond films</a:t>
            </a:r>
            <a:endParaRPr b="0" lang="en-US" sz="2800" spc="-1" strike="noStrike">
              <a:solidFill>
                <a:srgbClr val="000000"/>
              </a:solidFill>
              <a:latin typeface="Calibri"/>
            </a:endParaRPr>
          </a:p>
        </p:txBody>
      </p:sp>
      <p:sp>
        <p:nvSpPr>
          <p:cNvPr id="279"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280" name="pole tekstowe 6"/>
          <p:cNvSpPr/>
          <p:nvPr/>
        </p:nvSpPr>
        <p:spPr>
          <a:xfrm>
            <a:off x="256680" y="2863080"/>
            <a:ext cx="3546000" cy="374220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Thanks to C-C bonds, diamond is the hardest and strongest material</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Bulk crystal can have friction coefficient as low as 0.02 and no measurable wear</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But diamond tribology can be very complex, especially in severe conditions</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Furthermore, diamonds can be chipped or cracked along the weak {111} planes, or chemically dissolved f. ex. with hot iron plates </a:t>
            </a:r>
            <a:endParaRPr b="0" lang="pl-PL" sz="1600" spc="-1" strike="noStrike">
              <a:latin typeface="Arial"/>
            </a:endParaRPr>
          </a:p>
          <a:p>
            <a:pPr>
              <a:lnSpc>
                <a:spcPct val="100000"/>
              </a:lnSpc>
            </a:pPr>
            <a:endParaRPr b="0" lang="pl-PL" sz="1600" spc="-1" strike="noStrike">
              <a:latin typeface="Arial"/>
            </a:endParaRPr>
          </a:p>
          <a:p>
            <a:pPr>
              <a:lnSpc>
                <a:spcPct val="100000"/>
              </a:lnSpc>
            </a:pPr>
            <a:endParaRPr b="0" lang="pl-PL" sz="1600" spc="-1" strike="noStrike">
              <a:latin typeface="Arial"/>
            </a:endParaRPr>
          </a:p>
        </p:txBody>
      </p:sp>
      <p:sp>
        <p:nvSpPr>
          <p:cNvPr id="281"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282" name="Picture 3" descr=""/>
          <p:cNvPicPr/>
          <p:nvPr/>
        </p:nvPicPr>
        <p:blipFill>
          <a:blip r:embed="rId1"/>
          <a:stretch/>
        </p:blipFill>
        <p:spPr>
          <a:xfrm>
            <a:off x="5867280" y="1671840"/>
            <a:ext cx="4623120" cy="3476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3"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284"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85"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86"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287"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288"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Surface roughness</a:t>
            </a:r>
            <a:endParaRPr b="0" lang="en-US" sz="2800" spc="-1" strike="noStrike">
              <a:solidFill>
                <a:srgbClr val="000000"/>
              </a:solidFill>
              <a:latin typeface="Calibri"/>
            </a:endParaRPr>
          </a:p>
        </p:txBody>
      </p:sp>
      <p:sp>
        <p:nvSpPr>
          <p:cNvPr id="289"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290" name="pole tekstowe 6"/>
          <p:cNvSpPr/>
          <p:nvPr/>
        </p:nvSpPr>
        <p:spPr>
          <a:xfrm>
            <a:off x="256680" y="2863080"/>
            <a:ext cx="3546000" cy="374220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Generally rougher surface causes high friction and high wear loses</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Rough film can cut or scratch soft surfaces (steel) or induce micro-cracking in hard materials (ceramics) </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Sliding against smooth diamond layer can cause a layer of amorphous or graphite carbon, which can be transferred to the mating surface</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Ultra-smooth NCD can have friction coefficient while non-polished MCD can have over 0.7</a:t>
            </a:r>
            <a:endParaRPr b="0" lang="pl-PL" sz="1600" spc="-1" strike="noStrike">
              <a:latin typeface="Arial"/>
            </a:endParaRPr>
          </a:p>
        </p:txBody>
      </p:sp>
      <p:sp>
        <p:nvSpPr>
          <p:cNvPr id="291"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292" name="Picture 4" descr=""/>
          <p:cNvPicPr/>
          <p:nvPr/>
        </p:nvPicPr>
        <p:blipFill>
          <a:blip r:embed="rId1"/>
          <a:stretch/>
        </p:blipFill>
        <p:spPr>
          <a:xfrm>
            <a:off x="4675320" y="1507680"/>
            <a:ext cx="7204320" cy="3682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3"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294"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95"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96"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297"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298"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Diamondlike carbon (DLC) films</a:t>
            </a:r>
            <a:endParaRPr b="0" lang="en-US" sz="2800" spc="-1" strike="noStrike">
              <a:solidFill>
                <a:srgbClr val="000000"/>
              </a:solidFill>
              <a:latin typeface="Calibri"/>
            </a:endParaRPr>
          </a:p>
        </p:txBody>
      </p:sp>
      <p:sp>
        <p:nvSpPr>
          <p:cNvPr id="299"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300" name="pole tekstowe 6"/>
          <p:cNvSpPr/>
          <p:nvPr/>
        </p:nvSpPr>
        <p:spPr>
          <a:xfrm>
            <a:off x="256680" y="2863080"/>
            <a:ext cx="3546000" cy="349884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DLCs are structurally amorphous and are produced in much lower temperatures</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There are numerous deposition methods i. e. arc-PVD PECVD</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Depending on method they can be hard and diamondlike or soft and graphitelike </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Ratio of sp3/sp2 decides linearly of hardness of films, with typical 70% for hard films</a:t>
            </a:r>
            <a:endParaRPr b="0" lang="pl-PL" sz="1600" spc="-1" strike="noStrike">
              <a:latin typeface="Arial"/>
            </a:endParaRPr>
          </a:p>
        </p:txBody>
      </p:sp>
      <p:sp>
        <p:nvSpPr>
          <p:cNvPr id="301"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302" name="Picture 4" descr=""/>
          <p:cNvPicPr/>
          <p:nvPr/>
        </p:nvPicPr>
        <p:blipFill>
          <a:blip r:embed="rId1"/>
          <a:stretch/>
        </p:blipFill>
        <p:spPr>
          <a:xfrm>
            <a:off x="5216040" y="1238760"/>
            <a:ext cx="5557320" cy="4183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3" name="Rectangle 54"/>
          <p:cNvSpPr/>
          <p:nvPr/>
        </p:nvSpPr>
        <p:spPr>
          <a:xfrm>
            <a:off x="3240" y="6400800"/>
            <a:ext cx="12188520" cy="456840"/>
          </a:xfrm>
          <a:prstGeom prst="rect">
            <a:avLst/>
          </a:prstGeom>
          <a:solidFill>
            <a:srgbClr val="bd582c"/>
          </a:solidFill>
          <a:ln w="15840">
            <a:noFill/>
          </a:ln>
        </p:spPr>
        <p:style>
          <a:lnRef idx="0"/>
          <a:fillRef idx="0"/>
          <a:effectRef idx="0"/>
          <a:fontRef idx="minor"/>
        </p:style>
      </p:sp>
      <p:sp>
        <p:nvSpPr>
          <p:cNvPr id="304" name="Rectangle 56"/>
          <p:cNvSpPr/>
          <p:nvPr/>
        </p:nvSpPr>
        <p:spPr>
          <a:xfrm>
            <a:off x="0" y="6334200"/>
            <a:ext cx="12188520" cy="63720"/>
          </a:xfrm>
          <a:prstGeom prst="rect">
            <a:avLst/>
          </a:prstGeom>
          <a:solidFill>
            <a:srgbClr val="e48312"/>
          </a:solidFill>
          <a:ln w="15840">
            <a:noFill/>
          </a:ln>
        </p:spPr>
        <p:style>
          <a:lnRef idx="0"/>
          <a:fillRef idx="0"/>
          <a:effectRef idx="0"/>
          <a:fontRef idx="minor"/>
        </p:style>
      </p:sp>
      <p:sp>
        <p:nvSpPr>
          <p:cNvPr id="305" name="Straight Connector 58"/>
          <p:cNvSpPr/>
          <p:nvPr/>
        </p:nvSpPr>
        <p:spPr>
          <a:xfrm>
            <a:off x="1207440" y="4343400"/>
            <a:ext cx="9875520" cy="360"/>
          </a:xfrm>
          <a:prstGeom prst="line">
            <a:avLst/>
          </a:prstGeom>
          <a:ln w="6480">
            <a:solidFill>
              <a:srgbClr val="808080"/>
            </a:solidFill>
            <a:round/>
          </a:ln>
        </p:spPr>
        <p:style>
          <a:lnRef idx="0"/>
          <a:fillRef idx="0"/>
          <a:effectRef idx="0"/>
          <a:fontRef idx="minor"/>
        </p:style>
      </p:sp>
      <p:sp>
        <p:nvSpPr>
          <p:cNvPr id="306" name="Rectangle 60"/>
          <p:cNvSpPr/>
          <p:nvPr/>
        </p:nvSpPr>
        <p:spPr>
          <a:xfrm>
            <a:off x="0" y="0"/>
            <a:ext cx="12191760" cy="6333840"/>
          </a:xfrm>
          <a:prstGeom prst="rect">
            <a:avLst/>
          </a:prstGeom>
          <a:solidFill>
            <a:srgbClr val="ffffff"/>
          </a:solidFill>
          <a:ln w="15840">
            <a:noFill/>
          </a:ln>
        </p:spPr>
        <p:style>
          <a:lnRef idx="0"/>
          <a:fillRef idx="0"/>
          <a:effectRef idx="0"/>
          <a:fontRef idx="minor"/>
        </p:style>
      </p:sp>
      <p:sp>
        <p:nvSpPr>
          <p:cNvPr id="307" name="Straight Connector 62"/>
          <p:cNvSpPr/>
          <p:nvPr/>
        </p:nvSpPr>
        <p:spPr>
          <a:xfrm>
            <a:off x="3944520" y="4325040"/>
            <a:ext cx="7132320" cy="360"/>
          </a:xfrm>
          <a:prstGeom prst="line">
            <a:avLst/>
          </a:prstGeom>
          <a:ln w="6480">
            <a:solidFill>
              <a:srgbClr val="808080"/>
            </a:solidFill>
            <a:round/>
          </a:ln>
        </p:spPr>
        <p:style>
          <a:lnRef idx="0"/>
          <a:fillRef idx="0"/>
          <a:effectRef idx="0"/>
          <a:fontRef idx="minor"/>
        </p:style>
      </p:sp>
      <p:sp>
        <p:nvSpPr>
          <p:cNvPr id="308" name="PlaceHolder 1"/>
          <p:cNvSpPr>
            <a:spLocks noGrp="1"/>
          </p:cNvSpPr>
          <p:nvPr>
            <p:ph type="title"/>
          </p:nvPr>
        </p:nvSpPr>
        <p:spPr>
          <a:xfrm>
            <a:off x="3836520" y="758880"/>
            <a:ext cx="7318800" cy="3565800"/>
          </a:xfrm>
          <a:prstGeom prst="rect">
            <a:avLst/>
          </a:prstGeom>
          <a:noFill/>
          <a:ln w="0">
            <a:noFill/>
          </a:ln>
        </p:spPr>
        <p:txBody>
          <a:bodyPr anchor="b">
            <a:noAutofit/>
          </a:bodyPr>
          <a:p>
            <a:pPr>
              <a:lnSpc>
                <a:spcPct val="85000"/>
              </a:lnSpc>
            </a:pPr>
            <a:r>
              <a:rPr b="0" lang="en-US" sz="5400" spc="-52" strike="noStrike">
                <a:solidFill>
                  <a:srgbClr val="262626"/>
                </a:solidFill>
                <a:latin typeface="Calibri Light"/>
              </a:rPr>
              <a:t>Titanium Nitride based coatings</a:t>
            </a:r>
            <a:endParaRPr b="0" lang="en-US" sz="5400" spc="-1" strike="noStrike">
              <a:solidFill>
                <a:srgbClr val="000000"/>
              </a:solidFill>
              <a:latin typeface="Calibri"/>
            </a:endParaRPr>
          </a:p>
        </p:txBody>
      </p:sp>
      <p:sp>
        <p:nvSpPr>
          <p:cNvPr id="309" name="Rectangle 64"/>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310" name="Rectangle 66"/>
          <p:cNvSpPr/>
          <p:nvPr/>
        </p:nvSpPr>
        <p:spPr>
          <a:xfrm>
            <a:off x="0" y="6400800"/>
            <a:ext cx="12191760" cy="456840"/>
          </a:xfrm>
          <a:prstGeom prst="rect">
            <a:avLst/>
          </a:prstGeom>
          <a:solidFill>
            <a:srgbClr val="bd582c"/>
          </a:solidFill>
          <a:ln w="15840">
            <a:noFill/>
          </a:ln>
        </p:spPr>
        <p:style>
          <a:lnRef idx="0"/>
          <a:fillRef idx="0"/>
          <a:effectRef idx="0"/>
          <a:fontRef idx="minor"/>
        </p:style>
      </p:sp>
      <p:pic>
        <p:nvPicPr>
          <p:cNvPr id="311" name="Picture 3" descr=""/>
          <p:cNvPicPr/>
          <p:nvPr/>
        </p:nvPicPr>
        <p:blipFill>
          <a:blip r:embed="rId1"/>
          <a:stretch/>
        </p:blipFill>
        <p:spPr>
          <a:xfrm>
            <a:off x="3600" y="2951640"/>
            <a:ext cx="3835440" cy="18010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2"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313"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314"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15"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316"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317"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Titanium Nitride</a:t>
            </a:r>
            <a:endParaRPr b="0" lang="en-US" sz="2800" spc="-1" strike="noStrike">
              <a:solidFill>
                <a:srgbClr val="000000"/>
              </a:solidFill>
              <a:latin typeface="Calibri"/>
            </a:endParaRPr>
          </a:p>
        </p:txBody>
      </p:sp>
      <p:sp>
        <p:nvSpPr>
          <p:cNvPr id="318"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319" name="pole tekstowe 6"/>
          <p:cNvSpPr/>
          <p:nvPr/>
        </p:nvSpPr>
        <p:spPr>
          <a:xfrm>
            <a:off x="256680" y="2863080"/>
            <a:ext cx="3546000" cy="325548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Hard and versatile ceramic material </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Base for further development of the whole family of materials</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Has a basic NaCl cubic structure, which is stable in a broad stoichiometry (from 0.6-1.2 of N) with the highest hardness at N to Ti ratio of 0.8 (30GPa)</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The main drawback is an oxidation of nitride at relatively low temperature (500°C)</a:t>
            </a:r>
            <a:endParaRPr b="0" lang="pl-PL" sz="1600" spc="-1" strike="noStrike">
              <a:latin typeface="Arial"/>
            </a:endParaRPr>
          </a:p>
        </p:txBody>
      </p:sp>
      <p:sp>
        <p:nvSpPr>
          <p:cNvPr id="320"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321" name="Picture 5" descr=""/>
          <p:cNvPicPr/>
          <p:nvPr/>
        </p:nvPicPr>
        <p:blipFill>
          <a:blip r:embed="rId1"/>
          <a:stretch/>
        </p:blipFill>
        <p:spPr>
          <a:xfrm>
            <a:off x="4982400" y="1181160"/>
            <a:ext cx="6774120" cy="44830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2"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323"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324"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25"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326"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327"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Titanium-Aluminium Nitride</a:t>
            </a:r>
            <a:endParaRPr b="0" lang="en-US" sz="2800" spc="-1" strike="noStrike">
              <a:solidFill>
                <a:srgbClr val="000000"/>
              </a:solidFill>
              <a:latin typeface="Calibri"/>
            </a:endParaRPr>
          </a:p>
        </p:txBody>
      </p:sp>
      <p:sp>
        <p:nvSpPr>
          <p:cNvPr id="328"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329" name="pole tekstowe 6"/>
          <p:cNvSpPr/>
          <p:nvPr/>
        </p:nvSpPr>
        <p:spPr>
          <a:xfrm>
            <a:off x="256680" y="2863080"/>
            <a:ext cx="3546000" cy="374220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Theoretical solubility of tetragonal AlN in TiN is none, but it is possible to produce fcc solid solution of Al in TiN</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Hexagonal phase leads to deterioration of mechanical properties and prevention of it is a goal in TiAlN coatings</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The main advantage over TiN is an improvement of oxidation stability</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The oxide layer is not only alumina, but titanium oxide as well, so it has limited capabilities</a:t>
            </a:r>
            <a:endParaRPr b="0" lang="pl-PL" sz="1600" spc="-1" strike="noStrike">
              <a:latin typeface="Arial"/>
            </a:endParaRPr>
          </a:p>
          <a:p>
            <a:pPr>
              <a:lnSpc>
                <a:spcPct val="100000"/>
              </a:lnSpc>
            </a:pPr>
            <a:endParaRPr b="0" lang="pl-PL" sz="1600" spc="-1" strike="noStrike">
              <a:latin typeface="Arial"/>
            </a:endParaRPr>
          </a:p>
        </p:txBody>
      </p:sp>
      <p:sp>
        <p:nvSpPr>
          <p:cNvPr id="330"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331" name="Picture 4" descr=""/>
          <p:cNvPicPr/>
          <p:nvPr/>
        </p:nvPicPr>
        <p:blipFill>
          <a:blip r:embed="rId1"/>
          <a:stretch/>
        </p:blipFill>
        <p:spPr>
          <a:xfrm>
            <a:off x="4736520" y="1330560"/>
            <a:ext cx="7265520" cy="38890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333"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334"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35"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336"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337"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Chromium-Aluminium Nitride</a:t>
            </a:r>
            <a:endParaRPr b="0" lang="en-US" sz="2800" spc="-1" strike="noStrike">
              <a:solidFill>
                <a:srgbClr val="000000"/>
              </a:solidFill>
              <a:latin typeface="Calibri"/>
            </a:endParaRPr>
          </a:p>
        </p:txBody>
      </p:sp>
      <p:sp>
        <p:nvSpPr>
          <p:cNvPr id="338"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339" name="pole tekstowe 6"/>
          <p:cNvSpPr/>
          <p:nvPr/>
        </p:nvSpPr>
        <p:spPr>
          <a:xfrm>
            <a:off x="256680" y="2863080"/>
            <a:ext cx="3546000" cy="252540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Chromium produces a protective oxide, just like aluminium</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Replacing titanium with chromium improves high temperature oxidation resistance</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Resistance to oxidation can be further improved by doping these systems with silicon</a:t>
            </a:r>
            <a:endParaRPr b="0" lang="pl-PL" sz="1600" spc="-1" strike="noStrike">
              <a:latin typeface="Arial"/>
            </a:endParaRPr>
          </a:p>
        </p:txBody>
      </p:sp>
      <p:sp>
        <p:nvSpPr>
          <p:cNvPr id="340"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341" name="Picture 5" descr=""/>
          <p:cNvPicPr/>
          <p:nvPr/>
        </p:nvPicPr>
        <p:blipFill>
          <a:blip r:embed="rId1"/>
          <a:stretch/>
        </p:blipFill>
        <p:spPr>
          <a:xfrm>
            <a:off x="4417200" y="1297080"/>
            <a:ext cx="7548480" cy="43988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2"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343"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344"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45"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346"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347"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Titanium Carbides</a:t>
            </a:r>
            <a:endParaRPr b="0" lang="en-US" sz="2800" spc="-1" strike="noStrike">
              <a:solidFill>
                <a:srgbClr val="000000"/>
              </a:solidFill>
              <a:latin typeface="Calibri"/>
            </a:endParaRPr>
          </a:p>
        </p:txBody>
      </p:sp>
      <p:sp>
        <p:nvSpPr>
          <p:cNvPr id="348"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349" name="pole tekstowe 6"/>
          <p:cNvSpPr/>
          <p:nvPr/>
        </p:nvSpPr>
        <p:spPr>
          <a:xfrm>
            <a:off x="256680" y="2863080"/>
            <a:ext cx="3546000" cy="301212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Carbon frequently substitiutes nitrogen in TiN-like coatings</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TiC has higher Young's modulus (500 vs 260 GPa), but in coatings, thanks to different morphology, TiN can have Youngs modulus of over 500 GPa</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TiC's oxidation starts as low as 400°C, which is attributed to higher defect structure, which is more permeable to the diffusion</a:t>
            </a:r>
            <a:endParaRPr b="0" lang="pl-PL" sz="1600" spc="-1" strike="noStrike">
              <a:latin typeface="Arial"/>
            </a:endParaRPr>
          </a:p>
        </p:txBody>
      </p:sp>
      <p:sp>
        <p:nvSpPr>
          <p:cNvPr id="350"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351" name="Picture 4" descr=""/>
          <p:cNvPicPr/>
          <p:nvPr/>
        </p:nvPicPr>
        <p:blipFill>
          <a:blip r:embed="rId1"/>
          <a:stretch/>
        </p:blipFill>
        <p:spPr>
          <a:xfrm>
            <a:off x="4810320" y="974520"/>
            <a:ext cx="6540480" cy="49082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2" name="Rectangle 54"/>
          <p:cNvSpPr/>
          <p:nvPr/>
        </p:nvSpPr>
        <p:spPr>
          <a:xfrm>
            <a:off x="3240" y="6400800"/>
            <a:ext cx="12188520" cy="456840"/>
          </a:xfrm>
          <a:prstGeom prst="rect">
            <a:avLst/>
          </a:prstGeom>
          <a:solidFill>
            <a:srgbClr val="bd582c"/>
          </a:solidFill>
          <a:ln w="15840">
            <a:noFill/>
          </a:ln>
        </p:spPr>
        <p:style>
          <a:lnRef idx="0"/>
          <a:fillRef idx="0"/>
          <a:effectRef idx="0"/>
          <a:fontRef idx="minor"/>
        </p:style>
      </p:sp>
      <p:sp>
        <p:nvSpPr>
          <p:cNvPr id="353" name="Rectangle 56"/>
          <p:cNvSpPr/>
          <p:nvPr/>
        </p:nvSpPr>
        <p:spPr>
          <a:xfrm>
            <a:off x="0" y="6334200"/>
            <a:ext cx="12188520" cy="63720"/>
          </a:xfrm>
          <a:prstGeom prst="rect">
            <a:avLst/>
          </a:prstGeom>
          <a:solidFill>
            <a:srgbClr val="e48312"/>
          </a:solidFill>
          <a:ln w="15840">
            <a:noFill/>
          </a:ln>
        </p:spPr>
        <p:style>
          <a:lnRef idx="0"/>
          <a:fillRef idx="0"/>
          <a:effectRef idx="0"/>
          <a:fontRef idx="minor"/>
        </p:style>
      </p:sp>
      <p:sp>
        <p:nvSpPr>
          <p:cNvPr id="354" name="Straight Connector 58"/>
          <p:cNvSpPr/>
          <p:nvPr/>
        </p:nvSpPr>
        <p:spPr>
          <a:xfrm>
            <a:off x="1207440" y="4343400"/>
            <a:ext cx="9875520" cy="360"/>
          </a:xfrm>
          <a:prstGeom prst="line">
            <a:avLst/>
          </a:prstGeom>
          <a:ln w="6480">
            <a:solidFill>
              <a:srgbClr val="808080"/>
            </a:solidFill>
            <a:round/>
          </a:ln>
        </p:spPr>
        <p:style>
          <a:lnRef idx="0"/>
          <a:fillRef idx="0"/>
          <a:effectRef idx="0"/>
          <a:fontRef idx="minor"/>
        </p:style>
      </p:sp>
      <p:sp>
        <p:nvSpPr>
          <p:cNvPr id="355" name="Rectangle 60"/>
          <p:cNvSpPr/>
          <p:nvPr/>
        </p:nvSpPr>
        <p:spPr>
          <a:xfrm>
            <a:off x="0" y="0"/>
            <a:ext cx="12191760" cy="6333840"/>
          </a:xfrm>
          <a:prstGeom prst="rect">
            <a:avLst/>
          </a:prstGeom>
          <a:solidFill>
            <a:srgbClr val="ffffff"/>
          </a:solidFill>
          <a:ln w="15840">
            <a:noFill/>
          </a:ln>
        </p:spPr>
        <p:style>
          <a:lnRef idx="0"/>
          <a:fillRef idx="0"/>
          <a:effectRef idx="0"/>
          <a:fontRef idx="minor"/>
        </p:style>
      </p:sp>
      <p:sp>
        <p:nvSpPr>
          <p:cNvPr id="356" name="Straight Connector 62"/>
          <p:cNvSpPr/>
          <p:nvPr/>
        </p:nvSpPr>
        <p:spPr>
          <a:xfrm>
            <a:off x="3944520" y="4325040"/>
            <a:ext cx="7132320" cy="360"/>
          </a:xfrm>
          <a:prstGeom prst="line">
            <a:avLst/>
          </a:prstGeom>
          <a:ln w="6480">
            <a:solidFill>
              <a:srgbClr val="808080"/>
            </a:solidFill>
            <a:round/>
          </a:ln>
        </p:spPr>
        <p:style>
          <a:lnRef idx="0"/>
          <a:fillRef idx="0"/>
          <a:effectRef idx="0"/>
          <a:fontRef idx="minor"/>
        </p:style>
      </p:sp>
      <p:sp>
        <p:nvSpPr>
          <p:cNvPr id="357" name="PlaceHolder 1"/>
          <p:cNvSpPr>
            <a:spLocks noGrp="1"/>
          </p:cNvSpPr>
          <p:nvPr>
            <p:ph type="title"/>
          </p:nvPr>
        </p:nvSpPr>
        <p:spPr>
          <a:xfrm>
            <a:off x="3836520" y="758880"/>
            <a:ext cx="7318800" cy="3565800"/>
          </a:xfrm>
          <a:prstGeom prst="rect">
            <a:avLst/>
          </a:prstGeom>
          <a:noFill/>
          <a:ln w="0">
            <a:noFill/>
          </a:ln>
        </p:spPr>
        <p:txBody>
          <a:bodyPr anchor="b">
            <a:noAutofit/>
          </a:bodyPr>
          <a:p>
            <a:pPr>
              <a:lnSpc>
                <a:spcPct val="85000"/>
              </a:lnSpc>
            </a:pPr>
            <a:r>
              <a:rPr b="0" lang="en-US" sz="5400" spc="-52" strike="noStrike">
                <a:solidFill>
                  <a:srgbClr val="262626"/>
                </a:solidFill>
                <a:latin typeface="Calibri Light"/>
              </a:rPr>
              <a:t>Other hard coatings</a:t>
            </a:r>
            <a:endParaRPr b="0" lang="en-US" sz="5400" spc="-1" strike="noStrike">
              <a:solidFill>
                <a:srgbClr val="000000"/>
              </a:solidFill>
              <a:latin typeface="Calibri"/>
            </a:endParaRPr>
          </a:p>
        </p:txBody>
      </p:sp>
      <p:sp>
        <p:nvSpPr>
          <p:cNvPr id="358" name="Rectangle 64"/>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359" name="Rectangle 66"/>
          <p:cNvSpPr/>
          <p:nvPr/>
        </p:nvSpPr>
        <p:spPr>
          <a:xfrm>
            <a:off x="0" y="6400800"/>
            <a:ext cx="12191760" cy="456840"/>
          </a:xfrm>
          <a:prstGeom prst="rect">
            <a:avLst/>
          </a:prstGeom>
          <a:solidFill>
            <a:srgbClr val="bd582c"/>
          </a:solidFill>
          <a:ln w="15840">
            <a:noFill/>
          </a:ln>
        </p:spPr>
        <p:style>
          <a:lnRef idx="0"/>
          <a:fillRef idx="0"/>
          <a:effectRef idx="0"/>
          <a:fontRef idx="minor"/>
        </p:style>
      </p:sp>
      <p:pic>
        <p:nvPicPr>
          <p:cNvPr id="360" name="Picture 5" descr=""/>
          <p:cNvPicPr/>
          <p:nvPr/>
        </p:nvPicPr>
        <p:blipFill>
          <a:blip r:embed="rId1"/>
          <a:stretch/>
        </p:blipFill>
        <p:spPr>
          <a:xfrm>
            <a:off x="437760" y="2150640"/>
            <a:ext cx="3389760" cy="25628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1"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362"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363"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64"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365"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366"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Alumina</a:t>
            </a:r>
            <a:endParaRPr b="0" lang="en-US" sz="2800" spc="-1" strike="noStrike">
              <a:solidFill>
                <a:srgbClr val="000000"/>
              </a:solidFill>
              <a:latin typeface="Calibri"/>
            </a:endParaRPr>
          </a:p>
        </p:txBody>
      </p:sp>
      <p:sp>
        <p:nvSpPr>
          <p:cNvPr id="367"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368" name="pole tekstowe 6"/>
          <p:cNvSpPr/>
          <p:nvPr/>
        </p:nvSpPr>
        <p:spPr>
          <a:xfrm>
            <a:off x="256680" y="2863080"/>
            <a:ext cx="3546000" cy="276876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This kind of coating can be deposited using CVD processes by substitution of chloride in AlCl3</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Alumina coatings present exceptional high temperature and anti-oxidation parameters</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However, alumina has low adhesion tendency due to dissimilar types of chemical bonds</a:t>
            </a:r>
            <a:endParaRPr b="0" lang="pl-PL" sz="1600" spc="-1" strike="noStrike">
              <a:latin typeface="Arial"/>
            </a:endParaRPr>
          </a:p>
        </p:txBody>
      </p:sp>
      <p:sp>
        <p:nvSpPr>
          <p:cNvPr id="369"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370" name="Picture 4" descr=""/>
          <p:cNvPicPr/>
          <p:nvPr/>
        </p:nvPicPr>
        <p:blipFill>
          <a:blip r:embed="rId1"/>
          <a:stretch/>
        </p:blipFill>
        <p:spPr>
          <a:xfrm>
            <a:off x="4539960" y="1804680"/>
            <a:ext cx="7486920" cy="3482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Rectangle 54"/>
          <p:cNvSpPr/>
          <p:nvPr/>
        </p:nvSpPr>
        <p:spPr>
          <a:xfrm>
            <a:off x="3240" y="6400800"/>
            <a:ext cx="12188520" cy="456840"/>
          </a:xfrm>
          <a:prstGeom prst="rect">
            <a:avLst/>
          </a:prstGeom>
          <a:solidFill>
            <a:srgbClr val="bd582c"/>
          </a:solidFill>
          <a:ln w="15840">
            <a:noFill/>
          </a:ln>
        </p:spPr>
        <p:style>
          <a:lnRef idx="0"/>
          <a:fillRef idx="0"/>
          <a:effectRef idx="0"/>
          <a:fontRef idx="minor"/>
        </p:style>
      </p:sp>
      <p:sp>
        <p:nvSpPr>
          <p:cNvPr id="196" name="Rectangle 56"/>
          <p:cNvSpPr/>
          <p:nvPr/>
        </p:nvSpPr>
        <p:spPr>
          <a:xfrm>
            <a:off x="0" y="6334200"/>
            <a:ext cx="12188520" cy="63720"/>
          </a:xfrm>
          <a:prstGeom prst="rect">
            <a:avLst/>
          </a:prstGeom>
          <a:solidFill>
            <a:srgbClr val="e48312"/>
          </a:solidFill>
          <a:ln w="15840">
            <a:noFill/>
          </a:ln>
        </p:spPr>
        <p:style>
          <a:lnRef idx="0"/>
          <a:fillRef idx="0"/>
          <a:effectRef idx="0"/>
          <a:fontRef idx="minor"/>
        </p:style>
      </p:sp>
      <p:sp>
        <p:nvSpPr>
          <p:cNvPr id="197" name="Straight Connector 58"/>
          <p:cNvSpPr/>
          <p:nvPr/>
        </p:nvSpPr>
        <p:spPr>
          <a:xfrm>
            <a:off x="1207440" y="4343400"/>
            <a:ext cx="9875520" cy="360"/>
          </a:xfrm>
          <a:prstGeom prst="line">
            <a:avLst/>
          </a:prstGeom>
          <a:ln w="6480">
            <a:solidFill>
              <a:srgbClr val="808080"/>
            </a:solidFill>
            <a:round/>
          </a:ln>
        </p:spPr>
        <p:style>
          <a:lnRef idx="0"/>
          <a:fillRef idx="0"/>
          <a:effectRef idx="0"/>
          <a:fontRef idx="minor"/>
        </p:style>
      </p:sp>
      <p:sp>
        <p:nvSpPr>
          <p:cNvPr id="198" name="Rectangle 60"/>
          <p:cNvSpPr/>
          <p:nvPr/>
        </p:nvSpPr>
        <p:spPr>
          <a:xfrm>
            <a:off x="0" y="0"/>
            <a:ext cx="12191760" cy="6333840"/>
          </a:xfrm>
          <a:prstGeom prst="rect">
            <a:avLst/>
          </a:prstGeom>
          <a:solidFill>
            <a:srgbClr val="ffffff"/>
          </a:solidFill>
          <a:ln w="15840">
            <a:noFill/>
          </a:ln>
        </p:spPr>
        <p:style>
          <a:lnRef idx="0"/>
          <a:fillRef idx="0"/>
          <a:effectRef idx="0"/>
          <a:fontRef idx="minor"/>
        </p:style>
      </p:sp>
      <p:sp>
        <p:nvSpPr>
          <p:cNvPr id="199" name="Straight Connector 62"/>
          <p:cNvSpPr/>
          <p:nvPr/>
        </p:nvSpPr>
        <p:spPr>
          <a:xfrm>
            <a:off x="3944520" y="4325040"/>
            <a:ext cx="7132320" cy="360"/>
          </a:xfrm>
          <a:prstGeom prst="line">
            <a:avLst/>
          </a:prstGeom>
          <a:ln w="6480">
            <a:solidFill>
              <a:srgbClr val="808080"/>
            </a:solidFill>
            <a:round/>
          </a:ln>
        </p:spPr>
        <p:style>
          <a:lnRef idx="0"/>
          <a:fillRef idx="0"/>
          <a:effectRef idx="0"/>
          <a:fontRef idx="minor"/>
        </p:style>
      </p:sp>
      <p:sp>
        <p:nvSpPr>
          <p:cNvPr id="200" name="PlaceHolder 1"/>
          <p:cNvSpPr>
            <a:spLocks noGrp="1"/>
          </p:cNvSpPr>
          <p:nvPr>
            <p:ph type="title"/>
          </p:nvPr>
        </p:nvSpPr>
        <p:spPr>
          <a:xfrm>
            <a:off x="3836520" y="758880"/>
            <a:ext cx="7318800" cy="3565800"/>
          </a:xfrm>
          <a:prstGeom prst="rect">
            <a:avLst/>
          </a:prstGeom>
          <a:noFill/>
          <a:ln w="0">
            <a:noFill/>
          </a:ln>
        </p:spPr>
        <p:txBody>
          <a:bodyPr anchor="b">
            <a:noAutofit/>
          </a:bodyPr>
          <a:p>
            <a:pPr>
              <a:lnSpc>
                <a:spcPct val="85000"/>
              </a:lnSpc>
            </a:pPr>
            <a:r>
              <a:rPr b="0" lang="en-US" sz="5400" spc="-52" strike="noStrike">
                <a:solidFill>
                  <a:srgbClr val="262626"/>
                </a:solidFill>
                <a:latin typeface="Calibri Light"/>
              </a:rPr>
              <a:t>Chemical and Physical Vapour Deposition: a short recap</a:t>
            </a:r>
            <a:endParaRPr b="0" lang="en-US" sz="5400" spc="-1" strike="noStrike">
              <a:solidFill>
                <a:srgbClr val="000000"/>
              </a:solidFill>
              <a:latin typeface="Calibri"/>
            </a:endParaRPr>
          </a:p>
        </p:txBody>
      </p:sp>
      <p:sp>
        <p:nvSpPr>
          <p:cNvPr id="201" name="Rectangle 64"/>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02" name="Rectangle 66"/>
          <p:cNvSpPr/>
          <p:nvPr/>
        </p:nvSpPr>
        <p:spPr>
          <a:xfrm>
            <a:off x="0" y="6400800"/>
            <a:ext cx="12191760" cy="456840"/>
          </a:xfrm>
          <a:prstGeom prst="rect">
            <a:avLst/>
          </a:prstGeom>
          <a:solidFill>
            <a:srgbClr val="bd582c"/>
          </a:solidFill>
          <a:ln w="15840">
            <a:noFill/>
          </a:ln>
        </p:spPr>
        <p:style>
          <a:lnRef idx="0"/>
          <a:fillRef idx="0"/>
          <a:effectRef idx="0"/>
          <a:fontRef idx="minor"/>
        </p:style>
      </p:sp>
      <p:pic>
        <p:nvPicPr>
          <p:cNvPr id="203" name="Picture 4" descr=""/>
          <p:cNvPicPr/>
          <p:nvPr/>
        </p:nvPicPr>
        <p:blipFill>
          <a:blip r:embed="rId1"/>
          <a:stretch/>
        </p:blipFill>
        <p:spPr>
          <a:xfrm>
            <a:off x="370080" y="2468520"/>
            <a:ext cx="3480480" cy="16063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1"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372"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373"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374"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375"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376"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Boron Carbon Nitride</a:t>
            </a:r>
            <a:endParaRPr b="0" lang="en-US" sz="2800" spc="-1" strike="noStrike">
              <a:solidFill>
                <a:srgbClr val="000000"/>
              </a:solidFill>
              <a:latin typeface="Calibri"/>
            </a:endParaRPr>
          </a:p>
        </p:txBody>
      </p:sp>
      <p:sp>
        <p:nvSpPr>
          <p:cNvPr id="377"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378" name="pole tekstowe 6"/>
          <p:cNvSpPr/>
          <p:nvPr/>
        </p:nvSpPr>
        <p:spPr>
          <a:xfrm>
            <a:off x="256680" y="2863080"/>
            <a:ext cx="3546000" cy="398556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Boron Nitride films have high thermal stability up to 1550°C and Carbon Nitride has a very low friction coefficient</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BCN films are considered to have the advantages of both nitrides</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Boron Nitride has shown promises, but hygroscopic-related issues have successfully stopped its applications</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Adding Carbon to BN solves this issues while retaining superb tribological properties</a:t>
            </a:r>
            <a:endParaRPr b="0" lang="pl-PL" sz="1600" spc="-1" strike="noStrike">
              <a:latin typeface="Arial"/>
            </a:endParaRPr>
          </a:p>
          <a:p>
            <a:pPr>
              <a:lnSpc>
                <a:spcPct val="100000"/>
              </a:lnSpc>
            </a:pPr>
            <a:endParaRPr b="0" lang="pl-PL" sz="1600" spc="-1" strike="noStrike">
              <a:latin typeface="Arial"/>
            </a:endParaRPr>
          </a:p>
          <a:p>
            <a:pPr>
              <a:lnSpc>
                <a:spcPct val="100000"/>
              </a:lnSpc>
            </a:pPr>
            <a:endParaRPr b="0" lang="pl-PL" sz="1600" spc="-1" strike="noStrike">
              <a:latin typeface="Arial"/>
            </a:endParaRPr>
          </a:p>
        </p:txBody>
      </p:sp>
      <p:sp>
        <p:nvSpPr>
          <p:cNvPr id="379"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380" name="Picture 4" descr=""/>
          <p:cNvPicPr/>
          <p:nvPr/>
        </p:nvPicPr>
        <p:blipFill>
          <a:blip r:embed="rId1"/>
          <a:stretch/>
        </p:blipFill>
        <p:spPr>
          <a:xfrm>
            <a:off x="4551840" y="852120"/>
            <a:ext cx="7271640" cy="52974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1097280" y="286560"/>
            <a:ext cx="10058040" cy="1450440"/>
          </a:xfrm>
          <a:prstGeom prst="rect">
            <a:avLst/>
          </a:prstGeom>
          <a:noFill/>
          <a:ln w="0">
            <a:noFill/>
          </a:ln>
        </p:spPr>
        <p:txBody>
          <a:bodyPr anchor="b">
            <a:noAutofit/>
          </a:bodyPr>
          <a:p>
            <a:pPr>
              <a:lnSpc>
                <a:spcPct val="85000"/>
              </a:lnSpc>
            </a:pPr>
            <a:r>
              <a:rPr b="0" lang="en-US" sz="4800" spc="-52" strike="noStrike">
                <a:solidFill>
                  <a:srgbClr val="404040"/>
                </a:solidFill>
                <a:latin typeface="Calibri Light"/>
              </a:rPr>
              <a:t>References</a:t>
            </a:r>
            <a:endParaRPr b="0" lang="en-US" sz="4800" spc="-1" strike="noStrike">
              <a:solidFill>
                <a:srgbClr val="000000"/>
              </a:solidFill>
              <a:latin typeface="Calibri"/>
            </a:endParaRPr>
          </a:p>
        </p:txBody>
      </p:sp>
      <p:sp>
        <p:nvSpPr>
          <p:cNvPr id="382" name="PlaceHolder 2"/>
          <p:cNvSpPr>
            <a:spLocks noGrp="1"/>
          </p:cNvSpPr>
          <p:nvPr>
            <p:ph/>
          </p:nvPr>
        </p:nvSpPr>
        <p:spPr>
          <a:xfrm>
            <a:off x="1097280" y="1845720"/>
            <a:ext cx="10058040" cy="4023000"/>
          </a:xfrm>
          <a:prstGeom prst="rect">
            <a:avLst/>
          </a:prstGeom>
          <a:noFill/>
          <a:ln w="0">
            <a:noFill/>
          </a:ln>
        </p:spPr>
        <p:txBody>
          <a:bodyPr lIns="0" rIns="0" anchor="t">
            <a:normAutofit fontScale="93000"/>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Ali Erdemir et al. "</a:t>
            </a:r>
            <a:r>
              <a:rPr b="0" lang="en-US" sz="2000" spc="-1" strike="noStrike">
                <a:solidFill>
                  <a:srgbClr val="404040"/>
                </a:solidFill>
                <a:latin typeface="Calibri"/>
                <a:ea typeface="Calibri"/>
              </a:rPr>
              <a:t>Superior wear resistance of diamond and DLC coatings", published in "Superior wear resistance of diamond and DLC coatings" 22 (2018), pp. 243-256</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ea typeface="Calibri"/>
              </a:rPr>
              <a:t>Ankit Tyagi et al. "A critical review of diamond like carbon coating for wear resistance</a:t>
            </a:r>
            <a:br/>
            <a:r>
              <a:rPr b="0" lang="en-US" sz="2000" spc="-1" strike="noStrike">
                <a:solidFill>
                  <a:srgbClr val="404040"/>
                </a:solidFill>
                <a:latin typeface="Calibri"/>
                <a:ea typeface="Calibri"/>
              </a:rPr>
              <a:t>applications" published in "International Journal of Refractory Metals &amp; Hard Materials" 78 (2019) pp. 107-122</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ea typeface="Calibri"/>
              </a:rPr>
              <a:t>Eleonora Santecchia et al. "Wear resistance investigation of titanium nitride-based coatings" published in  "Ceramics International" 41 (2015) pp. 10349-10379</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ea typeface="Calibri"/>
              </a:rPr>
              <a:t>Yves Pauleau et al "</a:t>
            </a:r>
            <a:r>
              <a:rPr b="0" lang="en" sz="2000" spc="-1" strike="noStrike">
                <a:solidFill>
                  <a:srgbClr val="404040"/>
                </a:solidFill>
                <a:latin typeface="Calibri"/>
                <a:ea typeface="Calibri"/>
              </a:rPr>
              <a:t>Materials Surface Processing by Directed Energy Techniques", book, pp. 537-572</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ea typeface="Calibri"/>
              </a:rPr>
              <a:t>Kirsten Bobzin "High-performance coatings for cutting tools" published in "CIRP Journal of Manufacturing Science and Technology" 18 (2017) pp. 1-7</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ea typeface="Calibri"/>
              </a:rPr>
              <a:t>S. D. Nehate "A review of boron carbon nitride thinfilms and progress in nanomaterials" published in "Materials today advances" 8 (2020)</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205"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06"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07"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208"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209" name="PlaceHolder 1"/>
          <p:cNvSpPr>
            <a:spLocks noGrp="1"/>
          </p:cNvSpPr>
          <p:nvPr>
            <p:ph type="title"/>
          </p:nvPr>
        </p:nvSpPr>
        <p:spPr>
          <a:xfrm>
            <a:off x="256680" y="369360"/>
            <a:ext cx="354600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ea typeface="Calibri Light"/>
              </a:rPr>
              <a:t>Chemical Vapour Deposition (CVD)</a:t>
            </a:r>
            <a:endParaRPr b="0" lang="en-US" sz="2800" spc="-1" strike="noStrike">
              <a:solidFill>
                <a:srgbClr val="000000"/>
              </a:solidFill>
              <a:latin typeface="Calibri"/>
            </a:endParaRPr>
          </a:p>
        </p:txBody>
      </p:sp>
      <p:sp>
        <p:nvSpPr>
          <p:cNvPr id="210"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211" name="pole tekstowe 6"/>
          <p:cNvSpPr/>
          <p:nvPr/>
        </p:nvSpPr>
        <p:spPr>
          <a:xfrm>
            <a:off x="256680" y="2863080"/>
            <a:ext cx="3546000" cy="252540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Uses chemical precursors to form a thin film on a substrate </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Precursor reacts or decomposes on the surface of substrate</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Can be used to deposit wide range of stuctures from amorphous to epitaxial</a:t>
            </a:r>
            <a:endParaRPr b="0" lang="pl-PL" sz="1600" spc="-1" strike="noStrike">
              <a:latin typeface="Arial"/>
            </a:endParaRPr>
          </a:p>
          <a:p>
            <a:pPr>
              <a:lnSpc>
                <a:spcPct val="100000"/>
              </a:lnSpc>
            </a:pPr>
            <a:endParaRPr b="0" lang="pl-PL" sz="1600" spc="-1" strike="noStrike">
              <a:latin typeface="Arial"/>
            </a:endParaRPr>
          </a:p>
          <a:p>
            <a:pPr>
              <a:lnSpc>
                <a:spcPct val="100000"/>
              </a:lnSpc>
            </a:pPr>
            <a:endParaRPr b="0" lang="pl-PL" sz="1600" spc="-1" strike="noStrike">
              <a:latin typeface="Arial"/>
            </a:endParaRPr>
          </a:p>
        </p:txBody>
      </p:sp>
      <p:sp>
        <p:nvSpPr>
          <p:cNvPr id="212"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213" name="Picture 7" descr=""/>
          <p:cNvPicPr/>
          <p:nvPr/>
        </p:nvPicPr>
        <p:blipFill>
          <a:blip r:embed="rId1"/>
          <a:stretch/>
        </p:blipFill>
        <p:spPr>
          <a:xfrm>
            <a:off x="4851000" y="1118880"/>
            <a:ext cx="6884640" cy="43516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215"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16"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17"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218"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219"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CVD techniques</a:t>
            </a:r>
            <a:endParaRPr b="0" lang="en-US" sz="2800" spc="-1" strike="noStrike">
              <a:solidFill>
                <a:srgbClr val="000000"/>
              </a:solidFill>
              <a:latin typeface="Calibri"/>
            </a:endParaRPr>
          </a:p>
        </p:txBody>
      </p:sp>
      <p:sp>
        <p:nvSpPr>
          <p:cNvPr id="220"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221" name="pole tekstowe 6"/>
          <p:cNvSpPr/>
          <p:nvPr/>
        </p:nvSpPr>
        <p:spPr>
          <a:xfrm>
            <a:off x="256680" y="2863080"/>
            <a:ext cx="3546000" cy="301212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1" lang="en-US" sz="1600" spc="-1" strike="noStrike">
                <a:solidFill>
                  <a:srgbClr val="ffffff"/>
                </a:solidFill>
                <a:latin typeface="Calibri"/>
              </a:rPr>
              <a:t>Atmospheric pressure (APCVD)</a:t>
            </a:r>
            <a:r>
              <a:rPr b="0" lang="en-US" sz="1600" spc="-1" strike="noStrike">
                <a:solidFill>
                  <a:srgbClr val="ffffff"/>
                </a:solidFill>
                <a:latin typeface="Calibri"/>
              </a:rPr>
              <a:t> - a method using normal pressure, very competitive from price point of view </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1" lang="en-US" sz="1600" spc="-1" strike="noStrike">
                <a:solidFill>
                  <a:srgbClr val="ffffff"/>
                </a:solidFill>
                <a:latin typeface="Calibri"/>
              </a:rPr>
              <a:t>Low pressure (LPCVD) - </a:t>
            </a:r>
            <a:r>
              <a:rPr b="0" lang="en-US" sz="1600" spc="-1" strike="noStrike">
                <a:solidFill>
                  <a:srgbClr val="ffffff"/>
                </a:solidFill>
                <a:latin typeface="Calibri"/>
              </a:rPr>
              <a:t>uses pressure lower than atmospheric, which results in higher velocity of transport and reaction</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Plasma activated or Plasma enhanced (PACVD/PECVD)</a:t>
            </a:r>
            <a:endParaRPr b="0" lang="pl-PL" sz="1600" spc="-1" strike="noStrike">
              <a:latin typeface="Arial"/>
            </a:endParaRPr>
          </a:p>
          <a:p>
            <a:pPr>
              <a:lnSpc>
                <a:spcPct val="100000"/>
              </a:lnSpc>
            </a:pPr>
            <a:endParaRPr b="0" lang="pl-PL" sz="1600" spc="-1" strike="noStrike">
              <a:latin typeface="Arial"/>
            </a:endParaRPr>
          </a:p>
          <a:p>
            <a:pPr>
              <a:lnSpc>
                <a:spcPct val="100000"/>
              </a:lnSpc>
            </a:pPr>
            <a:endParaRPr b="0" lang="pl-PL" sz="1600" spc="-1" strike="noStrike">
              <a:latin typeface="Arial"/>
            </a:endParaRPr>
          </a:p>
        </p:txBody>
      </p:sp>
      <p:sp>
        <p:nvSpPr>
          <p:cNvPr id="222"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223" name="Picture 3" descr=""/>
          <p:cNvPicPr/>
          <p:nvPr/>
        </p:nvPicPr>
        <p:blipFill>
          <a:blip r:embed="rId1"/>
          <a:srcRect l="0" t="0" r="0" b="7240"/>
          <a:stretch/>
        </p:blipFill>
        <p:spPr>
          <a:xfrm>
            <a:off x="5934240" y="958320"/>
            <a:ext cx="4539240" cy="52448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4"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225"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26"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27"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228"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229"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Physical Vapour deposition</a:t>
            </a:r>
            <a:endParaRPr b="0" lang="en-US" sz="2800" spc="-1" strike="noStrike">
              <a:solidFill>
                <a:srgbClr val="000000"/>
              </a:solidFill>
              <a:latin typeface="Calibri"/>
            </a:endParaRPr>
          </a:p>
        </p:txBody>
      </p:sp>
      <p:sp>
        <p:nvSpPr>
          <p:cNvPr id="230"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231" name="pole tekstowe 6"/>
          <p:cNvSpPr/>
          <p:nvPr/>
        </p:nvSpPr>
        <p:spPr>
          <a:xfrm>
            <a:off x="256680" y="2863080"/>
            <a:ext cx="3546000" cy="301212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Is a set of vacuum deposition methods, in which a solid material vaporizes in vacuum and is deposited on a substrate </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There are three main types of PVD:</a:t>
            </a:r>
            <a:br/>
            <a:r>
              <a:rPr b="0" lang="en-US" sz="1600" spc="-1" strike="noStrike">
                <a:solidFill>
                  <a:srgbClr val="ffffff"/>
                </a:solidFill>
                <a:latin typeface="Calibri"/>
              </a:rPr>
              <a:t>- thermal evaporation, in which heated material condenses on substrate</a:t>
            </a:r>
            <a:br/>
            <a:r>
              <a:rPr b="0" lang="en-US" sz="1600" spc="-1" strike="noStrike">
                <a:solidFill>
                  <a:srgbClr val="ffffff"/>
                </a:solidFill>
                <a:latin typeface="Calibri"/>
              </a:rPr>
              <a:t>- sputtering, which involves generation of plasma between the coating species and substrate</a:t>
            </a:r>
            <a:br/>
            <a:r>
              <a:rPr b="0" lang="en-US" sz="1600" spc="-1" strike="noStrike">
                <a:solidFill>
                  <a:srgbClr val="ffffff"/>
                </a:solidFill>
                <a:latin typeface="Calibri"/>
              </a:rPr>
              <a:t>- ion plating, it is basically a combination of the two above</a:t>
            </a:r>
            <a:endParaRPr b="0" lang="pl-PL" sz="1600" spc="-1" strike="noStrike">
              <a:latin typeface="Arial"/>
            </a:endParaRPr>
          </a:p>
        </p:txBody>
      </p:sp>
      <p:sp>
        <p:nvSpPr>
          <p:cNvPr id="232"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233" name="Picture 4" descr=""/>
          <p:cNvPicPr/>
          <p:nvPr/>
        </p:nvPicPr>
        <p:blipFill>
          <a:blip r:embed="rId1"/>
          <a:stretch/>
        </p:blipFill>
        <p:spPr>
          <a:xfrm>
            <a:off x="3913920" y="1002960"/>
            <a:ext cx="9020160" cy="51418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4" name="Rectangle 54"/>
          <p:cNvSpPr/>
          <p:nvPr/>
        </p:nvSpPr>
        <p:spPr>
          <a:xfrm>
            <a:off x="3240" y="6400800"/>
            <a:ext cx="12188520" cy="456840"/>
          </a:xfrm>
          <a:prstGeom prst="rect">
            <a:avLst/>
          </a:prstGeom>
          <a:solidFill>
            <a:srgbClr val="bd582c"/>
          </a:solidFill>
          <a:ln w="15840">
            <a:noFill/>
          </a:ln>
        </p:spPr>
        <p:style>
          <a:lnRef idx="0"/>
          <a:fillRef idx="0"/>
          <a:effectRef idx="0"/>
          <a:fontRef idx="minor"/>
        </p:style>
      </p:sp>
      <p:sp>
        <p:nvSpPr>
          <p:cNvPr id="235" name="Rectangle 56"/>
          <p:cNvSpPr/>
          <p:nvPr/>
        </p:nvSpPr>
        <p:spPr>
          <a:xfrm>
            <a:off x="0" y="6334200"/>
            <a:ext cx="12188520" cy="63720"/>
          </a:xfrm>
          <a:prstGeom prst="rect">
            <a:avLst/>
          </a:prstGeom>
          <a:solidFill>
            <a:srgbClr val="e48312"/>
          </a:solidFill>
          <a:ln w="15840">
            <a:noFill/>
          </a:ln>
        </p:spPr>
        <p:style>
          <a:lnRef idx="0"/>
          <a:fillRef idx="0"/>
          <a:effectRef idx="0"/>
          <a:fontRef idx="minor"/>
        </p:style>
      </p:sp>
      <p:sp>
        <p:nvSpPr>
          <p:cNvPr id="236" name="Straight Connector 58"/>
          <p:cNvSpPr/>
          <p:nvPr/>
        </p:nvSpPr>
        <p:spPr>
          <a:xfrm>
            <a:off x="1207440" y="4343400"/>
            <a:ext cx="9875520" cy="360"/>
          </a:xfrm>
          <a:prstGeom prst="line">
            <a:avLst/>
          </a:prstGeom>
          <a:ln w="6480">
            <a:solidFill>
              <a:srgbClr val="808080"/>
            </a:solidFill>
            <a:round/>
          </a:ln>
        </p:spPr>
        <p:style>
          <a:lnRef idx="0"/>
          <a:fillRef idx="0"/>
          <a:effectRef idx="0"/>
          <a:fontRef idx="minor"/>
        </p:style>
      </p:sp>
      <p:sp>
        <p:nvSpPr>
          <p:cNvPr id="237" name="Rectangle 60"/>
          <p:cNvSpPr/>
          <p:nvPr/>
        </p:nvSpPr>
        <p:spPr>
          <a:xfrm>
            <a:off x="0" y="0"/>
            <a:ext cx="12191760" cy="6333840"/>
          </a:xfrm>
          <a:prstGeom prst="rect">
            <a:avLst/>
          </a:prstGeom>
          <a:solidFill>
            <a:srgbClr val="ffffff"/>
          </a:solidFill>
          <a:ln w="15840">
            <a:noFill/>
          </a:ln>
        </p:spPr>
        <p:style>
          <a:lnRef idx="0"/>
          <a:fillRef idx="0"/>
          <a:effectRef idx="0"/>
          <a:fontRef idx="minor"/>
        </p:style>
      </p:sp>
      <p:sp>
        <p:nvSpPr>
          <p:cNvPr id="238" name="Straight Connector 62"/>
          <p:cNvSpPr/>
          <p:nvPr/>
        </p:nvSpPr>
        <p:spPr>
          <a:xfrm>
            <a:off x="3944520" y="4325040"/>
            <a:ext cx="7132320" cy="360"/>
          </a:xfrm>
          <a:prstGeom prst="line">
            <a:avLst/>
          </a:prstGeom>
          <a:ln w="6480">
            <a:solidFill>
              <a:srgbClr val="808080"/>
            </a:solidFill>
            <a:round/>
          </a:ln>
        </p:spPr>
        <p:style>
          <a:lnRef idx="0"/>
          <a:fillRef idx="0"/>
          <a:effectRef idx="0"/>
          <a:fontRef idx="minor"/>
        </p:style>
      </p:sp>
      <p:sp>
        <p:nvSpPr>
          <p:cNvPr id="239" name="PlaceHolder 1"/>
          <p:cNvSpPr>
            <a:spLocks noGrp="1"/>
          </p:cNvSpPr>
          <p:nvPr>
            <p:ph type="title"/>
          </p:nvPr>
        </p:nvSpPr>
        <p:spPr>
          <a:xfrm>
            <a:off x="3836520" y="758880"/>
            <a:ext cx="7318800" cy="3565800"/>
          </a:xfrm>
          <a:prstGeom prst="rect">
            <a:avLst/>
          </a:prstGeom>
          <a:noFill/>
          <a:ln w="0">
            <a:noFill/>
          </a:ln>
        </p:spPr>
        <p:txBody>
          <a:bodyPr anchor="b">
            <a:noAutofit/>
          </a:bodyPr>
          <a:p>
            <a:pPr>
              <a:lnSpc>
                <a:spcPct val="85000"/>
              </a:lnSpc>
            </a:pPr>
            <a:r>
              <a:rPr b="0" lang="en-US" sz="5400" spc="-52" strike="noStrike">
                <a:solidFill>
                  <a:srgbClr val="262626"/>
                </a:solidFill>
                <a:latin typeface="Calibri Light"/>
              </a:rPr>
              <a:t>Diamond and Diamond-like Carbon coatings</a:t>
            </a:r>
            <a:endParaRPr b="0" lang="en-US" sz="5400" spc="-1" strike="noStrike">
              <a:solidFill>
                <a:srgbClr val="000000"/>
              </a:solidFill>
              <a:latin typeface="Calibri"/>
            </a:endParaRPr>
          </a:p>
        </p:txBody>
      </p:sp>
      <p:sp>
        <p:nvSpPr>
          <p:cNvPr id="240" name="Rectangle 64"/>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41" name="Rectangle 66"/>
          <p:cNvSpPr/>
          <p:nvPr/>
        </p:nvSpPr>
        <p:spPr>
          <a:xfrm>
            <a:off x="0" y="6400800"/>
            <a:ext cx="12191760" cy="456840"/>
          </a:xfrm>
          <a:prstGeom prst="rect">
            <a:avLst/>
          </a:prstGeom>
          <a:solidFill>
            <a:srgbClr val="bd582c"/>
          </a:solidFill>
          <a:ln w="15840">
            <a:noFill/>
          </a:ln>
        </p:spPr>
        <p:style>
          <a:lnRef idx="0"/>
          <a:fillRef idx="0"/>
          <a:effectRef idx="0"/>
          <a:fontRef idx="minor"/>
        </p:style>
      </p:sp>
      <p:pic>
        <p:nvPicPr>
          <p:cNvPr id="242" name="Picture 5" descr=""/>
          <p:cNvPicPr/>
          <p:nvPr/>
        </p:nvPicPr>
        <p:blipFill>
          <a:blip r:embed="rId1"/>
          <a:stretch/>
        </p:blipFill>
        <p:spPr>
          <a:xfrm>
            <a:off x="592560" y="1816920"/>
            <a:ext cx="3012840" cy="3065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3"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244"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45"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46"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247"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248"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Diamond films</a:t>
            </a:r>
            <a:endParaRPr b="0" lang="en-US" sz="2800" spc="-1" strike="noStrike">
              <a:solidFill>
                <a:srgbClr val="000000"/>
              </a:solidFill>
              <a:latin typeface="Calibri"/>
            </a:endParaRPr>
          </a:p>
        </p:txBody>
      </p:sp>
      <p:sp>
        <p:nvSpPr>
          <p:cNvPr id="249"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250" name="pole tekstowe 6"/>
          <p:cNvSpPr/>
          <p:nvPr/>
        </p:nvSpPr>
        <p:spPr>
          <a:xfrm>
            <a:off x="256680" y="2863080"/>
            <a:ext cx="3546000" cy="3498840"/>
          </a:xfrm>
          <a:prstGeom prst="rect">
            <a:avLst/>
          </a:prstGeom>
          <a:noFill/>
          <a:ln w="0">
            <a:noFill/>
          </a:ln>
        </p:spPr>
        <p:style>
          <a:lnRef idx="0"/>
          <a:fillRef idx="0"/>
          <a:effectRef idx="0"/>
          <a:fontRef idx="minor"/>
        </p:style>
        <p:txBody>
          <a:bodyPr anchor="t">
            <a:spAutoFit/>
          </a:bodyPr>
          <a:p>
            <a:pPr indent="-216000">
              <a:lnSpc>
                <a:spcPct val="100000"/>
              </a:lnSpc>
              <a:buClr>
                <a:srgbClr val="ffffff"/>
              </a:buClr>
              <a:buFont typeface="Calibri"/>
              <a:buChar char="•"/>
            </a:pPr>
            <a:r>
              <a:rPr b="0" lang="en-US" sz="1600" spc="-1" strike="noStrike">
                <a:solidFill>
                  <a:srgbClr val="ffffff"/>
                </a:solidFill>
                <a:latin typeface="Calibri"/>
              </a:rPr>
              <a:t>Polycrystalline diamonds (PCD) are much cheaper and easier to manufacture cousins of natural bulk diamonds</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One of the most common methods of fabrication of diamond films are CVD methods like microwave CVD</a:t>
            </a:r>
            <a:endParaRPr b="0" lang="pl-PL" sz="1600" spc="-1" strike="noStrike">
              <a:latin typeface="Arial"/>
            </a:endParaRPr>
          </a:p>
          <a:p>
            <a:pPr>
              <a:lnSpc>
                <a:spcPct val="100000"/>
              </a:lnSpc>
            </a:pPr>
            <a:endParaRPr b="0" lang="pl-PL" sz="1600" spc="-1" strike="noStrike">
              <a:latin typeface="Arial"/>
            </a:endParaRPr>
          </a:p>
          <a:p>
            <a:pPr indent="-216000">
              <a:lnSpc>
                <a:spcPct val="100000"/>
              </a:lnSpc>
              <a:buClr>
                <a:srgbClr val="ffffff"/>
              </a:buClr>
              <a:buFont typeface="Calibri"/>
              <a:buChar char="•"/>
            </a:pPr>
            <a:r>
              <a:rPr b="0" lang="en-US" sz="1600" spc="-1" strike="noStrike">
                <a:solidFill>
                  <a:srgbClr val="ffffff"/>
                </a:solidFill>
                <a:latin typeface="Calibri"/>
              </a:rPr>
              <a:t>Research work on diamond films exploded in 1980s and 1990s, with methane gas in presence of hydrogen method being the major breakthrough</a:t>
            </a:r>
            <a:endParaRPr b="0" lang="pl-PL" sz="1600" spc="-1" strike="noStrike">
              <a:latin typeface="Arial"/>
            </a:endParaRPr>
          </a:p>
          <a:p>
            <a:pPr>
              <a:lnSpc>
                <a:spcPct val="100000"/>
              </a:lnSpc>
            </a:pPr>
            <a:endParaRPr b="0" lang="pl-PL" sz="1600" spc="-1" strike="noStrike">
              <a:latin typeface="Arial"/>
            </a:endParaRPr>
          </a:p>
        </p:txBody>
      </p:sp>
      <p:sp>
        <p:nvSpPr>
          <p:cNvPr id="251"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252" name="Picture 4" descr=""/>
          <p:cNvPicPr/>
          <p:nvPr/>
        </p:nvPicPr>
        <p:blipFill>
          <a:blip r:embed="rId1"/>
          <a:stretch/>
        </p:blipFill>
        <p:spPr>
          <a:xfrm>
            <a:off x="6236280" y="1458720"/>
            <a:ext cx="4156200" cy="35712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3"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254"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55"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56"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257"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258"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Diamond films</a:t>
            </a:r>
            <a:endParaRPr b="0" lang="en-US" sz="2800" spc="-1" strike="noStrike">
              <a:solidFill>
                <a:srgbClr val="000000"/>
              </a:solidFill>
              <a:latin typeface="Calibri"/>
            </a:endParaRPr>
          </a:p>
        </p:txBody>
      </p:sp>
      <p:sp>
        <p:nvSpPr>
          <p:cNvPr id="259"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260" name="pole tekstowe 6"/>
          <p:cNvSpPr/>
          <p:nvPr/>
        </p:nvSpPr>
        <p:spPr>
          <a:xfrm>
            <a:off x="256680" y="2863080"/>
            <a:ext cx="3546000" cy="3255480"/>
          </a:xfrm>
          <a:prstGeom prst="rect">
            <a:avLst/>
          </a:prstGeom>
          <a:noFill/>
          <a:ln w="0">
            <a:noFill/>
          </a:ln>
        </p:spPr>
        <p:style>
          <a:lnRef idx="0"/>
          <a:fillRef idx="0"/>
          <a:effectRef idx="0"/>
          <a:fontRef idx="minor"/>
        </p:style>
        <p:txBody>
          <a:bodyPr anchor="t">
            <a:spAutoFit/>
          </a:bodyPr>
          <a:p>
            <a:pPr marL="285840" indent="-285840">
              <a:lnSpc>
                <a:spcPct val="100000"/>
              </a:lnSpc>
              <a:buClr>
                <a:srgbClr val="ffffff"/>
              </a:buClr>
              <a:buFont typeface="Calibri,Sans-Serif"/>
              <a:buChar char="•"/>
            </a:pPr>
            <a:r>
              <a:rPr b="0" lang="en-US" sz="1600" spc="-1" strike="noStrike">
                <a:solidFill>
                  <a:srgbClr val="ffffff"/>
                </a:solidFill>
                <a:latin typeface="Calibri"/>
                <a:ea typeface="Calibri"/>
              </a:rPr>
              <a:t>CVD deposition of PCD layers takes place with gas composition of 0.5-5% methane, over 95% hydrogen and other gasses</a:t>
            </a:r>
            <a:endParaRPr b="0" lang="pl-PL" sz="1600" spc="-1" strike="noStrike">
              <a:latin typeface="Arial"/>
            </a:endParaRPr>
          </a:p>
          <a:p>
            <a:pPr>
              <a:lnSpc>
                <a:spcPct val="100000"/>
              </a:lnSpc>
            </a:pPr>
            <a:endParaRPr b="0" lang="pl-PL" sz="1600" spc="-1" strike="noStrike">
              <a:latin typeface="Arial"/>
            </a:endParaRPr>
          </a:p>
          <a:p>
            <a:pPr marL="285840" indent="-285840">
              <a:lnSpc>
                <a:spcPct val="100000"/>
              </a:lnSpc>
              <a:buClr>
                <a:srgbClr val="ffffff"/>
              </a:buClr>
              <a:buFont typeface="Calibri,Sans-Serif"/>
              <a:buChar char="•"/>
            </a:pPr>
            <a:r>
              <a:rPr b="0" lang="en-US" sz="1600" spc="-1" strike="noStrike">
                <a:solidFill>
                  <a:srgbClr val="ffffff"/>
                </a:solidFill>
                <a:latin typeface="Calibri"/>
                <a:ea typeface="Calibri"/>
              </a:rPr>
              <a:t>Conditions lead to nucleation of sp3 carbon. Highly energetic hydrogen etches other phases and stabilizes only sp3 bonding in diamond film</a:t>
            </a:r>
            <a:endParaRPr b="0" lang="pl-PL" sz="1600" spc="-1" strike="noStrike">
              <a:latin typeface="Arial"/>
            </a:endParaRPr>
          </a:p>
          <a:p>
            <a:pPr>
              <a:lnSpc>
                <a:spcPct val="100000"/>
              </a:lnSpc>
            </a:pPr>
            <a:endParaRPr b="0" lang="pl-PL" sz="1600" spc="-1" strike="noStrike">
              <a:latin typeface="Arial"/>
            </a:endParaRPr>
          </a:p>
          <a:p>
            <a:pPr marL="285840" indent="-285840">
              <a:lnSpc>
                <a:spcPct val="100000"/>
              </a:lnSpc>
              <a:buClr>
                <a:srgbClr val="ffffff"/>
              </a:buClr>
              <a:buFont typeface="Calibri,Sans-Serif"/>
              <a:buChar char="•"/>
            </a:pPr>
            <a:r>
              <a:rPr b="0" lang="en-US" sz="1600" spc="-1" strike="noStrike">
                <a:solidFill>
                  <a:srgbClr val="ffffff"/>
                </a:solidFill>
                <a:latin typeface="Calibri"/>
                <a:ea typeface="Calibri"/>
              </a:rPr>
              <a:t>Other gasses are used to introduce N, P, or B atoms to achieve better optical, or electrical properties</a:t>
            </a:r>
            <a:endParaRPr b="0" lang="pl-PL" sz="1600" spc="-1" strike="noStrike">
              <a:latin typeface="Arial"/>
            </a:endParaRPr>
          </a:p>
        </p:txBody>
      </p:sp>
      <p:sp>
        <p:nvSpPr>
          <p:cNvPr id="261"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262" name="Picture 5" descr=""/>
          <p:cNvPicPr/>
          <p:nvPr/>
        </p:nvPicPr>
        <p:blipFill>
          <a:blip r:embed="rId1"/>
          <a:stretch/>
        </p:blipFill>
        <p:spPr>
          <a:xfrm>
            <a:off x="6297480" y="1418040"/>
            <a:ext cx="3627720" cy="3837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Rectangle 27"/>
          <p:cNvSpPr/>
          <p:nvPr/>
        </p:nvSpPr>
        <p:spPr>
          <a:xfrm>
            <a:off x="0" y="6400800"/>
            <a:ext cx="12191760" cy="456840"/>
          </a:xfrm>
          <a:prstGeom prst="rect">
            <a:avLst/>
          </a:prstGeom>
          <a:solidFill>
            <a:srgbClr val="bd582c"/>
          </a:solidFill>
          <a:ln w="15840">
            <a:noFill/>
          </a:ln>
        </p:spPr>
        <p:style>
          <a:lnRef idx="0"/>
          <a:fillRef idx="0"/>
          <a:effectRef idx="0"/>
          <a:fontRef idx="minor"/>
        </p:style>
      </p:sp>
      <p:sp>
        <p:nvSpPr>
          <p:cNvPr id="264" name="Rectangle 29"/>
          <p:cNvSpPr/>
          <p:nvPr/>
        </p:nvSpPr>
        <p:spPr>
          <a:xfrm>
            <a:off x="0" y="6334200"/>
            <a:ext cx="12191760" cy="65520"/>
          </a:xfrm>
          <a:prstGeom prst="rect">
            <a:avLst/>
          </a:prstGeom>
          <a:solidFill>
            <a:srgbClr val="e48312"/>
          </a:solidFill>
          <a:ln w="15840">
            <a:noFill/>
          </a:ln>
        </p:spPr>
        <p:style>
          <a:lnRef idx="0"/>
          <a:fillRef idx="0"/>
          <a:effectRef idx="0"/>
          <a:fontRef idx="minor"/>
        </p:style>
      </p:sp>
      <p:sp>
        <p:nvSpPr>
          <p:cNvPr id="265" name="Straight Connector 31"/>
          <p:cNvSpPr/>
          <p:nvPr/>
        </p:nvSpPr>
        <p:spPr>
          <a:xfrm>
            <a:off x="1193400" y="1737720"/>
            <a:ext cx="9966960" cy="360"/>
          </a:xfrm>
          <a:prstGeom prst="line">
            <a:avLst/>
          </a:prstGeom>
          <a:ln w="6480">
            <a:solidFill>
              <a:srgbClr val="808080"/>
            </a:solidFill>
            <a:round/>
          </a:ln>
        </p:spPr>
        <p:style>
          <a:lnRef idx="0"/>
          <a:fillRef idx="0"/>
          <a:effectRef idx="0"/>
          <a:fontRef idx="minor"/>
        </p:style>
      </p:sp>
      <p:sp>
        <p:nvSpPr>
          <p:cNvPr id="266" name="Rectangle 33"/>
          <p:cNvSpPr/>
          <p:nvPr/>
        </p:nvSpPr>
        <p:spPr>
          <a:xfrm>
            <a:off x="0" y="0"/>
            <a:ext cx="12186000" cy="6857640"/>
          </a:xfrm>
          <a:prstGeom prst="rect">
            <a:avLst/>
          </a:prstGeom>
          <a:solidFill>
            <a:srgbClr val="ffffff"/>
          </a:solidFill>
          <a:ln w="15840">
            <a:noFill/>
          </a:ln>
        </p:spPr>
        <p:style>
          <a:lnRef idx="0"/>
          <a:fillRef idx="0"/>
          <a:effectRef idx="0"/>
          <a:fontRef idx="minor"/>
        </p:style>
      </p:sp>
      <p:sp>
        <p:nvSpPr>
          <p:cNvPr id="267" name="Rectangle 35"/>
          <p:cNvSpPr/>
          <p:nvPr/>
        </p:nvSpPr>
        <p:spPr>
          <a:xfrm>
            <a:off x="0" y="0"/>
            <a:ext cx="4050360" cy="6857640"/>
          </a:xfrm>
          <a:prstGeom prst="rect">
            <a:avLst/>
          </a:prstGeom>
          <a:solidFill>
            <a:srgbClr val="bd582c"/>
          </a:solidFill>
          <a:ln w="15840">
            <a:noFill/>
          </a:ln>
        </p:spPr>
        <p:style>
          <a:lnRef idx="0"/>
          <a:fillRef idx="0"/>
          <a:effectRef idx="0"/>
          <a:fontRef idx="minor"/>
        </p:style>
      </p:sp>
      <p:sp>
        <p:nvSpPr>
          <p:cNvPr id="268" name="PlaceHolder 1"/>
          <p:cNvSpPr>
            <a:spLocks noGrp="1"/>
          </p:cNvSpPr>
          <p:nvPr>
            <p:ph type="title"/>
          </p:nvPr>
        </p:nvSpPr>
        <p:spPr>
          <a:xfrm>
            <a:off x="380160" y="369360"/>
            <a:ext cx="3422520" cy="2103480"/>
          </a:xfrm>
          <a:prstGeom prst="rect">
            <a:avLst/>
          </a:prstGeom>
          <a:noFill/>
          <a:ln w="0">
            <a:noFill/>
          </a:ln>
        </p:spPr>
        <p:txBody>
          <a:bodyPr anchor="b">
            <a:normAutofit/>
          </a:bodyPr>
          <a:p>
            <a:pPr>
              <a:lnSpc>
                <a:spcPct val="85000"/>
              </a:lnSpc>
            </a:pPr>
            <a:r>
              <a:rPr b="1" lang="en-US" sz="2800" spc="-52" strike="noStrike">
                <a:solidFill>
                  <a:srgbClr val="ffffff"/>
                </a:solidFill>
                <a:latin typeface="Calibri Light"/>
              </a:rPr>
              <a:t>Microcrystalline diamond (MCD) and Nanocrystalline diamond (NCD)</a:t>
            </a:r>
            <a:endParaRPr b="0" lang="en-US" sz="2800" spc="-1" strike="noStrike">
              <a:solidFill>
                <a:srgbClr val="000000"/>
              </a:solidFill>
              <a:latin typeface="Calibri"/>
            </a:endParaRPr>
          </a:p>
        </p:txBody>
      </p:sp>
      <p:sp>
        <p:nvSpPr>
          <p:cNvPr id="269" name="Rectangle 37"/>
          <p:cNvSpPr/>
          <p:nvPr/>
        </p:nvSpPr>
        <p:spPr>
          <a:xfrm>
            <a:off x="4039920" y="0"/>
            <a:ext cx="63720" cy="6857640"/>
          </a:xfrm>
          <a:prstGeom prst="rect">
            <a:avLst/>
          </a:prstGeom>
          <a:solidFill>
            <a:srgbClr val="e48312"/>
          </a:solidFill>
          <a:ln w="15840">
            <a:noFill/>
          </a:ln>
        </p:spPr>
        <p:style>
          <a:lnRef idx="0"/>
          <a:fillRef idx="0"/>
          <a:effectRef idx="0"/>
          <a:fontRef idx="minor"/>
        </p:style>
      </p:sp>
      <p:sp>
        <p:nvSpPr>
          <p:cNvPr id="270" name="pole tekstowe 6"/>
          <p:cNvSpPr/>
          <p:nvPr/>
        </p:nvSpPr>
        <p:spPr>
          <a:xfrm>
            <a:off x="256680" y="2863080"/>
            <a:ext cx="3546000" cy="3498840"/>
          </a:xfrm>
          <a:prstGeom prst="rect">
            <a:avLst/>
          </a:prstGeom>
          <a:noFill/>
          <a:ln w="0">
            <a:noFill/>
          </a:ln>
        </p:spPr>
        <p:style>
          <a:lnRef idx="0"/>
          <a:fillRef idx="0"/>
          <a:effectRef idx="0"/>
          <a:fontRef idx="minor"/>
        </p:style>
        <p:txBody>
          <a:bodyPr anchor="t">
            <a:spAutoFit/>
          </a:bodyPr>
          <a:p>
            <a:pPr marL="285840" indent="-285840">
              <a:lnSpc>
                <a:spcPct val="100000"/>
              </a:lnSpc>
              <a:buClr>
                <a:srgbClr val="ffffff"/>
              </a:buClr>
              <a:buFont typeface="Calibri,Sans-Serif"/>
              <a:buChar char="•"/>
            </a:pPr>
            <a:r>
              <a:rPr b="0" lang="en-US" sz="1600" spc="-1" strike="noStrike">
                <a:solidFill>
                  <a:srgbClr val="ffffff"/>
                </a:solidFill>
                <a:latin typeface="Calibri"/>
                <a:ea typeface="Calibri"/>
              </a:rPr>
              <a:t>Highly crystalline MCD are generally made of wide and long columnar grains with peculiar preferred growth orientations</a:t>
            </a:r>
            <a:endParaRPr b="0" lang="pl-PL" sz="1600" spc="-1" strike="noStrike">
              <a:latin typeface="Arial"/>
            </a:endParaRPr>
          </a:p>
          <a:p>
            <a:pPr>
              <a:lnSpc>
                <a:spcPct val="100000"/>
              </a:lnSpc>
            </a:pPr>
            <a:endParaRPr b="0" lang="pl-PL" sz="1600" spc="-1" strike="noStrike">
              <a:latin typeface="Arial"/>
            </a:endParaRPr>
          </a:p>
          <a:p>
            <a:pPr marL="285840" indent="-285840">
              <a:lnSpc>
                <a:spcPct val="100000"/>
              </a:lnSpc>
              <a:buClr>
                <a:srgbClr val="ffffff"/>
              </a:buClr>
              <a:buFont typeface="Calibri,Sans-Serif"/>
              <a:buChar char="•"/>
            </a:pPr>
            <a:r>
              <a:rPr b="0" lang="en-US" sz="1600" spc="-1" strike="noStrike">
                <a:solidFill>
                  <a:srgbClr val="ffffff"/>
                </a:solidFill>
                <a:latin typeface="Calibri"/>
                <a:ea typeface="Calibri"/>
              </a:rPr>
              <a:t>Typical rms roughness of it is typically around 10% of film thickness </a:t>
            </a:r>
            <a:endParaRPr b="0" lang="pl-PL" sz="1600" spc="-1" strike="noStrike">
              <a:latin typeface="Arial"/>
            </a:endParaRPr>
          </a:p>
          <a:p>
            <a:pPr>
              <a:lnSpc>
                <a:spcPct val="100000"/>
              </a:lnSpc>
            </a:pPr>
            <a:endParaRPr b="0" lang="pl-PL" sz="1600" spc="-1" strike="noStrike">
              <a:latin typeface="Arial"/>
            </a:endParaRPr>
          </a:p>
          <a:p>
            <a:pPr marL="285840" indent="-285840">
              <a:lnSpc>
                <a:spcPct val="100000"/>
              </a:lnSpc>
              <a:buClr>
                <a:srgbClr val="ffffff"/>
              </a:buClr>
              <a:buFont typeface="Calibri,Sans-Serif"/>
              <a:buChar char="•"/>
            </a:pPr>
            <a:r>
              <a:rPr b="0" lang="en-US" sz="1600" spc="-1" strike="noStrike">
                <a:solidFill>
                  <a:srgbClr val="ffffff"/>
                </a:solidFill>
                <a:latin typeface="Calibri"/>
                <a:ea typeface="Calibri"/>
              </a:rPr>
              <a:t>Nanocrystalline diamond grain side varies around 10-100 nm, thus making a surface much smoother</a:t>
            </a:r>
            <a:endParaRPr b="0" lang="pl-PL" sz="1600" spc="-1" strike="noStrike">
              <a:latin typeface="Arial"/>
            </a:endParaRPr>
          </a:p>
          <a:p>
            <a:pPr>
              <a:lnSpc>
                <a:spcPct val="100000"/>
              </a:lnSpc>
            </a:pPr>
            <a:endParaRPr b="0" lang="pl-PL" sz="1600" spc="-1" strike="noStrike">
              <a:latin typeface="Arial"/>
            </a:endParaRPr>
          </a:p>
          <a:p>
            <a:pPr>
              <a:lnSpc>
                <a:spcPct val="100000"/>
              </a:lnSpc>
            </a:pPr>
            <a:endParaRPr b="0" lang="pl-PL" sz="1600" spc="-1" strike="noStrike">
              <a:latin typeface="Arial"/>
            </a:endParaRPr>
          </a:p>
        </p:txBody>
      </p:sp>
      <p:sp>
        <p:nvSpPr>
          <p:cNvPr id="271" name="Łącznik prosty 23"/>
          <p:cNvSpPr/>
          <p:nvPr/>
        </p:nvSpPr>
        <p:spPr>
          <a:xfrm>
            <a:off x="379800" y="2588040"/>
            <a:ext cx="3186000" cy="360"/>
          </a:xfrm>
          <a:prstGeom prst="line">
            <a:avLst/>
          </a:prstGeom>
          <a:ln w="25560">
            <a:solidFill>
              <a:srgbClr val="ffffff"/>
            </a:solidFill>
            <a:round/>
          </a:ln>
        </p:spPr>
        <p:style>
          <a:lnRef idx="0"/>
          <a:fillRef idx="0"/>
          <a:effectRef idx="0"/>
          <a:fontRef idx="minor"/>
        </p:style>
      </p:sp>
      <p:pic>
        <p:nvPicPr>
          <p:cNvPr id="272" name="Picture 5" descr=""/>
          <p:cNvPicPr/>
          <p:nvPr/>
        </p:nvPicPr>
        <p:blipFill>
          <a:blip r:embed="rId1"/>
          <a:srcRect l="0" t="0" r="-203" b="4843"/>
          <a:stretch/>
        </p:blipFill>
        <p:spPr>
          <a:xfrm>
            <a:off x="4577040" y="2247840"/>
            <a:ext cx="7351560" cy="2607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361</TotalTime>
  <Application>LibreOffice/7.2.2.2$Linux_X86_64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2021-05-18T20:03:07Z</dcterms:created>
  <dc:creator>Marcin Tomkiewicz</dc:creator>
  <dc:description/>
  <dc:language>pl-PL</dc:language>
  <cp:lastModifiedBy/>
  <dcterms:modified xsi:type="dcterms:W3CDTF">2021-11-09T13:49:57Z</dcterms:modified>
  <cp:revision>1837</cp:revision>
  <dc:subject/>
  <dc:title>Mechanisms of polymer degradation, different mechanisms of polymer degradation, detailed description of biodegradation and composting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0x0101007FA77CC7A40DF04B94A93A9FD31E8D46</vt:lpwstr>
  </property>
  <property fmtid="{D5CDD505-2E9C-101B-9397-08002B2CF9AE}" pid="3" name="PresentationFormat">
    <vt:lpwstr>Widescreen</vt:lpwstr>
  </property>
  <property fmtid="{D5CDD505-2E9C-101B-9397-08002B2CF9AE}" pid="4" name="Slides">
    <vt:r8>21</vt:r8>
  </property>
</Properties>
</file>