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4"/>
  </p:sldMasterIdLst>
  <p:notesMasterIdLst>
    <p:notesMasterId r:id="rId24"/>
  </p:notesMasterIdLst>
  <p:sldIdLst>
    <p:sldId id="256" r:id="rId5"/>
    <p:sldId id="267" r:id="rId6"/>
    <p:sldId id="266" r:id="rId7"/>
    <p:sldId id="269" r:id="rId8"/>
    <p:sldId id="270" r:id="rId9"/>
    <p:sldId id="271" r:id="rId10"/>
    <p:sldId id="272" r:id="rId11"/>
    <p:sldId id="273" r:id="rId12"/>
    <p:sldId id="274" r:id="rId13"/>
    <p:sldId id="275" r:id="rId14"/>
    <p:sldId id="277" r:id="rId15"/>
    <p:sldId id="278" r:id="rId16"/>
    <p:sldId id="276" r:id="rId17"/>
    <p:sldId id="279" r:id="rId18"/>
    <p:sldId id="280" r:id="rId19"/>
    <p:sldId id="281" r:id="rId20"/>
    <p:sldId id="282" r:id="rId21"/>
    <p:sldId id="283" r:id="rId22"/>
    <p:sldId id="28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in Tomkiewicz" initials="MT" lastIdx="1" clrIdx="0">
    <p:extLst>
      <p:ext uri="{19B8F6BF-5375-455C-9EA6-DF929625EA0E}">
        <p15:presenceInfo xmlns:p15="http://schemas.microsoft.com/office/powerpoint/2012/main" userId="Marcin Tomkiewic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0315B2-5EEA-BE3D-1490-451A54D0E99D}" v="6508" dt="2022-01-16T22:46:59.423"/>
    <p1510:client id="{6E620B2D-EF3E-7ACA-B016-B49952627A12}" v="7" dt="2021-11-29T19:38:27.052"/>
    <p1510:client id="{7855384B-E9F1-4E00-AA13-33E9A7428607}" v="298" dt="2021-11-05T17:15:00.664"/>
    <p1510:client id="{89FF4481-7523-1724-861E-7A9D2F16E99E}" v="4994" dt="2021-10-25T21:12:54.935"/>
    <p1510:client id="{97251675-2C53-5F7B-5CE2-F6B15C0ECD61}" v="1125" dt="2021-10-18T19:35:47.575"/>
    <p1510:client id="{A54BE6F9-333C-3143-D1FF-B110752D39BB}" v="1318" dt="2022-01-16T19:51:06.283"/>
    <p1510:client id="{A655ED2C-240B-C64E-E92B-4200F1260328}" v="4562" dt="2021-10-25T19:11:38.863"/>
    <p1510:client id="{E475DF59-9DED-44A0-8267-A60B91D4FB02}" v="664" dt="2021-05-19T12:54:34.872"/>
  </p1510:revLst>
</p1510:revInfo>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FD41A8-CB1E-4C61-B907-96C65708B8CB}" type="datetimeFigureOut">
              <a:rPr lang="pl"/>
              <a:t>16.01.2022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5C8A71-9E8E-43EE-B209-BD31A0CFEEE5}" type="slidenum">
              <a:rPr lang="pl"/>
              <a:t>‹#›</a:t>
            </a:fld>
            <a:endParaRPr lang="en-US"/>
          </a:p>
        </p:txBody>
      </p:sp>
    </p:spTree>
    <p:extLst>
      <p:ext uri="{BB962C8B-B14F-4D97-AF65-F5344CB8AC3E}">
        <p14:creationId xmlns:p14="http://schemas.microsoft.com/office/powerpoint/2010/main" val="1083303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water is a polar liquid with a static relative per-</a:t>
            </a:r>
            <a:br>
              <a:rPr lang="en-US" dirty="0">
                <a:cs typeface="+mn-lt"/>
              </a:rPr>
            </a:br>
            <a:r>
              <a:rPr lang="en-US" dirty="0"/>
              <a:t> </a:t>
            </a:r>
            <a:r>
              <a:rPr lang="en-US" dirty="0" err="1"/>
              <a:t>mittivity</a:t>
            </a:r>
            <a:r>
              <a:rPr lang="en-US" dirty="0"/>
              <a:t> of about 80 (20°C), falling to 73 at 37°C (Fig. 4.1).</a:t>
            </a:r>
            <a:br>
              <a:rPr lang="en-US" dirty="0">
                <a:cs typeface="+mn-lt"/>
              </a:rPr>
            </a:br>
            <a:r>
              <a:rPr lang="en-US" dirty="0"/>
              <a:t> The addition of electrolytes such as NaCl or </a:t>
            </a:r>
            <a:r>
              <a:rPr lang="en-US" dirty="0" err="1"/>
              <a:t>KCl</a:t>
            </a:r>
            <a:r>
              <a:rPr lang="en-US" dirty="0"/>
              <a:t> lowers the permittivity pro-</a:t>
            </a:r>
            <a:br>
              <a:rPr lang="en-US" dirty="0">
                <a:cs typeface="+mn-lt"/>
              </a:rPr>
            </a:br>
            <a:r>
              <a:rPr lang="en-US" dirty="0"/>
              <a:t> </a:t>
            </a:r>
            <a:r>
              <a:rPr lang="en-US" dirty="0" err="1"/>
              <a:t>portionally</a:t>
            </a:r>
            <a:r>
              <a:rPr lang="en-US" dirty="0"/>
              <a:t> to concentration (e.g. with a dielectric decrement /span&gt;/span&gt;r of about 4 for</a:t>
            </a:r>
            <a:br>
              <a:rPr lang="en-US" dirty="0">
                <a:cs typeface="+mn-lt"/>
              </a:rPr>
            </a:br>
            <a:r>
              <a:rPr lang="en-US" dirty="0"/>
              <a:t> 250 mmol/L concentration of </a:t>
            </a:r>
            <a:r>
              <a:rPr lang="en-US" dirty="0" err="1"/>
              <a:t>KCl</a:t>
            </a:r>
            <a:r>
              <a:rPr lang="en-US" dirty="0"/>
              <a:t> (cf. Section 3.3)).</a:t>
            </a:r>
            <a:br>
              <a:rPr lang="en-US" dirty="0">
                <a:cs typeface="+mn-lt"/>
              </a:rPr>
            </a:br>
            <a:r>
              <a:rPr lang="en-US" dirty="0"/>
              <a:t> The high permittivity is one reason for the dissociative power of water. Ionic</a:t>
            </a:r>
            <a:br>
              <a:rPr lang="en-US" dirty="0">
                <a:cs typeface="+mn-lt"/>
              </a:rPr>
            </a:br>
            <a:r>
              <a:rPr lang="en-US" dirty="0"/>
              <a:t> bonds are split up so that ions exist in aqueous solutions in a free, but hydrated</a:t>
            </a:r>
            <a:br>
              <a:rPr lang="en-US" dirty="0">
                <a:cs typeface="+mn-lt"/>
              </a:rPr>
            </a:br>
            <a:r>
              <a:rPr lang="en-US" dirty="0"/>
              <a:t> form. Because of the strong dipolar electric fi eld, water molecules are attracted to</a:t>
            </a:r>
            <a:br>
              <a:rPr lang="en-US" dirty="0">
                <a:cs typeface="+mn-lt"/>
              </a:rPr>
            </a:br>
            <a:r>
              <a:rPr lang="en-US" dirty="0"/>
              <a:t> ions and local charges, forming a hydrated layer (sheet) which tends to neutralize</a:t>
            </a:r>
            <a:br>
              <a:rPr lang="en-US" dirty="0">
                <a:cs typeface="+mn-lt"/>
              </a:rPr>
            </a:br>
            <a:r>
              <a:rPr lang="en-US" dirty="0"/>
              <a:t> the charge and increase the effective dimensions of the charged particle. </a:t>
            </a:r>
            <a:endParaRPr lang="en-US"/>
          </a:p>
          <a:p>
            <a:endParaRPr lang="en-US" dirty="0">
              <a:cs typeface="Calibri"/>
            </a:endParaRPr>
          </a:p>
        </p:txBody>
      </p:sp>
      <p:sp>
        <p:nvSpPr>
          <p:cNvPr id="4" name="Slide Number Placeholder 3"/>
          <p:cNvSpPr>
            <a:spLocks noGrp="1"/>
          </p:cNvSpPr>
          <p:nvPr>
            <p:ph type="sldNum" sz="quarter" idx="5"/>
          </p:nvPr>
        </p:nvSpPr>
        <p:spPr/>
        <p:txBody>
          <a:bodyPr/>
          <a:lstStyle/>
          <a:p>
            <a:fld id="{245C8A71-9E8E-43EE-B209-BD31A0CFEEE5}" type="slidenum">
              <a:rPr lang="pl"/>
              <a:t>3</a:t>
            </a:fld>
            <a:endParaRPr lang="en-US"/>
          </a:p>
        </p:txBody>
      </p:sp>
    </p:spTree>
    <p:extLst>
      <p:ext uri="{BB962C8B-B14F-4D97-AF65-F5344CB8AC3E}">
        <p14:creationId xmlns:p14="http://schemas.microsoft.com/office/powerpoint/2010/main" val="69381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245C8A71-9E8E-43EE-B209-BD31A0CFEEE5}" type="slidenum">
              <a:rPr lang="pl"/>
              <a:t>15</a:t>
            </a:fld>
            <a:endParaRPr lang="en-US"/>
          </a:p>
        </p:txBody>
      </p:sp>
    </p:spTree>
    <p:extLst>
      <p:ext uri="{BB962C8B-B14F-4D97-AF65-F5344CB8AC3E}">
        <p14:creationId xmlns:p14="http://schemas.microsoft.com/office/powerpoint/2010/main" val="4118562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Whole blood consists of erythrocytes (containing the hemoglobin) and other cells</a:t>
            </a:r>
            <a:br>
              <a:rPr lang="en-US" dirty="0">
                <a:cs typeface="+mn-lt"/>
              </a:rPr>
            </a:br>
            <a:r>
              <a:rPr lang="en-US" dirty="0"/>
              <a:t>in plasma. Blood may be studied as whole blood in vivo, erythrocytes in </a:t>
            </a:r>
            <a:r>
              <a:rPr lang="en-US" dirty="0" err="1"/>
              <a:t>suspen</a:t>
            </a:r>
            <a:r>
              <a:rPr lang="en-US" dirty="0"/>
              <a:t>-</a:t>
            </a:r>
            <a:br>
              <a:rPr lang="en-US" dirty="0">
                <a:cs typeface="+mn-lt"/>
              </a:rPr>
            </a:br>
            <a:r>
              <a:rPr lang="en-US" dirty="0" err="1"/>
              <a:t>sion</a:t>
            </a:r>
            <a:r>
              <a:rPr lang="en-US" dirty="0"/>
              <a:t>, lysed erythrocytes in suspension, as plasma, etc. The erythrocytes are formed</a:t>
            </a:r>
            <a:br>
              <a:rPr lang="en-US" dirty="0">
                <a:cs typeface="+mn-lt"/>
              </a:rPr>
            </a:br>
            <a:r>
              <a:rPr lang="en-US" dirty="0"/>
              <a:t>as doughnuts with an outer diameter of about 10 m. Plasma is the liquid part with</a:t>
            </a:r>
            <a:br>
              <a:rPr lang="en-US" dirty="0">
                <a:cs typeface="+mn-lt"/>
              </a:rPr>
            </a:br>
            <a:r>
              <a:rPr lang="en-US" dirty="0"/>
              <a:t>electrolytes and large organic electrically charged molecules. Lysed erythrocytes are</a:t>
            </a:r>
            <a:br>
              <a:rPr lang="en-US" dirty="0">
                <a:cs typeface="+mn-lt"/>
              </a:rPr>
            </a:br>
            <a:r>
              <a:rPr lang="en-US" dirty="0"/>
              <a:t>destroyed cells with their intracellular material (hemoglobin) emptied into the </a:t>
            </a:r>
            <a:r>
              <a:rPr lang="en-US" dirty="0" err="1"/>
              <a:t>liq</a:t>
            </a:r>
            <a:r>
              <a:rPr lang="en-US" dirty="0"/>
              <a:t>-</a:t>
            </a:r>
            <a:br>
              <a:rPr lang="en-US" dirty="0">
                <a:cs typeface="+mn-lt"/>
              </a:rPr>
            </a:br>
            <a:r>
              <a:rPr lang="en-US" dirty="0" err="1"/>
              <a:t>uid</a:t>
            </a:r>
            <a:r>
              <a:rPr lang="en-US" dirty="0"/>
              <a:t>. The electrical properties of whole blood and lysed blood are of course very</a:t>
            </a:r>
            <a:br>
              <a:rPr lang="en-US" dirty="0">
                <a:cs typeface="+mn-lt"/>
              </a:rPr>
            </a:br>
            <a:r>
              <a:rPr lang="en-US" dirty="0"/>
              <a:t>different, Figs. 4.13 and 4.14. From Maxwell–Wagner theory it is possible to fi </a:t>
            </a:r>
            <a:r>
              <a:rPr lang="en-US" dirty="0" err="1"/>
              <a:t>nd</a:t>
            </a:r>
            <a:br>
              <a:rPr lang="en-US" dirty="0">
                <a:cs typeface="+mn-lt"/>
              </a:rPr>
            </a:br>
            <a:r>
              <a:rPr lang="en-US" dirty="0"/>
              <a:t>an expression for the conductivity of a suspension of membrane-covered spheres</a:t>
            </a:r>
            <a:br>
              <a:rPr lang="en-US" dirty="0">
                <a:cs typeface="+mn-lt"/>
              </a:rPr>
            </a:br>
            <a:r>
              <a:rPr lang="en-US" dirty="0"/>
              <a:t>(Section 3.5.1).</a:t>
            </a:r>
            <a:br>
              <a:rPr lang="en-US" dirty="0">
                <a:cs typeface="+mn-lt"/>
              </a:rPr>
            </a:br>
            <a:r>
              <a:rPr lang="en-US" dirty="0"/>
              <a:t>Whole blood exhibits -, - and -dispersion, but curiously enough no</a:t>
            </a:r>
            <a:br>
              <a:rPr lang="en-US" dirty="0">
                <a:cs typeface="+mn-lt"/>
              </a:rPr>
            </a:br>
            <a:r>
              <a:rPr lang="en-US" dirty="0"/>
              <a:t>-dispersion, Foster and Schwan (1989). The -dispersion has a dielectric increment</a:t>
            </a:r>
            <a:br>
              <a:rPr lang="en-US" dirty="0">
                <a:cs typeface="+mn-lt"/>
              </a:rPr>
            </a:br>
            <a:r>
              <a:rPr lang="en-US" dirty="0"/>
              <a:t>of about 2000 centered around 3 MHz (hematocrit 40%). Erythrocytes in </a:t>
            </a:r>
            <a:r>
              <a:rPr lang="en-US" dirty="0" err="1"/>
              <a:t>suspen</a:t>
            </a:r>
            <a:r>
              <a:rPr lang="en-US" dirty="0"/>
              <a:t>-</a:t>
            </a:r>
            <a:br>
              <a:rPr lang="en-US" dirty="0">
                <a:cs typeface="+mn-lt"/>
              </a:rPr>
            </a:br>
            <a:r>
              <a:rPr lang="en-US" dirty="0" err="1"/>
              <a:t>sion</a:t>
            </a:r>
            <a:r>
              <a:rPr lang="en-US" dirty="0"/>
              <a:t> have a frequency independent membrane capacitance with very low losses</a:t>
            </a:r>
            <a:br>
              <a:rPr lang="en-US" dirty="0">
                <a:cs typeface="+mn-lt"/>
              </a:rPr>
            </a:br>
            <a:r>
              <a:rPr lang="en-US" dirty="0"/>
              <a:t>(Schwan, 1957). </a:t>
            </a:r>
            <a:endParaRPr lang="en-US"/>
          </a:p>
        </p:txBody>
      </p:sp>
      <p:sp>
        <p:nvSpPr>
          <p:cNvPr id="4" name="Slide Number Placeholder 3"/>
          <p:cNvSpPr>
            <a:spLocks noGrp="1"/>
          </p:cNvSpPr>
          <p:nvPr>
            <p:ph type="sldNum" sz="quarter" idx="5"/>
          </p:nvPr>
        </p:nvSpPr>
        <p:spPr/>
        <p:txBody>
          <a:bodyPr/>
          <a:lstStyle/>
          <a:p>
            <a:fld id="{245C8A71-9E8E-43EE-B209-BD31A0CFEEE5}" type="slidenum">
              <a:rPr lang="pl"/>
              <a:t>16</a:t>
            </a:fld>
            <a:endParaRPr lang="en-US"/>
          </a:p>
        </p:txBody>
      </p:sp>
    </p:spTree>
    <p:extLst>
      <p:ext uri="{BB962C8B-B14F-4D97-AF65-F5344CB8AC3E}">
        <p14:creationId xmlns:p14="http://schemas.microsoft.com/office/powerpoint/2010/main" val="2146257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E</a:t>
            </a:r>
            <a:r>
              <a:rPr lang="en-US" dirty="0"/>
              <a:t>pithelia are cells organized as layers, skin is an example. Cells in epithelia form</a:t>
            </a:r>
            <a:br>
              <a:rPr lang="en-US" dirty="0">
                <a:cs typeface="+mn-lt"/>
              </a:rPr>
            </a:br>
            <a:r>
              <a:rPr lang="en-US" dirty="0"/>
              <a:t>gap junctions . Particularly in tight membranes these junctions are special tight</a:t>
            </a:r>
            <a:br>
              <a:rPr lang="en-US" dirty="0">
                <a:cs typeface="+mn-lt"/>
              </a:rPr>
            </a:br>
            <a:r>
              <a:rPr lang="en-US" dirty="0"/>
              <a:t>junctions. The transmembrane admittance is dependent both on the type of cell</a:t>
            </a:r>
            <a:br>
              <a:rPr lang="en-US" dirty="0">
                <a:cs typeface="+mn-lt"/>
              </a:rPr>
            </a:br>
            <a:r>
              <a:rPr lang="en-US" dirty="0"/>
              <a:t>junctions and to what extent the epithelium is shunted by channels or specialized</a:t>
            </a:r>
            <a:br>
              <a:rPr lang="en-US" dirty="0">
                <a:cs typeface="+mn-lt"/>
              </a:rPr>
            </a:br>
            <a:r>
              <a:rPr lang="en-US" dirty="0"/>
              <a:t>organs (e.g. sweat ducts in the skin).</a:t>
            </a:r>
            <a:br>
              <a:rPr lang="en-US" dirty="0">
                <a:cs typeface="+mn-lt"/>
              </a:rPr>
            </a:br>
            <a:r>
              <a:rPr lang="en-US" dirty="0"/>
              <a:t>The impedance of the skin is dominated by the stratum corneum at low </a:t>
            </a:r>
            <a:r>
              <a:rPr lang="en-US" dirty="0" err="1"/>
              <a:t>frequen</a:t>
            </a:r>
            <a:r>
              <a:rPr lang="en-US" dirty="0"/>
              <a:t>-</a:t>
            </a:r>
            <a:br>
              <a:rPr lang="en-US" dirty="0">
                <a:cs typeface="+mn-lt"/>
              </a:rPr>
            </a:br>
            <a:r>
              <a:rPr lang="en-US" dirty="0" err="1"/>
              <a:t>cies</a:t>
            </a:r>
            <a:r>
              <a:rPr lang="en-US" dirty="0"/>
              <a:t>. It has generally been stated that skin impedance is determined mainly by the</a:t>
            </a:r>
            <a:br>
              <a:rPr lang="en-US" dirty="0">
                <a:cs typeface="+mn-lt"/>
              </a:rPr>
            </a:br>
            <a:r>
              <a:rPr lang="en-US" dirty="0"/>
              <a:t>stratum corneum at frequencies below 10 kHz and by the viable skin at higher </a:t>
            </a:r>
            <a:r>
              <a:rPr lang="en-US" dirty="0" err="1"/>
              <a:t>fre</a:t>
            </a:r>
            <a:r>
              <a:rPr lang="en-US" dirty="0"/>
              <a:t>-</a:t>
            </a:r>
            <a:br>
              <a:rPr lang="en-US" dirty="0">
                <a:cs typeface="+mn-lt"/>
              </a:rPr>
            </a:br>
            <a:r>
              <a:rPr lang="en-US" dirty="0" err="1"/>
              <a:t>quencies</a:t>
            </a:r>
            <a:r>
              <a:rPr lang="en-US" dirty="0"/>
              <a:t> (Ackmann and Seitz, 1984). This will of course be dependent on factors</a:t>
            </a:r>
            <a:br>
              <a:rPr lang="en-US" dirty="0">
                <a:cs typeface="+mn-lt"/>
              </a:rPr>
            </a:br>
            <a:r>
              <a:rPr lang="en-US" dirty="0"/>
              <a:t>like skin hydration, electrode size and geometry, etc. but may nevertheless serve as</a:t>
            </a:r>
            <a:br>
              <a:rPr lang="en-US" dirty="0">
                <a:cs typeface="+mn-lt"/>
              </a:rPr>
            </a:br>
            <a:r>
              <a:rPr lang="en-US" dirty="0"/>
              <a:t>a rough guideline. A finite element simulation on a concentric two-electrode system</a:t>
            </a:r>
            <a:br>
              <a:rPr lang="en-US" dirty="0">
                <a:cs typeface="+mn-lt"/>
              </a:rPr>
            </a:br>
            <a:r>
              <a:rPr lang="en-US" dirty="0"/>
              <a:t>used by Yamamoto et al. (1986) showed that the stratum corneum accounted for</a:t>
            </a:r>
            <a:br>
              <a:rPr lang="en-US" dirty="0">
                <a:cs typeface="+mn-lt"/>
              </a:rPr>
            </a:br>
            <a:r>
              <a:rPr lang="en-US" dirty="0"/>
              <a:t>about 50% of the measured skin impedance at 10 kHz, but only about 10% at</a:t>
            </a:r>
            <a:br>
              <a:rPr lang="en-US" dirty="0">
                <a:cs typeface="+mn-lt"/>
              </a:rPr>
            </a:br>
            <a:r>
              <a:rPr lang="en-US" dirty="0"/>
              <a:t>100 kHz (Martinsen et al., 1999).</a:t>
            </a:r>
          </a:p>
          <a:p>
            <a:r>
              <a:rPr lang="en-US" dirty="0" err="1"/>
              <a:t>tratum</a:t>
            </a:r>
            <a:r>
              <a:rPr lang="en-US" dirty="0"/>
              <a:t> corneum is not soluble in water, but the surface</a:t>
            </a:r>
            <a:br>
              <a:rPr lang="en-US" dirty="0">
                <a:cs typeface="+mn-lt"/>
              </a:rPr>
            </a:br>
            <a:r>
              <a:rPr lang="en-US" dirty="0"/>
              <a:t>will be charged and a double layer will be formed in the water side of the interphase.</a:t>
            </a:r>
            <a:br>
              <a:rPr lang="en-US" dirty="0">
                <a:cs typeface="+mn-lt"/>
              </a:rPr>
            </a:br>
            <a:r>
              <a:rPr lang="en-US" dirty="0"/>
              <a:t>Stratum corneum can absorb large amounts of water (e.g. doubling its weight).</a:t>
            </a:r>
            <a:br>
              <a:rPr lang="en-US" dirty="0">
                <a:cs typeface="+mn-lt"/>
              </a:rPr>
            </a:br>
            <a:r>
              <a:rPr lang="en-US" dirty="0"/>
              <a:t>Stratum corneum may be considered as a solid state electrolyte, perhaps with few</a:t>
            </a:r>
            <a:br>
              <a:rPr lang="en-US" dirty="0">
                <a:cs typeface="+mn-lt"/>
              </a:rPr>
            </a:br>
            <a:r>
              <a:rPr lang="en-US" dirty="0"/>
              <a:t>ions free to move and contribute to DC conductance. The stratum corneum con-</a:t>
            </a:r>
            <a:br>
              <a:rPr lang="en-US" dirty="0">
                <a:cs typeface="+mn-lt"/>
              </a:rPr>
            </a:br>
            <a:r>
              <a:rPr lang="en-US" dirty="0" err="1"/>
              <a:t>tains</a:t>
            </a:r>
            <a:r>
              <a:rPr lang="en-US" dirty="0"/>
              <a:t> such organic substances as proteins and lipids, which may be highly charged</a:t>
            </a:r>
            <a:br>
              <a:rPr lang="en-US" dirty="0">
                <a:cs typeface="+mn-lt"/>
              </a:rPr>
            </a:br>
            <a:r>
              <a:rPr lang="en-US" dirty="0"/>
              <a:t>but bound, and therefore contributing only to AC admittance.</a:t>
            </a:r>
            <a:endParaRPr lang="en-US" dirty="0">
              <a:cs typeface="Calibri"/>
            </a:endParaRPr>
          </a:p>
        </p:txBody>
      </p:sp>
      <p:sp>
        <p:nvSpPr>
          <p:cNvPr id="4" name="Slide Number Placeholder 3"/>
          <p:cNvSpPr>
            <a:spLocks noGrp="1"/>
          </p:cNvSpPr>
          <p:nvPr>
            <p:ph type="sldNum" sz="quarter" idx="5"/>
          </p:nvPr>
        </p:nvSpPr>
        <p:spPr/>
        <p:txBody>
          <a:bodyPr/>
          <a:lstStyle/>
          <a:p>
            <a:fld id="{245C8A71-9E8E-43EE-B209-BD31A0CFEEE5}" type="slidenum">
              <a:rPr lang="pl"/>
              <a:t>17</a:t>
            </a:fld>
            <a:endParaRPr lang="en-US"/>
          </a:p>
        </p:txBody>
      </p:sp>
    </p:spTree>
    <p:extLst>
      <p:ext uri="{BB962C8B-B14F-4D97-AF65-F5344CB8AC3E}">
        <p14:creationId xmlns:p14="http://schemas.microsoft.com/office/powerpoint/2010/main" val="430246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245C8A71-9E8E-43EE-B209-BD31A0CFEEE5}" type="slidenum">
              <a:rPr lang="pl"/>
              <a:t>18</a:t>
            </a:fld>
            <a:endParaRPr lang="en-US"/>
          </a:p>
        </p:txBody>
      </p:sp>
    </p:spTree>
    <p:extLst>
      <p:ext uri="{BB962C8B-B14F-4D97-AF65-F5344CB8AC3E}">
        <p14:creationId xmlns:p14="http://schemas.microsoft.com/office/powerpoint/2010/main" val="256524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 living cell must contain and be surrounded by aqueous electrolytes. In human</a:t>
            </a:r>
            <a:br>
              <a:rPr lang="en-US" dirty="0">
                <a:cs typeface="+mn-lt"/>
              </a:rPr>
            </a:br>
            <a:r>
              <a:rPr lang="en-US" dirty="0"/>
              <a:t> blood the most important cations are: H /span&gt;, Na /span&gt;, K /span&gt;, Ca /span&gt;/span&gt;, Mg /span&gt;/span&gt;; and anions:</a:t>
            </a:r>
            <a:br>
              <a:rPr lang="en-US" dirty="0">
                <a:cs typeface="+mn-lt"/>
              </a:rPr>
            </a:br>
            <a:r>
              <a:rPr lang="en-US" dirty="0"/>
              <a:t> HCO3</a:t>
            </a:r>
            <a:br>
              <a:rPr lang="en-US" dirty="0">
                <a:cs typeface="+mn-lt"/>
              </a:rPr>
            </a:br>
            <a:r>
              <a:rPr lang="en-US" dirty="0"/>
              <a:t> /span&gt;, Cl/span&gt;, protein/span&gt;, HPO4</a:t>
            </a:r>
            <a:br>
              <a:rPr lang="en-US" dirty="0">
                <a:cs typeface="+mn-lt"/>
              </a:rPr>
            </a:br>
            <a:r>
              <a:rPr lang="en-US" dirty="0"/>
              <a:t> /span&gt;, SO4</a:t>
            </a:r>
            <a:br>
              <a:rPr lang="en-US" dirty="0">
                <a:cs typeface="+mn-lt"/>
              </a:rPr>
            </a:br>
            <a:r>
              <a:rPr lang="en-US" dirty="0"/>
              <a:t> /span&gt;. Note that protein in the blood is considered</a:t>
            </a:r>
            <a:br>
              <a:rPr lang="en-US" dirty="0">
                <a:cs typeface="+mn-lt"/>
              </a:rPr>
            </a:br>
            <a:r>
              <a:rPr lang="en-US" dirty="0"/>
              <a:t> as a negative (macro)-ion.</a:t>
            </a:r>
          </a:p>
          <a:p>
            <a:endParaRPr lang="en-US" dirty="0">
              <a:cs typeface="Calibri"/>
            </a:endParaRPr>
          </a:p>
        </p:txBody>
      </p:sp>
      <p:sp>
        <p:nvSpPr>
          <p:cNvPr id="4" name="Slide Number Placeholder 3"/>
          <p:cNvSpPr>
            <a:spLocks noGrp="1"/>
          </p:cNvSpPr>
          <p:nvPr>
            <p:ph type="sldNum" sz="quarter" idx="5"/>
          </p:nvPr>
        </p:nvSpPr>
        <p:spPr/>
        <p:txBody>
          <a:bodyPr/>
          <a:lstStyle/>
          <a:p>
            <a:fld id="{245C8A71-9E8E-43EE-B209-BD31A0CFEEE5}" type="slidenum">
              <a:rPr lang="pl"/>
              <a:t>4</a:t>
            </a:fld>
            <a:endParaRPr lang="en-US"/>
          </a:p>
        </p:txBody>
      </p:sp>
    </p:spTree>
    <p:extLst>
      <p:ext uri="{BB962C8B-B14F-4D97-AF65-F5344CB8AC3E}">
        <p14:creationId xmlns:p14="http://schemas.microsoft.com/office/powerpoint/2010/main" val="2157452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common group is shown in ionized form as would occur at pH 7, the amino</a:t>
            </a:r>
            <a:br>
              <a:rPr lang="en-US" dirty="0">
                <a:cs typeface="+mn-lt"/>
              </a:rPr>
            </a:br>
            <a:r>
              <a:rPr lang="en-US" dirty="0"/>
              <a:t> group has acquired a proton (NH 3</a:t>
            </a:r>
            <a:br>
              <a:rPr lang="en-US" dirty="0">
                <a:cs typeface="+mn-lt"/>
              </a:rPr>
            </a:br>
            <a:r>
              <a:rPr lang="en-US" dirty="0"/>
              <a:t> /span&gt;), and the carboxyl group has lost one (COO /span&gt;).</a:t>
            </a:r>
            <a:br>
              <a:rPr lang="en-US" dirty="0">
                <a:cs typeface="+mn-lt"/>
              </a:rPr>
            </a:br>
            <a:r>
              <a:rPr lang="en-US" dirty="0"/>
              <a:t> The charges are separated and represent a permanent dipole with zero net char and such substances are polar. At pH 7 all amino acids are more or less polar . Even</a:t>
            </a:r>
            <a:br>
              <a:rPr lang="en-US" dirty="0">
                <a:cs typeface="+mn-lt"/>
              </a:rPr>
            </a:br>
            <a:r>
              <a:rPr lang="en-US" dirty="0"/>
              <a:t> so, the common group is also paradoxically called a “dipolar ion” or a zwitterion,</a:t>
            </a:r>
            <a:br>
              <a:rPr lang="en-US" dirty="0">
                <a:cs typeface="+mn-lt"/>
              </a:rPr>
            </a:br>
            <a:r>
              <a:rPr lang="en-US" dirty="0"/>
              <a:t> because at other pH values it attains a net charge: at low pH values, the NH 3</a:t>
            </a:r>
            <a:br>
              <a:rPr lang="en-US" dirty="0">
                <a:cs typeface="+mn-lt"/>
              </a:rPr>
            </a:br>
            <a:r>
              <a:rPr lang="en-US" dirty="0"/>
              <a:t> /span&gt; group</a:t>
            </a:r>
            <a:br>
              <a:rPr lang="en-US" dirty="0">
                <a:cs typeface="+mn-lt"/>
              </a:rPr>
            </a:br>
            <a:r>
              <a:rPr lang="en-US" dirty="0"/>
              <a:t> dominates and the acid is a cation with a net positive charge. At high pH values,</a:t>
            </a:r>
            <a:br>
              <a:rPr lang="en-US" dirty="0">
                <a:cs typeface="+mn-lt"/>
              </a:rPr>
            </a:br>
            <a:r>
              <a:rPr lang="en-US" dirty="0"/>
              <a:t> the COO /span&gt; group dominates and the “acid” is an anion with a net negative charge.</a:t>
            </a:r>
            <a:br>
              <a:rPr lang="en-US" dirty="0">
                <a:cs typeface="+mn-lt"/>
              </a:rPr>
            </a:br>
            <a:r>
              <a:rPr lang="en-US" dirty="0"/>
              <a:t> Clearly, the term amino acid may be misleading, because in water solution they </a:t>
            </a:r>
            <a:r>
              <a:rPr lang="en-US" dirty="0" err="1"/>
              <a:t>actu</a:t>
            </a:r>
            <a:r>
              <a:rPr lang="en-US" dirty="0"/>
              <a:t>-</a:t>
            </a:r>
            <a:br>
              <a:rPr lang="en-US" dirty="0">
                <a:cs typeface="+mn-lt"/>
              </a:rPr>
            </a:br>
            <a:r>
              <a:rPr lang="en-US" dirty="0"/>
              <a:t> ally can be an acid (proton donor) or a base (proton acceptor). Even if these </a:t>
            </a:r>
            <a:r>
              <a:rPr lang="en-US" dirty="0" err="1"/>
              <a:t>condi</a:t>
            </a:r>
            <a:r>
              <a:rPr lang="en-US" dirty="0"/>
              <a:t>-</a:t>
            </a:r>
            <a:br>
              <a:rPr lang="en-US" dirty="0">
                <a:cs typeface="+mn-lt"/>
              </a:rPr>
            </a:br>
            <a:r>
              <a:rPr lang="en-US" dirty="0"/>
              <a:t> </a:t>
            </a:r>
            <a:r>
              <a:rPr lang="en-US" dirty="0" err="1"/>
              <a:t>tions</a:t>
            </a:r>
            <a:r>
              <a:rPr lang="en-US" dirty="0"/>
              <a:t> mostly are non-physiological, the acid–base behavior in vitro is valuable for the</a:t>
            </a:r>
            <a:br>
              <a:rPr lang="en-US" dirty="0">
                <a:cs typeface="+mn-lt"/>
              </a:rPr>
            </a:br>
            <a:r>
              <a:rPr lang="en-US" dirty="0"/>
              <a:t> examination and mapping of amino acids The R symbolizes a side chain that determines the properties of each amino acid.</a:t>
            </a:r>
            <a:br>
              <a:rPr lang="en-US" dirty="0">
                <a:cs typeface="+mn-lt"/>
              </a:rPr>
            </a:br>
            <a:r>
              <a:rPr lang="en-US" dirty="0"/>
              <a:t> The electrical properties of the protein are also strongly dependent on this R-group,</a:t>
            </a:r>
            <a:br>
              <a:rPr lang="en-US" dirty="0">
                <a:cs typeface="+mn-lt"/>
              </a:rPr>
            </a:br>
            <a:r>
              <a:rPr lang="en-US" dirty="0"/>
              <a:t> but only if it is polar or charged. The amino acids are classified according to their</a:t>
            </a:r>
            <a:br>
              <a:rPr lang="en-US" dirty="0">
                <a:cs typeface="+mn-lt"/>
              </a:rPr>
            </a:br>
            <a:r>
              <a:rPr lang="en-US" dirty="0"/>
              <a:t> R-groups, but the properties of an R-group and therefore the amino acid are very</a:t>
            </a:r>
            <a:br>
              <a:rPr lang="en-US" dirty="0">
                <a:cs typeface="+mn-lt"/>
              </a:rPr>
            </a:br>
            <a:r>
              <a:rPr lang="en-US" dirty="0"/>
              <a:t> dependent on pH and molecule </a:t>
            </a:r>
            <a:r>
              <a:rPr lang="en-US" dirty="0" err="1"/>
              <a:t>confi</a:t>
            </a:r>
            <a:r>
              <a:rPr lang="en-US" dirty="0"/>
              <a:t> </a:t>
            </a:r>
            <a:r>
              <a:rPr lang="en-US" dirty="0" err="1"/>
              <a:t>guration</a:t>
            </a:r>
            <a:r>
              <a:rPr lang="en-US" dirty="0"/>
              <a:t>, so the classification differs in the lit-</a:t>
            </a:r>
            <a:br>
              <a:rPr lang="en-US" dirty="0">
                <a:cs typeface="+mn-lt"/>
              </a:rPr>
            </a:br>
            <a:r>
              <a:rPr lang="en-US" dirty="0"/>
              <a:t> </a:t>
            </a:r>
            <a:r>
              <a:rPr lang="en-US" dirty="0" err="1"/>
              <a:t>erature</a:t>
            </a:r>
            <a:r>
              <a:rPr lang="en-US" dirty="0"/>
              <a:t>. The following classification for the 20 amino acids may be used at a </a:t>
            </a:r>
            <a:r>
              <a:rPr lang="en-US" dirty="0" err="1"/>
              <a:t>physi</a:t>
            </a:r>
            <a:r>
              <a:rPr lang="en-US" dirty="0"/>
              <a:t>-</a:t>
            </a:r>
            <a:br>
              <a:rPr lang="en-US" dirty="0">
                <a:cs typeface="+mn-lt"/>
              </a:rPr>
            </a:br>
            <a:r>
              <a:rPr lang="en-US" dirty="0"/>
              <a:t> </a:t>
            </a:r>
            <a:r>
              <a:rPr lang="en-US" dirty="0" err="1"/>
              <a:t>ological</a:t>
            </a:r>
            <a:r>
              <a:rPr lang="en-US" dirty="0"/>
              <a:t> pH around 7.4:</a:t>
            </a:r>
            <a:br>
              <a:rPr lang="en-US" dirty="0">
                <a:cs typeface="+mn-lt"/>
              </a:rPr>
            </a:br>
            <a:r>
              <a:rPr lang="en-US" dirty="0"/>
              <a:t> Eight of the amino acids are hydrophobic and therefore the R-groups are</a:t>
            </a:r>
            <a:br>
              <a:rPr lang="en-US" dirty="0">
                <a:cs typeface="+mn-lt"/>
              </a:rPr>
            </a:br>
            <a:r>
              <a:rPr lang="en-US" dirty="0"/>
              <a:t> grouped as non-polar: they are without net electric charge and have a negligible</a:t>
            </a:r>
            <a:br>
              <a:rPr lang="en-US" dirty="0">
                <a:cs typeface="+mn-lt"/>
              </a:rPr>
            </a:br>
            <a:r>
              <a:rPr lang="en-US" dirty="0"/>
              <a:t> dipole moment. The net dipole moment of all eight amino acids is equal to that</a:t>
            </a:r>
            <a:br>
              <a:rPr lang="en-US" dirty="0">
                <a:cs typeface="+mn-lt"/>
              </a:rPr>
            </a:br>
            <a:r>
              <a:rPr lang="en-US" dirty="0"/>
              <a:t> of the common group.</a:t>
            </a:r>
            <a:br>
              <a:rPr lang="en-US" dirty="0">
                <a:cs typeface="+mn-lt"/>
              </a:rPr>
            </a:br>
            <a:r>
              <a:rPr lang="en-US" dirty="0"/>
              <a:t> Seven are hydrophilic and the R-groups are therefore grouped as polar. These polar</a:t>
            </a:r>
            <a:br>
              <a:rPr lang="en-US" dirty="0">
                <a:cs typeface="+mn-lt"/>
              </a:rPr>
            </a:br>
            <a:r>
              <a:rPr lang="en-US" dirty="0"/>
              <a:t> R-groups have an expected large </a:t>
            </a:r>
            <a:r>
              <a:rPr lang="en-US" dirty="0" err="1"/>
              <a:t>infl</a:t>
            </a:r>
            <a:r>
              <a:rPr lang="en-US" dirty="0"/>
              <a:t> </a:t>
            </a:r>
            <a:r>
              <a:rPr lang="en-US" dirty="0" err="1"/>
              <a:t>uence</a:t>
            </a:r>
            <a:r>
              <a:rPr lang="en-US" dirty="0"/>
              <a:t> on dielectric permittivity. Some of them</a:t>
            </a:r>
            <a:br>
              <a:rPr lang="en-US" dirty="0">
                <a:cs typeface="+mn-lt"/>
              </a:rPr>
            </a:br>
            <a:r>
              <a:rPr lang="en-US" dirty="0"/>
              <a:t> tend to dissociate H/span&gt; ions so that the amino acid also becomes charged and ionic.</a:t>
            </a:r>
            <a:br>
              <a:rPr lang="en-US" dirty="0">
                <a:cs typeface="+mn-lt"/>
              </a:rPr>
            </a:br>
            <a:r>
              <a:rPr lang="en-US" dirty="0"/>
              <a:t> Two are with negatively charged R-groups and therefore have a net negative</a:t>
            </a:r>
            <a:br>
              <a:rPr lang="en-US" dirty="0">
                <a:cs typeface="+mn-lt"/>
              </a:rPr>
            </a:br>
            <a:r>
              <a:rPr lang="en-US" dirty="0"/>
              <a:t> charge.</a:t>
            </a:r>
            <a:br>
              <a:rPr lang="en-US" dirty="0">
                <a:cs typeface="+mn-lt"/>
              </a:rPr>
            </a:br>
            <a:r>
              <a:rPr lang="en-US" dirty="0"/>
              <a:t> Three are with positively charged R-groups and therefore have a net positive</a:t>
            </a:r>
            <a:br>
              <a:rPr lang="en-US" dirty="0">
                <a:cs typeface="+mn-lt"/>
              </a:rPr>
            </a:br>
            <a:r>
              <a:rPr lang="en-US" dirty="0"/>
              <a:t> charge.</a:t>
            </a:r>
          </a:p>
        </p:txBody>
      </p:sp>
      <p:sp>
        <p:nvSpPr>
          <p:cNvPr id="4" name="Slide Number Placeholder 3"/>
          <p:cNvSpPr>
            <a:spLocks noGrp="1"/>
          </p:cNvSpPr>
          <p:nvPr>
            <p:ph type="sldNum" sz="quarter" idx="5"/>
          </p:nvPr>
        </p:nvSpPr>
        <p:spPr/>
        <p:txBody>
          <a:bodyPr/>
          <a:lstStyle/>
          <a:p>
            <a:fld id="{245C8A71-9E8E-43EE-B209-BD31A0CFEEE5}" type="slidenum">
              <a:rPr lang="pl"/>
              <a:t>5</a:t>
            </a:fld>
            <a:endParaRPr lang="en-US"/>
          </a:p>
        </p:txBody>
      </p:sp>
    </p:spTree>
    <p:extLst>
      <p:ext uri="{BB962C8B-B14F-4D97-AF65-F5344CB8AC3E}">
        <p14:creationId xmlns:p14="http://schemas.microsoft.com/office/powerpoint/2010/main" val="2839852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protein may have a very regular form like an /span&gt;-helix, or a chaotic </a:t>
            </a:r>
            <a:r>
              <a:rPr lang="en-US" dirty="0" err="1"/>
              <a:t>morphol</a:t>
            </a:r>
            <a:r>
              <a:rPr lang="en-US" dirty="0"/>
              <a:t>-</a:t>
            </a:r>
            <a:br>
              <a:rPr lang="en-US" dirty="0">
                <a:cs typeface="+mn-lt"/>
              </a:rPr>
            </a:br>
            <a:r>
              <a:rPr lang="en-US" dirty="0"/>
              <a:t> </a:t>
            </a:r>
            <a:r>
              <a:rPr lang="en-US" dirty="0" err="1"/>
              <a:t>ogy</a:t>
            </a:r>
            <a:r>
              <a:rPr lang="en-US" dirty="0"/>
              <a:t> by denaturation at high temperatures or extreme pH values. The denaturation</a:t>
            </a:r>
            <a:br>
              <a:rPr lang="en-US" dirty="0">
                <a:cs typeface="+mn-lt"/>
              </a:rPr>
            </a:br>
            <a:r>
              <a:rPr lang="en-US" dirty="0"/>
              <a:t> of a protein reduces the solubility in water, and heat coagulation of tissue is there-</a:t>
            </a:r>
            <a:br>
              <a:rPr lang="en-US" dirty="0">
                <a:cs typeface="+mn-lt"/>
              </a:rPr>
            </a:br>
            <a:r>
              <a:rPr lang="en-US" dirty="0"/>
              <a:t> fore accompanied by water liberation. The denatured protein nearly always looses</a:t>
            </a:r>
            <a:br>
              <a:rPr lang="en-US" dirty="0">
                <a:cs typeface="+mn-lt"/>
              </a:rPr>
            </a:br>
            <a:r>
              <a:rPr lang="en-US" dirty="0"/>
              <a:t> its characteristic biological activities, and the electric properties are often completely</a:t>
            </a:r>
            <a:br>
              <a:rPr lang="en-US" dirty="0">
                <a:cs typeface="+mn-lt"/>
              </a:rPr>
            </a:br>
            <a:r>
              <a:rPr lang="en-US" dirty="0"/>
              <a:t> changed. This shows the importance of the higher orders of the geometrical (second-</a:t>
            </a:r>
            <a:br>
              <a:rPr lang="en-US" dirty="0">
                <a:cs typeface="+mn-lt"/>
              </a:rPr>
            </a:br>
            <a:r>
              <a:rPr lang="en-US" dirty="0"/>
              <a:t> </a:t>
            </a:r>
            <a:r>
              <a:rPr lang="en-US" dirty="0" err="1"/>
              <a:t>ary</a:t>
            </a:r>
            <a:r>
              <a:rPr lang="en-US" dirty="0"/>
              <a:t>) structure of a protein.</a:t>
            </a:r>
          </a:p>
          <a:p>
            <a:r>
              <a:rPr lang="en-US" dirty="0"/>
              <a:t>s the forms become more complex, very different forms of charge distributions</a:t>
            </a:r>
            <a:br>
              <a:rPr lang="en-US" dirty="0">
                <a:cs typeface="+mn-lt"/>
              </a:rPr>
            </a:br>
            <a:r>
              <a:rPr lang="en-US" dirty="0"/>
              <a:t> and bonds are possible. The rigidity of the bonds will be important for the electrical</a:t>
            </a:r>
            <a:br>
              <a:rPr lang="en-US" dirty="0">
                <a:cs typeface="+mn-lt"/>
              </a:rPr>
            </a:br>
            <a:r>
              <a:rPr lang="en-US" dirty="0"/>
              <a:t> relaxation phenomena. In comparison with the displacement of electrons and nuclei</a:t>
            </a:r>
            <a:br>
              <a:rPr lang="en-US" dirty="0">
                <a:cs typeface="+mn-lt"/>
              </a:rPr>
            </a:br>
            <a:r>
              <a:rPr lang="en-US" dirty="0"/>
              <a:t> during atomic polarization (10 /span&gt;15 m), the distance between the charges in a macro-</a:t>
            </a:r>
            <a:br>
              <a:rPr lang="en-US" dirty="0">
                <a:cs typeface="+mn-lt"/>
              </a:rPr>
            </a:br>
            <a:r>
              <a:rPr lang="en-US" dirty="0"/>
              <a:t> molecule can be very large (10 /span&gt;8 m). Therefore the dipole moment of proteins could</a:t>
            </a:r>
            <a:br>
              <a:rPr lang="en-US" dirty="0">
                <a:cs typeface="+mn-lt"/>
              </a:rPr>
            </a:br>
            <a:r>
              <a:rPr lang="en-US" dirty="0"/>
              <a:t> be very large. But the symmetry of the electric charges in protein molecules is also</a:t>
            </a:r>
            <a:br>
              <a:rPr lang="en-US" dirty="0">
                <a:cs typeface="+mn-lt"/>
              </a:rPr>
            </a:br>
            <a:r>
              <a:rPr lang="en-US" dirty="0"/>
              <a:t> surprisingly high. </a:t>
            </a:r>
            <a:endParaRPr lang="en-US" dirty="0">
              <a:cs typeface="Calibri"/>
            </a:endParaRPr>
          </a:p>
          <a:p>
            <a:r>
              <a:rPr lang="en-US" dirty="0"/>
              <a:t>A protein with a large number of ionized groups is a polyelectrolyte if it has a</a:t>
            </a:r>
            <a:br>
              <a:rPr lang="en-US" dirty="0">
                <a:cs typeface="+mn-lt"/>
              </a:rPr>
            </a:br>
            <a:r>
              <a:rPr lang="en-US" dirty="0"/>
              <a:t> net electric charge. If it is free, it will migrate in an electric fi eld. Usually it is not</a:t>
            </a:r>
            <a:br>
              <a:rPr lang="en-US" dirty="0">
                <a:cs typeface="+mn-lt"/>
              </a:rPr>
            </a:br>
            <a:r>
              <a:rPr lang="en-US" dirty="0"/>
              <a:t> free, and may therefore only undergo local polarization. Because a polyelectrolyte</a:t>
            </a:r>
            <a:br>
              <a:rPr lang="en-US" dirty="0">
                <a:cs typeface="+mn-lt"/>
              </a:rPr>
            </a:br>
            <a:r>
              <a:rPr lang="en-US" dirty="0"/>
              <a:t> has distributed charges all over the molecule, each charge is </a:t>
            </a:r>
            <a:r>
              <a:rPr lang="en-US" dirty="0" err="1"/>
              <a:t>suffi</a:t>
            </a:r>
            <a:r>
              <a:rPr lang="en-US" dirty="0"/>
              <a:t> </a:t>
            </a:r>
            <a:r>
              <a:rPr lang="en-US" dirty="0" err="1"/>
              <a:t>ciently</a:t>
            </a:r>
            <a:r>
              <a:rPr lang="en-US" dirty="0"/>
              <a:t> isolated to</a:t>
            </a:r>
            <a:br>
              <a:rPr lang="en-US" dirty="0">
                <a:cs typeface="+mn-lt"/>
              </a:rPr>
            </a:br>
            <a:r>
              <a:rPr lang="en-US" dirty="0"/>
              <a:t> attract ions of an opposite charge.</a:t>
            </a:r>
            <a:endParaRPr lang="en-US" dirty="0">
              <a:cs typeface="Calibri"/>
            </a:endParaRPr>
          </a:p>
        </p:txBody>
      </p:sp>
      <p:sp>
        <p:nvSpPr>
          <p:cNvPr id="4" name="Slide Number Placeholder 3"/>
          <p:cNvSpPr>
            <a:spLocks noGrp="1"/>
          </p:cNvSpPr>
          <p:nvPr>
            <p:ph type="sldNum" sz="quarter" idx="5"/>
          </p:nvPr>
        </p:nvSpPr>
        <p:spPr/>
        <p:txBody>
          <a:bodyPr/>
          <a:lstStyle/>
          <a:p>
            <a:fld id="{245C8A71-9E8E-43EE-B209-BD31A0CFEEE5}" type="slidenum">
              <a:rPr lang="pl"/>
              <a:t>6</a:t>
            </a:fld>
            <a:endParaRPr lang="en-US"/>
          </a:p>
        </p:txBody>
      </p:sp>
    </p:spTree>
    <p:extLst>
      <p:ext uri="{BB962C8B-B14F-4D97-AF65-F5344CB8AC3E}">
        <p14:creationId xmlns:p14="http://schemas.microsoft.com/office/powerpoint/2010/main" val="1001033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cell membrane is an absolute condition for life, because by it the cell can</a:t>
            </a:r>
            <a:br>
              <a:rPr lang="en-US" dirty="0">
                <a:cs typeface="+mn-lt"/>
              </a:rPr>
            </a:br>
            <a:r>
              <a:rPr lang="en-US" dirty="0"/>
              <a:t> control its interior by controlling the membrane permeability. If the membrane is</a:t>
            </a:r>
            <a:br>
              <a:rPr lang="en-US" dirty="0">
                <a:cs typeface="+mn-lt"/>
              </a:rPr>
            </a:br>
            <a:r>
              <a:rPr lang="en-US" dirty="0"/>
              <a:t> destroyed the cell dies. The membrane is a layer that separates two solutions, and</a:t>
            </a:r>
            <a:br>
              <a:rPr lang="en-US" dirty="0">
                <a:cs typeface="+mn-lt"/>
              </a:rPr>
            </a:br>
            <a:r>
              <a:rPr lang="en-US" dirty="0"/>
              <a:t> forms two sharp boundaries toward them. The cell membrane consists of </a:t>
            </a:r>
            <a:r>
              <a:rPr lang="en-US" dirty="0" err="1"/>
              <a:t>phosphol</a:t>
            </a:r>
            <a:r>
              <a:rPr lang="en-US" dirty="0"/>
              <a:t>-</a:t>
            </a:r>
            <a:br>
              <a:rPr lang="en-US" dirty="0">
                <a:cs typeface="+mn-lt"/>
              </a:rPr>
            </a:br>
            <a:r>
              <a:rPr lang="en-US" dirty="0"/>
              <a:t> </a:t>
            </a:r>
            <a:r>
              <a:rPr lang="en-US" dirty="0" err="1"/>
              <a:t>ipids</a:t>
            </a:r>
            <a:r>
              <a:rPr lang="en-US" dirty="0"/>
              <a:t> that form a bilayer lipid membrane (BLM) about 7 nm thick ( Fig. 4.6). Each</a:t>
            </a:r>
            <a:br>
              <a:rPr lang="en-US" dirty="0">
                <a:cs typeface="+mn-lt"/>
              </a:rPr>
            </a:br>
            <a:r>
              <a:rPr lang="en-US" dirty="0"/>
              <a:t> monolayer has its hydrophobic surface oriented inward and its hydrophilic surface</a:t>
            </a:r>
            <a:br>
              <a:rPr lang="en-US" dirty="0">
                <a:cs typeface="+mn-lt"/>
              </a:rPr>
            </a:br>
            <a:r>
              <a:rPr lang="en-US" dirty="0"/>
              <a:t> outward toward either the intra- or extracellular </a:t>
            </a:r>
            <a:r>
              <a:rPr lang="en-US" dirty="0" err="1"/>
              <a:t>fl</a:t>
            </a:r>
            <a:r>
              <a:rPr lang="en-US" dirty="0"/>
              <a:t> </a:t>
            </a:r>
            <a:r>
              <a:rPr lang="en-US" dirty="0" err="1"/>
              <a:t>uids</a:t>
            </a:r>
            <a:r>
              <a:rPr lang="en-US" dirty="0"/>
              <a:t>. The inside of such a bilayer</a:t>
            </a:r>
            <a:br>
              <a:rPr lang="en-US" dirty="0">
                <a:cs typeface="+mn-lt"/>
              </a:rPr>
            </a:br>
            <a:r>
              <a:rPr lang="en-US" dirty="0"/>
              <a:t> is hydrophobic and lipophilic. A BLM is a very low electric conductivity membrane</a:t>
            </a:r>
            <a:br>
              <a:rPr lang="en-US" dirty="0">
                <a:cs typeface="+mn-lt"/>
              </a:rPr>
            </a:br>
            <a:r>
              <a:rPr lang="en-US" dirty="0"/>
              <a:t> and is accordingly in itself closed for ions. It let lipids pass, but not water. However,</a:t>
            </a:r>
            <a:br>
              <a:rPr lang="en-US" dirty="0">
                <a:cs typeface="+mn-lt"/>
              </a:rPr>
            </a:br>
            <a:r>
              <a:rPr lang="en-US" dirty="0"/>
              <a:t> water molecules can pass specialized membrane channels (cf. Chapter 5). The intrinsic</a:t>
            </a:r>
          </a:p>
          <a:p>
            <a:r>
              <a:rPr lang="en-US" dirty="0"/>
              <a:t>conductance is of the order of 10 /span&gt;6 S/m, and a possible lipophilic ionic conductivity</a:t>
            </a:r>
            <a:br>
              <a:rPr lang="en-US" dirty="0">
                <a:cs typeface="+mn-lt"/>
              </a:rPr>
            </a:br>
            <a:r>
              <a:rPr lang="en-US" dirty="0"/>
              <a:t> contribution can not be excluded.</a:t>
            </a:r>
            <a:br>
              <a:rPr lang="en-US" dirty="0">
                <a:cs typeface="+mn-lt"/>
              </a:rPr>
            </a:br>
            <a:r>
              <a:rPr lang="en-US" dirty="0"/>
              <a:t> Even if the conductivity of the BLM itself is very low, the membrane is so thin</a:t>
            </a:r>
            <a:br>
              <a:rPr lang="en-US" dirty="0">
                <a:cs typeface="+mn-lt"/>
              </a:rPr>
            </a:br>
            <a:r>
              <a:rPr lang="en-US" dirty="0"/>
              <a:t> that the capacitance is very high and the breakdown potential low. The electric field</a:t>
            </a:r>
            <a:br>
              <a:rPr lang="en-US" dirty="0">
                <a:cs typeface="+mn-lt"/>
              </a:rPr>
            </a:br>
            <a:r>
              <a:rPr lang="en-US" dirty="0"/>
              <a:t> strength with 70 mV potential difference and thickness 7 nm is 10 kV/mm. This rep-</a:t>
            </a:r>
            <a:br>
              <a:rPr lang="en-US" dirty="0">
                <a:cs typeface="+mn-lt"/>
              </a:rPr>
            </a:br>
            <a:r>
              <a:rPr lang="en-US" dirty="0"/>
              <a:t> resents a large dielectric strength, but not larger than, for example, Teflon. And as</a:t>
            </a:r>
            <a:br>
              <a:rPr lang="en-US" dirty="0">
                <a:cs typeface="+mn-lt"/>
              </a:rPr>
            </a:br>
            <a:r>
              <a:rPr lang="en-US" dirty="0"/>
              <a:t> we shall see this is not the potential across the bilayer itself, but the potential of the</a:t>
            </a:r>
            <a:br>
              <a:rPr lang="en-US" dirty="0">
                <a:cs typeface="+mn-lt"/>
              </a:rPr>
            </a:br>
            <a:r>
              <a:rPr lang="en-US" dirty="0"/>
              <a:t> bilayer /span&gt; the potential difference of the two electric double layers formed on each</a:t>
            </a:r>
            <a:br>
              <a:rPr lang="en-US" dirty="0">
                <a:cs typeface="+mn-lt"/>
              </a:rPr>
            </a:br>
            <a:r>
              <a:rPr lang="en-US" dirty="0"/>
              <a:t> surface of the membrane.</a:t>
            </a:r>
            <a:br>
              <a:rPr lang="en-US" dirty="0">
                <a:cs typeface="+mn-lt"/>
              </a:rPr>
            </a:br>
            <a:r>
              <a:rPr lang="en-US" dirty="0"/>
              <a:t> A complex coating of special carbohydrates covers the external cell membrane</a:t>
            </a:r>
            <a:br>
              <a:rPr lang="en-US" dirty="0">
                <a:cs typeface="+mn-lt"/>
              </a:rPr>
            </a:br>
            <a:r>
              <a:rPr lang="en-US" dirty="0"/>
              <a:t> surface, the glycocalyx, strongly modifying surface properties. Many of the </a:t>
            </a:r>
            <a:r>
              <a:rPr lang="en-US" dirty="0" err="1"/>
              <a:t>glyco</a:t>
            </a:r>
            <a:r>
              <a:rPr lang="en-US" dirty="0"/>
              <a:t>-</a:t>
            </a:r>
            <a:br>
              <a:rPr lang="en-US" dirty="0">
                <a:cs typeface="+mn-lt"/>
              </a:rPr>
            </a:br>
            <a:r>
              <a:rPr lang="en-US" dirty="0"/>
              <a:t> calyx carbohydrates are normally negatively charged, so that living cells repel each</a:t>
            </a:r>
            <a:br>
              <a:rPr lang="en-US" dirty="0">
                <a:cs typeface="+mn-lt"/>
              </a:rPr>
            </a:br>
            <a:r>
              <a:rPr lang="en-US" dirty="0"/>
              <a:t> other. During fever the blood sedimentation (mm/h) is increased because the </a:t>
            </a:r>
            <a:r>
              <a:rPr lang="en-US" dirty="0" err="1"/>
              <a:t>elec</a:t>
            </a:r>
            <a:r>
              <a:rPr lang="en-US" dirty="0"/>
              <a:t>-</a:t>
            </a:r>
            <a:br>
              <a:rPr lang="en-US" dirty="0">
                <a:cs typeface="+mn-lt"/>
              </a:rPr>
            </a:br>
            <a:r>
              <a:rPr lang="en-US" dirty="0"/>
              <a:t> </a:t>
            </a:r>
            <a:r>
              <a:rPr lang="en-US" dirty="0" err="1"/>
              <a:t>tric</a:t>
            </a:r>
            <a:r>
              <a:rPr lang="en-US" dirty="0"/>
              <a:t> charge of the erythrocytes is diminished so that they lump together. According</a:t>
            </a:r>
            <a:br>
              <a:rPr lang="en-US" dirty="0">
                <a:cs typeface="+mn-lt"/>
              </a:rPr>
            </a:br>
            <a:r>
              <a:rPr lang="en-US" dirty="0"/>
              <a:t> to Stokes law (eq. 2.6) </a:t>
            </a:r>
            <a:r>
              <a:rPr lang="en-US" dirty="0" err="1"/>
              <a:t>fl</a:t>
            </a:r>
            <a:r>
              <a:rPr lang="en-US" dirty="0"/>
              <a:t> ow friction is proportional to sphere radius a, while the</a:t>
            </a:r>
            <a:br>
              <a:rPr lang="en-US" dirty="0">
                <a:cs typeface="+mn-lt"/>
              </a:rPr>
            </a:br>
            <a:r>
              <a:rPr lang="en-US" dirty="0"/>
              <a:t> weight is proportional to a3: the larger the sphere, the higher the sedimentation</a:t>
            </a:r>
            <a:br>
              <a:rPr lang="en-US" dirty="0">
                <a:cs typeface="+mn-lt"/>
              </a:rPr>
            </a:br>
            <a:r>
              <a:rPr lang="en-US" dirty="0"/>
              <a:t> velocity (cf. also the electrokinetic effects described in Section 2.4.6)</a:t>
            </a:r>
            <a:endParaRPr lang="en-US" dirty="0">
              <a:cs typeface="Calibri"/>
            </a:endParaRPr>
          </a:p>
        </p:txBody>
      </p:sp>
      <p:sp>
        <p:nvSpPr>
          <p:cNvPr id="4" name="Slide Number Placeholder 3"/>
          <p:cNvSpPr>
            <a:spLocks noGrp="1"/>
          </p:cNvSpPr>
          <p:nvPr>
            <p:ph type="sldNum" sz="quarter" idx="5"/>
          </p:nvPr>
        </p:nvSpPr>
        <p:spPr/>
        <p:txBody>
          <a:bodyPr/>
          <a:lstStyle/>
          <a:p>
            <a:fld id="{245C8A71-9E8E-43EE-B209-BD31A0CFEEE5}" type="slidenum">
              <a:rPr lang="pl"/>
              <a:t>8</a:t>
            </a:fld>
            <a:endParaRPr lang="en-US"/>
          </a:p>
        </p:txBody>
      </p:sp>
    </p:spTree>
    <p:extLst>
      <p:ext uri="{BB962C8B-B14F-4D97-AF65-F5344CB8AC3E}">
        <p14:creationId xmlns:p14="http://schemas.microsoft.com/office/powerpoint/2010/main" val="2780258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Tissue is a very heterogeneous material, and interfacial processes are very important.</a:t>
            </a:r>
            <a:br>
              <a:rPr lang="en-US" dirty="0">
                <a:cs typeface="+mn-lt"/>
              </a:rPr>
            </a:br>
            <a:r>
              <a:rPr lang="en-US" dirty="0"/>
              <a:t> The cells are of uneven size and with very different functions. There is a large </a:t>
            </a:r>
            <a:r>
              <a:rPr lang="en-US" dirty="0" err="1"/>
              <a:t>dif</a:t>
            </a:r>
            <a:r>
              <a:rPr lang="en-US" dirty="0"/>
              <a:t>-</a:t>
            </a:r>
            <a:br>
              <a:rPr lang="en-US" dirty="0">
                <a:cs typeface="+mn-lt"/>
              </a:rPr>
            </a:br>
            <a:r>
              <a:rPr lang="en-US" dirty="0"/>
              <a:t> </a:t>
            </a:r>
            <a:r>
              <a:rPr lang="en-US" dirty="0" err="1"/>
              <a:t>ference</a:t>
            </a:r>
            <a:r>
              <a:rPr lang="en-US" dirty="0"/>
              <a:t> between the tissue conductivity: from the liquid tissue </a:t>
            </a:r>
            <a:r>
              <a:rPr lang="en-US" dirty="0" err="1"/>
              <a:t>fl</a:t>
            </a:r>
            <a:r>
              <a:rPr lang="en-US" dirty="0"/>
              <a:t> owing through the</a:t>
            </a:r>
            <a:br>
              <a:rPr lang="en-US" dirty="0">
                <a:cs typeface="+mn-lt"/>
              </a:rPr>
            </a:br>
            <a:r>
              <a:rPr lang="en-US" dirty="0"/>
              <a:t> blood vessels to the myelin sheaths as insulators surrounding the axons of the nerve</a:t>
            </a:r>
            <a:br>
              <a:rPr lang="en-US" dirty="0">
                <a:cs typeface="+mn-lt"/>
              </a:rPr>
            </a:br>
            <a:r>
              <a:rPr lang="en-US" dirty="0"/>
              <a:t> cells, from connective tissue specialized to endure mechanical stress to bones and</a:t>
            </a:r>
            <a:br>
              <a:rPr lang="en-US" dirty="0">
                <a:cs typeface="+mn-lt"/>
              </a:rPr>
            </a:br>
            <a:r>
              <a:rPr lang="en-US" dirty="0"/>
              <a:t> teeth, muscle masses, the dead parts of the skin, gas in lung tissue and so on. From</a:t>
            </a:r>
            <a:br>
              <a:rPr lang="en-US" dirty="0">
                <a:cs typeface="+mn-lt"/>
              </a:rPr>
            </a:br>
            <a:r>
              <a:rPr lang="en-US" dirty="0"/>
              <a:t> an electrical point of view, it is impossible to regard tissue as a homogenous material.</a:t>
            </a:r>
            <a:br>
              <a:rPr lang="en-US" dirty="0">
                <a:cs typeface="+mn-lt"/>
              </a:rPr>
            </a:br>
            <a:r>
              <a:rPr lang="en-US" dirty="0"/>
              <a:t> Let us consider a simple case with a volume of many cells in interstitial </a:t>
            </a:r>
            <a:r>
              <a:rPr lang="en-US" dirty="0" err="1"/>
              <a:t>fl</a:t>
            </a:r>
            <a:r>
              <a:rPr lang="en-US" dirty="0"/>
              <a:t> </a:t>
            </a:r>
            <a:r>
              <a:rPr lang="en-US" dirty="0" err="1"/>
              <a:t>uids</a:t>
            </a:r>
            <a:br>
              <a:rPr lang="en-US" dirty="0">
                <a:cs typeface="+mn-lt"/>
              </a:rPr>
            </a:br>
            <a:r>
              <a:rPr lang="en-US" dirty="0"/>
              <a:t> (Fig. 4.7).</a:t>
            </a:r>
            <a:br>
              <a:rPr lang="en-US" dirty="0">
                <a:cs typeface="+mn-lt"/>
              </a:rPr>
            </a:br>
            <a:r>
              <a:rPr lang="en-US" dirty="0"/>
              <a:t> The cell membranes are considered to have a high capacitance and a low but</a:t>
            </a:r>
            <a:br>
              <a:rPr lang="en-US" dirty="0">
                <a:cs typeface="+mn-lt"/>
              </a:rPr>
            </a:br>
            <a:r>
              <a:rPr lang="en-US" dirty="0"/>
              <a:t> complicated pattern of conductivity. At DC and low frequencies current passes</a:t>
            </a:r>
            <a:br>
              <a:rPr lang="en-US" dirty="0">
                <a:cs typeface="+mn-lt"/>
              </a:rPr>
            </a:br>
            <a:r>
              <a:rPr lang="en-US" dirty="0"/>
              <a:t> around the cells. Lateral conductance in the double layers is also possible. Cell </a:t>
            </a:r>
            <a:r>
              <a:rPr lang="en-US" dirty="0" err="1"/>
              <a:t>inte</a:t>
            </a:r>
            <a:r>
              <a:rPr lang="en-US" dirty="0"/>
              <a:t>-</a:t>
            </a:r>
            <a:br>
              <a:rPr lang="en-US" dirty="0">
                <a:cs typeface="+mn-lt"/>
              </a:rPr>
            </a:br>
            <a:r>
              <a:rPr lang="en-US" dirty="0"/>
              <a:t> </a:t>
            </a:r>
            <a:r>
              <a:rPr lang="en-US" dirty="0" err="1"/>
              <a:t>rior</a:t>
            </a:r>
            <a:r>
              <a:rPr lang="en-US" dirty="0"/>
              <a:t> does to a smaller degree contribute to current </a:t>
            </a:r>
            <a:r>
              <a:rPr lang="en-US" dirty="0" err="1"/>
              <a:t>fl</a:t>
            </a:r>
            <a:r>
              <a:rPr lang="en-US" dirty="0"/>
              <a:t> ow. At higher frequencies the</a:t>
            </a:r>
            <a:br>
              <a:rPr lang="en-US" dirty="0">
                <a:cs typeface="+mn-lt"/>
              </a:rPr>
            </a:br>
            <a:r>
              <a:rPr lang="en-US" dirty="0"/>
              <a:t> membrane capacitance let AC current pass. The membrane effect disappears, and</a:t>
            </a:r>
            <a:br>
              <a:rPr lang="en-US" dirty="0">
                <a:cs typeface="+mn-lt"/>
              </a:rPr>
            </a:br>
            <a:r>
              <a:rPr lang="en-US" dirty="0"/>
              <a:t> the current flows everywhere according to local ionic conductivity.</a:t>
            </a:r>
            <a:br>
              <a:rPr lang="en-US" dirty="0">
                <a:cs typeface="+mn-lt"/>
              </a:rPr>
            </a:br>
            <a:r>
              <a:rPr lang="en-US" dirty="0"/>
              <a:t> All interfaces give rise to Maxwell–Wagner and counterion polarization effects</a:t>
            </a:r>
            <a:br>
              <a:rPr lang="en-US" dirty="0">
                <a:cs typeface="+mn-lt"/>
              </a:rPr>
            </a:br>
            <a:r>
              <a:rPr lang="en-US" dirty="0"/>
              <a:t> as described in Section 3.5.</a:t>
            </a:r>
            <a:br>
              <a:rPr lang="en-US" dirty="0">
                <a:cs typeface="+mn-lt"/>
              </a:rPr>
            </a:br>
            <a:r>
              <a:rPr lang="en-US" dirty="0"/>
              <a:t> In general tissue is an anisotropic medium because of the orientation of cells,</a:t>
            </a:r>
            <a:br>
              <a:rPr lang="en-US" dirty="0">
                <a:cs typeface="+mn-lt"/>
              </a:rPr>
            </a:br>
            <a:r>
              <a:rPr lang="en-US" dirty="0"/>
              <a:t> </a:t>
            </a:r>
            <a:r>
              <a:rPr lang="en-US" dirty="0" err="1"/>
              <a:t>macromembranes</a:t>
            </a:r>
            <a:r>
              <a:rPr lang="en-US" dirty="0"/>
              <a:t> and organs ( Figs 4.30–4.32 ). Such an anisotropy is a low </a:t>
            </a:r>
            <a:r>
              <a:rPr lang="en-US" dirty="0" err="1"/>
              <a:t>fre</a:t>
            </a:r>
            <a:r>
              <a:rPr lang="en-US" dirty="0"/>
              <a:t>-</a:t>
            </a:r>
            <a:br>
              <a:rPr lang="en-US" dirty="0">
                <a:cs typeface="+mn-lt"/>
              </a:rPr>
            </a:br>
            <a:r>
              <a:rPr lang="en-US" dirty="0"/>
              <a:t> </a:t>
            </a:r>
            <a:r>
              <a:rPr lang="en-US" dirty="0" err="1"/>
              <a:t>quency</a:t>
            </a:r>
            <a:r>
              <a:rPr lang="en-US" dirty="0"/>
              <a:t> phenomenon if it is due to membranes, but not if it is due to, for example,</a:t>
            </a:r>
          </a:p>
          <a:p>
            <a:r>
              <a:rPr lang="en-US" dirty="0">
                <a:cs typeface="Calibri"/>
              </a:rPr>
              <a:t>air</a:t>
            </a:r>
          </a:p>
        </p:txBody>
      </p:sp>
      <p:sp>
        <p:nvSpPr>
          <p:cNvPr id="4" name="Slide Number Placeholder 3"/>
          <p:cNvSpPr>
            <a:spLocks noGrp="1"/>
          </p:cNvSpPr>
          <p:nvPr>
            <p:ph type="sldNum" sz="quarter" idx="5"/>
          </p:nvPr>
        </p:nvSpPr>
        <p:spPr/>
        <p:txBody>
          <a:bodyPr/>
          <a:lstStyle/>
          <a:p>
            <a:fld id="{245C8A71-9E8E-43EE-B209-BD31A0CFEEE5}" type="slidenum">
              <a:rPr lang="pl"/>
              <a:t>10</a:t>
            </a:fld>
            <a:endParaRPr lang="en-US"/>
          </a:p>
        </p:txBody>
      </p:sp>
    </p:spTree>
    <p:extLst>
      <p:ext uri="{BB962C8B-B14F-4D97-AF65-F5344CB8AC3E}">
        <p14:creationId xmlns:p14="http://schemas.microsoft.com/office/powerpoint/2010/main" val="198308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i="1" dirty="0"/>
              <a:t>α</a:t>
            </a:r>
            <a:r>
              <a:rPr lang="en-US" dirty="0"/>
              <a:t> dispersion occurs in a low-frequency range, i.e., 10 Hz to 10 kHz, while the relaxation time (</a:t>
            </a:r>
            <a:r>
              <a:rPr lang="en-US" i="1" dirty="0"/>
              <a:t>τ</a:t>
            </a:r>
            <a:r>
              <a:rPr lang="en-US" dirty="0"/>
              <a:t>) is 6 </a:t>
            </a:r>
            <a:r>
              <a:rPr lang="en-US" dirty="0" err="1"/>
              <a:t>ms.</a:t>
            </a:r>
            <a:r>
              <a:rPr lang="en-US" dirty="0"/>
              <a:t> This mode is categorized by a very high permittivity increment and very high dielectric decrement values (</a:t>
            </a:r>
            <a:r>
              <a:rPr lang="en-US" dirty="0" err="1"/>
              <a:t>Δ</a:t>
            </a:r>
            <a:r>
              <a:rPr lang="en-US" i="1" dirty="0" err="1"/>
              <a:t>ε</a:t>
            </a:r>
            <a:r>
              <a:rPr lang="en-US" i="1" dirty="0"/>
              <a:t>α</a:t>
            </a:r>
            <a:r>
              <a:rPr lang="en-US" dirty="0"/>
              <a:t> ≈ 106). This dispersion occurs near the cell membrane where the movements of charged particles are limited. The cell membrane is a complex structure consisting of phospholipids, cholesterol, proteins, and carbohydrates. There is a potential difference (approximately 60–70 mV) between the intracellular and extracellular media due to the ions which are distributed around the membrane (about 10 kV/mm).</a:t>
            </a:r>
          </a:p>
          <a:p>
            <a:r>
              <a:rPr lang="en-US" dirty="0"/>
              <a:t>he </a:t>
            </a:r>
            <a:r>
              <a:rPr lang="en-US" i="1" dirty="0"/>
              <a:t>β</a:t>
            </a:r>
            <a:r>
              <a:rPr lang="en-US" dirty="0"/>
              <a:t>-dispersion arises within the frequency of 10 kHz–10 MHz with a relaxation time approximately 300 ns. The cellular membranes and other intracellular bodies become charged (capacitive), leading to this dispersion type. The cell membranes are electrically shorted, while the current can penetrate through the cytoplasm. This penetration decreases the impedance and leads to the </a:t>
            </a:r>
            <a:r>
              <a:rPr lang="en-US" i="1" dirty="0"/>
              <a:t>β</a:t>
            </a:r>
            <a:r>
              <a:rPr lang="en-US" dirty="0"/>
              <a:t>-dispersion or interfacial polarization or the Maxwell–Wagner relation. This effect occurs at the interface of membrane-electrolyte structures, which have two different dielectrics, leading to the formation of charges. The polarization magnitude depends on the conductivity, permittivity, and structure of the distinct intracellular components.</a:t>
            </a:r>
          </a:p>
          <a:p>
            <a:endParaRPr lang="en-US" dirty="0">
              <a:cs typeface="Calibri"/>
            </a:endParaRPr>
          </a:p>
        </p:txBody>
      </p:sp>
      <p:sp>
        <p:nvSpPr>
          <p:cNvPr id="4" name="Slide Number Placeholder 3"/>
          <p:cNvSpPr>
            <a:spLocks noGrp="1"/>
          </p:cNvSpPr>
          <p:nvPr>
            <p:ph type="sldNum" sz="quarter" idx="5"/>
          </p:nvPr>
        </p:nvSpPr>
        <p:spPr/>
        <p:txBody>
          <a:bodyPr/>
          <a:lstStyle/>
          <a:p>
            <a:fld id="{245C8A71-9E8E-43EE-B209-BD31A0CFEEE5}" type="slidenum">
              <a:rPr lang="pl"/>
              <a:t>12</a:t>
            </a:fld>
            <a:endParaRPr lang="en-US"/>
          </a:p>
        </p:txBody>
      </p:sp>
    </p:spTree>
    <p:extLst>
      <p:ext uri="{BB962C8B-B14F-4D97-AF65-F5344CB8AC3E}">
        <p14:creationId xmlns:p14="http://schemas.microsoft.com/office/powerpoint/2010/main" val="560850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protein solutions exhibit </a:t>
            </a:r>
            <a:r>
              <a:rPr lang="en-US" i="1" dirty="0"/>
              <a:t>δ</a:t>
            </a:r>
            <a:r>
              <a:rPr lang="en-US" dirty="0"/>
              <a:t>-dispersion, which lies between the </a:t>
            </a:r>
            <a:r>
              <a:rPr lang="en-US" i="1" dirty="0"/>
              <a:t>β-</a:t>
            </a:r>
            <a:r>
              <a:rPr lang="en-US" dirty="0"/>
              <a:t> and </a:t>
            </a:r>
            <a:r>
              <a:rPr lang="en-US" i="1" dirty="0"/>
              <a:t>γ</a:t>
            </a:r>
            <a:r>
              <a:rPr lang="en-US" dirty="0"/>
              <a:t>-dispersions. If present, the effect falls within the frequency of 0.1 to 5 GHz, and comparatively, its magnitude is small. </a:t>
            </a:r>
            <a:r>
              <a:rPr lang="en-US" i="1" dirty="0"/>
              <a:t>δ</a:t>
            </a:r>
            <a:r>
              <a:rPr lang="en-US" dirty="0"/>
              <a:t>-dispersion was first categorized in a study by </a:t>
            </a:r>
            <a:r>
              <a:rPr lang="en-US" dirty="0" err="1"/>
              <a:t>Pethig</a:t>
            </a:r>
            <a:r>
              <a:rPr lang="en-US" dirty="0"/>
              <a:t> [87] and was credited to the dipolar moments of proteins and other large molecules such as biopolymers, cellular organelles [88], and protein-bound water [89]. Mechanisms such as the relaxation of BW (dipolar) or molecules side chains and counterion diffusion in minor charged regions are possible origins of </a:t>
            </a:r>
            <a:r>
              <a:rPr lang="en-US" i="1" dirty="0"/>
              <a:t>δ</a:t>
            </a:r>
            <a:r>
              <a:rPr lang="en-US" dirty="0"/>
              <a:t>-dispersion.</a:t>
            </a:r>
          </a:p>
          <a:p>
            <a:r>
              <a:rPr lang="en-US" dirty="0"/>
              <a:t>In 1989, Foster and Schwan discovered </a:t>
            </a:r>
            <a:r>
              <a:rPr lang="en-US" i="1" dirty="0"/>
              <a:t>γ</a:t>
            </a:r>
            <a:r>
              <a:rPr lang="en-US" dirty="0"/>
              <a:t>-dispersion [90], which occurs due to the presence of water content in the cells and tissues. The dielectric properties of cells and tissues at frequencies above 0.1 GHz depend on the intracellular electrolytes and water (dipole polarization). At frequencies above a few hundred megahertz, the complex permittivity can be decoupled into terms of Cole-Cole and conductivity which are related to the dispersion of water (dipolar) and the electrolytic behavior,</a:t>
            </a:r>
            <a:endParaRPr lang="en-US" dirty="0">
              <a:cs typeface="Calibri"/>
            </a:endParaRPr>
          </a:p>
        </p:txBody>
      </p:sp>
      <p:sp>
        <p:nvSpPr>
          <p:cNvPr id="4" name="Slide Number Placeholder 3"/>
          <p:cNvSpPr>
            <a:spLocks noGrp="1"/>
          </p:cNvSpPr>
          <p:nvPr>
            <p:ph type="sldNum" sz="quarter" idx="5"/>
          </p:nvPr>
        </p:nvSpPr>
        <p:spPr/>
        <p:txBody>
          <a:bodyPr/>
          <a:lstStyle/>
          <a:p>
            <a:fld id="{245C8A71-9E8E-43EE-B209-BD31A0CFEEE5}" type="slidenum">
              <a:rPr lang="pl"/>
              <a:t>13</a:t>
            </a:fld>
            <a:endParaRPr lang="en-US"/>
          </a:p>
        </p:txBody>
      </p:sp>
    </p:spTree>
    <p:extLst>
      <p:ext uri="{BB962C8B-B14F-4D97-AF65-F5344CB8AC3E}">
        <p14:creationId xmlns:p14="http://schemas.microsoft.com/office/powerpoint/2010/main" val="1707290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245C8A71-9E8E-43EE-B209-BD31A0CFEEE5}" type="slidenum">
              <a:rPr lang="pl"/>
              <a:t>14</a:t>
            </a:fld>
            <a:endParaRPr lang="en-US"/>
          </a:p>
        </p:txBody>
      </p:sp>
    </p:spTree>
    <p:extLst>
      <p:ext uri="{BB962C8B-B14F-4D97-AF65-F5344CB8AC3E}">
        <p14:creationId xmlns:p14="http://schemas.microsoft.com/office/powerpoint/2010/main" val="621928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l-PL"/>
              <a:t>Kliknij, aby edytować styl</a:t>
            </a:r>
            <a:endParaRPr lang="en-US"/>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a:p>
        </p:txBody>
      </p:sp>
      <p:sp>
        <p:nvSpPr>
          <p:cNvPr id="4" name="Date Placeholder 3"/>
          <p:cNvSpPr>
            <a:spLocks noGrp="1"/>
          </p:cNvSpPr>
          <p:nvPr>
            <p:ph type="dt" sz="half" idx="10"/>
          </p:nvPr>
        </p:nvSpPr>
        <p:spPr/>
        <p:txBody>
          <a:bodyPr/>
          <a:lstStyle/>
          <a:p>
            <a:fld id="{07CA40E1-B125-4528-8EBE-C1A1AC7767CE}" type="datetimeFigureOut">
              <a:rPr lang="pl-PL" smtClean="0"/>
              <a:t>16.01.2022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510579DC-9A9B-4399-8124-81AA16B11008}" type="slidenum">
              <a:rPr lang="pl-PL" smtClean="0"/>
              <a:t>‹#›</a:t>
            </a:fld>
            <a:endParaRPr lang="pl-P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1556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07CA40E1-B125-4528-8EBE-C1A1AC7767CE}" type="datetimeFigureOut">
              <a:rPr lang="pl-PL" smtClean="0"/>
              <a:t>16.01.2022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510579DC-9A9B-4399-8124-81AA16B11008}" type="slidenum">
              <a:rPr lang="pl-PL" smtClean="0"/>
              <a:t>‹#›</a:t>
            </a:fld>
            <a:endParaRPr lang="pl-PL"/>
          </a:p>
        </p:txBody>
      </p:sp>
    </p:spTree>
    <p:extLst>
      <p:ext uri="{BB962C8B-B14F-4D97-AF65-F5344CB8AC3E}">
        <p14:creationId xmlns:p14="http://schemas.microsoft.com/office/powerpoint/2010/main" val="993065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ytuł pionowy i teks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l-PL"/>
              <a:t>Kliknij, aby edytować styl</a:t>
            </a:r>
            <a:endParaRPr lang="en-US"/>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07CA40E1-B125-4528-8EBE-C1A1AC7767CE}" type="datetimeFigureOut">
              <a:rPr lang="pl-PL" smtClean="0"/>
              <a:t>16.01.2022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510579DC-9A9B-4399-8124-81AA16B11008}" type="slidenum">
              <a:rPr lang="pl-PL" smtClean="0"/>
              <a:t>‹#›</a:t>
            </a:fld>
            <a:endParaRPr lang="pl-PL"/>
          </a:p>
        </p:txBody>
      </p:sp>
    </p:spTree>
    <p:extLst>
      <p:ext uri="{BB962C8B-B14F-4D97-AF65-F5344CB8AC3E}">
        <p14:creationId xmlns:p14="http://schemas.microsoft.com/office/powerpoint/2010/main" val="2456377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l-PL"/>
              <a:t>Kliknij, aby edytować styl</a:t>
            </a:r>
            <a:endParaRPr lang="en-US"/>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07CA40E1-B125-4528-8EBE-C1A1AC7767CE}" type="datetimeFigureOut">
              <a:rPr lang="pl-PL" smtClean="0"/>
              <a:t>16.01.2022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510579DC-9A9B-4399-8124-81AA16B11008}" type="slidenum">
              <a:rPr lang="pl-PL" smtClean="0"/>
              <a:t>‹#›</a:t>
            </a:fld>
            <a:endParaRPr lang="pl-PL"/>
          </a:p>
        </p:txBody>
      </p:sp>
    </p:spTree>
    <p:extLst>
      <p:ext uri="{BB962C8B-B14F-4D97-AF65-F5344CB8AC3E}">
        <p14:creationId xmlns:p14="http://schemas.microsoft.com/office/powerpoint/2010/main" val="2561078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l-PL"/>
              <a:t>Kliknij, aby edytować styl</a:t>
            </a:r>
            <a:endParaRPr lang="en-US"/>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07CA40E1-B125-4528-8EBE-C1A1AC7767CE}" type="datetimeFigureOut">
              <a:rPr lang="pl-PL" smtClean="0"/>
              <a:t>16.01.2022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510579DC-9A9B-4399-8124-81AA16B11008}" type="slidenum">
              <a:rPr lang="pl-PL" smtClean="0"/>
              <a:t>‹#›</a:t>
            </a:fld>
            <a:endParaRPr lang="pl-P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69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l-PL"/>
              <a:t>Kliknij, aby edytować styl</a:t>
            </a:r>
            <a:endParaRPr lang="en-US"/>
          </a:p>
        </p:txBody>
      </p:sp>
      <p:sp>
        <p:nvSpPr>
          <p:cNvPr id="3" name="Content Placeholder 2"/>
          <p:cNvSpPr>
            <a:spLocks noGrp="1"/>
          </p:cNvSpPr>
          <p:nvPr>
            <p:ph sz="half" idx="1"/>
          </p:nvPr>
        </p:nvSpPr>
        <p:spPr>
          <a:xfrm>
            <a:off x="1097279" y="1845734"/>
            <a:ext cx="4937760" cy="402336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Content Placeholder 3"/>
          <p:cNvSpPr>
            <a:spLocks noGrp="1"/>
          </p:cNvSpPr>
          <p:nvPr>
            <p:ph sz="half" idx="2"/>
          </p:nvPr>
        </p:nvSpPr>
        <p:spPr>
          <a:xfrm>
            <a:off x="6217920" y="1845735"/>
            <a:ext cx="4937760" cy="402336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Date Placeholder 4"/>
          <p:cNvSpPr>
            <a:spLocks noGrp="1"/>
          </p:cNvSpPr>
          <p:nvPr>
            <p:ph type="dt" sz="half" idx="10"/>
          </p:nvPr>
        </p:nvSpPr>
        <p:spPr/>
        <p:txBody>
          <a:bodyPr/>
          <a:lstStyle/>
          <a:p>
            <a:fld id="{07CA40E1-B125-4528-8EBE-C1A1AC7767CE}" type="datetimeFigureOut">
              <a:rPr lang="pl-PL" smtClean="0"/>
              <a:t>16.01.2022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510579DC-9A9B-4399-8124-81AA16B11008}" type="slidenum">
              <a:rPr lang="pl-PL" smtClean="0"/>
              <a:t>‹#›</a:t>
            </a:fld>
            <a:endParaRPr lang="pl-PL"/>
          </a:p>
        </p:txBody>
      </p:sp>
    </p:spTree>
    <p:extLst>
      <p:ext uri="{BB962C8B-B14F-4D97-AF65-F5344CB8AC3E}">
        <p14:creationId xmlns:p14="http://schemas.microsoft.com/office/powerpoint/2010/main" val="2442466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l-PL"/>
              <a:t>Kliknij, aby edytować styl</a:t>
            </a:r>
            <a:endParaRPr lang="en-US"/>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1097280" y="2582334"/>
            <a:ext cx="4937760" cy="337820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6217920" y="2582334"/>
            <a:ext cx="4937760" cy="337820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7" name="Date Placeholder 6"/>
          <p:cNvSpPr>
            <a:spLocks noGrp="1"/>
          </p:cNvSpPr>
          <p:nvPr>
            <p:ph type="dt" sz="half" idx="10"/>
          </p:nvPr>
        </p:nvSpPr>
        <p:spPr/>
        <p:txBody>
          <a:bodyPr/>
          <a:lstStyle/>
          <a:p>
            <a:fld id="{07CA40E1-B125-4528-8EBE-C1A1AC7767CE}" type="datetimeFigureOut">
              <a:rPr lang="pl-PL" smtClean="0"/>
              <a:t>16.01.2022</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510579DC-9A9B-4399-8124-81AA16B11008}" type="slidenum">
              <a:rPr lang="pl-PL" smtClean="0"/>
              <a:t>‹#›</a:t>
            </a:fld>
            <a:endParaRPr lang="pl-PL"/>
          </a:p>
        </p:txBody>
      </p:sp>
    </p:spTree>
    <p:extLst>
      <p:ext uri="{BB962C8B-B14F-4D97-AF65-F5344CB8AC3E}">
        <p14:creationId xmlns:p14="http://schemas.microsoft.com/office/powerpoint/2010/main" val="1408130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Date Placeholder 2"/>
          <p:cNvSpPr>
            <a:spLocks noGrp="1"/>
          </p:cNvSpPr>
          <p:nvPr>
            <p:ph type="dt" sz="half" idx="10"/>
          </p:nvPr>
        </p:nvSpPr>
        <p:spPr/>
        <p:txBody>
          <a:bodyPr/>
          <a:lstStyle/>
          <a:p>
            <a:fld id="{07CA40E1-B125-4528-8EBE-C1A1AC7767CE}" type="datetimeFigureOut">
              <a:rPr lang="pl-PL" smtClean="0"/>
              <a:t>16.01.2022</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510579DC-9A9B-4399-8124-81AA16B11008}" type="slidenum">
              <a:rPr lang="pl-PL" smtClean="0"/>
              <a:t>‹#›</a:t>
            </a:fld>
            <a:endParaRPr lang="pl-PL"/>
          </a:p>
        </p:txBody>
      </p:sp>
    </p:spTree>
    <p:extLst>
      <p:ext uri="{BB962C8B-B14F-4D97-AF65-F5344CB8AC3E}">
        <p14:creationId xmlns:p14="http://schemas.microsoft.com/office/powerpoint/2010/main" val="3201018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7CA40E1-B125-4528-8EBE-C1A1AC7767CE}" type="datetimeFigureOut">
              <a:rPr lang="pl-PL" smtClean="0"/>
              <a:t>16.01.2022</a:t>
            </a:fld>
            <a:endParaRPr lang="pl-P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l-PL"/>
          </a:p>
        </p:txBody>
      </p:sp>
      <p:sp>
        <p:nvSpPr>
          <p:cNvPr id="9" name="Slide Number Placeholder 8"/>
          <p:cNvSpPr>
            <a:spLocks noGrp="1"/>
          </p:cNvSpPr>
          <p:nvPr>
            <p:ph type="sldNum" sz="quarter" idx="12"/>
          </p:nvPr>
        </p:nvSpPr>
        <p:spPr/>
        <p:txBody>
          <a:bodyPr/>
          <a:lstStyle/>
          <a:p>
            <a:fld id="{510579DC-9A9B-4399-8124-81AA16B11008}" type="slidenum">
              <a:rPr lang="pl-PL" smtClean="0"/>
              <a:t>‹#›</a:t>
            </a:fld>
            <a:endParaRPr lang="pl-PL"/>
          </a:p>
        </p:txBody>
      </p:sp>
    </p:spTree>
    <p:extLst>
      <p:ext uri="{BB962C8B-B14F-4D97-AF65-F5344CB8AC3E}">
        <p14:creationId xmlns:p14="http://schemas.microsoft.com/office/powerpoint/2010/main" val="239883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l-PL"/>
              <a:t>Kliknij, aby edytować styl</a:t>
            </a:r>
            <a:endParaRPr lang="en-US"/>
          </a:p>
        </p:txBody>
      </p:sp>
      <p:sp>
        <p:nvSpPr>
          <p:cNvPr id="3" name="Content Placeholder 2"/>
          <p:cNvSpPr>
            <a:spLocks noGrp="1"/>
          </p:cNvSpPr>
          <p:nvPr>
            <p:ph idx="1"/>
          </p:nvPr>
        </p:nvSpPr>
        <p:spPr>
          <a:xfrm>
            <a:off x="4800600" y="731520"/>
            <a:ext cx="6492240" cy="525780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7CA40E1-B125-4528-8EBE-C1A1AC7767CE}" type="datetimeFigureOut">
              <a:rPr lang="pl-PL" smtClean="0"/>
              <a:t>16.01.2022</a:t>
            </a:fld>
            <a:endParaRPr lang="pl-P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l-P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0579DC-9A9B-4399-8124-81AA16B11008}" type="slidenum">
              <a:rPr lang="pl-PL" smtClean="0"/>
              <a:t>‹#›</a:t>
            </a:fld>
            <a:endParaRPr lang="pl-PL"/>
          </a:p>
        </p:txBody>
      </p:sp>
    </p:spTree>
    <p:extLst>
      <p:ext uri="{BB962C8B-B14F-4D97-AF65-F5344CB8AC3E}">
        <p14:creationId xmlns:p14="http://schemas.microsoft.com/office/powerpoint/2010/main" val="2002663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l-PL"/>
              <a:t>Kliknij, aby edytować styl</a:t>
            </a:r>
            <a:endParaRPr lang="en-US"/>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07CA40E1-B125-4528-8EBE-C1A1AC7767CE}" type="datetimeFigureOut">
              <a:rPr lang="pl-PL" smtClean="0"/>
              <a:t>16.01.2022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510579DC-9A9B-4399-8124-81AA16B11008}" type="slidenum">
              <a:rPr lang="pl-PL" smtClean="0"/>
              <a:t>‹#›</a:t>
            </a:fld>
            <a:endParaRPr lang="pl-PL"/>
          </a:p>
        </p:txBody>
      </p:sp>
    </p:spTree>
    <p:extLst>
      <p:ext uri="{BB962C8B-B14F-4D97-AF65-F5344CB8AC3E}">
        <p14:creationId xmlns:p14="http://schemas.microsoft.com/office/powerpoint/2010/main" val="1162210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l-PL"/>
              <a:t>Kliknij, aby edytować styl</a:t>
            </a:r>
            <a:endParaRPr lang="en-US"/>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7CA40E1-B125-4528-8EBE-C1A1AC7767CE}" type="datetimeFigureOut">
              <a:rPr lang="pl-PL" smtClean="0"/>
              <a:t>16.01.2022</a:t>
            </a:fld>
            <a:endParaRPr lang="pl-P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l-P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10579DC-9A9B-4399-8124-81AA16B11008}" type="slidenum">
              <a:rPr lang="pl-PL" smtClean="0"/>
              <a:t>‹#›</a:t>
            </a:fld>
            <a:endParaRPr lang="pl-PL"/>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29082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rystal lattice grid">
            <a:extLst>
              <a:ext uri="{FF2B5EF4-FFF2-40B4-BE49-F238E27FC236}">
                <a16:creationId xmlns:a16="http://schemas.microsoft.com/office/drawing/2014/main" id="{04D8E6EB-D401-476E-B819-AEEC26DF36BA}"/>
              </a:ext>
            </a:extLst>
          </p:cNvPr>
          <p:cNvPicPr>
            <a:picLocks noChangeAspect="1"/>
          </p:cNvPicPr>
          <p:nvPr/>
        </p:nvPicPr>
        <p:blipFill rotWithShape="1">
          <a:blip r:embed="rId2">
            <a:duotone>
              <a:schemeClr val="bg2">
                <a:shade val="45000"/>
                <a:satMod val="135000"/>
              </a:schemeClr>
              <a:prstClr val="white"/>
            </a:duotone>
            <a:alphaModFix amt="35000"/>
          </a:blip>
          <a:srcRect/>
          <a:stretch/>
        </p:blipFill>
        <p:spPr>
          <a:xfrm>
            <a:off x="20" y="10"/>
            <a:ext cx="12191980" cy="6857990"/>
          </a:xfrm>
          <a:prstGeom prst="rect">
            <a:avLst/>
          </a:prstGeom>
        </p:spPr>
      </p:pic>
      <p:sp>
        <p:nvSpPr>
          <p:cNvPr id="2" name="Tytuł 1">
            <a:extLst>
              <a:ext uri="{FF2B5EF4-FFF2-40B4-BE49-F238E27FC236}">
                <a16:creationId xmlns:a16="http://schemas.microsoft.com/office/drawing/2014/main" id="{A6392F23-1BE1-45DD-83F4-A7CDDCA59B89}"/>
              </a:ext>
            </a:extLst>
          </p:cNvPr>
          <p:cNvSpPr>
            <a:spLocks noGrp="1"/>
          </p:cNvSpPr>
          <p:nvPr>
            <p:ph type="ctrTitle"/>
          </p:nvPr>
        </p:nvSpPr>
        <p:spPr>
          <a:xfrm>
            <a:off x="1097280" y="758952"/>
            <a:ext cx="10058400" cy="3566160"/>
          </a:xfrm>
        </p:spPr>
        <p:txBody>
          <a:bodyPr>
            <a:noAutofit/>
          </a:bodyPr>
          <a:lstStyle/>
          <a:p>
            <a:r>
              <a:rPr lang="en-US" sz="5400" dirty="0">
                <a:ea typeface="+mj-lt"/>
                <a:cs typeface="+mj-lt"/>
              </a:rPr>
              <a:t>Bioimpedance - how does soft </a:t>
            </a:r>
            <a:r>
              <a:rPr lang="en-US" sz="5400">
                <a:ea typeface="+mj-lt"/>
                <a:cs typeface="+mj-lt"/>
              </a:rPr>
              <a:t>matter respond to electrical fields?</a:t>
            </a:r>
            <a:endParaRPr lang="en-US"/>
          </a:p>
        </p:txBody>
      </p:sp>
      <p:sp>
        <p:nvSpPr>
          <p:cNvPr id="3" name="Podtytuł 2">
            <a:extLst>
              <a:ext uri="{FF2B5EF4-FFF2-40B4-BE49-F238E27FC236}">
                <a16:creationId xmlns:a16="http://schemas.microsoft.com/office/drawing/2014/main" id="{953ABAEF-0B46-4164-8E68-C369D8FE76FA}"/>
              </a:ext>
            </a:extLst>
          </p:cNvPr>
          <p:cNvSpPr>
            <a:spLocks noGrp="1"/>
          </p:cNvSpPr>
          <p:nvPr>
            <p:ph type="subTitle" idx="1"/>
          </p:nvPr>
        </p:nvSpPr>
        <p:spPr>
          <a:xfrm>
            <a:off x="1100051" y="4455620"/>
            <a:ext cx="10058400" cy="1143000"/>
          </a:xfrm>
        </p:spPr>
        <p:txBody>
          <a:bodyPr>
            <a:normAutofit/>
          </a:bodyPr>
          <a:lstStyle/>
          <a:p>
            <a:r>
              <a:rPr lang="pl-PL">
                <a:solidFill>
                  <a:schemeClr val="tx1">
                    <a:lumMod val="85000"/>
                    <a:lumOff val="15000"/>
                  </a:schemeClr>
                </a:solidFill>
              </a:rPr>
              <a:t>Marcin Tomkiewicz</a:t>
            </a:r>
          </a:p>
        </p:txBody>
      </p:sp>
      <p:cxnSp>
        <p:nvCxnSpPr>
          <p:cNvPr id="9" name="Straight Connector 8">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70792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a:extLst>
              <a:ext uri="{FF2B5EF4-FFF2-40B4-BE49-F238E27FC236}">
                <a16:creationId xmlns:a16="http://schemas.microsoft.com/office/drawing/2014/main" id="{D660C46A-65BC-4ADC-8BE0-7233967F6DF4}"/>
              </a:ext>
            </a:extLst>
          </p:cNvPr>
          <p:cNvSpPr>
            <a:spLocks noGrp="1"/>
          </p:cNvSpPr>
          <p:nvPr>
            <p:ph type="title"/>
          </p:nvPr>
        </p:nvSpPr>
        <p:spPr>
          <a:xfrm>
            <a:off x="256853" y="369339"/>
            <a:ext cx="3546259" cy="2103875"/>
          </a:xfrm>
        </p:spPr>
        <p:txBody>
          <a:bodyPr vert="horz" lIns="91440" tIns="45720" rIns="91440" bIns="45720" rtlCol="0" anchor="b">
            <a:normAutofit/>
          </a:bodyPr>
          <a:lstStyle/>
          <a:p>
            <a:r>
              <a:rPr lang="en-US" sz="2800" b="1" dirty="0">
                <a:solidFill>
                  <a:schemeClr val="bg1"/>
                </a:solidFill>
                <a:ea typeface="+mj-lt"/>
                <a:cs typeface="+mj-lt"/>
              </a:rPr>
              <a:t>Tissue and its conductivity</a:t>
            </a:r>
            <a:endParaRPr lang="en-US" sz="2800" b="1" dirty="0">
              <a:solidFill>
                <a:schemeClr val="bg1"/>
              </a:solidFill>
              <a:cs typeface="Calibri Light"/>
            </a:endParaRPr>
          </a:p>
        </p:txBody>
      </p:sp>
      <p:sp>
        <p:nvSpPr>
          <p:cNvPr id="38" name="Rectangle 37">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pole tekstowe 6">
            <a:extLst>
              <a:ext uri="{FF2B5EF4-FFF2-40B4-BE49-F238E27FC236}">
                <a16:creationId xmlns:a16="http://schemas.microsoft.com/office/drawing/2014/main" id="{23190483-13CB-4DCB-B8ED-C29D124E97B1}"/>
              </a:ext>
            </a:extLst>
          </p:cNvPr>
          <p:cNvSpPr txBox="1"/>
          <p:nvPr/>
        </p:nvSpPr>
        <p:spPr>
          <a:xfrm>
            <a:off x="256854" y="2996137"/>
            <a:ext cx="3546259" cy="3293209"/>
          </a:xfrm>
          <a:prstGeom prst="rect">
            <a:avLst/>
          </a:prstGeom>
          <a:noFill/>
        </p:spPr>
        <p:txBody>
          <a:bodyPr wrap="square" lIns="91440" tIns="45720" rIns="91440" bIns="45720" rtlCol="0" anchor="t">
            <a:spAutoFit/>
          </a:bodyPr>
          <a:lstStyle/>
          <a:p>
            <a:pPr>
              <a:buFont typeface="Calibri" panose="020F0502020204030204" pitchFamily="34" charset="0"/>
              <a:buChar char="•"/>
            </a:pPr>
            <a:r>
              <a:rPr lang="en-US" sz="1600" dirty="0">
                <a:solidFill>
                  <a:srgbClr val="FFFFFF"/>
                </a:solidFill>
                <a:cs typeface="Calibri"/>
              </a:rPr>
              <a:t>Tissues are very heterogenous materials, which can be comprised from cells of different sizes and different functions</a:t>
            </a:r>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r>
              <a:rPr lang="en-US" sz="1600" dirty="0">
                <a:solidFill>
                  <a:srgbClr val="FFFFFF"/>
                </a:solidFill>
                <a:cs typeface="Calibri"/>
              </a:rPr>
              <a:t>At DC and low frequencies cell membranes with high capacitance forces current to flow around cells through interstitial fluids</a:t>
            </a:r>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r>
              <a:rPr lang="en-US" sz="1600" dirty="0">
                <a:solidFill>
                  <a:srgbClr val="FFFFFF"/>
                </a:solidFill>
                <a:cs typeface="Calibri"/>
              </a:rPr>
              <a:t>Ad high frequency AC current passes through cells, as its properties allow for it</a:t>
            </a:r>
          </a:p>
        </p:txBody>
      </p:sp>
      <p:cxnSp>
        <p:nvCxnSpPr>
          <p:cNvPr id="24" name="Łącznik prosty 23">
            <a:extLst>
              <a:ext uri="{FF2B5EF4-FFF2-40B4-BE49-F238E27FC236}">
                <a16:creationId xmlns:a16="http://schemas.microsoft.com/office/drawing/2014/main" id="{7D405311-811F-4C25-84B4-809848048335}"/>
              </a:ext>
            </a:extLst>
          </p:cNvPr>
          <p:cNvCxnSpPr/>
          <p:nvPr/>
        </p:nvCxnSpPr>
        <p:spPr>
          <a:xfrm>
            <a:off x="380144" y="2588154"/>
            <a:ext cx="318601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0C7B5EC0-0BB0-4AF2-8FC7-A256F3DED256}"/>
              </a:ext>
            </a:extLst>
          </p:cNvPr>
          <p:cNvSpPr txBox="1"/>
          <p:nvPr/>
        </p:nvSpPr>
        <p:spPr>
          <a:xfrm>
            <a:off x="5377543" y="5740400"/>
            <a:ext cx="574281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 8 Low and high frequency current paths in tissue</a:t>
            </a:r>
            <a:endParaRPr lang="en-US" dirty="0" err="1">
              <a:cs typeface="Calibri"/>
            </a:endParaRPr>
          </a:p>
        </p:txBody>
      </p:sp>
      <p:pic>
        <p:nvPicPr>
          <p:cNvPr id="5" name="Picture 8">
            <a:extLst>
              <a:ext uri="{FF2B5EF4-FFF2-40B4-BE49-F238E27FC236}">
                <a16:creationId xmlns:a16="http://schemas.microsoft.com/office/drawing/2014/main" id="{504BB95A-FD5D-4C64-9D20-79A23FC6B4C8}"/>
              </a:ext>
            </a:extLst>
          </p:cNvPr>
          <p:cNvPicPr>
            <a:picLocks noGrp="1" noChangeAspect="1"/>
          </p:cNvPicPr>
          <p:nvPr>
            <p:ph sz="half" idx="2"/>
          </p:nvPr>
        </p:nvPicPr>
        <p:blipFill>
          <a:blip r:embed="rId3"/>
          <a:stretch>
            <a:fillRect/>
          </a:stretch>
        </p:blipFill>
        <p:spPr>
          <a:xfrm>
            <a:off x="5298682" y="1672515"/>
            <a:ext cx="5469950" cy="3825513"/>
          </a:xfrm>
        </p:spPr>
      </p:pic>
    </p:spTree>
    <p:extLst>
      <p:ext uri="{BB962C8B-B14F-4D97-AF65-F5344CB8AC3E}">
        <p14:creationId xmlns:p14="http://schemas.microsoft.com/office/powerpoint/2010/main" val="2872476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6DF25F-6307-405D-B01C-D8ABCC181752}"/>
              </a:ext>
            </a:extLst>
          </p:cNvPr>
          <p:cNvSpPr txBox="1"/>
          <p:nvPr/>
        </p:nvSpPr>
        <p:spPr>
          <a:xfrm>
            <a:off x="1615924" y="587829"/>
            <a:ext cx="77506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Tab 1. Typical tissue conductivity at low frequency and 1 MHz</a:t>
            </a:r>
          </a:p>
        </p:txBody>
      </p:sp>
      <p:pic>
        <p:nvPicPr>
          <p:cNvPr id="3" name="Picture 3">
            <a:extLst>
              <a:ext uri="{FF2B5EF4-FFF2-40B4-BE49-F238E27FC236}">
                <a16:creationId xmlns:a16="http://schemas.microsoft.com/office/drawing/2014/main" id="{D2CCC4E8-F366-44C6-BECC-2C566660CBBF}"/>
              </a:ext>
            </a:extLst>
          </p:cNvPr>
          <p:cNvPicPr>
            <a:picLocks noChangeAspect="1"/>
          </p:cNvPicPr>
          <p:nvPr/>
        </p:nvPicPr>
        <p:blipFill>
          <a:blip r:embed="rId2"/>
          <a:stretch>
            <a:fillRect/>
          </a:stretch>
        </p:blipFill>
        <p:spPr>
          <a:xfrm>
            <a:off x="1130061" y="1102073"/>
            <a:ext cx="9276681" cy="4350561"/>
          </a:xfrm>
          <a:prstGeom prst="rect">
            <a:avLst/>
          </a:prstGeom>
        </p:spPr>
      </p:pic>
    </p:spTree>
    <p:extLst>
      <p:ext uri="{BB962C8B-B14F-4D97-AF65-F5344CB8AC3E}">
        <p14:creationId xmlns:p14="http://schemas.microsoft.com/office/powerpoint/2010/main" val="1972410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a:extLst>
              <a:ext uri="{FF2B5EF4-FFF2-40B4-BE49-F238E27FC236}">
                <a16:creationId xmlns:a16="http://schemas.microsoft.com/office/drawing/2014/main" id="{D660C46A-65BC-4ADC-8BE0-7233967F6DF4}"/>
              </a:ext>
            </a:extLst>
          </p:cNvPr>
          <p:cNvSpPr>
            <a:spLocks noGrp="1"/>
          </p:cNvSpPr>
          <p:nvPr>
            <p:ph type="title"/>
          </p:nvPr>
        </p:nvSpPr>
        <p:spPr>
          <a:xfrm>
            <a:off x="256853" y="369339"/>
            <a:ext cx="3546259" cy="2103875"/>
          </a:xfrm>
        </p:spPr>
        <p:txBody>
          <a:bodyPr vert="horz" lIns="91440" tIns="45720" rIns="91440" bIns="45720" rtlCol="0" anchor="b">
            <a:normAutofit/>
          </a:bodyPr>
          <a:lstStyle/>
          <a:p>
            <a:r>
              <a:rPr lang="en-US" sz="2800" b="1" dirty="0">
                <a:solidFill>
                  <a:schemeClr val="bg1"/>
                </a:solidFill>
                <a:ea typeface="+mj-lt"/>
                <a:cs typeface="+mj-lt"/>
              </a:rPr>
              <a:t>Alpha, beta, delta and gamma dispersions</a:t>
            </a:r>
            <a:endParaRPr lang="en-US" sz="2800" b="1" dirty="0">
              <a:solidFill>
                <a:schemeClr val="bg1"/>
              </a:solidFill>
              <a:cs typeface="Calibri Light"/>
            </a:endParaRPr>
          </a:p>
        </p:txBody>
      </p:sp>
      <p:sp>
        <p:nvSpPr>
          <p:cNvPr id="38" name="Rectangle 37">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pole tekstowe 6">
            <a:extLst>
              <a:ext uri="{FF2B5EF4-FFF2-40B4-BE49-F238E27FC236}">
                <a16:creationId xmlns:a16="http://schemas.microsoft.com/office/drawing/2014/main" id="{23190483-13CB-4DCB-B8ED-C29D124E97B1}"/>
              </a:ext>
            </a:extLst>
          </p:cNvPr>
          <p:cNvSpPr txBox="1"/>
          <p:nvPr/>
        </p:nvSpPr>
        <p:spPr>
          <a:xfrm>
            <a:off x="256854" y="2996137"/>
            <a:ext cx="3546259" cy="3046988"/>
          </a:xfrm>
          <a:prstGeom prst="rect">
            <a:avLst/>
          </a:prstGeom>
          <a:noFill/>
        </p:spPr>
        <p:txBody>
          <a:bodyPr wrap="square" lIns="91440" tIns="45720" rIns="91440" bIns="45720" rtlCol="0" anchor="t">
            <a:spAutoFit/>
          </a:bodyPr>
          <a:lstStyle/>
          <a:p>
            <a:pPr>
              <a:buFont typeface="Calibri" panose="020F0502020204030204" pitchFamily="34" charset="0"/>
              <a:buChar char="•"/>
            </a:pPr>
            <a:r>
              <a:rPr lang="en-US" sz="1600" dirty="0">
                <a:solidFill>
                  <a:srgbClr val="FFFFFF"/>
                </a:solidFill>
                <a:cs typeface="Calibri"/>
              </a:rPr>
              <a:t>Alpha dispersion occurs in low-frequency range 10Hz-10kHz and is associated with high permittivity increase</a:t>
            </a:r>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r>
              <a:rPr lang="en-US" sz="1600" dirty="0">
                <a:solidFill>
                  <a:srgbClr val="FFFFFF"/>
                </a:solidFill>
                <a:cs typeface="Calibri"/>
              </a:rPr>
              <a:t>It comes from cell membrane and its high potential difference, where movement of charged particles is limited</a:t>
            </a:r>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r>
              <a:rPr lang="en-US" sz="1600" dirty="0">
                <a:solidFill>
                  <a:srgbClr val="FFFFFF"/>
                </a:solidFill>
                <a:cs typeface="Calibri"/>
              </a:rPr>
              <a:t>Beta dispersion occurs in 10 kHz – </a:t>
            </a:r>
            <a:br>
              <a:rPr lang="en-US" sz="1600" dirty="0">
                <a:solidFill>
                  <a:srgbClr val="FFFFFF"/>
                </a:solidFill>
                <a:cs typeface="Calibri"/>
              </a:rPr>
            </a:br>
            <a:r>
              <a:rPr lang="en-US" sz="1600" dirty="0">
                <a:solidFill>
                  <a:srgbClr val="FFFFFF"/>
                </a:solidFill>
                <a:cs typeface="Calibri"/>
              </a:rPr>
              <a:t>10 MHz, which comes from interaction at membrane-electrolyte surface</a:t>
            </a:r>
          </a:p>
        </p:txBody>
      </p:sp>
      <p:cxnSp>
        <p:nvCxnSpPr>
          <p:cNvPr id="24" name="Łącznik prosty 23">
            <a:extLst>
              <a:ext uri="{FF2B5EF4-FFF2-40B4-BE49-F238E27FC236}">
                <a16:creationId xmlns:a16="http://schemas.microsoft.com/office/drawing/2014/main" id="{7D405311-811F-4C25-84B4-809848048335}"/>
              </a:ext>
            </a:extLst>
          </p:cNvPr>
          <p:cNvCxnSpPr/>
          <p:nvPr/>
        </p:nvCxnSpPr>
        <p:spPr>
          <a:xfrm>
            <a:off x="380144" y="2588154"/>
            <a:ext cx="318601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0C7B5EC0-0BB0-4AF2-8FC7-A256F3DED256}"/>
              </a:ext>
            </a:extLst>
          </p:cNvPr>
          <p:cNvSpPr txBox="1"/>
          <p:nvPr/>
        </p:nvSpPr>
        <p:spPr>
          <a:xfrm>
            <a:off x="5377543" y="5740400"/>
            <a:ext cx="574281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 8 Low and high frequency current paths in tissue</a:t>
            </a:r>
            <a:endParaRPr lang="en-US" dirty="0" err="1">
              <a:cs typeface="Calibri"/>
            </a:endParaRPr>
          </a:p>
        </p:txBody>
      </p:sp>
      <p:pic>
        <p:nvPicPr>
          <p:cNvPr id="3" name="Picture 3">
            <a:extLst>
              <a:ext uri="{FF2B5EF4-FFF2-40B4-BE49-F238E27FC236}">
                <a16:creationId xmlns:a16="http://schemas.microsoft.com/office/drawing/2014/main" id="{EC9E41E6-7B62-4933-B128-8CBDAACA7AAA}"/>
              </a:ext>
            </a:extLst>
          </p:cNvPr>
          <p:cNvPicPr>
            <a:picLocks noGrp="1" noChangeAspect="1"/>
          </p:cNvPicPr>
          <p:nvPr>
            <p:ph sz="half" idx="2"/>
          </p:nvPr>
        </p:nvPicPr>
        <p:blipFill>
          <a:blip r:embed="rId3"/>
          <a:stretch>
            <a:fillRect/>
          </a:stretch>
        </p:blipFill>
        <p:spPr>
          <a:xfrm>
            <a:off x="5334968" y="2118839"/>
            <a:ext cx="5675569" cy="3295725"/>
          </a:xfrm>
        </p:spPr>
      </p:pic>
    </p:spTree>
    <p:extLst>
      <p:ext uri="{BB962C8B-B14F-4D97-AF65-F5344CB8AC3E}">
        <p14:creationId xmlns:p14="http://schemas.microsoft.com/office/powerpoint/2010/main" val="1385719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a:extLst>
              <a:ext uri="{FF2B5EF4-FFF2-40B4-BE49-F238E27FC236}">
                <a16:creationId xmlns:a16="http://schemas.microsoft.com/office/drawing/2014/main" id="{D660C46A-65BC-4ADC-8BE0-7233967F6DF4}"/>
              </a:ext>
            </a:extLst>
          </p:cNvPr>
          <p:cNvSpPr>
            <a:spLocks noGrp="1"/>
          </p:cNvSpPr>
          <p:nvPr>
            <p:ph type="title"/>
          </p:nvPr>
        </p:nvSpPr>
        <p:spPr>
          <a:xfrm>
            <a:off x="256853" y="369339"/>
            <a:ext cx="3546259" cy="2103875"/>
          </a:xfrm>
        </p:spPr>
        <p:txBody>
          <a:bodyPr vert="horz" lIns="91440" tIns="45720" rIns="91440" bIns="45720" rtlCol="0" anchor="b">
            <a:normAutofit/>
          </a:bodyPr>
          <a:lstStyle/>
          <a:p>
            <a:r>
              <a:rPr lang="en-US" sz="2800" b="1" dirty="0">
                <a:solidFill>
                  <a:schemeClr val="bg1"/>
                </a:solidFill>
                <a:ea typeface="+mj-lt"/>
                <a:cs typeface="+mj-lt"/>
              </a:rPr>
              <a:t>Alpha, beta, delta and gamma dispersions</a:t>
            </a:r>
            <a:endParaRPr lang="en-US" sz="2800" b="1" dirty="0">
              <a:solidFill>
                <a:schemeClr val="bg1"/>
              </a:solidFill>
              <a:cs typeface="Calibri Light"/>
            </a:endParaRPr>
          </a:p>
        </p:txBody>
      </p:sp>
      <p:sp>
        <p:nvSpPr>
          <p:cNvPr id="38" name="Rectangle 37">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pole tekstowe 6">
            <a:extLst>
              <a:ext uri="{FF2B5EF4-FFF2-40B4-BE49-F238E27FC236}">
                <a16:creationId xmlns:a16="http://schemas.microsoft.com/office/drawing/2014/main" id="{23190483-13CB-4DCB-B8ED-C29D124E97B1}"/>
              </a:ext>
            </a:extLst>
          </p:cNvPr>
          <p:cNvSpPr txBox="1"/>
          <p:nvPr/>
        </p:nvSpPr>
        <p:spPr>
          <a:xfrm>
            <a:off x="256854" y="2996137"/>
            <a:ext cx="3546259" cy="2800767"/>
          </a:xfrm>
          <a:prstGeom prst="rect">
            <a:avLst/>
          </a:prstGeom>
          <a:noFill/>
        </p:spPr>
        <p:txBody>
          <a:bodyPr wrap="square" lIns="91440" tIns="45720" rIns="91440" bIns="45720" rtlCol="0" anchor="t">
            <a:spAutoFit/>
          </a:bodyPr>
          <a:lstStyle/>
          <a:p>
            <a:pPr>
              <a:buFont typeface="Calibri" panose="020F0502020204030204" pitchFamily="34" charset="0"/>
              <a:buChar char="•"/>
            </a:pPr>
            <a:r>
              <a:rPr lang="en-US" sz="1600" dirty="0">
                <a:solidFill>
                  <a:srgbClr val="FFFFFF"/>
                </a:solidFill>
                <a:cs typeface="Calibri"/>
              </a:rPr>
              <a:t>Delta dispersion is typical for frequencies of 0.1 to 5 GHz and its magnitude is small and comes from large molecules like proteins, biopolymers, cellular organelles</a:t>
            </a:r>
            <a:endParaRPr lang="en-US" dirty="0">
              <a:solidFill>
                <a:srgbClr val="000000"/>
              </a:solidFill>
              <a:cs typeface="Calibri"/>
            </a:endParaRPr>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r>
              <a:rPr lang="en-US" sz="1600" dirty="0">
                <a:solidFill>
                  <a:srgbClr val="FFFFFF"/>
                </a:solidFill>
                <a:cs typeface="Calibri"/>
              </a:rPr>
              <a:t>Gamma dispersion occurs at frequencies of above 0.1 GHZ and are typical to frequencies of around 25 GHz. Gamma dispersion depends on water and intercellular electrolytes</a:t>
            </a:r>
          </a:p>
        </p:txBody>
      </p:sp>
      <p:cxnSp>
        <p:nvCxnSpPr>
          <p:cNvPr id="24" name="Łącznik prosty 23">
            <a:extLst>
              <a:ext uri="{FF2B5EF4-FFF2-40B4-BE49-F238E27FC236}">
                <a16:creationId xmlns:a16="http://schemas.microsoft.com/office/drawing/2014/main" id="{7D405311-811F-4C25-84B4-809848048335}"/>
              </a:ext>
            </a:extLst>
          </p:cNvPr>
          <p:cNvCxnSpPr/>
          <p:nvPr/>
        </p:nvCxnSpPr>
        <p:spPr>
          <a:xfrm>
            <a:off x="380144" y="2588154"/>
            <a:ext cx="318601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0C7B5EC0-0BB0-4AF2-8FC7-A256F3DED256}"/>
              </a:ext>
            </a:extLst>
          </p:cNvPr>
          <p:cNvSpPr txBox="1"/>
          <p:nvPr/>
        </p:nvSpPr>
        <p:spPr>
          <a:xfrm>
            <a:off x="5377543" y="5740400"/>
            <a:ext cx="574281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 8 Low and high frequency current paths in tissue</a:t>
            </a:r>
            <a:endParaRPr lang="en-US" dirty="0" err="1">
              <a:cs typeface="Calibri"/>
            </a:endParaRPr>
          </a:p>
        </p:txBody>
      </p:sp>
      <p:pic>
        <p:nvPicPr>
          <p:cNvPr id="12" name="Picture 12">
            <a:extLst>
              <a:ext uri="{FF2B5EF4-FFF2-40B4-BE49-F238E27FC236}">
                <a16:creationId xmlns:a16="http://schemas.microsoft.com/office/drawing/2014/main" id="{7D12BB50-8E48-4C7B-BD94-BD1E95902187}"/>
              </a:ext>
            </a:extLst>
          </p:cNvPr>
          <p:cNvPicPr>
            <a:picLocks noGrp="1" noChangeAspect="1"/>
          </p:cNvPicPr>
          <p:nvPr>
            <p:ph sz="half" idx="2"/>
          </p:nvPr>
        </p:nvPicPr>
        <p:blipFill>
          <a:blip r:embed="rId3"/>
          <a:stretch>
            <a:fillRect/>
          </a:stretch>
        </p:blipFill>
        <p:spPr>
          <a:xfrm>
            <a:off x="5008396" y="2058362"/>
            <a:ext cx="5869093" cy="3404582"/>
          </a:xfrm>
        </p:spPr>
      </p:pic>
    </p:spTree>
    <p:extLst>
      <p:ext uri="{BB962C8B-B14F-4D97-AF65-F5344CB8AC3E}">
        <p14:creationId xmlns:p14="http://schemas.microsoft.com/office/powerpoint/2010/main" val="482042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a:extLst>
              <a:ext uri="{FF2B5EF4-FFF2-40B4-BE49-F238E27FC236}">
                <a16:creationId xmlns:a16="http://schemas.microsoft.com/office/drawing/2014/main" id="{D660C46A-65BC-4ADC-8BE0-7233967F6DF4}"/>
              </a:ext>
            </a:extLst>
          </p:cNvPr>
          <p:cNvSpPr>
            <a:spLocks noGrp="1"/>
          </p:cNvSpPr>
          <p:nvPr>
            <p:ph type="title"/>
          </p:nvPr>
        </p:nvSpPr>
        <p:spPr>
          <a:xfrm>
            <a:off x="256853" y="369339"/>
            <a:ext cx="3546259" cy="2103875"/>
          </a:xfrm>
        </p:spPr>
        <p:txBody>
          <a:bodyPr vert="horz" lIns="91440" tIns="45720" rIns="91440" bIns="45720" rtlCol="0" anchor="b">
            <a:normAutofit/>
          </a:bodyPr>
          <a:lstStyle/>
          <a:p>
            <a:r>
              <a:rPr lang="en-US" sz="2800" b="1" dirty="0">
                <a:solidFill>
                  <a:schemeClr val="bg1"/>
                </a:solidFill>
                <a:ea typeface="+mj-lt"/>
                <a:cs typeface="+mj-lt"/>
              </a:rPr>
              <a:t>Muscles</a:t>
            </a:r>
            <a:endParaRPr lang="en-US" sz="2800" b="1" dirty="0">
              <a:solidFill>
                <a:schemeClr val="bg1"/>
              </a:solidFill>
              <a:cs typeface="Calibri Light"/>
            </a:endParaRPr>
          </a:p>
        </p:txBody>
      </p:sp>
      <p:sp>
        <p:nvSpPr>
          <p:cNvPr id="38" name="Rectangle 37">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pole tekstowe 6">
            <a:extLst>
              <a:ext uri="{FF2B5EF4-FFF2-40B4-BE49-F238E27FC236}">
                <a16:creationId xmlns:a16="http://schemas.microsoft.com/office/drawing/2014/main" id="{23190483-13CB-4DCB-B8ED-C29D124E97B1}"/>
              </a:ext>
            </a:extLst>
          </p:cNvPr>
          <p:cNvSpPr txBox="1"/>
          <p:nvPr/>
        </p:nvSpPr>
        <p:spPr>
          <a:xfrm>
            <a:off x="256854" y="2996137"/>
            <a:ext cx="3546259" cy="3539430"/>
          </a:xfrm>
          <a:prstGeom prst="rect">
            <a:avLst/>
          </a:prstGeom>
          <a:noFill/>
        </p:spPr>
        <p:txBody>
          <a:bodyPr wrap="square" lIns="91440" tIns="45720" rIns="91440" bIns="45720" rtlCol="0" anchor="t">
            <a:spAutoFit/>
          </a:bodyPr>
          <a:lstStyle/>
          <a:p>
            <a:pPr>
              <a:buFont typeface="Calibri" panose="020F0502020204030204" pitchFamily="34" charset="0"/>
              <a:buChar char="•"/>
            </a:pPr>
            <a:r>
              <a:rPr lang="en-US" sz="1600" dirty="0">
                <a:solidFill>
                  <a:srgbClr val="FFFFFF"/>
                </a:solidFill>
                <a:cs typeface="Calibri"/>
              </a:rPr>
              <a:t>Muscle tissue is highly anisotropic, which is connected to direct liquid paths in longitudinal orientation. This anisotropy has a ratio of around 1:8 </a:t>
            </a:r>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r>
              <a:rPr lang="en-US" sz="1600" dirty="0">
                <a:solidFill>
                  <a:srgbClr val="FFFFFF"/>
                </a:solidFill>
                <a:cs typeface="Calibri"/>
              </a:rPr>
              <a:t>These direct liquid paths show low frequency dependance</a:t>
            </a:r>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r>
              <a:rPr lang="en-US" sz="1600" dirty="0">
                <a:solidFill>
                  <a:srgbClr val="FFFFFF"/>
                </a:solidFill>
                <a:cs typeface="Calibri"/>
              </a:rPr>
              <a:t>Longitudinal orientation measurements show alpha dispersion, while transversal are more dominated by beta dispersion</a:t>
            </a:r>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endParaRPr lang="en-US" sz="1600" dirty="0">
              <a:solidFill>
                <a:srgbClr val="FFFFFF"/>
              </a:solidFill>
              <a:cs typeface="Calibri"/>
            </a:endParaRPr>
          </a:p>
        </p:txBody>
      </p:sp>
      <p:cxnSp>
        <p:nvCxnSpPr>
          <p:cNvPr id="24" name="Łącznik prosty 23">
            <a:extLst>
              <a:ext uri="{FF2B5EF4-FFF2-40B4-BE49-F238E27FC236}">
                <a16:creationId xmlns:a16="http://schemas.microsoft.com/office/drawing/2014/main" id="{7D405311-811F-4C25-84B4-809848048335}"/>
              </a:ext>
            </a:extLst>
          </p:cNvPr>
          <p:cNvCxnSpPr/>
          <p:nvPr/>
        </p:nvCxnSpPr>
        <p:spPr>
          <a:xfrm>
            <a:off x="380144" y="2588154"/>
            <a:ext cx="318601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0C7B5EC0-0BB0-4AF2-8FC7-A256F3DED256}"/>
              </a:ext>
            </a:extLst>
          </p:cNvPr>
          <p:cNvSpPr txBox="1"/>
          <p:nvPr/>
        </p:nvSpPr>
        <p:spPr>
          <a:xfrm>
            <a:off x="5377543" y="5740400"/>
            <a:ext cx="574281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 9 Transverse and longitudinal values of permittivity and conductivity for different frequencies for muscles</a:t>
            </a:r>
            <a:endParaRPr lang="en-US" dirty="0" err="1">
              <a:cs typeface="Calibri"/>
            </a:endParaRPr>
          </a:p>
        </p:txBody>
      </p:sp>
      <p:pic>
        <p:nvPicPr>
          <p:cNvPr id="3" name="Picture 3">
            <a:extLst>
              <a:ext uri="{FF2B5EF4-FFF2-40B4-BE49-F238E27FC236}">
                <a16:creationId xmlns:a16="http://schemas.microsoft.com/office/drawing/2014/main" id="{959E576A-35D5-4E41-A694-A76AAF98CE9C}"/>
              </a:ext>
            </a:extLst>
          </p:cNvPr>
          <p:cNvPicPr>
            <a:picLocks noGrp="1" noChangeAspect="1"/>
          </p:cNvPicPr>
          <p:nvPr>
            <p:ph sz="half" idx="2"/>
          </p:nvPr>
        </p:nvPicPr>
        <p:blipFill>
          <a:blip r:embed="rId3"/>
          <a:stretch>
            <a:fillRect/>
          </a:stretch>
        </p:blipFill>
        <p:spPr>
          <a:xfrm>
            <a:off x="6027120" y="79831"/>
            <a:ext cx="4158218" cy="5583645"/>
          </a:xfrm>
        </p:spPr>
      </p:pic>
    </p:spTree>
    <p:extLst>
      <p:ext uri="{BB962C8B-B14F-4D97-AF65-F5344CB8AC3E}">
        <p14:creationId xmlns:p14="http://schemas.microsoft.com/office/powerpoint/2010/main" val="1733267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a:extLst>
              <a:ext uri="{FF2B5EF4-FFF2-40B4-BE49-F238E27FC236}">
                <a16:creationId xmlns:a16="http://schemas.microsoft.com/office/drawing/2014/main" id="{D660C46A-65BC-4ADC-8BE0-7233967F6DF4}"/>
              </a:ext>
            </a:extLst>
          </p:cNvPr>
          <p:cNvSpPr>
            <a:spLocks noGrp="1"/>
          </p:cNvSpPr>
          <p:nvPr>
            <p:ph type="title"/>
          </p:nvPr>
        </p:nvSpPr>
        <p:spPr>
          <a:xfrm>
            <a:off x="256853" y="369339"/>
            <a:ext cx="3546259" cy="2103875"/>
          </a:xfrm>
        </p:spPr>
        <p:txBody>
          <a:bodyPr vert="horz" lIns="91440" tIns="45720" rIns="91440" bIns="45720" rtlCol="0" anchor="b">
            <a:normAutofit/>
          </a:bodyPr>
          <a:lstStyle/>
          <a:p>
            <a:r>
              <a:rPr lang="en-US" sz="2800" b="1" dirty="0">
                <a:solidFill>
                  <a:schemeClr val="bg1"/>
                </a:solidFill>
                <a:ea typeface="+mj-lt"/>
                <a:cs typeface="+mj-lt"/>
              </a:rPr>
              <a:t>Nerve tissue</a:t>
            </a:r>
            <a:endParaRPr lang="en-US" sz="2800" b="1" dirty="0">
              <a:solidFill>
                <a:schemeClr val="bg1"/>
              </a:solidFill>
              <a:cs typeface="Calibri Light"/>
            </a:endParaRPr>
          </a:p>
        </p:txBody>
      </p:sp>
      <p:sp>
        <p:nvSpPr>
          <p:cNvPr id="38" name="Rectangle 37">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pole tekstowe 6">
            <a:extLst>
              <a:ext uri="{FF2B5EF4-FFF2-40B4-BE49-F238E27FC236}">
                <a16:creationId xmlns:a16="http://schemas.microsoft.com/office/drawing/2014/main" id="{23190483-13CB-4DCB-B8ED-C29D124E97B1}"/>
              </a:ext>
            </a:extLst>
          </p:cNvPr>
          <p:cNvSpPr txBox="1"/>
          <p:nvPr/>
        </p:nvSpPr>
        <p:spPr>
          <a:xfrm>
            <a:off x="256854" y="2996137"/>
            <a:ext cx="3546259" cy="2554545"/>
          </a:xfrm>
          <a:prstGeom prst="rect">
            <a:avLst/>
          </a:prstGeom>
          <a:noFill/>
        </p:spPr>
        <p:txBody>
          <a:bodyPr wrap="square" lIns="91440" tIns="45720" rIns="91440" bIns="45720" rtlCol="0" anchor="t">
            <a:spAutoFit/>
          </a:bodyPr>
          <a:lstStyle/>
          <a:p>
            <a:pPr>
              <a:buFont typeface="Calibri" panose="020F0502020204030204" pitchFamily="34" charset="0"/>
              <a:buChar char="•"/>
            </a:pPr>
            <a:r>
              <a:rPr lang="en-US" sz="1600" dirty="0">
                <a:solidFill>
                  <a:srgbClr val="FFFFFF"/>
                </a:solidFill>
                <a:cs typeface="Calibri"/>
              </a:rPr>
              <a:t>Brain is the only tissue with a large volume of nerve tissue</a:t>
            </a:r>
            <a:endParaRPr lang="en-US" dirty="0"/>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r>
              <a:rPr lang="en-US" sz="1600" dirty="0">
                <a:solidFill>
                  <a:srgbClr val="FFFFFF"/>
                </a:solidFill>
                <a:cs typeface="Calibri"/>
              </a:rPr>
              <a:t>Nerves may be regarded as cables and thus electrical cable theory is often applied in measurements</a:t>
            </a:r>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r>
              <a:rPr lang="en-US" sz="1600" dirty="0">
                <a:solidFill>
                  <a:srgbClr val="FFFFFF"/>
                </a:solidFill>
                <a:cs typeface="Calibri"/>
              </a:rPr>
              <a:t>An extra degree of complexity is introduced for myelinated nerves, as a myelin introduces high impedance</a:t>
            </a:r>
          </a:p>
        </p:txBody>
      </p:sp>
      <p:cxnSp>
        <p:nvCxnSpPr>
          <p:cNvPr id="24" name="Łącznik prosty 23">
            <a:extLst>
              <a:ext uri="{FF2B5EF4-FFF2-40B4-BE49-F238E27FC236}">
                <a16:creationId xmlns:a16="http://schemas.microsoft.com/office/drawing/2014/main" id="{7D405311-811F-4C25-84B4-809848048335}"/>
              </a:ext>
            </a:extLst>
          </p:cNvPr>
          <p:cNvCxnSpPr/>
          <p:nvPr/>
        </p:nvCxnSpPr>
        <p:spPr>
          <a:xfrm>
            <a:off x="380144" y="2588154"/>
            <a:ext cx="318601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0C7B5EC0-0BB0-4AF2-8FC7-A256F3DED256}"/>
              </a:ext>
            </a:extLst>
          </p:cNvPr>
          <p:cNvSpPr txBox="1"/>
          <p:nvPr/>
        </p:nvSpPr>
        <p:spPr>
          <a:xfrm>
            <a:off x="5377543" y="5740400"/>
            <a:ext cx="574281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 10 </a:t>
            </a:r>
            <a:r>
              <a:rPr lang="en-US" dirty="0">
                <a:ea typeface="+mn-lt"/>
                <a:cs typeface="+mn-lt"/>
              </a:rPr>
              <a:t>Values of permittivity and conductivity for different frequencies for gray matter (brain)</a:t>
            </a:r>
            <a:endParaRPr lang="en-US" dirty="0" err="1">
              <a:cs typeface="Calibri"/>
            </a:endParaRPr>
          </a:p>
        </p:txBody>
      </p:sp>
      <p:pic>
        <p:nvPicPr>
          <p:cNvPr id="3" name="Picture 3">
            <a:extLst>
              <a:ext uri="{FF2B5EF4-FFF2-40B4-BE49-F238E27FC236}">
                <a16:creationId xmlns:a16="http://schemas.microsoft.com/office/drawing/2014/main" id="{D2699846-7C03-4AF3-A1C5-BA14D1E48FF8}"/>
              </a:ext>
            </a:extLst>
          </p:cNvPr>
          <p:cNvPicPr>
            <a:picLocks noGrp="1" noChangeAspect="1"/>
          </p:cNvPicPr>
          <p:nvPr>
            <p:ph sz="half" idx="2"/>
          </p:nvPr>
        </p:nvPicPr>
        <p:blipFill>
          <a:blip r:embed="rId3"/>
          <a:stretch>
            <a:fillRect/>
          </a:stretch>
        </p:blipFill>
        <p:spPr>
          <a:xfrm>
            <a:off x="5093063" y="1309374"/>
            <a:ext cx="6074712" cy="4358273"/>
          </a:xfrm>
        </p:spPr>
      </p:pic>
    </p:spTree>
    <p:extLst>
      <p:ext uri="{BB962C8B-B14F-4D97-AF65-F5344CB8AC3E}">
        <p14:creationId xmlns:p14="http://schemas.microsoft.com/office/powerpoint/2010/main" val="2222986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a:extLst>
              <a:ext uri="{FF2B5EF4-FFF2-40B4-BE49-F238E27FC236}">
                <a16:creationId xmlns:a16="http://schemas.microsoft.com/office/drawing/2014/main" id="{D660C46A-65BC-4ADC-8BE0-7233967F6DF4}"/>
              </a:ext>
            </a:extLst>
          </p:cNvPr>
          <p:cNvSpPr>
            <a:spLocks noGrp="1"/>
          </p:cNvSpPr>
          <p:nvPr>
            <p:ph type="title"/>
          </p:nvPr>
        </p:nvSpPr>
        <p:spPr>
          <a:xfrm>
            <a:off x="256853" y="369339"/>
            <a:ext cx="3546259" cy="2103875"/>
          </a:xfrm>
        </p:spPr>
        <p:txBody>
          <a:bodyPr vert="horz" lIns="91440" tIns="45720" rIns="91440" bIns="45720" rtlCol="0" anchor="b">
            <a:normAutofit/>
          </a:bodyPr>
          <a:lstStyle/>
          <a:p>
            <a:r>
              <a:rPr lang="en-US" sz="2800" b="1" dirty="0">
                <a:solidFill>
                  <a:schemeClr val="bg1"/>
                </a:solidFill>
                <a:ea typeface="+mj-lt"/>
                <a:cs typeface="+mj-lt"/>
              </a:rPr>
              <a:t>Blood and bone tissue</a:t>
            </a:r>
            <a:endParaRPr lang="en-US" sz="2800" b="1" dirty="0">
              <a:solidFill>
                <a:schemeClr val="bg1"/>
              </a:solidFill>
              <a:cs typeface="Calibri Light"/>
            </a:endParaRPr>
          </a:p>
        </p:txBody>
      </p:sp>
      <p:sp>
        <p:nvSpPr>
          <p:cNvPr id="38" name="Rectangle 37">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pole tekstowe 6">
            <a:extLst>
              <a:ext uri="{FF2B5EF4-FFF2-40B4-BE49-F238E27FC236}">
                <a16:creationId xmlns:a16="http://schemas.microsoft.com/office/drawing/2014/main" id="{23190483-13CB-4DCB-B8ED-C29D124E97B1}"/>
              </a:ext>
            </a:extLst>
          </p:cNvPr>
          <p:cNvSpPr txBox="1"/>
          <p:nvPr/>
        </p:nvSpPr>
        <p:spPr>
          <a:xfrm>
            <a:off x="256854" y="2996137"/>
            <a:ext cx="3546259" cy="3293209"/>
          </a:xfrm>
          <a:prstGeom prst="rect">
            <a:avLst/>
          </a:prstGeom>
          <a:noFill/>
        </p:spPr>
        <p:txBody>
          <a:bodyPr wrap="square" lIns="91440" tIns="45720" rIns="91440" bIns="45720" rtlCol="0" anchor="t">
            <a:spAutoFit/>
          </a:bodyPr>
          <a:lstStyle/>
          <a:p>
            <a:pPr>
              <a:buFont typeface="Calibri" panose="020F0502020204030204" pitchFamily="34" charset="0"/>
              <a:buChar char="•"/>
            </a:pPr>
            <a:r>
              <a:rPr lang="en-US" sz="1600" dirty="0">
                <a:solidFill>
                  <a:srgbClr val="FFFFFF"/>
                </a:solidFill>
                <a:cs typeface="Calibri"/>
              </a:rPr>
              <a:t>Blood consists mainly of plasma and erythrocytes (donut-shaped cells containing hemoglobin) and from electrical point of view it behaves as an electrolyte with dispersed large negatively charged molecules</a:t>
            </a:r>
            <a:endParaRPr lang="en-US" dirty="0">
              <a:solidFill>
                <a:srgbClr val="000000"/>
              </a:solidFill>
              <a:cs typeface="Calibri"/>
            </a:endParaRPr>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r>
              <a:rPr lang="en-US" sz="1600" dirty="0">
                <a:solidFill>
                  <a:srgbClr val="FFFFFF"/>
                </a:solidFill>
                <a:cs typeface="Calibri"/>
              </a:rPr>
              <a:t>Blood exhibits beta, delta and gamma dispersion, but curiously no alpha</a:t>
            </a:r>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r>
              <a:rPr lang="en-US" sz="1600" dirty="0">
                <a:solidFill>
                  <a:srgbClr val="FFFFFF"/>
                </a:solidFill>
                <a:cs typeface="Calibri"/>
              </a:rPr>
              <a:t>Bone tissue exhibit a wide spread of permittivity and conductivity dependent on blood or other liquid perfusion</a:t>
            </a:r>
          </a:p>
        </p:txBody>
      </p:sp>
      <p:cxnSp>
        <p:nvCxnSpPr>
          <p:cNvPr id="24" name="Łącznik prosty 23">
            <a:extLst>
              <a:ext uri="{FF2B5EF4-FFF2-40B4-BE49-F238E27FC236}">
                <a16:creationId xmlns:a16="http://schemas.microsoft.com/office/drawing/2014/main" id="{7D405311-811F-4C25-84B4-809848048335}"/>
              </a:ext>
            </a:extLst>
          </p:cNvPr>
          <p:cNvCxnSpPr/>
          <p:nvPr/>
        </p:nvCxnSpPr>
        <p:spPr>
          <a:xfrm>
            <a:off x="380144" y="2588154"/>
            <a:ext cx="318601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0C7B5EC0-0BB0-4AF2-8FC7-A256F3DED256}"/>
              </a:ext>
            </a:extLst>
          </p:cNvPr>
          <p:cNvSpPr txBox="1"/>
          <p:nvPr/>
        </p:nvSpPr>
        <p:spPr>
          <a:xfrm>
            <a:off x="5377543" y="5740400"/>
            <a:ext cx="574281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 11 </a:t>
            </a:r>
            <a:r>
              <a:rPr lang="en-US" dirty="0">
                <a:ea typeface="+mn-lt"/>
                <a:cs typeface="+mn-lt"/>
              </a:rPr>
              <a:t>Values of permittivity and conductivity for different frequencies for suspension of lysed erythrocytes</a:t>
            </a:r>
            <a:endParaRPr lang="en-US" dirty="0" err="1">
              <a:cs typeface="Calibri"/>
            </a:endParaRPr>
          </a:p>
        </p:txBody>
      </p:sp>
      <p:pic>
        <p:nvPicPr>
          <p:cNvPr id="3" name="Picture 3">
            <a:extLst>
              <a:ext uri="{FF2B5EF4-FFF2-40B4-BE49-F238E27FC236}">
                <a16:creationId xmlns:a16="http://schemas.microsoft.com/office/drawing/2014/main" id="{15C808F9-0950-421F-B444-306EBCE88779}"/>
              </a:ext>
            </a:extLst>
          </p:cNvPr>
          <p:cNvPicPr>
            <a:picLocks noGrp="1" noChangeAspect="1"/>
          </p:cNvPicPr>
          <p:nvPr>
            <p:ph sz="half" idx="2"/>
          </p:nvPr>
        </p:nvPicPr>
        <p:blipFill>
          <a:blip r:embed="rId3"/>
          <a:stretch>
            <a:fillRect/>
          </a:stretch>
        </p:blipFill>
        <p:spPr>
          <a:xfrm>
            <a:off x="4706015" y="1714445"/>
            <a:ext cx="6643188" cy="3850512"/>
          </a:xfrm>
        </p:spPr>
      </p:pic>
    </p:spTree>
    <p:extLst>
      <p:ext uri="{BB962C8B-B14F-4D97-AF65-F5344CB8AC3E}">
        <p14:creationId xmlns:p14="http://schemas.microsoft.com/office/powerpoint/2010/main" val="1017800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a:extLst>
              <a:ext uri="{FF2B5EF4-FFF2-40B4-BE49-F238E27FC236}">
                <a16:creationId xmlns:a16="http://schemas.microsoft.com/office/drawing/2014/main" id="{D660C46A-65BC-4ADC-8BE0-7233967F6DF4}"/>
              </a:ext>
            </a:extLst>
          </p:cNvPr>
          <p:cNvSpPr>
            <a:spLocks noGrp="1"/>
          </p:cNvSpPr>
          <p:nvPr>
            <p:ph type="title"/>
          </p:nvPr>
        </p:nvSpPr>
        <p:spPr>
          <a:xfrm>
            <a:off x="256853" y="369339"/>
            <a:ext cx="3546259" cy="2103875"/>
          </a:xfrm>
        </p:spPr>
        <p:txBody>
          <a:bodyPr vert="horz" lIns="91440" tIns="45720" rIns="91440" bIns="45720" rtlCol="0" anchor="b">
            <a:normAutofit/>
          </a:bodyPr>
          <a:lstStyle/>
          <a:p>
            <a:r>
              <a:rPr lang="en-US" sz="2800" b="1" dirty="0">
                <a:solidFill>
                  <a:schemeClr val="bg1"/>
                </a:solidFill>
                <a:ea typeface="+mj-lt"/>
                <a:cs typeface="+mj-lt"/>
              </a:rPr>
              <a:t>Skin tissue</a:t>
            </a:r>
            <a:endParaRPr lang="en-US" dirty="0">
              <a:solidFill>
                <a:schemeClr val="bg1"/>
              </a:solidFill>
            </a:endParaRPr>
          </a:p>
        </p:txBody>
      </p:sp>
      <p:sp>
        <p:nvSpPr>
          <p:cNvPr id="38" name="Rectangle 37">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pole tekstowe 6">
            <a:extLst>
              <a:ext uri="{FF2B5EF4-FFF2-40B4-BE49-F238E27FC236}">
                <a16:creationId xmlns:a16="http://schemas.microsoft.com/office/drawing/2014/main" id="{23190483-13CB-4DCB-B8ED-C29D124E97B1}"/>
              </a:ext>
            </a:extLst>
          </p:cNvPr>
          <p:cNvSpPr txBox="1"/>
          <p:nvPr/>
        </p:nvSpPr>
        <p:spPr>
          <a:xfrm>
            <a:off x="256854" y="2996137"/>
            <a:ext cx="3546259" cy="3046988"/>
          </a:xfrm>
          <a:prstGeom prst="rect">
            <a:avLst/>
          </a:prstGeom>
          <a:noFill/>
        </p:spPr>
        <p:txBody>
          <a:bodyPr wrap="square" lIns="91440" tIns="45720" rIns="91440" bIns="45720" rtlCol="0" anchor="t">
            <a:spAutoFit/>
          </a:bodyPr>
          <a:lstStyle/>
          <a:p>
            <a:pPr>
              <a:buFont typeface="Calibri" panose="020F0502020204030204" pitchFamily="34" charset="0"/>
              <a:buChar char="•"/>
            </a:pPr>
            <a:r>
              <a:rPr lang="en-US" sz="1600" dirty="0">
                <a:solidFill>
                  <a:srgbClr val="FFFFFF"/>
                </a:solidFill>
                <a:cs typeface="Calibri"/>
              </a:rPr>
              <a:t>Electrical properties of human skin are mostly dependent on stratum corneum which is outermost layer of skin made up of dead cells, especially in low frequencies</a:t>
            </a:r>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r>
              <a:rPr lang="en-US" sz="1600" dirty="0">
                <a:solidFill>
                  <a:srgbClr val="FFFFFF"/>
                </a:solidFill>
                <a:cs typeface="Calibri"/>
              </a:rPr>
              <a:t>Stratum corneum, while insoluble in water it can absorb large quantities of it, forming thus a solid-state electrolyte. This property allows ions (f. ex. from sweat) to move and contributing to DC conductance</a:t>
            </a:r>
          </a:p>
        </p:txBody>
      </p:sp>
      <p:cxnSp>
        <p:nvCxnSpPr>
          <p:cNvPr id="24" name="Łącznik prosty 23">
            <a:extLst>
              <a:ext uri="{FF2B5EF4-FFF2-40B4-BE49-F238E27FC236}">
                <a16:creationId xmlns:a16="http://schemas.microsoft.com/office/drawing/2014/main" id="{7D405311-811F-4C25-84B4-809848048335}"/>
              </a:ext>
            </a:extLst>
          </p:cNvPr>
          <p:cNvCxnSpPr/>
          <p:nvPr/>
        </p:nvCxnSpPr>
        <p:spPr>
          <a:xfrm>
            <a:off x="380144" y="2588154"/>
            <a:ext cx="318601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0C7B5EC0-0BB0-4AF2-8FC7-A256F3DED256}"/>
              </a:ext>
            </a:extLst>
          </p:cNvPr>
          <p:cNvSpPr txBox="1"/>
          <p:nvPr/>
        </p:nvSpPr>
        <p:spPr>
          <a:xfrm>
            <a:off x="5377543" y="5740400"/>
            <a:ext cx="574281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 12 </a:t>
            </a:r>
            <a:r>
              <a:rPr lang="en-US" dirty="0">
                <a:ea typeface="+mn-lt"/>
                <a:cs typeface="+mn-lt"/>
              </a:rPr>
              <a:t>Values of permittivity and conductivity for different frequencies for stratum corneum and viable skin</a:t>
            </a:r>
            <a:endParaRPr lang="en-US" dirty="0" err="1">
              <a:cs typeface="Calibri"/>
            </a:endParaRPr>
          </a:p>
        </p:txBody>
      </p:sp>
      <p:pic>
        <p:nvPicPr>
          <p:cNvPr id="3" name="Picture 3">
            <a:extLst>
              <a:ext uri="{FF2B5EF4-FFF2-40B4-BE49-F238E27FC236}">
                <a16:creationId xmlns:a16="http://schemas.microsoft.com/office/drawing/2014/main" id="{8E7B0F2B-FFC3-4EDE-82D4-7E451D9A7A9B}"/>
              </a:ext>
            </a:extLst>
          </p:cNvPr>
          <p:cNvPicPr>
            <a:picLocks noGrp="1" noChangeAspect="1"/>
          </p:cNvPicPr>
          <p:nvPr>
            <p:ph sz="half" idx="2"/>
          </p:nvPr>
        </p:nvPicPr>
        <p:blipFill>
          <a:blip r:embed="rId3"/>
          <a:stretch>
            <a:fillRect/>
          </a:stretch>
        </p:blipFill>
        <p:spPr>
          <a:xfrm>
            <a:off x="5008396" y="1199406"/>
            <a:ext cx="6268236" cy="4203257"/>
          </a:xfrm>
        </p:spPr>
      </p:pic>
    </p:spTree>
    <p:extLst>
      <p:ext uri="{BB962C8B-B14F-4D97-AF65-F5344CB8AC3E}">
        <p14:creationId xmlns:p14="http://schemas.microsoft.com/office/powerpoint/2010/main" val="2317422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a:extLst>
              <a:ext uri="{FF2B5EF4-FFF2-40B4-BE49-F238E27FC236}">
                <a16:creationId xmlns:a16="http://schemas.microsoft.com/office/drawing/2014/main" id="{D660C46A-65BC-4ADC-8BE0-7233967F6DF4}"/>
              </a:ext>
            </a:extLst>
          </p:cNvPr>
          <p:cNvSpPr>
            <a:spLocks noGrp="1"/>
          </p:cNvSpPr>
          <p:nvPr>
            <p:ph type="title"/>
          </p:nvPr>
        </p:nvSpPr>
        <p:spPr>
          <a:xfrm>
            <a:off x="256853" y="369339"/>
            <a:ext cx="3546259" cy="2103875"/>
          </a:xfrm>
        </p:spPr>
        <p:txBody>
          <a:bodyPr vert="horz" lIns="91440" tIns="45720" rIns="91440" bIns="45720" rtlCol="0" anchor="b">
            <a:normAutofit/>
          </a:bodyPr>
          <a:lstStyle/>
          <a:p>
            <a:r>
              <a:rPr lang="en-US" sz="2800" b="1" dirty="0">
                <a:solidFill>
                  <a:schemeClr val="bg1"/>
                </a:solidFill>
                <a:ea typeface="+mj-lt"/>
                <a:cs typeface="+mj-lt"/>
              </a:rPr>
              <a:t>Whole body inductance</a:t>
            </a:r>
            <a:endParaRPr lang="en-US" dirty="0" err="1">
              <a:solidFill>
                <a:schemeClr val="bg1"/>
              </a:solidFill>
            </a:endParaRPr>
          </a:p>
        </p:txBody>
      </p:sp>
      <p:sp>
        <p:nvSpPr>
          <p:cNvPr id="38" name="Rectangle 37">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pole tekstowe 6">
            <a:extLst>
              <a:ext uri="{FF2B5EF4-FFF2-40B4-BE49-F238E27FC236}">
                <a16:creationId xmlns:a16="http://schemas.microsoft.com/office/drawing/2014/main" id="{23190483-13CB-4DCB-B8ED-C29D124E97B1}"/>
              </a:ext>
            </a:extLst>
          </p:cNvPr>
          <p:cNvSpPr txBox="1"/>
          <p:nvPr/>
        </p:nvSpPr>
        <p:spPr>
          <a:xfrm>
            <a:off x="256854" y="2996137"/>
            <a:ext cx="3546259" cy="3785652"/>
          </a:xfrm>
          <a:prstGeom prst="rect">
            <a:avLst/>
          </a:prstGeom>
          <a:noFill/>
        </p:spPr>
        <p:txBody>
          <a:bodyPr wrap="square" lIns="91440" tIns="45720" rIns="91440" bIns="45720" rtlCol="0" anchor="t">
            <a:spAutoFit/>
          </a:bodyPr>
          <a:lstStyle/>
          <a:p>
            <a:pPr>
              <a:buFont typeface="Calibri" panose="020F0502020204030204" pitchFamily="34" charset="0"/>
              <a:buChar char="•"/>
            </a:pPr>
            <a:r>
              <a:rPr lang="en-US" sz="1600" dirty="0">
                <a:solidFill>
                  <a:srgbClr val="FFFFFF"/>
                </a:solidFill>
                <a:cs typeface="Calibri"/>
              </a:rPr>
              <a:t>The value of impedance of whole body is usually dominated by contribution from skin</a:t>
            </a:r>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r>
              <a:rPr lang="en-US" sz="1600" dirty="0">
                <a:solidFill>
                  <a:srgbClr val="FFFFFF"/>
                </a:solidFill>
                <a:cs typeface="Calibri"/>
              </a:rPr>
              <a:t>When not accounting for the skin, living body is considered purely resistive, and dependent mostly on mean resistivity, mean length and mean cross-sectional area of the body</a:t>
            </a:r>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r>
              <a:rPr lang="en-US" sz="1600" dirty="0">
                <a:solidFill>
                  <a:srgbClr val="FFFFFF"/>
                </a:solidFill>
                <a:cs typeface="Calibri"/>
              </a:rPr>
              <a:t>On the fig. 13 please note importance of cross-sectional area as main contribution to resistance comes from finger and limbs, and close to none from torso</a:t>
            </a:r>
          </a:p>
        </p:txBody>
      </p:sp>
      <p:cxnSp>
        <p:nvCxnSpPr>
          <p:cNvPr id="24" name="Łącznik prosty 23">
            <a:extLst>
              <a:ext uri="{FF2B5EF4-FFF2-40B4-BE49-F238E27FC236}">
                <a16:creationId xmlns:a16="http://schemas.microsoft.com/office/drawing/2014/main" id="{7D405311-811F-4C25-84B4-809848048335}"/>
              </a:ext>
            </a:extLst>
          </p:cNvPr>
          <p:cNvCxnSpPr/>
          <p:nvPr/>
        </p:nvCxnSpPr>
        <p:spPr>
          <a:xfrm>
            <a:off x="380144" y="2588154"/>
            <a:ext cx="318601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0C7B5EC0-0BB0-4AF2-8FC7-A256F3DED256}"/>
              </a:ext>
            </a:extLst>
          </p:cNvPr>
          <p:cNvSpPr txBox="1"/>
          <p:nvPr/>
        </p:nvSpPr>
        <p:spPr>
          <a:xfrm>
            <a:off x="5377543" y="5740400"/>
            <a:ext cx="574281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 13 </a:t>
            </a:r>
            <a:r>
              <a:rPr lang="en-US" dirty="0">
                <a:ea typeface="+mn-lt"/>
                <a:cs typeface="+mn-lt"/>
              </a:rPr>
              <a:t>Values of ohmic resistance of parts of human body</a:t>
            </a:r>
            <a:endParaRPr lang="en-US" dirty="0">
              <a:cs typeface="Calibri"/>
            </a:endParaRPr>
          </a:p>
        </p:txBody>
      </p:sp>
      <p:pic>
        <p:nvPicPr>
          <p:cNvPr id="3" name="Picture 3">
            <a:extLst>
              <a:ext uri="{FF2B5EF4-FFF2-40B4-BE49-F238E27FC236}">
                <a16:creationId xmlns:a16="http://schemas.microsoft.com/office/drawing/2014/main" id="{0F740585-6E38-43B5-8AD2-A3B318168E2E}"/>
              </a:ext>
            </a:extLst>
          </p:cNvPr>
          <p:cNvPicPr>
            <a:picLocks noGrp="1" noChangeAspect="1"/>
          </p:cNvPicPr>
          <p:nvPr>
            <p:ph sz="half" idx="2"/>
          </p:nvPr>
        </p:nvPicPr>
        <p:blipFill>
          <a:blip r:embed="rId3"/>
          <a:stretch>
            <a:fillRect/>
          </a:stretch>
        </p:blipFill>
        <p:spPr>
          <a:xfrm>
            <a:off x="6907123" y="793450"/>
            <a:ext cx="3196496" cy="4954693"/>
          </a:xfrm>
        </p:spPr>
      </p:pic>
    </p:spTree>
    <p:extLst>
      <p:ext uri="{BB962C8B-B14F-4D97-AF65-F5344CB8AC3E}">
        <p14:creationId xmlns:p14="http://schemas.microsoft.com/office/powerpoint/2010/main" val="3643996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6C02D-EC63-4BBF-815C-B3411B460748}"/>
              </a:ext>
            </a:extLst>
          </p:cNvPr>
          <p:cNvSpPr>
            <a:spLocks noGrp="1"/>
          </p:cNvSpPr>
          <p:nvPr>
            <p:ph type="title"/>
          </p:nvPr>
        </p:nvSpPr>
        <p:spPr/>
        <p:txBody>
          <a:bodyPr/>
          <a:lstStyle/>
          <a:p>
            <a:r>
              <a:rPr lang="en-US" dirty="0">
                <a:cs typeface="Calibri Light"/>
              </a:rPr>
              <a:t>Bibliography</a:t>
            </a:r>
            <a:endParaRPr lang="en-US" dirty="0"/>
          </a:p>
        </p:txBody>
      </p:sp>
      <p:sp>
        <p:nvSpPr>
          <p:cNvPr id="3" name="Content Placeholder 2">
            <a:extLst>
              <a:ext uri="{FF2B5EF4-FFF2-40B4-BE49-F238E27FC236}">
                <a16:creationId xmlns:a16="http://schemas.microsoft.com/office/drawing/2014/main" id="{361ED68C-F1A8-4C73-A0C6-7B9722E9A60F}"/>
              </a:ext>
            </a:extLst>
          </p:cNvPr>
          <p:cNvSpPr>
            <a:spLocks noGrp="1"/>
          </p:cNvSpPr>
          <p:nvPr>
            <p:ph idx="1"/>
          </p:nvPr>
        </p:nvSpPr>
        <p:spPr/>
        <p:txBody>
          <a:bodyPr vert="horz" lIns="0" tIns="45720" rIns="0" bIns="45720" rtlCol="0" anchor="t">
            <a:normAutofit/>
          </a:bodyPr>
          <a:lstStyle/>
          <a:p>
            <a:r>
              <a:rPr lang="en-US" dirty="0">
                <a:cs typeface="Calibri"/>
              </a:rPr>
              <a:t>Grimnes, S. et al., "</a:t>
            </a:r>
            <a:r>
              <a:rPr lang="en" dirty="0"/>
              <a:t>Bioimpedance and Bioelectricity Basics", second edition, 2008</a:t>
            </a:r>
            <a:endParaRPr lang="en" dirty="0">
              <a:cs typeface="Calibri"/>
            </a:endParaRPr>
          </a:p>
          <a:p>
            <a:r>
              <a:rPr lang="en" dirty="0">
                <a:cs typeface="Calibri"/>
              </a:rPr>
              <a:t>Prasad, A. et al., "</a:t>
            </a:r>
            <a:r>
              <a:rPr lang="en" dirty="0">
                <a:ea typeface="+mn-lt"/>
                <a:cs typeface="+mn-lt"/>
              </a:rPr>
              <a:t>Bioimpedance analysis of vascular tissue and fluid flow in human and plant body: A review", Biosystems Engineering 197 (2020), pp. 170-187</a:t>
            </a:r>
          </a:p>
          <a:p>
            <a:r>
              <a:rPr lang="en" dirty="0">
                <a:cs typeface="Calibri"/>
              </a:rPr>
              <a:t>Nasir, N. et al., "</a:t>
            </a:r>
            <a:r>
              <a:rPr lang="en" dirty="0"/>
              <a:t>Cells Electrical Characterization: Dielectric Properties, Mixture, and Modeling Theories", Journal of Engineering, 2020</a:t>
            </a:r>
            <a:endParaRPr lang="en" dirty="0">
              <a:cs typeface="Calibri"/>
            </a:endParaRPr>
          </a:p>
          <a:p>
            <a:r>
              <a:rPr lang="en-US" dirty="0">
                <a:ea typeface="+mn-lt"/>
                <a:cs typeface="+mn-lt"/>
              </a:rPr>
              <a:t>Grimnes, S. et al., "</a:t>
            </a:r>
            <a:r>
              <a:rPr lang="en" dirty="0">
                <a:ea typeface="+mn-lt"/>
                <a:cs typeface="+mn-lt"/>
              </a:rPr>
              <a:t>Alpha-dispersion in human tissue", J. Phys.: Conf. Ser. 224</a:t>
            </a:r>
            <a:endParaRPr lang="en-US" dirty="0">
              <a:ea typeface="+mn-lt"/>
              <a:cs typeface="+mn-lt"/>
            </a:endParaRPr>
          </a:p>
          <a:p>
            <a:endParaRPr lang="en" dirty="0">
              <a:cs typeface="Calibri"/>
            </a:endParaRPr>
          </a:p>
        </p:txBody>
      </p:sp>
    </p:spTree>
    <p:extLst>
      <p:ext uri="{BB962C8B-B14F-4D97-AF65-F5344CB8AC3E}">
        <p14:creationId xmlns:p14="http://schemas.microsoft.com/office/powerpoint/2010/main" val="3021444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54">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Rectangle 56">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9" name="Straight Connector 58">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0" name="Rectangle 60">
            <a:extLst>
              <a:ext uri="{FF2B5EF4-FFF2-40B4-BE49-F238E27FC236}">
                <a16:creationId xmlns:a16="http://schemas.microsoft.com/office/drawing/2014/main" id="{AE220058-3FCE-496E-ADF2-D8A6961F3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62">
            <a:extLst>
              <a:ext uri="{FF2B5EF4-FFF2-40B4-BE49-F238E27FC236}">
                <a16:creationId xmlns:a16="http://schemas.microsoft.com/office/drawing/2014/main" id="{E193F809-7E50-4AAD-8E26-878207931C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ytuł 1">
            <a:extLst>
              <a:ext uri="{FF2B5EF4-FFF2-40B4-BE49-F238E27FC236}">
                <a16:creationId xmlns:a16="http://schemas.microsoft.com/office/drawing/2014/main" id="{280F0AF5-4557-49E5-AF68-C73CA40B5A1C}"/>
              </a:ext>
            </a:extLst>
          </p:cNvPr>
          <p:cNvSpPr>
            <a:spLocks noGrp="1"/>
          </p:cNvSpPr>
          <p:nvPr>
            <p:ph type="title"/>
          </p:nvPr>
        </p:nvSpPr>
        <p:spPr>
          <a:xfrm>
            <a:off x="3836504" y="758952"/>
            <a:ext cx="7319175" cy="3566160"/>
          </a:xfrm>
        </p:spPr>
        <p:txBody>
          <a:bodyPr vert="horz" lIns="91440" tIns="45720" rIns="91440" bIns="45720" rtlCol="0" anchor="b" anchorCtr="0">
            <a:noAutofit/>
          </a:bodyPr>
          <a:lstStyle/>
          <a:p>
            <a:r>
              <a:rPr lang="en-US" sz="5400" dirty="0">
                <a:cs typeface="Calibri Light"/>
              </a:rPr>
              <a:t>Water and other basic compounds that make up our bodies</a:t>
            </a:r>
          </a:p>
        </p:txBody>
      </p:sp>
      <p:sp>
        <p:nvSpPr>
          <p:cNvPr id="65" name="Rectangle 64">
            <a:extLst>
              <a:ext uri="{FF2B5EF4-FFF2-40B4-BE49-F238E27FC236}">
                <a16:creationId xmlns:a16="http://schemas.microsoft.com/office/drawing/2014/main" id="{3E9C5090-7D25-41E3-A6D3-CCAEE505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 name="Rectangle 66">
            <a:extLst>
              <a:ext uri="{FF2B5EF4-FFF2-40B4-BE49-F238E27FC236}">
                <a16:creationId xmlns:a16="http://schemas.microsoft.com/office/drawing/2014/main" id="{11BF8809-0DAC-41E5-A212-ACB4A01BE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4">
            <a:extLst>
              <a:ext uri="{FF2B5EF4-FFF2-40B4-BE49-F238E27FC236}">
                <a16:creationId xmlns:a16="http://schemas.microsoft.com/office/drawing/2014/main" id="{B777579E-4961-485B-A5B4-AE683A55521B}"/>
              </a:ext>
            </a:extLst>
          </p:cNvPr>
          <p:cNvPicPr>
            <a:picLocks noChangeAspect="1"/>
          </p:cNvPicPr>
          <p:nvPr/>
        </p:nvPicPr>
        <p:blipFill>
          <a:blip r:embed="rId2"/>
          <a:stretch>
            <a:fillRect/>
          </a:stretch>
        </p:blipFill>
        <p:spPr>
          <a:xfrm>
            <a:off x="503162" y="1713902"/>
            <a:ext cx="2743199" cy="3260861"/>
          </a:xfrm>
          <a:prstGeom prst="rect">
            <a:avLst/>
          </a:prstGeom>
        </p:spPr>
      </p:pic>
    </p:spTree>
    <p:extLst>
      <p:ext uri="{BB962C8B-B14F-4D97-AF65-F5344CB8AC3E}">
        <p14:creationId xmlns:p14="http://schemas.microsoft.com/office/powerpoint/2010/main" val="123660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a:extLst>
              <a:ext uri="{FF2B5EF4-FFF2-40B4-BE49-F238E27FC236}">
                <a16:creationId xmlns:a16="http://schemas.microsoft.com/office/drawing/2014/main" id="{D660C46A-65BC-4ADC-8BE0-7233967F6DF4}"/>
              </a:ext>
            </a:extLst>
          </p:cNvPr>
          <p:cNvSpPr>
            <a:spLocks noGrp="1"/>
          </p:cNvSpPr>
          <p:nvPr>
            <p:ph type="title"/>
          </p:nvPr>
        </p:nvSpPr>
        <p:spPr>
          <a:xfrm>
            <a:off x="256853" y="369339"/>
            <a:ext cx="3546259" cy="2103875"/>
          </a:xfrm>
        </p:spPr>
        <p:txBody>
          <a:bodyPr vert="horz" lIns="91440" tIns="45720" rIns="91440" bIns="45720" rtlCol="0" anchor="b">
            <a:normAutofit/>
          </a:bodyPr>
          <a:lstStyle/>
          <a:p>
            <a:r>
              <a:rPr lang="en-US" sz="2800" b="1" dirty="0">
                <a:solidFill>
                  <a:schemeClr val="bg1"/>
                </a:solidFill>
                <a:ea typeface="+mj-lt"/>
                <a:cs typeface="+mj-lt"/>
              </a:rPr>
              <a:t>Water</a:t>
            </a:r>
            <a:endParaRPr lang="en-US" sz="2800" b="1" dirty="0">
              <a:solidFill>
                <a:schemeClr val="bg1"/>
              </a:solidFill>
              <a:cs typeface="Calibri Light"/>
            </a:endParaRPr>
          </a:p>
        </p:txBody>
      </p:sp>
      <p:sp>
        <p:nvSpPr>
          <p:cNvPr id="38" name="Rectangle 37">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pole tekstowe 6">
            <a:extLst>
              <a:ext uri="{FF2B5EF4-FFF2-40B4-BE49-F238E27FC236}">
                <a16:creationId xmlns:a16="http://schemas.microsoft.com/office/drawing/2014/main" id="{23190483-13CB-4DCB-B8ED-C29D124E97B1}"/>
              </a:ext>
            </a:extLst>
          </p:cNvPr>
          <p:cNvSpPr txBox="1"/>
          <p:nvPr/>
        </p:nvSpPr>
        <p:spPr>
          <a:xfrm>
            <a:off x="256854" y="2863089"/>
            <a:ext cx="3546259" cy="3046988"/>
          </a:xfrm>
          <a:prstGeom prst="rect">
            <a:avLst/>
          </a:prstGeom>
          <a:noFill/>
        </p:spPr>
        <p:txBody>
          <a:bodyPr wrap="square" lIns="91440" tIns="45720" rIns="91440" bIns="45720" rtlCol="0" anchor="t">
            <a:spAutoFit/>
          </a:bodyPr>
          <a:lstStyle/>
          <a:p>
            <a:pPr>
              <a:buFont typeface="Calibri" panose="020F0502020204030204" pitchFamily="34" charset="0"/>
              <a:buChar char="•"/>
            </a:pPr>
            <a:r>
              <a:rPr lang="en-US" sz="1600" dirty="0">
                <a:solidFill>
                  <a:srgbClr val="FFFFFF"/>
                </a:solidFill>
                <a:cs typeface="Calibri"/>
              </a:rPr>
              <a:t>Water is a polar liquid, that makes up around 70% of our bodies</a:t>
            </a:r>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r>
              <a:rPr lang="en-US" sz="1600" dirty="0">
                <a:solidFill>
                  <a:srgbClr val="FFFFFF"/>
                </a:solidFill>
                <a:cs typeface="Calibri"/>
              </a:rPr>
              <a:t>Water has high relative permittivity of about 73 at 37°C, but addition of electrolytes it proportionally to concentration</a:t>
            </a:r>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r>
              <a:rPr lang="en-US" sz="1600" dirty="0">
                <a:solidFill>
                  <a:srgbClr val="FFFFFF"/>
                </a:solidFill>
                <a:cs typeface="Calibri"/>
              </a:rPr>
              <a:t>Because of strong dipolar electric field water molecules are attracted to ions and local charges, forming a hydrated layer</a:t>
            </a:r>
          </a:p>
        </p:txBody>
      </p:sp>
      <p:cxnSp>
        <p:nvCxnSpPr>
          <p:cNvPr id="24" name="Łącznik prosty 23">
            <a:extLst>
              <a:ext uri="{FF2B5EF4-FFF2-40B4-BE49-F238E27FC236}">
                <a16:creationId xmlns:a16="http://schemas.microsoft.com/office/drawing/2014/main" id="{7D405311-811F-4C25-84B4-809848048335}"/>
              </a:ext>
            </a:extLst>
          </p:cNvPr>
          <p:cNvCxnSpPr/>
          <p:nvPr/>
        </p:nvCxnSpPr>
        <p:spPr>
          <a:xfrm>
            <a:off x="380144" y="2588154"/>
            <a:ext cx="318601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0C7B5EC0-0BB0-4AF2-8FC7-A256F3DED256}"/>
              </a:ext>
            </a:extLst>
          </p:cNvPr>
          <p:cNvSpPr txBox="1"/>
          <p:nvPr/>
        </p:nvSpPr>
        <p:spPr>
          <a:xfrm>
            <a:off x="5450115" y="5583161"/>
            <a:ext cx="56823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 1 Complex relative permittivity of pure water at 25°C</a:t>
            </a:r>
            <a:endParaRPr lang="en-US" dirty="0" err="1">
              <a:cs typeface="Calibri"/>
            </a:endParaRPr>
          </a:p>
        </p:txBody>
      </p:sp>
      <p:pic>
        <p:nvPicPr>
          <p:cNvPr id="3" name="Picture 3">
            <a:extLst>
              <a:ext uri="{FF2B5EF4-FFF2-40B4-BE49-F238E27FC236}">
                <a16:creationId xmlns:a16="http://schemas.microsoft.com/office/drawing/2014/main" id="{83ABBF3D-433F-4E2A-80BC-A733EA9D5078}"/>
              </a:ext>
            </a:extLst>
          </p:cNvPr>
          <p:cNvPicPr>
            <a:picLocks noGrp="1" noChangeAspect="1"/>
          </p:cNvPicPr>
          <p:nvPr>
            <p:ph sz="half" idx="2"/>
          </p:nvPr>
        </p:nvPicPr>
        <p:blipFill>
          <a:blip r:embed="rId3"/>
          <a:stretch>
            <a:fillRect/>
          </a:stretch>
        </p:blipFill>
        <p:spPr>
          <a:xfrm>
            <a:off x="5068873" y="2346735"/>
            <a:ext cx="6268235" cy="2997170"/>
          </a:xfrm>
        </p:spPr>
      </p:pic>
    </p:spTree>
    <p:extLst>
      <p:ext uri="{BB962C8B-B14F-4D97-AF65-F5344CB8AC3E}">
        <p14:creationId xmlns:p14="http://schemas.microsoft.com/office/powerpoint/2010/main" val="2468469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a:extLst>
              <a:ext uri="{FF2B5EF4-FFF2-40B4-BE49-F238E27FC236}">
                <a16:creationId xmlns:a16="http://schemas.microsoft.com/office/drawing/2014/main" id="{D660C46A-65BC-4ADC-8BE0-7233967F6DF4}"/>
              </a:ext>
            </a:extLst>
          </p:cNvPr>
          <p:cNvSpPr>
            <a:spLocks noGrp="1"/>
          </p:cNvSpPr>
          <p:nvPr>
            <p:ph type="title"/>
          </p:nvPr>
        </p:nvSpPr>
        <p:spPr>
          <a:xfrm>
            <a:off x="256853" y="369339"/>
            <a:ext cx="3546259" cy="2103875"/>
          </a:xfrm>
        </p:spPr>
        <p:txBody>
          <a:bodyPr vert="horz" lIns="91440" tIns="45720" rIns="91440" bIns="45720" rtlCol="0" anchor="b">
            <a:normAutofit/>
          </a:bodyPr>
          <a:lstStyle/>
          <a:p>
            <a:r>
              <a:rPr lang="en-US" sz="2800" b="1" dirty="0">
                <a:solidFill>
                  <a:schemeClr val="bg1"/>
                </a:solidFill>
                <a:ea typeface="+mj-lt"/>
                <a:cs typeface="+mj-lt"/>
              </a:rPr>
              <a:t>Living organism's water</a:t>
            </a:r>
            <a:endParaRPr lang="en-US" sz="2800" b="1" dirty="0">
              <a:solidFill>
                <a:schemeClr val="bg1"/>
              </a:solidFill>
              <a:cs typeface="Calibri Light"/>
            </a:endParaRPr>
          </a:p>
        </p:txBody>
      </p:sp>
      <p:sp>
        <p:nvSpPr>
          <p:cNvPr id="38" name="Rectangle 37">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pole tekstowe 6">
            <a:extLst>
              <a:ext uri="{FF2B5EF4-FFF2-40B4-BE49-F238E27FC236}">
                <a16:creationId xmlns:a16="http://schemas.microsoft.com/office/drawing/2014/main" id="{23190483-13CB-4DCB-B8ED-C29D124E97B1}"/>
              </a:ext>
            </a:extLst>
          </p:cNvPr>
          <p:cNvSpPr txBox="1"/>
          <p:nvPr/>
        </p:nvSpPr>
        <p:spPr>
          <a:xfrm>
            <a:off x="256854" y="2996137"/>
            <a:ext cx="3546259" cy="3293209"/>
          </a:xfrm>
          <a:prstGeom prst="rect">
            <a:avLst/>
          </a:prstGeom>
          <a:noFill/>
        </p:spPr>
        <p:txBody>
          <a:bodyPr wrap="square" lIns="91440" tIns="45720" rIns="91440" bIns="45720" rtlCol="0" anchor="t">
            <a:spAutoFit/>
          </a:bodyPr>
          <a:lstStyle/>
          <a:p>
            <a:pPr>
              <a:buFont typeface="Calibri" panose="020F0502020204030204" pitchFamily="34" charset="0"/>
              <a:buChar char="•"/>
            </a:pPr>
            <a:r>
              <a:rPr lang="en-US" sz="1600" dirty="0">
                <a:solidFill>
                  <a:srgbClr val="FFFFFF"/>
                </a:solidFill>
                <a:cs typeface="Calibri"/>
              </a:rPr>
              <a:t>Even though water inside our body is the same H2O, thanks to complex structure of living organisms its electrical properties are different than that of a water in a glass</a:t>
            </a:r>
            <a:endParaRPr lang="en-US" dirty="0">
              <a:solidFill>
                <a:srgbClr val="000000"/>
              </a:solidFill>
              <a:cs typeface="Calibri"/>
            </a:endParaRPr>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r>
              <a:rPr lang="en-US" sz="1600" dirty="0">
                <a:solidFill>
                  <a:srgbClr val="FFFFFF"/>
                </a:solidFill>
                <a:cs typeface="Calibri"/>
              </a:rPr>
              <a:t>Water in human body can be bound to charged ions like proteins so </a:t>
            </a:r>
            <a:r>
              <a:rPr lang="en-US" sz="1600" dirty="0" err="1">
                <a:solidFill>
                  <a:srgbClr val="FFFFFF"/>
                </a:solidFill>
                <a:cs typeface="Calibri"/>
              </a:rPr>
              <a:t>srtongly</a:t>
            </a:r>
            <a:r>
              <a:rPr lang="en-US" sz="1600" dirty="0">
                <a:solidFill>
                  <a:srgbClr val="FFFFFF"/>
                </a:solidFill>
                <a:cs typeface="Calibri"/>
              </a:rPr>
              <a:t>, that it must be considered more like a solid than as a liquid</a:t>
            </a:r>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r>
              <a:rPr lang="en-US" sz="1600" dirty="0">
                <a:solidFill>
                  <a:srgbClr val="FFFFFF"/>
                </a:solidFill>
                <a:cs typeface="Calibri"/>
              </a:rPr>
              <a:t>Living cells </a:t>
            </a:r>
            <a:r>
              <a:rPr lang="en-US" sz="1600" dirty="0" err="1">
                <a:solidFill>
                  <a:srgbClr val="FFFFFF"/>
                </a:solidFill>
                <a:cs typeface="Calibri"/>
              </a:rPr>
              <a:t>mus</a:t>
            </a:r>
            <a:r>
              <a:rPr lang="en-US" sz="1600" dirty="0">
                <a:solidFill>
                  <a:srgbClr val="FFFFFF"/>
                </a:solidFill>
                <a:cs typeface="Calibri"/>
              </a:rPr>
              <a:t> contain and be surrounded by aqueous electrolytes</a:t>
            </a:r>
          </a:p>
        </p:txBody>
      </p:sp>
      <p:cxnSp>
        <p:nvCxnSpPr>
          <p:cNvPr id="24" name="Łącznik prosty 23">
            <a:extLst>
              <a:ext uri="{FF2B5EF4-FFF2-40B4-BE49-F238E27FC236}">
                <a16:creationId xmlns:a16="http://schemas.microsoft.com/office/drawing/2014/main" id="{7D405311-811F-4C25-84B4-809848048335}"/>
              </a:ext>
            </a:extLst>
          </p:cNvPr>
          <p:cNvCxnSpPr/>
          <p:nvPr/>
        </p:nvCxnSpPr>
        <p:spPr>
          <a:xfrm>
            <a:off x="380144" y="2588154"/>
            <a:ext cx="318601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pic>
        <p:nvPicPr>
          <p:cNvPr id="6" name="Picture 7">
            <a:extLst>
              <a:ext uri="{FF2B5EF4-FFF2-40B4-BE49-F238E27FC236}">
                <a16:creationId xmlns:a16="http://schemas.microsoft.com/office/drawing/2014/main" id="{AAA901D3-0184-4349-B390-0F1308C91DCF}"/>
              </a:ext>
            </a:extLst>
          </p:cNvPr>
          <p:cNvPicPr>
            <a:picLocks noGrp="1" noChangeAspect="1"/>
          </p:cNvPicPr>
          <p:nvPr>
            <p:ph sz="half" idx="2"/>
          </p:nvPr>
        </p:nvPicPr>
        <p:blipFill>
          <a:blip r:embed="rId3"/>
          <a:stretch>
            <a:fillRect/>
          </a:stretch>
        </p:blipFill>
        <p:spPr>
          <a:xfrm>
            <a:off x="5743692" y="1072168"/>
            <a:ext cx="4217075" cy="4603296"/>
          </a:xfrm>
        </p:spPr>
      </p:pic>
      <p:sp>
        <p:nvSpPr>
          <p:cNvPr id="8" name="TextBox 7">
            <a:extLst>
              <a:ext uri="{FF2B5EF4-FFF2-40B4-BE49-F238E27FC236}">
                <a16:creationId xmlns:a16="http://schemas.microsoft.com/office/drawing/2014/main" id="{0C7B5EC0-0BB0-4AF2-8FC7-A256F3DED256}"/>
              </a:ext>
            </a:extLst>
          </p:cNvPr>
          <p:cNvSpPr txBox="1"/>
          <p:nvPr/>
        </p:nvSpPr>
        <p:spPr>
          <a:xfrm>
            <a:off x="5365448" y="5970209"/>
            <a:ext cx="50896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 2 Water and its dipole attraction/repulsion</a:t>
            </a:r>
            <a:endParaRPr lang="en-US" dirty="0" err="1">
              <a:cs typeface="Calibri"/>
            </a:endParaRPr>
          </a:p>
        </p:txBody>
      </p:sp>
    </p:spTree>
    <p:extLst>
      <p:ext uri="{BB962C8B-B14F-4D97-AF65-F5344CB8AC3E}">
        <p14:creationId xmlns:p14="http://schemas.microsoft.com/office/powerpoint/2010/main" val="1795373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a:extLst>
              <a:ext uri="{FF2B5EF4-FFF2-40B4-BE49-F238E27FC236}">
                <a16:creationId xmlns:a16="http://schemas.microsoft.com/office/drawing/2014/main" id="{D660C46A-65BC-4ADC-8BE0-7233967F6DF4}"/>
              </a:ext>
            </a:extLst>
          </p:cNvPr>
          <p:cNvSpPr>
            <a:spLocks noGrp="1"/>
          </p:cNvSpPr>
          <p:nvPr>
            <p:ph type="title"/>
          </p:nvPr>
        </p:nvSpPr>
        <p:spPr>
          <a:xfrm>
            <a:off x="256853" y="369339"/>
            <a:ext cx="3546259" cy="2103875"/>
          </a:xfrm>
        </p:spPr>
        <p:txBody>
          <a:bodyPr vert="horz" lIns="91440" tIns="45720" rIns="91440" bIns="45720" rtlCol="0" anchor="b">
            <a:normAutofit/>
          </a:bodyPr>
          <a:lstStyle/>
          <a:p>
            <a:r>
              <a:rPr lang="en-US" sz="2800" b="1" dirty="0">
                <a:solidFill>
                  <a:schemeClr val="bg1"/>
                </a:solidFill>
                <a:ea typeface="+mj-lt"/>
                <a:cs typeface="+mj-lt"/>
              </a:rPr>
              <a:t>Amino acids</a:t>
            </a:r>
            <a:endParaRPr lang="en-US" dirty="0">
              <a:solidFill>
                <a:schemeClr val="bg1"/>
              </a:solidFill>
            </a:endParaRPr>
          </a:p>
        </p:txBody>
      </p:sp>
      <p:sp>
        <p:nvSpPr>
          <p:cNvPr id="38" name="Rectangle 37">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pole tekstowe 6">
            <a:extLst>
              <a:ext uri="{FF2B5EF4-FFF2-40B4-BE49-F238E27FC236}">
                <a16:creationId xmlns:a16="http://schemas.microsoft.com/office/drawing/2014/main" id="{23190483-13CB-4DCB-B8ED-C29D124E97B1}"/>
              </a:ext>
            </a:extLst>
          </p:cNvPr>
          <p:cNvSpPr txBox="1"/>
          <p:nvPr/>
        </p:nvSpPr>
        <p:spPr>
          <a:xfrm>
            <a:off x="256854" y="2996137"/>
            <a:ext cx="3546259" cy="3293209"/>
          </a:xfrm>
          <a:prstGeom prst="rect">
            <a:avLst/>
          </a:prstGeom>
          <a:noFill/>
        </p:spPr>
        <p:txBody>
          <a:bodyPr wrap="square" lIns="91440" tIns="45720" rIns="91440" bIns="45720" rtlCol="0" anchor="t">
            <a:spAutoFit/>
          </a:bodyPr>
          <a:lstStyle/>
          <a:p>
            <a:pPr>
              <a:buFont typeface="Calibri" panose="020F0502020204030204" pitchFamily="34" charset="0"/>
              <a:buChar char="•"/>
            </a:pPr>
            <a:r>
              <a:rPr lang="en-US" sz="1600" dirty="0">
                <a:solidFill>
                  <a:srgbClr val="FFFFFF"/>
                </a:solidFill>
                <a:cs typeface="Calibri"/>
              </a:rPr>
              <a:t>Amino acids are the 20 monomers of proteins, which are the most abundant macromolecules in human body</a:t>
            </a:r>
            <a:endParaRPr lang="en-US" dirty="0"/>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r>
              <a:rPr lang="en-US" sz="1600" dirty="0">
                <a:solidFill>
                  <a:srgbClr val="FFFFFF"/>
                </a:solidFill>
                <a:cs typeface="Calibri"/>
              </a:rPr>
              <a:t>All amino acids share the same group (Fig 4.) representing a permanent dipole moment with zero net charge</a:t>
            </a:r>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r>
              <a:rPr lang="en-US" sz="1600" dirty="0">
                <a:solidFill>
                  <a:srgbClr val="FFFFFF"/>
                </a:solidFill>
                <a:cs typeface="Calibri"/>
              </a:rPr>
              <a:t>These 20 amino acids are separated into:</a:t>
            </a:r>
            <a:br>
              <a:rPr lang="en-US" sz="1600" dirty="0">
                <a:solidFill>
                  <a:srgbClr val="FFFFFF"/>
                </a:solidFill>
                <a:cs typeface="Calibri"/>
              </a:rPr>
            </a:br>
            <a:r>
              <a:rPr lang="en-US" sz="1600" dirty="0">
                <a:solidFill>
                  <a:srgbClr val="FFFFFF"/>
                </a:solidFill>
                <a:cs typeface="Calibri"/>
              </a:rPr>
              <a:t>- 8 hydrophobic</a:t>
            </a:r>
            <a:br>
              <a:rPr lang="en-US" sz="1600" dirty="0">
                <a:solidFill>
                  <a:srgbClr val="FFFFFF"/>
                </a:solidFill>
                <a:cs typeface="Calibri"/>
              </a:rPr>
            </a:br>
            <a:r>
              <a:rPr lang="en-US" sz="1600" dirty="0">
                <a:solidFill>
                  <a:srgbClr val="FFFFFF"/>
                </a:solidFill>
                <a:cs typeface="Calibri"/>
              </a:rPr>
              <a:t>- 7 hydrophilic</a:t>
            </a:r>
            <a:br>
              <a:rPr lang="en-US" sz="1600" dirty="0">
                <a:solidFill>
                  <a:srgbClr val="FFFFFF"/>
                </a:solidFill>
                <a:cs typeface="Calibri"/>
              </a:rPr>
            </a:br>
            <a:r>
              <a:rPr lang="en-US" sz="1600" dirty="0">
                <a:solidFill>
                  <a:srgbClr val="FFFFFF"/>
                </a:solidFill>
                <a:cs typeface="Calibri"/>
              </a:rPr>
              <a:t>- 5 charged (2 negatively, 3 positively)</a:t>
            </a:r>
          </a:p>
        </p:txBody>
      </p:sp>
      <p:cxnSp>
        <p:nvCxnSpPr>
          <p:cNvPr id="24" name="Łącznik prosty 23">
            <a:extLst>
              <a:ext uri="{FF2B5EF4-FFF2-40B4-BE49-F238E27FC236}">
                <a16:creationId xmlns:a16="http://schemas.microsoft.com/office/drawing/2014/main" id="{7D405311-811F-4C25-84B4-809848048335}"/>
              </a:ext>
            </a:extLst>
          </p:cNvPr>
          <p:cNvCxnSpPr/>
          <p:nvPr/>
        </p:nvCxnSpPr>
        <p:spPr>
          <a:xfrm>
            <a:off x="380144" y="2588154"/>
            <a:ext cx="318601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0C7B5EC0-0BB0-4AF2-8FC7-A256F3DED256}"/>
              </a:ext>
            </a:extLst>
          </p:cNvPr>
          <p:cNvSpPr txBox="1"/>
          <p:nvPr/>
        </p:nvSpPr>
        <p:spPr>
          <a:xfrm>
            <a:off x="5365448" y="5970209"/>
            <a:ext cx="50896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 4 The 20 common amino acids</a:t>
            </a:r>
            <a:endParaRPr lang="en-US" dirty="0" err="1">
              <a:cs typeface="Calibri"/>
            </a:endParaRPr>
          </a:p>
        </p:txBody>
      </p:sp>
      <p:pic>
        <p:nvPicPr>
          <p:cNvPr id="5" name="Picture 8">
            <a:extLst>
              <a:ext uri="{FF2B5EF4-FFF2-40B4-BE49-F238E27FC236}">
                <a16:creationId xmlns:a16="http://schemas.microsoft.com/office/drawing/2014/main" id="{5B14CEE7-CA2A-4E62-8DBD-FF430D52FA41}"/>
              </a:ext>
            </a:extLst>
          </p:cNvPr>
          <p:cNvPicPr>
            <a:picLocks noGrp="1" noChangeAspect="1"/>
          </p:cNvPicPr>
          <p:nvPr>
            <p:ph sz="half" idx="2"/>
          </p:nvPr>
        </p:nvPicPr>
        <p:blipFill>
          <a:blip r:embed="rId3"/>
          <a:stretch>
            <a:fillRect/>
          </a:stretch>
        </p:blipFill>
        <p:spPr>
          <a:xfrm>
            <a:off x="4198334" y="465681"/>
            <a:ext cx="7888362" cy="5078460"/>
          </a:xfrm>
        </p:spPr>
      </p:pic>
    </p:spTree>
    <p:extLst>
      <p:ext uri="{BB962C8B-B14F-4D97-AF65-F5344CB8AC3E}">
        <p14:creationId xmlns:p14="http://schemas.microsoft.com/office/powerpoint/2010/main" val="3870536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a:extLst>
              <a:ext uri="{FF2B5EF4-FFF2-40B4-BE49-F238E27FC236}">
                <a16:creationId xmlns:a16="http://schemas.microsoft.com/office/drawing/2014/main" id="{D660C46A-65BC-4ADC-8BE0-7233967F6DF4}"/>
              </a:ext>
            </a:extLst>
          </p:cNvPr>
          <p:cNvSpPr>
            <a:spLocks noGrp="1"/>
          </p:cNvSpPr>
          <p:nvPr>
            <p:ph type="title"/>
          </p:nvPr>
        </p:nvSpPr>
        <p:spPr>
          <a:xfrm>
            <a:off x="256853" y="369339"/>
            <a:ext cx="3546259" cy="2103875"/>
          </a:xfrm>
        </p:spPr>
        <p:txBody>
          <a:bodyPr vert="horz" lIns="91440" tIns="45720" rIns="91440" bIns="45720" rtlCol="0" anchor="b">
            <a:normAutofit/>
          </a:bodyPr>
          <a:lstStyle/>
          <a:p>
            <a:r>
              <a:rPr lang="en-US" sz="2800" b="1" dirty="0">
                <a:solidFill>
                  <a:schemeClr val="bg1"/>
                </a:solidFill>
                <a:ea typeface="+mj-lt"/>
                <a:cs typeface="+mj-lt"/>
              </a:rPr>
              <a:t>Proteins</a:t>
            </a:r>
            <a:endParaRPr lang="en-US" dirty="0">
              <a:solidFill>
                <a:schemeClr val="bg1"/>
              </a:solidFill>
            </a:endParaRPr>
          </a:p>
        </p:txBody>
      </p:sp>
      <p:sp>
        <p:nvSpPr>
          <p:cNvPr id="38" name="Rectangle 37">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pole tekstowe 6">
            <a:extLst>
              <a:ext uri="{FF2B5EF4-FFF2-40B4-BE49-F238E27FC236}">
                <a16:creationId xmlns:a16="http://schemas.microsoft.com/office/drawing/2014/main" id="{23190483-13CB-4DCB-B8ED-C29D124E97B1}"/>
              </a:ext>
            </a:extLst>
          </p:cNvPr>
          <p:cNvSpPr txBox="1"/>
          <p:nvPr/>
        </p:nvSpPr>
        <p:spPr>
          <a:xfrm>
            <a:off x="256854" y="2996137"/>
            <a:ext cx="3546259" cy="3046988"/>
          </a:xfrm>
          <a:prstGeom prst="rect">
            <a:avLst/>
          </a:prstGeom>
          <a:noFill/>
        </p:spPr>
        <p:txBody>
          <a:bodyPr wrap="square" lIns="91440" tIns="45720" rIns="91440" bIns="45720" rtlCol="0" anchor="t">
            <a:spAutoFit/>
          </a:bodyPr>
          <a:lstStyle/>
          <a:p>
            <a:pPr>
              <a:buFont typeface="Calibri" panose="020F0502020204030204" pitchFamily="34" charset="0"/>
              <a:buChar char="•"/>
            </a:pPr>
            <a:r>
              <a:rPr lang="en-US" sz="1600" dirty="0">
                <a:solidFill>
                  <a:srgbClr val="FFFFFF"/>
                </a:solidFill>
                <a:cs typeface="Calibri"/>
              </a:rPr>
              <a:t>Protein can take a very complex forms, using hydrogen or Van Der Vaals bonds or a chaotic morphology by denaturation. </a:t>
            </a:r>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r>
              <a:rPr lang="en-US" sz="1600" dirty="0">
                <a:solidFill>
                  <a:srgbClr val="FFFFFF"/>
                </a:solidFill>
                <a:cs typeface="Calibri"/>
              </a:rPr>
              <a:t>Distances between charges in proteins can be very high, and therefore dipole </a:t>
            </a:r>
            <a:r>
              <a:rPr lang="en-US" sz="1600">
                <a:solidFill>
                  <a:srgbClr val="FFFFFF"/>
                </a:solidFill>
                <a:cs typeface="Calibri"/>
              </a:rPr>
              <a:t>moment can be very high</a:t>
            </a:r>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r>
              <a:rPr lang="en-US" sz="1600" dirty="0">
                <a:solidFill>
                  <a:srgbClr val="FFFFFF"/>
                </a:solidFill>
                <a:cs typeface="Calibri"/>
              </a:rPr>
              <a:t>Protein with high number of ionized groups can migrate or polarize in </a:t>
            </a:r>
            <a:r>
              <a:rPr lang="en-US" sz="1600">
                <a:solidFill>
                  <a:srgbClr val="FFFFFF"/>
                </a:solidFill>
                <a:cs typeface="Calibri"/>
              </a:rPr>
              <a:t>electrical field</a:t>
            </a:r>
            <a:endParaRPr lang="en-US" sz="1600" dirty="0">
              <a:solidFill>
                <a:srgbClr val="FFFFFF"/>
              </a:solidFill>
              <a:cs typeface="Calibri"/>
            </a:endParaRPr>
          </a:p>
        </p:txBody>
      </p:sp>
      <p:cxnSp>
        <p:nvCxnSpPr>
          <p:cNvPr id="24" name="Łącznik prosty 23">
            <a:extLst>
              <a:ext uri="{FF2B5EF4-FFF2-40B4-BE49-F238E27FC236}">
                <a16:creationId xmlns:a16="http://schemas.microsoft.com/office/drawing/2014/main" id="{7D405311-811F-4C25-84B4-809848048335}"/>
              </a:ext>
            </a:extLst>
          </p:cNvPr>
          <p:cNvCxnSpPr/>
          <p:nvPr/>
        </p:nvCxnSpPr>
        <p:spPr>
          <a:xfrm>
            <a:off x="380144" y="2588154"/>
            <a:ext cx="318601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0C7B5EC0-0BB0-4AF2-8FC7-A256F3DED256}"/>
              </a:ext>
            </a:extLst>
          </p:cNvPr>
          <p:cNvSpPr txBox="1"/>
          <p:nvPr/>
        </p:nvSpPr>
        <p:spPr>
          <a:xfrm>
            <a:off x="5365448" y="5970209"/>
            <a:ext cx="50896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 5 Denaturation and renaturation of protein</a:t>
            </a:r>
            <a:endParaRPr lang="en-US" dirty="0" err="1">
              <a:cs typeface="Calibri"/>
            </a:endParaRPr>
          </a:p>
        </p:txBody>
      </p:sp>
      <p:pic>
        <p:nvPicPr>
          <p:cNvPr id="6" name="Picture 8">
            <a:extLst>
              <a:ext uri="{FF2B5EF4-FFF2-40B4-BE49-F238E27FC236}">
                <a16:creationId xmlns:a16="http://schemas.microsoft.com/office/drawing/2014/main" id="{0B814DED-CD78-46D9-98CF-DF2C4FE1A95E}"/>
              </a:ext>
            </a:extLst>
          </p:cNvPr>
          <p:cNvPicPr>
            <a:picLocks noGrp="1" noChangeAspect="1"/>
          </p:cNvPicPr>
          <p:nvPr>
            <p:ph sz="half" idx="2"/>
          </p:nvPr>
        </p:nvPicPr>
        <p:blipFill>
          <a:blip r:embed="rId3"/>
          <a:stretch>
            <a:fillRect/>
          </a:stretch>
        </p:blipFill>
        <p:spPr>
          <a:xfrm>
            <a:off x="4945606" y="612549"/>
            <a:ext cx="6055151" cy="5256439"/>
          </a:xfrm>
        </p:spPr>
      </p:pic>
    </p:spTree>
    <p:extLst>
      <p:ext uri="{BB962C8B-B14F-4D97-AF65-F5344CB8AC3E}">
        <p14:creationId xmlns:p14="http://schemas.microsoft.com/office/powerpoint/2010/main" val="1699696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a:extLst>
              <a:ext uri="{FF2B5EF4-FFF2-40B4-BE49-F238E27FC236}">
                <a16:creationId xmlns:a16="http://schemas.microsoft.com/office/drawing/2014/main" id="{D660C46A-65BC-4ADC-8BE0-7233967F6DF4}"/>
              </a:ext>
            </a:extLst>
          </p:cNvPr>
          <p:cNvSpPr>
            <a:spLocks noGrp="1"/>
          </p:cNvSpPr>
          <p:nvPr>
            <p:ph type="title"/>
          </p:nvPr>
        </p:nvSpPr>
        <p:spPr>
          <a:xfrm>
            <a:off x="256853" y="369339"/>
            <a:ext cx="3546259" cy="2103875"/>
          </a:xfrm>
        </p:spPr>
        <p:txBody>
          <a:bodyPr vert="horz" lIns="91440" tIns="45720" rIns="91440" bIns="45720" rtlCol="0" anchor="b">
            <a:normAutofit/>
          </a:bodyPr>
          <a:lstStyle/>
          <a:p>
            <a:r>
              <a:rPr lang="en-US" sz="2800" b="1" dirty="0">
                <a:solidFill>
                  <a:schemeClr val="bg1"/>
                </a:solidFill>
                <a:ea typeface="+mj-lt"/>
                <a:cs typeface="+mj-lt"/>
              </a:rPr>
              <a:t>Carbohydrates</a:t>
            </a:r>
            <a:endParaRPr lang="en-US" dirty="0">
              <a:solidFill>
                <a:schemeClr val="bg1"/>
              </a:solidFill>
            </a:endParaRPr>
          </a:p>
        </p:txBody>
      </p:sp>
      <p:sp>
        <p:nvSpPr>
          <p:cNvPr id="38" name="Rectangle 37">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pole tekstowe 6">
            <a:extLst>
              <a:ext uri="{FF2B5EF4-FFF2-40B4-BE49-F238E27FC236}">
                <a16:creationId xmlns:a16="http://schemas.microsoft.com/office/drawing/2014/main" id="{23190483-13CB-4DCB-B8ED-C29D124E97B1}"/>
              </a:ext>
            </a:extLst>
          </p:cNvPr>
          <p:cNvSpPr txBox="1"/>
          <p:nvPr/>
        </p:nvSpPr>
        <p:spPr>
          <a:xfrm>
            <a:off x="256854" y="2996137"/>
            <a:ext cx="3546259" cy="2554545"/>
          </a:xfrm>
          <a:prstGeom prst="rect">
            <a:avLst/>
          </a:prstGeom>
          <a:noFill/>
        </p:spPr>
        <p:txBody>
          <a:bodyPr wrap="square" lIns="91440" tIns="45720" rIns="91440" bIns="45720" rtlCol="0" anchor="t">
            <a:spAutoFit/>
          </a:bodyPr>
          <a:lstStyle/>
          <a:p>
            <a:pPr>
              <a:buFont typeface="Calibri" panose="020F0502020204030204" pitchFamily="34" charset="0"/>
              <a:buChar char="•"/>
            </a:pPr>
            <a:r>
              <a:rPr lang="en-US" sz="1600" dirty="0">
                <a:solidFill>
                  <a:srgbClr val="FFFFFF"/>
                </a:solidFill>
                <a:cs typeface="Calibri"/>
              </a:rPr>
              <a:t>Their main purpose in animal cells is to be the fuel for metabolism</a:t>
            </a:r>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r>
              <a:rPr lang="en-US" sz="1600" dirty="0">
                <a:solidFill>
                  <a:srgbClr val="FFFFFF"/>
                </a:solidFill>
                <a:cs typeface="Calibri"/>
              </a:rPr>
              <a:t>Human cell membranes are coated with proteins, while some of them fill the space between cells</a:t>
            </a:r>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r>
              <a:rPr lang="en-US" sz="1600" dirty="0">
                <a:solidFill>
                  <a:srgbClr val="FFFFFF"/>
                </a:solidFill>
                <a:cs typeface="Calibri"/>
              </a:rPr>
              <a:t>Many carbohydrates are </a:t>
            </a:r>
            <a:r>
              <a:rPr lang="en-US" sz="1600" dirty="0" err="1">
                <a:solidFill>
                  <a:srgbClr val="FFFFFF"/>
                </a:solidFill>
                <a:cs typeface="Calibri"/>
              </a:rPr>
              <a:t>belived</a:t>
            </a:r>
            <a:r>
              <a:rPr lang="en-US" sz="1600" dirty="0">
                <a:solidFill>
                  <a:srgbClr val="FFFFFF"/>
                </a:solidFill>
                <a:cs typeface="Calibri"/>
              </a:rPr>
              <a:t> not to contribute dominantly to admittivity of the tissue</a:t>
            </a:r>
          </a:p>
        </p:txBody>
      </p:sp>
      <p:cxnSp>
        <p:nvCxnSpPr>
          <p:cNvPr id="24" name="Łącznik prosty 23">
            <a:extLst>
              <a:ext uri="{FF2B5EF4-FFF2-40B4-BE49-F238E27FC236}">
                <a16:creationId xmlns:a16="http://schemas.microsoft.com/office/drawing/2014/main" id="{7D405311-811F-4C25-84B4-809848048335}"/>
              </a:ext>
            </a:extLst>
          </p:cNvPr>
          <p:cNvCxnSpPr/>
          <p:nvPr/>
        </p:nvCxnSpPr>
        <p:spPr>
          <a:xfrm>
            <a:off x="380144" y="2588154"/>
            <a:ext cx="318601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0C7B5EC0-0BB0-4AF2-8FC7-A256F3DED256}"/>
              </a:ext>
            </a:extLst>
          </p:cNvPr>
          <p:cNvSpPr txBox="1"/>
          <p:nvPr/>
        </p:nvSpPr>
        <p:spPr>
          <a:xfrm>
            <a:off x="5377543" y="5740400"/>
            <a:ext cx="574281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 6 Chemical composition of common carbohydrates</a:t>
            </a:r>
            <a:endParaRPr lang="en-US" dirty="0" err="1">
              <a:cs typeface="Calibri"/>
            </a:endParaRPr>
          </a:p>
        </p:txBody>
      </p:sp>
      <p:pic>
        <p:nvPicPr>
          <p:cNvPr id="5" name="Picture 8">
            <a:extLst>
              <a:ext uri="{FF2B5EF4-FFF2-40B4-BE49-F238E27FC236}">
                <a16:creationId xmlns:a16="http://schemas.microsoft.com/office/drawing/2014/main" id="{01D4E078-69DA-4809-B894-12878D4248BC}"/>
              </a:ext>
            </a:extLst>
          </p:cNvPr>
          <p:cNvPicPr>
            <a:picLocks noGrp="1" noChangeAspect="1"/>
          </p:cNvPicPr>
          <p:nvPr>
            <p:ph sz="half" idx="2"/>
          </p:nvPr>
        </p:nvPicPr>
        <p:blipFill>
          <a:blip r:embed="rId2"/>
          <a:stretch>
            <a:fillRect/>
          </a:stretch>
        </p:blipFill>
        <p:spPr>
          <a:xfrm>
            <a:off x="5129667" y="833061"/>
            <a:ext cx="6037791" cy="4670272"/>
          </a:xfrm>
        </p:spPr>
      </p:pic>
    </p:spTree>
    <p:extLst>
      <p:ext uri="{BB962C8B-B14F-4D97-AF65-F5344CB8AC3E}">
        <p14:creationId xmlns:p14="http://schemas.microsoft.com/office/powerpoint/2010/main" val="2811596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a:extLst>
              <a:ext uri="{FF2B5EF4-FFF2-40B4-BE49-F238E27FC236}">
                <a16:creationId xmlns:a16="http://schemas.microsoft.com/office/drawing/2014/main" id="{D660C46A-65BC-4ADC-8BE0-7233967F6DF4}"/>
              </a:ext>
            </a:extLst>
          </p:cNvPr>
          <p:cNvSpPr>
            <a:spLocks noGrp="1"/>
          </p:cNvSpPr>
          <p:nvPr>
            <p:ph type="title"/>
          </p:nvPr>
        </p:nvSpPr>
        <p:spPr>
          <a:xfrm>
            <a:off x="256853" y="369339"/>
            <a:ext cx="3546259" cy="2103875"/>
          </a:xfrm>
        </p:spPr>
        <p:txBody>
          <a:bodyPr vert="horz" lIns="91440" tIns="45720" rIns="91440" bIns="45720" rtlCol="0" anchor="b">
            <a:normAutofit/>
          </a:bodyPr>
          <a:lstStyle/>
          <a:p>
            <a:r>
              <a:rPr lang="en-US" sz="2800" b="1" dirty="0">
                <a:solidFill>
                  <a:schemeClr val="bg1"/>
                </a:solidFill>
                <a:ea typeface="+mj-lt"/>
                <a:cs typeface="+mj-lt"/>
              </a:rPr>
              <a:t>Lipids and bilayer lipid membrane</a:t>
            </a:r>
            <a:endParaRPr lang="en-US" dirty="0">
              <a:solidFill>
                <a:schemeClr val="bg1"/>
              </a:solidFill>
            </a:endParaRPr>
          </a:p>
        </p:txBody>
      </p:sp>
      <p:sp>
        <p:nvSpPr>
          <p:cNvPr id="38" name="Rectangle 37">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pole tekstowe 6">
            <a:extLst>
              <a:ext uri="{FF2B5EF4-FFF2-40B4-BE49-F238E27FC236}">
                <a16:creationId xmlns:a16="http://schemas.microsoft.com/office/drawing/2014/main" id="{23190483-13CB-4DCB-B8ED-C29D124E97B1}"/>
              </a:ext>
            </a:extLst>
          </p:cNvPr>
          <p:cNvSpPr txBox="1"/>
          <p:nvPr/>
        </p:nvSpPr>
        <p:spPr>
          <a:xfrm>
            <a:off x="256854" y="2996137"/>
            <a:ext cx="3546259" cy="3539430"/>
          </a:xfrm>
          <a:prstGeom prst="rect">
            <a:avLst/>
          </a:prstGeom>
          <a:noFill/>
        </p:spPr>
        <p:txBody>
          <a:bodyPr wrap="square" lIns="91440" tIns="45720" rIns="91440" bIns="45720" rtlCol="0" anchor="t">
            <a:spAutoFit/>
          </a:bodyPr>
          <a:lstStyle/>
          <a:p>
            <a:pPr>
              <a:buFont typeface="Calibri" panose="020F0502020204030204" pitchFamily="34" charset="0"/>
              <a:buChar char="•"/>
            </a:pPr>
            <a:r>
              <a:rPr lang="en-US" sz="1600" dirty="0">
                <a:solidFill>
                  <a:srgbClr val="FFFFFF"/>
                </a:solidFill>
                <a:cs typeface="Calibri"/>
              </a:rPr>
              <a:t>Lipids are water </a:t>
            </a:r>
            <a:r>
              <a:rPr lang="en-US" sz="1600" dirty="0" err="1">
                <a:solidFill>
                  <a:srgbClr val="FFFFFF"/>
                </a:solidFill>
                <a:cs typeface="Calibri"/>
              </a:rPr>
              <a:t>insoluable</a:t>
            </a:r>
            <a:r>
              <a:rPr lang="en-US" sz="1600" dirty="0">
                <a:solidFill>
                  <a:srgbClr val="FFFFFF"/>
                </a:solidFill>
                <a:cs typeface="Calibri"/>
              </a:rPr>
              <a:t> oily substances</a:t>
            </a:r>
            <a:endParaRPr lang="en-US" dirty="0">
              <a:solidFill>
                <a:srgbClr val="000000"/>
              </a:solidFill>
              <a:cs typeface="Calibri"/>
            </a:endParaRPr>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r>
              <a:rPr lang="en-US" sz="1600" dirty="0">
                <a:solidFill>
                  <a:srgbClr val="FFFFFF"/>
                </a:solidFill>
                <a:cs typeface="Calibri"/>
              </a:rPr>
              <a:t>Polar lipids are made up from hydrophilic and </a:t>
            </a:r>
            <a:r>
              <a:rPr lang="en-US" sz="1600" dirty="0" err="1">
                <a:solidFill>
                  <a:srgbClr val="FFFFFF"/>
                </a:solidFill>
                <a:cs typeface="Calibri"/>
              </a:rPr>
              <a:t>hyrdophobic</a:t>
            </a:r>
            <a:r>
              <a:rPr lang="en-US" sz="1600" dirty="0">
                <a:solidFill>
                  <a:srgbClr val="FFFFFF"/>
                </a:solidFill>
                <a:cs typeface="Calibri"/>
              </a:rPr>
              <a:t> parts, and often form micelles, monolayers and bilayers</a:t>
            </a:r>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r>
              <a:rPr lang="en-US" sz="1600" dirty="0">
                <a:solidFill>
                  <a:srgbClr val="FFFFFF"/>
                </a:solidFill>
                <a:cs typeface="Calibri"/>
              </a:rPr>
              <a:t>Bilayer lipid membrane is a main contributor to capacitive nature of cells and tissues</a:t>
            </a:r>
          </a:p>
          <a:p>
            <a:pPr>
              <a:buFont typeface="Calibri" panose="020F0502020204030204" pitchFamily="34" charset="0"/>
              <a:buChar char="•"/>
            </a:pPr>
            <a:endParaRPr lang="en-US" sz="1600" dirty="0">
              <a:solidFill>
                <a:srgbClr val="FFFFFF"/>
              </a:solidFill>
              <a:cs typeface="Calibri"/>
            </a:endParaRPr>
          </a:p>
          <a:p>
            <a:pPr>
              <a:buFont typeface="Calibri" panose="020F0502020204030204" pitchFamily="34" charset="0"/>
              <a:buChar char="•"/>
            </a:pPr>
            <a:r>
              <a:rPr lang="en-US" sz="1600" dirty="0">
                <a:solidFill>
                  <a:srgbClr val="FFFFFF"/>
                </a:solidFill>
                <a:cs typeface="Calibri"/>
              </a:rPr>
              <a:t>This bilayer has a thickness of 7 nm and potential difference of 70 mV</a:t>
            </a:r>
          </a:p>
        </p:txBody>
      </p:sp>
      <p:cxnSp>
        <p:nvCxnSpPr>
          <p:cNvPr id="24" name="Łącznik prosty 23">
            <a:extLst>
              <a:ext uri="{FF2B5EF4-FFF2-40B4-BE49-F238E27FC236}">
                <a16:creationId xmlns:a16="http://schemas.microsoft.com/office/drawing/2014/main" id="{7D405311-811F-4C25-84B4-809848048335}"/>
              </a:ext>
            </a:extLst>
          </p:cNvPr>
          <p:cNvCxnSpPr/>
          <p:nvPr/>
        </p:nvCxnSpPr>
        <p:spPr>
          <a:xfrm>
            <a:off x="380144" y="2588154"/>
            <a:ext cx="318601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0C7B5EC0-0BB0-4AF2-8FC7-A256F3DED256}"/>
              </a:ext>
            </a:extLst>
          </p:cNvPr>
          <p:cNvSpPr txBox="1"/>
          <p:nvPr/>
        </p:nvSpPr>
        <p:spPr>
          <a:xfrm>
            <a:off x="5377543" y="5740400"/>
            <a:ext cx="574281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 7 Schematic of bilayer lipid membrane</a:t>
            </a:r>
            <a:endParaRPr lang="en-US" dirty="0" err="1">
              <a:cs typeface="Calibri"/>
            </a:endParaRPr>
          </a:p>
        </p:txBody>
      </p:sp>
      <p:pic>
        <p:nvPicPr>
          <p:cNvPr id="6" name="Picture 8">
            <a:extLst>
              <a:ext uri="{FF2B5EF4-FFF2-40B4-BE49-F238E27FC236}">
                <a16:creationId xmlns:a16="http://schemas.microsoft.com/office/drawing/2014/main" id="{EEEEBBCD-A538-42A9-9E0F-1FFABDE244B6}"/>
              </a:ext>
            </a:extLst>
          </p:cNvPr>
          <p:cNvPicPr>
            <a:picLocks noGrp="1" noChangeAspect="1"/>
          </p:cNvPicPr>
          <p:nvPr>
            <p:ph sz="half" idx="2"/>
          </p:nvPr>
        </p:nvPicPr>
        <p:blipFill>
          <a:blip r:embed="rId3"/>
          <a:stretch>
            <a:fillRect/>
          </a:stretch>
        </p:blipFill>
        <p:spPr>
          <a:xfrm>
            <a:off x="4694239" y="1940606"/>
            <a:ext cx="6993314" cy="3483276"/>
          </a:xfrm>
        </p:spPr>
      </p:pic>
    </p:spTree>
    <p:extLst>
      <p:ext uri="{BB962C8B-B14F-4D97-AF65-F5344CB8AC3E}">
        <p14:creationId xmlns:p14="http://schemas.microsoft.com/office/powerpoint/2010/main" val="2062141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54">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Rectangle 56">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9" name="Straight Connector 58">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0" name="Rectangle 60">
            <a:extLst>
              <a:ext uri="{FF2B5EF4-FFF2-40B4-BE49-F238E27FC236}">
                <a16:creationId xmlns:a16="http://schemas.microsoft.com/office/drawing/2014/main" id="{AE220058-3FCE-496E-ADF2-D8A6961F3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62">
            <a:extLst>
              <a:ext uri="{FF2B5EF4-FFF2-40B4-BE49-F238E27FC236}">
                <a16:creationId xmlns:a16="http://schemas.microsoft.com/office/drawing/2014/main" id="{E193F809-7E50-4AAD-8E26-878207931C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ytuł 1">
            <a:extLst>
              <a:ext uri="{FF2B5EF4-FFF2-40B4-BE49-F238E27FC236}">
                <a16:creationId xmlns:a16="http://schemas.microsoft.com/office/drawing/2014/main" id="{280F0AF5-4557-49E5-AF68-C73CA40B5A1C}"/>
              </a:ext>
            </a:extLst>
          </p:cNvPr>
          <p:cNvSpPr>
            <a:spLocks noGrp="1"/>
          </p:cNvSpPr>
          <p:nvPr>
            <p:ph type="title"/>
          </p:nvPr>
        </p:nvSpPr>
        <p:spPr>
          <a:xfrm>
            <a:off x="3836504" y="758952"/>
            <a:ext cx="7319175" cy="3566160"/>
          </a:xfrm>
        </p:spPr>
        <p:txBody>
          <a:bodyPr vert="horz" lIns="91440" tIns="45720" rIns="91440" bIns="45720" rtlCol="0" anchor="b" anchorCtr="0">
            <a:noAutofit/>
          </a:bodyPr>
          <a:lstStyle/>
          <a:p>
            <a:r>
              <a:rPr lang="en-US" sz="5400" dirty="0">
                <a:cs typeface="Calibri Light"/>
              </a:rPr>
              <a:t>Tissues, organs and their reaction to electric fields</a:t>
            </a:r>
          </a:p>
        </p:txBody>
      </p:sp>
      <p:sp>
        <p:nvSpPr>
          <p:cNvPr id="65" name="Rectangle 64">
            <a:extLst>
              <a:ext uri="{FF2B5EF4-FFF2-40B4-BE49-F238E27FC236}">
                <a16:creationId xmlns:a16="http://schemas.microsoft.com/office/drawing/2014/main" id="{3E9C5090-7D25-41E3-A6D3-CCAEE505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 name="Rectangle 66">
            <a:extLst>
              <a:ext uri="{FF2B5EF4-FFF2-40B4-BE49-F238E27FC236}">
                <a16:creationId xmlns:a16="http://schemas.microsoft.com/office/drawing/2014/main" id="{11BF8809-0DAC-41E5-A212-ACB4A01BE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a:extLst>
              <a:ext uri="{FF2B5EF4-FFF2-40B4-BE49-F238E27FC236}">
                <a16:creationId xmlns:a16="http://schemas.microsoft.com/office/drawing/2014/main" id="{5365F969-6123-4F27-8F51-3B53FAE294CF}"/>
              </a:ext>
            </a:extLst>
          </p:cNvPr>
          <p:cNvPicPr>
            <a:picLocks noChangeAspect="1"/>
          </p:cNvPicPr>
          <p:nvPr/>
        </p:nvPicPr>
        <p:blipFill>
          <a:blip r:embed="rId2"/>
          <a:stretch>
            <a:fillRect/>
          </a:stretch>
        </p:blipFill>
        <p:spPr>
          <a:xfrm>
            <a:off x="483079" y="2729362"/>
            <a:ext cx="3001992" cy="1686823"/>
          </a:xfrm>
          <a:prstGeom prst="rect">
            <a:avLst/>
          </a:prstGeom>
        </p:spPr>
      </p:pic>
    </p:spTree>
    <p:extLst>
      <p:ext uri="{BB962C8B-B14F-4D97-AF65-F5344CB8AC3E}">
        <p14:creationId xmlns:p14="http://schemas.microsoft.com/office/powerpoint/2010/main" val="594519601"/>
      </p:ext>
    </p:extLst>
  </p:cSld>
  <p:clrMapOvr>
    <a:masterClrMapping/>
  </p:clrMapOvr>
</p:sld>
</file>

<file path=ppt/theme/theme1.xml><?xml version="1.0" encoding="utf-8"?>
<a:theme xmlns:a="http://schemas.openxmlformats.org/drawingml/2006/main" name="Retrospekcja">
  <a:themeElements>
    <a:clrScheme name="Retrospekcj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kcj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kcj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7FA77CC7A40DF04B94A93A9FD31E8D46" ma:contentTypeVersion="4" ma:contentTypeDescription="Utwórz nowy dokument." ma:contentTypeScope="" ma:versionID="b55ce27ea5f1d3088805b75f86a2c656">
  <xsd:schema xmlns:xsd="http://www.w3.org/2001/XMLSchema" xmlns:xs="http://www.w3.org/2001/XMLSchema" xmlns:p="http://schemas.microsoft.com/office/2006/metadata/properties" xmlns:ns3="a783cfe3-27de-4c7e-9408-da43bdb33801" targetNamespace="http://schemas.microsoft.com/office/2006/metadata/properties" ma:root="true" ma:fieldsID="4792b92816e6f97a1e15179fd007aa46" ns3:_="">
    <xsd:import namespace="a783cfe3-27de-4c7e-9408-da43bdb33801"/>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83cfe3-27de-4c7e-9408-da43bdb338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40AFF95-08C2-48E9-99BD-2A2898CC45FD}">
  <ds:schemaRefs>
    <ds:schemaRef ds:uri="http://schemas.microsoft.com/sharepoint/v3/contenttype/forms"/>
  </ds:schemaRefs>
</ds:datastoreItem>
</file>

<file path=customXml/itemProps2.xml><?xml version="1.0" encoding="utf-8"?>
<ds:datastoreItem xmlns:ds="http://schemas.openxmlformats.org/officeDocument/2006/customXml" ds:itemID="{D4B99B6D-CF26-4EA8-A5DD-74956EFC16A1}">
  <ds:schemaRefs>
    <ds:schemaRef ds:uri="a783cfe3-27de-4c7e-9408-da43bdb3380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832E2F8-4A25-49A6-A042-B6110C8141AE}">
  <ds:schemaRefs>
    <ds:schemaRef ds:uri="a783cfe3-27de-4c7e-9408-da43bdb3380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Retrospect</Template>
  <Application>Microsoft Office PowerPoint</Application>
  <PresentationFormat>Widescreen</PresentationFormat>
  <Slides>19</Slides>
  <Notes>13</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Retrospekcja</vt:lpstr>
      <vt:lpstr>Bioimpedance - how does soft matter respond to electrical fields?</vt:lpstr>
      <vt:lpstr>Water and other basic compounds that make up our bodies</vt:lpstr>
      <vt:lpstr>Water</vt:lpstr>
      <vt:lpstr>Living organism's water</vt:lpstr>
      <vt:lpstr>Amino acids</vt:lpstr>
      <vt:lpstr>Proteins</vt:lpstr>
      <vt:lpstr>Carbohydrates</vt:lpstr>
      <vt:lpstr>Lipids and bilayer lipid membrane</vt:lpstr>
      <vt:lpstr>Tissues, organs and their reaction to electric fields</vt:lpstr>
      <vt:lpstr>Tissue and its conductivity</vt:lpstr>
      <vt:lpstr>PowerPoint Presentation</vt:lpstr>
      <vt:lpstr>Alpha, beta, delta and gamma dispersions</vt:lpstr>
      <vt:lpstr>Alpha, beta, delta and gamma dispersions</vt:lpstr>
      <vt:lpstr>Muscles</vt:lpstr>
      <vt:lpstr>Nerve tissue</vt:lpstr>
      <vt:lpstr>Blood and bone tissue</vt:lpstr>
      <vt:lpstr>Skin tissue</vt:lpstr>
      <vt:lpstr>Whole body inductance</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Mechanisms of polymer degradation, different mechanisms of polymer degradation, detailed description of biodegradation and composting</dc:title>
  <dc:creator>Marcin Tomkiewicz</dc:creator>
  <cp:revision>750</cp:revision>
  <dcterms:created xsi:type="dcterms:W3CDTF">2021-05-18T20:03:07Z</dcterms:created>
  <dcterms:modified xsi:type="dcterms:W3CDTF">2022-01-16T23:12:51Z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0x0101007FA77CC7A40DF04B94A93A9FD31E8D46</vt:lpwstr>
  </property>
</Properties>
</file>