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6" r:id="rId4"/>
    <p:sldId id="288" r:id="rId5"/>
    <p:sldId id="293" r:id="rId6"/>
    <p:sldId id="294" r:id="rId7"/>
    <p:sldId id="292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Cada una de las variables por su pendiente y elevada al numero de la variable que corresponda. Cuantos mas valores exponenciales tengamos será la representación de la curva -1.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6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0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Las x no representan variables diferentes, representan la misma variable. Por cada variable tendremos una formulita </a:t>
            </a:r>
            <a:r>
              <a:rPr lang="es-ES"/>
              <a:t>como esa.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61" y="2429856"/>
            <a:ext cx="7725477" cy="199828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Non Linear </a:t>
            </a:r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- </a:t>
            </a:r>
            <a:r>
              <a:rPr lang="es-ES" dirty="0" err="1">
                <a:solidFill>
                  <a:srgbClr val="FF0000"/>
                </a:solidFill>
              </a:rPr>
              <a:t>Polynominal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2F7F1-4B8A-46E8-AFAA-0375A40C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66862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regresión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lineal?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Es un </a:t>
            </a:r>
            <a:r>
              <a:rPr lang="en-US" sz="1700" i="1" u="sng" dirty="0" err="1"/>
              <a:t>método</a:t>
            </a:r>
            <a:r>
              <a:rPr lang="en-US" sz="1700" i="1" u="sng" dirty="0"/>
              <a:t> </a:t>
            </a:r>
            <a:r>
              <a:rPr lang="en-US" sz="1700" i="1" u="sng" dirty="0" err="1"/>
              <a:t>estadístico</a:t>
            </a:r>
            <a:r>
              <a:rPr lang="en-US" sz="1700" dirty="0"/>
              <a:t>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estudiar</a:t>
            </a:r>
            <a:r>
              <a:rPr lang="en-US" sz="1700" dirty="0"/>
              <a:t> las </a:t>
            </a:r>
            <a:r>
              <a:rPr lang="en-US" sz="1700" dirty="0" err="1"/>
              <a:t>relaciones</a:t>
            </a:r>
            <a:r>
              <a:rPr lang="en-US" sz="1700" dirty="0"/>
              <a:t> entre dos variables </a:t>
            </a:r>
            <a:r>
              <a:rPr lang="en-US" sz="1700" dirty="0" err="1"/>
              <a:t>contínuas</a:t>
            </a:r>
            <a:r>
              <a:rPr lang="en-US" sz="1700" dirty="0"/>
              <a:t> </a:t>
            </a:r>
            <a:r>
              <a:rPr lang="en-US" sz="1700" dirty="0" err="1"/>
              <a:t>cuantitativas</a:t>
            </a:r>
            <a:r>
              <a:rPr lang="en-US" sz="1700" dirty="0"/>
              <a:t>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 err="1"/>
              <a:t>regresión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expresa</a:t>
            </a:r>
            <a:r>
              <a:rPr lang="en-US" sz="1700" dirty="0"/>
              <a:t> la </a:t>
            </a:r>
            <a:r>
              <a:rPr lang="en-US" sz="1700" dirty="0" err="1"/>
              <a:t>relación</a:t>
            </a:r>
            <a:r>
              <a:rPr lang="en-US" sz="1700" dirty="0"/>
              <a:t> entre una variable que se llama </a:t>
            </a:r>
            <a:r>
              <a:rPr lang="en-US" sz="1700" dirty="0" err="1"/>
              <a:t>regresando</a:t>
            </a:r>
            <a:r>
              <a:rPr lang="en-US" sz="1700" dirty="0"/>
              <a:t> (y, </a:t>
            </a:r>
            <a:r>
              <a:rPr lang="en-US" sz="1700" dirty="0" err="1"/>
              <a:t>dependiente</a:t>
            </a:r>
            <a:r>
              <a:rPr lang="en-US" sz="1700" dirty="0"/>
              <a:t>) y </a:t>
            </a:r>
            <a:r>
              <a:rPr lang="en-US" sz="1700" dirty="0" err="1"/>
              <a:t>otra</a:t>
            </a:r>
            <a:r>
              <a:rPr lang="en-US" sz="1700" dirty="0"/>
              <a:t> que se llama </a:t>
            </a:r>
            <a:r>
              <a:rPr lang="en-US" sz="1700" dirty="0" err="1"/>
              <a:t>regresor</a:t>
            </a:r>
            <a:r>
              <a:rPr lang="en-US" sz="1700" dirty="0"/>
              <a:t> (x, </a:t>
            </a:r>
            <a:r>
              <a:rPr lang="en-US" sz="1700" dirty="0" err="1"/>
              <a:t>independiente</a:t>
            </a:r>
            <a:r>
              <a:rPr lang="en-US" sz="1700" dirty="0"/>
              <a:t>).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/>
              <a:t>lineal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el </a:t>
            </a:r>
            <a:r>
              <a:rPr lang="en-US" sz="1700" dirty="0" err="1"/>
              <a:t>modelo</a:t>
            </a:r>
            <a:r>
              <a:rPr lang="en-US" sz="1700" dirty="0"/>
              <a:t> que se genera es una </a:t>
            </a:r>
            <a:r>
              <a:rPr lang="en-US" sz="1700" dirty="0" err="1"/>
              <a:t>línea</a:t>
            </a:r>
            <a:r>
              <a:rPr lang="en-US" sz="1700" dirty="0"/>
              <a:t>, </a:t>
            </a:r>
            <a:r>
              <a:rPr lang="en-US" sz="1700" dirty="0" err="1"/>
              <a:t>plano</a:t>
            </a:r>
            <a:r>
              <a:rPr lang="en-US" sz="1700" dirty="0"/>
              <a:t> o </a:t>
            </a:r>
            <a:r>
              <a:rPr lang="en-US" sz="1700" dirty="0" err="1"/>
              <a:t>hiperplano</a:t>
            </a:r>
            <a:r>
              <a:rPr lang="en-US" sz="1700" dirty="0"/>
              <a:t> sin </a:t>
            </a:r>
            <a:r>
              <a:rPr lang="en-US" sz="1700" dirty="0" err="1"/>
              <a:t>curvas</a:t>
            </a:r>
            <a:r>
              <a:rPr lang="en-US" sz="1700" dirty="0"/>
              <a:t>. </a:t>
            </a:r>
          </a:p>
          <a:p>
            <a:r>
              <a:rPr lang="en-US" sz="1700" dirty="0"/>
              <a:t>Es una </a:t>
            </a:r>
            <a:r>
              <a:rPr lang="en-US" sz="1700" i="1" u="sng" dirty="0" err="1"/>
              <a:t>técnica</a:t>
            </a:r>
            <a:r>
              <a:rPr lang="en-US" sz="1700" i="1" u="sng" dirty="0"/>
              <a:t> </a:t>
            </a:r>
            <a:r>
              <a:rPr lang="en-US" sz="1700" i="1" u="sng" dirty="0" err="1"/>
              <a:t>paramétrica</a:t>
            </a:r>
            <a:r>
              <a:rPr lang="en-US" sz="1700" dirty="0"/>
              <a:t>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suposiciones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el conjunto de </a:t>
            </a:r>
            <a:r>
              <a:rPr lang="en-US" sz="1700" dirty="0" err="1"/>
              <a:t>datos</a:t>
            </a:r>
            <a:r>
              <a:rPr lang="en-US" sz="1700" dirty="0"/>
              <a:t>.</a:t>
            </a:r>
          </a:p>
          <a:p>
            <a:r>
              <a:rPr lang="en-US" sz="1700" dirty="0"/>
              <a:t>Uno de los </a:t>
            </a:r>
            <a:r>
              <a:rPr lang="en-US" sz="1700" dirty="0" err="1"/>
              <a:t>métodos</a:t>
            </a:r>
            <a:r>
              <a:rPr lang="en-US" sz="1700" dirty="0"/>
              <a:t> </a:t>
            </a:r>
            <a:r>
              <a:rPr lang="en-US" sz="1700" dirty="0" err="1"/>
              <a:t>estadísticos</a:t>
            </a:r>
            <a:r>
              <a:rPr lang="en-US" sz="1700" dirty="0"/>
              <a:t> de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utilizados</a:t>
            </a:r>
            <a:r>
              <a:rPr lang="en-US" sz="1700" dirty="0"/>
              <a:t>. 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regresion lineal">
            <a:extLst>
              <a:ext uri="{FF2B5EF4-FFF2-40B4-BE49-F238E27FC236}">
                <a16:creationId xmlns:a16="http://schemas.microsoft.com/office/drawing/2014/main" id="{646365B2-68CF-4843-AB86-64CB903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50451"/>
            <a:ext cx="4475531" cy="295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57815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Regresión lineal múltiple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1F7D-F94F-45C4-80A3-A6320A3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810"/>
            <a:ext cx="10413873" cy="3065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83CD5-8D7A-4F8B-8D48-6D279AC7167A}"/>
              </a:ext>
            </a:extLst>
          </p:cNvPr>
          <p:cNvSpPr txBox="1">
            <a:spLocks/>
          </p:cNvSpPr>
          <p:nvPr/>
        </p:nvSpPr>
        <p:spPr>
          <a:xfrm>
            <a:off x="980975" y="4557776"/>
            <a:ext cx="4282440" cy="57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Regresión lineal simple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116C6-D7B0-4A12-9AD1-CD1F97C0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38" y="5516911"/>
            <a:ext cx="3743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2F21-26CD-400E-A283-090880FC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13" y="4983080"/>
            <a:ext cx="2987798" cy="1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3230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AA009-4D4E-4987-B2EC-CF8FDD67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1530814"/>
            <a:ext cx="8754697" cy="704948"/>
          </a:xfrm>
          <a:prstGeom prst="rect">
            <a:avLst/>
          </a:prstGeom>
        </p:spPr>
      </p:pic>
      <p:pic>
        <p:nvPicPr>
          <p:cNvPr id="1028" name="Picture 4" descr="Función cuadrática o parábola">
            <a:extLst>
              <a:ext uri="{FF2B5EF4-FFF2-40B4-BE49-F238E27FC236}">
                <a16:creationId xmlns:a16="http://schemas.microsoft.com/office/drawing/2014/main" id="{8FEDFBF0-DA4D-4EE9-8C6D-49A8DB7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58" y="2856320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CB898-DCF8-4F55-917C-A850B168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317" y="2839810"/>
            <a:ext cx="2288683" cy="3061971"/>
          </a:xfrm>
          <a:prstGeom prst="rect">
            <a:avLst/>
          </a:prstGeom>
        </p:spPr>
      </p:pic>
      <p:pic>
        <p:nvPicPr>
          <p:cNvPr id="1036" name="Picture 12" descr="Función polinómica">
            <a:extLst>
              <a:ext uri="{FF2B5EF4-FFF2-40B4-BE49-F238E27FC236}">
                <a16:creationId xmlns:a16="http://schemas.microsoft.com/office/drawing/2014/main" id="{3512C029-F7A8-4798-8F91-AF01BCB1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61" y="3071629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27171" cy="87584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unciones polinómicas. Propiedades y características generales.">
            <a:extLst>
              <a:ext uri="{FF2B5EF4-FFF2-40B4-BE49-F238E27FC236}">
                <a16:creationId xmlns:a16="http://schemas.microsoft.com/office/drawing/2014/main" id="{B2A1E6FA-A758-4218-B8F3-99EE8C0D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222735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02F9423-FBA5-476B-83A1-35316488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/>
          </a:bodyPr>
          <a:lstStyle/>
          <a:p>
            <a:r>
              <a:rPr lang="en-US" sz="2000" dirty="0" err="1"/>
              <a:t>Cuanto</a:t>
            </a:r>
            <a:r>
              <a:rPr lang="en-US" sz="2000" dirty="0"/>
              <a:t> mayor sea el </a:t>
            </a:r>
            <a:r>
              <a:rPr lang="en-US" sz="2000" dirty="0" err="1"/>
              <a:t>grado</a:t>
            </a:r>
            <a:r>
              <a:rPr lang="en-US" sz="2000" dirty="0"/>
              <a:t>,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tendrá</a:t>
            </a:r>
            <a:r>
              <a:rPr lang="en-US" sz="2000" dirty="0"/>
              <a:t>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gráfica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gráfica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grados</a:t>
            </a:r>
            <a:r>
              <a:rPr lang="en-US" sz="2000" dirty="0"/>
              <a:t> -1. </a:t>
            </a:r>
          </a:p>
          <a:p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una </a:t>
            </a:r>
            <a:r>
              <a:rPr lang="en-US" sz="2000" dirty="0" err="1"/>
              <a:t>sucesión</a:t>
            </a:r>
            <a:r>
              <a:rPr lang="en-US" sz="2000" dirty="0"/>
              <a:t> de puntos no lineal, </a:t>
            </a:r>
            <a:r>
              <a:rPr lang="en-US" sz="2000" dirty="0" err="1"/>
              <a:t>aumentar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ecuación</a:t>
            </a:r>
            <a:r>
              <a:rPr lang="en-US" sz="2000" dirty="0"/>
              <a:t> </a:t>
            </a:r>
            <a:r>
              <a:rPr lang="en-US" sz="2000" dirty="0" err="1"/>
              <a:t>disminuirá</a:t>
            </a:r>
            <a:r>
              <a:rPr lang="en-US" sz="2000" dirty="0"/>
              <a:t> el error.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que la </a:t>
            </a:r>
            <a:r>
              <a:rPr lang="en-US" sz="2000" dirty="0" err="1"/>
              <a:t>curva</a:t>
            </a:r>
            <a:r>
              <a:rPr lang="en-US" sz="2000" dirty="0"/>
              <a:t> </a:t>
            </a:r>
            <a:r>
              <a:rPr lang="en-US" sz="2000" dirty="0" err="1"/>
              <a:t>encaje</a:t>
            </a:r>
            <a:r>
              <a:rPr lang="en-US" sz="2000" dirty="0"/>
              <a:t> lo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la </a:t>
            </a:r>
            <a:r>
              <a:rPr lang="en-US" sz="2000" dirty="0" err="1"/>
              <a:t>generalización</a:t>
            </a:r>
            <a:r>
              <a:rPr lang="en-US" sz="2000" dirty="0"/>
              <a:t> (</a:t>
            </a:r>
            <a:r>
              <a:rPr lang="en-US" sz="2000" dirty="0" err="1"/>
              <a:t>sobre-entrenamiento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4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Regresión no lineal: </a:t>
            </a:r>
            <a:r>
              <a:rPr lang="en-GB" sz="3600" dirty="0" err="1">
                <a:solidFill>
                  <a:srgbClr val="FF0000"/>
                </a:solidFill>
              </a:rPr>
              <a:t>generalización</a:t>
            </a:r>
            <a:endParaRPr lang="es-ES" sz="3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53DD5-753B-4579-A8F1-9C193EBA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67" y="542580"/>
            <a:ext cx="3829893" cy="2777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5CD14-F144-44CB-9279-724CECAA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67" y="3626620"/>
            <a:ext cx="3835739" cy="2777402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205EC-FB6B-4FC5-BBC1-131A5940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Para </a:t>
            </a:r>
            <a:r>
              <a:rPr lang="en-US" sz="2000" dirty="0" err="1"/>
              <a:t>futuras</a:t>
            </a:r>
            <a:r>
              <a:rPr lang="en-US" sz="2000" dirty="0"/>
              <a:t> </a:t>
            </a:r>
            <a:r>
              <a:rPr lang="en-US" sz="2000" dirty="0" err="1"/>
              <a:t>predicciones</a:t>
            </a:r>
            <a:r>
              <a:rPr lang="en-US" sz="2000" dirty="0"/>
              <a:t>, es probable que un </a:t>
            </a:r>
            <a:r>
              <a:rPr lang="en-US" sz="2000" dirty="0" err="1"/>
              <a:t>encaje</a:t>
            </a:r>
            <a:r>
              <a:rPr lang="en-US" sz="2000" dirty="0"/>
              <a:t> </a:t>
            </a:r>
            <a:r>
              <a:rPr lang="en-US" sz="2000" dirty="0" err="1"/>
              <a:t>peor</a:t>
            </a:r>
            <a:r>
              <a:rPr lang="en-US" sz="2000" dirty="0"/>
              <a:t> para el conjunto de </a:t>
            </a:r>
            <a:r>
              <a:rPr lang="en-US" sz="2000" dirty="0" err="1"/>
              <a:t>entrenamiento</a:t>
            </a:r>
            <a:r>
              <a:rPr lang="en-US" sz="2000" dirty="0"/>
              <a:t> sea </a:t>
            </a:r>
            <a:r>
              <a:rPr lang="en-US" sz="2000" dirty="0" err="1"/>
              <a:t>positivo</a:t>
            </a:r>
            <a:r>
              <a:rPr lang="en-US" sz="2000" dirty="0"/>
              <a:t> para el nuevo </a:t>
            </a:r>
            <a:r>
              <a:rPr lang="en-US" sz="2000" dirty="0" err="1"/>
              <a:t>ejemplo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Ahora</a:t>
            </a:r>
            <a:r>
              <a:rPr lang="en-US" sz="2000" dirty="0"/>
              <a:t>, la variable </a:t>
            </a:r>
            <a:r>
              <a:rPr lang="en-US" sz="2000" dirty="0" err="1"/>
              <a:t>independiente</a:t>
            </a:r>
            <a:r>
              <a:rPr lang="en-US" sz="2000" dirty="0"/>
              <a:t> (X) </a:t>
            </a:r>
            <a:r>
              <a:rPr lang="en-US" sz="2000" dirty="0" err="1"/>
              <a:t>tendrá</a:t>
            </a:r>
            <a:r>
              <a:rPr lang="en-US" sz="2000" dirty="0"/>
              <a:t> tantos </a:t>
            </a:r>
            <a:r>
              <a:rPr lang="en-US" sz="2000" dirty="0" err="1"/>
              <a:t>coeficientes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del </a:t>
            </a:r>
            <a:r>
              <a:rPr lang="en-US" sz="2000" dirty="0" err="1"/>
              <a:t>polinomio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	   y = a + b</a:t>
            </a:r>
            <a:r>
              <a:rPr lang="en-US" sz="1100" dirty="0"/>
              <a:t>1</a:t>
            </a:r>
            <a:r>
              <a:rPr lang="en-US" sz="1800" dirty="0"/>
              <a:t>X</a:t>
            </a:r>
            <a:r>
              <a:rPr lang="en-US" sz="2000" dirty="0"/>
              <a:t> + b</a:t>
            </a:r>
            <a:r>
              <a:rPr lang="en-US" sz="1100" dirty="0"/>
              <a:t>2</a:t>
            </a:r>
            <a:r>
              <a:rPr lang="en-US" sz="1800" dirty="0"/>
              <a:t>X</a:t>
            </a:r>
            <a:r>
              <a:rPr lang="es-ES" sz="2000" dirty="0"/>
              <a:t>²</a:t>
            </a:r>
            <a:r>
              <a:rPr lang="en-US" sz="2000" dirty="0"/>
              <a:t>+ b</a:t>
            </a:r>
            <a:r>
              <a:rPr lang="en-US" sz="1100" dirty="0"/>
              <a:t>3</a:t>
            </a:r>
            <a:r>
              <a:rPr lang="es-ES" sz="2400" dirty="0"/>
              <a:t>x</a:t>
            </a:r>
            <a:r>
              <a:rPr lang="es-ES" sz="2000" baseline="30000" dirty="0"/>
              <a:t>3 </a:t>
            </a:r>
            <a:r>
              <a:rPr lang="en-US" sz="2000" dirty="0"/>
              <a:t>+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por lo que los 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ejemplos</a:t>
            </a:r>
            <a:r>
              <a:rPr lang="en-US" sz="2000" dirty="0"/>
              <a:t> </a:t>
            </a:r>
            <a:r>
              <a:rPr lang="en-US" sz="2000" dirty="0" err="1"/>
              <a:t>deberán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tantos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2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337</Words>
  <Application>Microsoft Office PowerPoint</Application>
  <PresentationFormat>Panorámica</PresentationFormat>
  <Paragraphs>48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Non Linear Regression - Polynominal</vt:lpstr>
      <vt:lpstr>Algoritmo de clasificación</vt:lpstr>
      <vt:lpstr>¿Qué es la regresión lineal?</vt:lpstr>
      <vt:lpstr>Regresión lineal múltiple</vt:lpstr>
      <vt:lpstr>Regresión no lineal</vt:lpstr>
      <vt:lpstr>Regresión no lineal</vt:lpstr>
      <vt:lpstr>Regresión no lineal: generalización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creator>Gabriel VT</dc:creator>
  <cp:lastModifiedBy>MARIA DEL MAR DELGADO DOMINGUEZ</cp:lastModifiedBy>
  <cp:revision>17</cp:revision>
  <dcterms:created xsi:type="dcterms:W3CDTF">2020-08-31T20:14:59Z</dcterms:created>
  <dcterms:modified xsi:type="dcterms:W3CDTF">2021-02-01T08:29:37Z</dcterms:modified>
</cp:coreProperties>
</file>