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1" r:id="rId2"/>
    <p:sldId id="286" r:id="rId3"/>
    <p:sldId id="276" r:id="rId4"/>
    <p:sldId id="260" r:id="rId5"/>
    <p:sldId id="277" r:id="rId6"/>
    <p:sldId id="279" r:id="rId7"/>
    <p:sldId id="283" r:id="rId8"/>
    <p:sldId id="289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7" d="100"/>
          <a:sy n="97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in="-7" max="1080" units="cm"/>
          <inkml:channel name="T" type="integer" max="2.14748E9" units="dev"/>
        </inkml:traceFormat>
        <inkml:channelProperties>
          <inkml:channelProperty channel="X" name="resolution" value="85.98849" units="1/cm"/>
          <inkml:channelProperty channel="Y" name="resolution" value="37.09898" units="1/cm"/>
          <inkml:channelProperty channel="T" name="resolution" value="1" units="1/dev"/>
        </inkml:channelProperties>
      </inkml:inkSource>
      <inkml:timestamp xml:id="ts0" timeString="2020-05-13T17:21:38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5363 0,'-28'0'79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26/01/2021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Regresión, </a:t>
            </a:r>
            <a:r>
              <a:rPr lang="es-ES" dirty="0" err="1"/>
              <a:t>predicion</a:t>
            </a:r>
            <a:r>
              <a:rPr lang="es-ES" dirty="0"/>
              <a:t> de una casa por ejemplo variables como el numero de cuartos, metros cuadrados, </a:t>
            </a:r>
            <a:r>
              <a:rPr lang="es-ES" dirty="0" err="1"/>
              <a:t>etc</a:t>
            </a:r>
            <a:r>
              <a:rPr lang="es-ES" dirty="0"/>
              <a:t> el target seria el precio de la casa y seria argumento de regresión</a:t>
            </a:r>
          </a:p>
          <a:p>
            <a:pPr marL="0" indent="0">
              <a:buFontTx/>
              <a:buNone/>
            </a:pPr>
            <a:endParaRPr lang="es-ES" dirty="0"/>
          </a:p>
          <a:p>
            <a:pPr marL="0" indent="0">
              <a:buFontTx/>
              <a:buNone/>
            </a:pPr>
            <a:r>
              <a:rPr lang="es-ES" dirty="0"/>
              <a:t>Clasificación, categorías finales serian si o no.</a:t>
            </a:r>
          </a:p>
          <a:p>
            <a:pPr marL="0" indent="0">
              <a:buFontTx/>
              <a:buNone/>
            </a:pPr>
            <a:r>
              <a:rPr lang="es-ES" dirty="0"/>
              <a:t>Si tenemos categorías será de clasificación, el de regresión será </a:t>
            </a:r>
            <a:r>
              <a:rPr lang="es-ES"/>
              <a:t>un numero.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Supervisado necesita datos etiquetados para aprender, le doy una foto de un perro y le digo que es un perro. </a:t>
            </a:r>
          </a:p>
          <a:p>
            <a:pPr marL="0" indent="0">
              <a:buFontTx/>
              <a:buNone/>
            </a:pPr>
            <a:r>
              <a:rPr lang="es-ES" dirty="0"/>
              <a:t>Si solo le doy la foto y no le digo que es un perro seria no supervisado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Entrenamiento 80% conjunto de test 20%, con esto entreno al algoritmo, después lo probaremos sobre el conjunto de test para ver cuanto de bien procesa los datos.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54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ligencia_artific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807" y="2766218"/>
            <a:ext cx="7263465" cy="1325563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 – Conceptos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¿Qué es 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8029"/>
            <a:ext cx="5181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una rama de la </a:t>
            </a:r>
            <a:r>
              <a:rPr lang="es-ES" sz="2000" i="1" dirty="0">
                <a:hlinkClick r:id="rId3" tooltip="Inteligencia artific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inteligencia artificial</a:t>
            </a:r>
            <a:r>
              <a:rPr lang="es-ES" sz="2000" i="1" dirty="0"/>
              <a:t> </a:t>
            </a:r>
            <a:r>
              <a:rPr lang="es-ES" sz="2000" dirty="0"/>
              <a:t>cuyo objetivo es desarrollar técnicas que permitan a los ordenadores </a:t>
            </a:r>
            <a:r>
              <a:rPr lang="es-ES" sz="2000" i="1" u="sng" dirty="0"/>
              <a:t>aprender</a:t>
            </a:r>
            <a:r>
              <a:rPr lang="es-ES" sz="2000" i="1" dirty="0"/>
              <a:t> </a:t>
            </a:r>
            <a:r>
              <a:rPr lang="es-ES" sz="2000" dirty="0"/>
              <a:t>(realizar una o varias tareas de forma autónoma) con un previo entrenamiento</a:t>
            </a:r>
            <a:r>
              <a:rPr lang="es-ES" sz="2000" i="1" dirty="0"/>
              <a:t>. </a:t>
            </a:r>
          </a:p>
          <a:p>
            <a:endParaRPr lang="en-US" sz="2000" dirty="0"/>
          </a:p>
          <a:p>
            <a:r>
              <a:rPr lang="es-ES" sz="2000" dirty="0"/>
              <a:t>Los modelos o programas resultantes deben ser capaces de generalizar comportamientos e inferencias para un conjunto más amplio (potencialmente infinito) de datos.</a:t>
            </a:r>
            <a:endParaRPr lang="en-US" sz="2000" dirty="0"/>
          </a:p>
          <a:p>
            <a:endParaRPr lang="es-ES" dirty="0"/>
          </a:p>
        </p:txBody>
      </p:sp>
      <p:pic>
        <p:nvPicPr>
          <p:cNvPr id="12" name="Picture 11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16F801C7-8BE9-4F68-9E0E-F6645C82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549" y="1828030"/>
            <a:ext cx="5237514" cy="2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Lógica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A </a:t>
            </a:r>
            <a:r>
              <a:rPr lang="en-GB" sz="1800" dirty="0" err="1"/>
              <a:t>partir</a:t>
            </a:r>
            <a:r>
              <a:rPr lang="en-GB" sz="1800" dirty="0"/>
              <a:t> de una </a:t>
            </a:r>
            <a:r>
              <a:rPr lang="en-GB" sz="1800" dirty="0" err="1"/>
              <a:t>serie</a:t>
            </a:r>
            <a:r>
              <a:rPr lang="en-GB" sz="1800" dirty="0"/>
              <a:t> de </a:t>
            </a:r>
            <a:r>
              <a:rPr lang="en-GB" sz="1800" dirty="0" err="1"/>
              <a:t>ejemplos</a:t>
            </a:r>
            <a:r>
              <a:rPr lang="en-GB" sz="1800" dirty="0"/>
              <a:t> (</a:t>
            </a:r>
            <a:r>
              <a:rPr lang="en-GB" sz="1800" dirty="0" err="1"/>
              <a:t>datos</a:t>
            </a:r>
            <a:r>
              <a:rPr lang="en-GB" sz="1800" dirty="0"/>
              <a:t>), el </a:t>
            </a:r>
            <a:r>
              <a:rPr lang="en-GB" sz="1800" dirty="0" err="1"/>
              <a:t>algoritmo</a:t>
            </a:r>
            <a:r>
              <a:rPr lang="en-GB" sz="1800" dirty="0"/>
              <a:t> de ML </a:t>
            </a:r>
            <a:r>
              <a:rPr lang="en-GB" sz="1800" dirty="0" err="1"/>
              <a:t>encuentra</a:t>
            </a:r>
            <a:r>
              <a:rPr lang="en-GB" sz="1800" dirty="0"/>
              <a:t> </a:t>
            </a:r>
            <a:r>
              <a:rPr lang="en-GB" sz="1800" dirty="0" err="1"/>
              <a:t>patrones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ellos</a:t>
            </a:r>
            <a:r>
              <a:rPr lang="en-GB" sz="1800" dirty="0"/>
              <a:t> con la </a:t>
            </a:r>
            <a:r>
              <a:rPr lang="en-GB" sz="1800" dirty="0" err="1"/>
              <a:t>finalidad</a:t>
            </a:r>
            <a:r>
              <a:rPr lang="en-GB" sz="1800" dirty="0"/>
              <a:t> de </a:t>
            </a:r>
            <a:r>
              <a:rPr lang="en-GB" sz="1800" dirty="0" err="1"/>
              <a:t>proporcionar</a:t>
            </a:r>
            <a:r>
              <a:rPr lang="en-GB" sz="1800" dirty="0"/>
              <a:t> </a:t>
            </a:r>
            <a:r>
              <a:rPr lang="en-GB" sz="1800" dirty="0" err="1"/>
              <a:t>algún</a:t>
            </a:r>
            <a:r>
              <a:rPr lang="en-GB" sz="1800" dirty="0"/>
              <a:t> </a:t>
            </a:r>
            <a:r>
              <a:rPr lang="en-GB" sz="1800" dirty="0" err="1"/>
              <a:t>tipo</a:t>
            </a:r>
            <a:r>
              <a:rPr lang="en-GB" sz="1800" dirty="0"/>
              <a:t> de </a:t>
            </a:r>
            <a:r>
              <a:rPr lang="en-GB" sz="1800" dirty="0" err="1"/>
              <a:t>información</a:t>
            </a:r>
            <a:r>
              <a:rPr lang="en-GB" sz="1800" dirty="0"/>
              <a:t> </a:t>
            </a:r>
            <a:r>
              <a:rPr lang="en-GB" sz="1800" dirty="0" err="1"/>
              <a:t>relevante</a:t>
            </a:r>
            <a:r>
              <a:rPr lang="en-GB" sz="1800" dirty="0"/>
              <a:t> (</a:t>
            </a:r>
            <a:r>
              <a:rPr lang="en-GB" sz="1800" dirty="0" err="1"/>
              <a:t>inferencia</a:t>
            </a:r>
            <a:r>
              <a:rPr lang="en-GB" sz="1800" dirty="0"/>
              <a:t>).</a:t>
            </a:r>
          </a:p>
          <a:p>
            <a:endParaRPr lang="en-GB" sz="1800" dirty="0"/>
          </a:p>
          <a:p>
            <a:r>
              <a:rPr lang="en-US" sz="1800" dirty="0" err="1"/>
              <a:t>Existe</a:t>
            </a:r>
            <a:r>
              <a:rPr lang="en-US" sz="1800" dirty="0"/>
              <a:t> un </a:t>
            </a:r>
            <a:r>
              <a:rPr lang="en-US" sz="1800" dirty="0" err="1"/>
              <a:t>periodo</a:t>
            </a:r>
            <a:r>
              <a:rPr lang="en-US" sz="1800" dirty="0"/>
              <a:t> de </a:t>
            </a:r>
            <a:r>
              <a:rPr lang="en-US" sz="1800" dirty="0" err="1"/>
              <a:t>entrenamiento</a:t>
            </a:r>
            <a:r>
              <a:rPr lang="en-US" sz="1800" dirty="0"/>
              <a:t> del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cuál</a:t>
            </a:r>
            <a:r>
              <a:rPr lang="en-US" sz="1800" dirty="0"/>
              <a:t> el </a:t>
            </a:r>
            <a:r>
              <a:rPr lang="en-US" sz="1800" dirty="0" err="1"/>
              <a:t>algoritmo</a:t>
            </a:r>
            <a:r>
              <a:rPr lang="en-US" sz="1800" dirty="0"/>
              <a:t> </a:t>
            </a:r>
            <a:r>
              <a:rPr lang="en-US" sz="1800" dirty="0" err="1"/>
              <a:t>aprende</a:t>
            </a:r>
            <a:r>
              <a:rPr lang="en-US" sz="1800" dirty="0"/>
              <a:t> las </a:t>
            </a:r>
            <a:r>
              <a:rPr lang="en-US" sz="1800" dirty="0" err="1"/>
              <a:t>pautas</a:t>
            </a:r>
            <a:r>
              <a:rPr lang="en-US" sz="1800" dirty="0"/>
              <a:t> para resolver un </a:t>
            </a:r>
            <a:r>
              <a:rPr lang="en-US" sz="1800" dirty="0" err="1"/>
              <a:t>problema</a:t>
            </a:r>
            <a:r>
              <a:rPr lang="en-US" sz="1800" dirty="0"/>
              <a:t> dado.</a:t>
            </a:r>
          </a:p>
          <a:p>
            <a:endParaRPr lang="en-US" sz="1800" dirty="0"/>
          </a:p>
          <a:p>
            <a:r>
              <a:rPr lang="en-US" sz="1800" dirty="0" err="1"/>
              <a:t>Después</a:t>
            </a:r>
            <a:r>
              <a:rPr lang="en-US" sz="1800" dirty="0"/>
              <a:t>, el </a:t>
            </a:r>
            <a:r>
              <a:rPr lang="en-US" sz="1800" dirty="0" err="1"/>
              <a:t>algoritmo</a:t>
            </a:r>
            <a:r>
              <a:rPr lang="en-US" sz="1800" dirty="0"/>
              <a:t> es </a:t>
            </a:r>
            <a:r>
              <a:rPr lang="en-US" sz="1800" dirty="0" err="1"/>
              <a:t>capaz</a:t>
            </a:r>
            <a:r>
              <a:rPr lang="en-US" sz="1800" dirty="0"/>
              <a:t> de </a:t>
            </a:r>
            <a:r>
              <a:rPr lang="en-US" sz="1800" dirty="0" err="1"/>
              <a:t>inferir</a:t>
            </a:r>
            <a:r>
              <a:rPr lang="en-US" sz="1800" dirty="0"/>
              <a:t> un nuevo </a:t>
            </a:r>
            <a:r>
              <a:rPr lang="en-US" sz="1800" dirty="0" err="1"/>
              <a:t>caso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de lo </a:t>
            </a:r>
            <a:r>
              <a:rPr lang="en-US" sz="1800" dirty="0" err="1"/>
              <a:t>entrenado</a:t>
            </a:r>
            <a:r>
              <a:rPr lang="en-US" sz="1800" dirty="0"/>
              <a:t>.</a:t>
            </a:r>
          </a:p>
          <a:p>
            <a:endParaRPr lang="es-ES" dirty="0"/>
          </a:p>
        </p:txBody>
      </p:sp>
      <p:pic>
        <p:nvPicPr>
          <p:cNvPr id="5" name="Picture 2" descr="Resultado de imagen de aprendizaje automatico">
            <a:extLst>
              <a:ext uri="{FF2B5EF4-FFF2-40B4-BE49-F238E27FC236}">
                <a16:creationId xmlns:a16="http://schemas.microsoft.com/office/drawing/2014/main" id="{376487AA-3B51-47A8-9E24-59906B9F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042" y="1966666"/>
            <a:ext cx="5155777" cy="38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Hands-On for Data Science / Machine &amp; Deep Learning / Stat ...">
            <a:extLst>
              <a:ext uri="{FF2B5EF4-FFF2-40B4-BE49-F238E27FC236}">
                <a16:creationId xmlns:a16="http://schemas.microsoft.com/office/drawing/2014/main" id="{90AD5046-8AB0-475C-8532-E1B53151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3149" y="1391452"/>
            <a:ext cx="8625702" cy="48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ED95A12-289C-4E29-8931-1E88A295B4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195056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14:cNvPr>
              <p14:cNvContentPartPr/>
              <p14:nvPr/>
            </p14:nvContentPartPr>
            <p14:xfrm>
              <a:off x="2151000" y="1930680"/>
              <a:ext cx="104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0AEEE-7D84-42A8-8BC6-3ACEC806F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640" y="1921320"/>
                <a:ext cx="2916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3D145B-5BA1-435C-A965-3CA99DF5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262" y="1555934"/>
            <a:ext cx="7229475" cy="4457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A92A4D-723C-49C4-9C00-6657B5F5B2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0000"/>
                </a:solidFill>
              </a:rPr>
              <a:t>Machine </a:t>
            </a:r>
            <a:r>
              <a:rPr lang="es-ES" dirty="0" err="1">
                <a:solidFill>
                  <a:srgbClr val="FF0000"/>
                </a:solidFill>
              </a:rPr>
              <a:t>Learning</a:t>
            </a:r>
            <a:r>
              <a:rPr lang="es-ES" dirty="0">
                <a:solidFill>
                  <a:srgbClr val="FF0000"/>
                </a:solidFill>
              </a:rPr>
              <a:t>: ¿Dónde se ubica?</a:t>
            </a:r>
          </a:p>
        </p:txBody>
      </p:sp>
    </p:spTree>
    <p:extLst>
      <p:ext uri="{BB962C8B-B14F-4D97-AF65-F5344CB8AC3E}">
        <p14:creationId xmlns:p14="http://schemas.microsoft.com/office/powerpoint/2010/main" val="26392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técnicas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principales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ML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4266" y="2299570"/>
            <a:ext cx="2582732" cy="38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E1CE0-AB13-4DB1-BCC3-57FF3910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8" y="2987781"/>
            <a:ext cx="4647623" cy="265019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B6549DC-5AA4-4A04-93F0-9663CF8A9CF2}"/>
              </a:ext>
            </a:extLst>
          </p:cNvPr>
          <p:cNvSpPr txBox="1">
            <a:spLocks/>
          </p:cNvSpPr>
          <p:nvPr/>
        </p:nvSpPr>
        <p:spPr>
          <a:xfrm>
            <a:off x="7975004" y="230776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endParaRPr lang="es-ES" dirty="0"/>
          </a:p>
        </p:txBody>
      </p:sp>
      <p:pic>
        <p:nvPicPr>
          <p:cNvPr id="9" name="Picture 2" descr="Resultado de imagen de arbol de decision">
            <a:extLst>
              <a:ext uri="{FF2B5EF4-FFF2-40B4-BE49-F238E27FC236}">
                <a16:creationId xmlns:a16="http://schemas.microsoft.com/office/drawing/2014/main" id="{88438430-6219-452B-B01F-6BF0F2AB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957" y="3135363"/>
            <a:ext cx="5009549" cy="239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9F3D52-A264-4B08-A6B2-D882F954FDDA}"/>
              </a:ext>
            </a:extLst>
          </p:cNvPr>
          <p:cNvSpPr txBox="1">
            <a:spLocks/>
          </p:cNvSpPr>
          <p:nvPr/>
        </p:nvSpPr>
        <p:spPr>
          <a:xfrm>
            <a:off x="8544755" y="5755341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Árbol de </a:t>
            </a:r>
            <a:r>
              <a:rPr lang="en-GB" sz="1400" dirty="0" err="1"/>
              <a:t>decisión</a:t>
            </a:r>
            <a:endParaRPr lang="es-ES" sz="20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BF42B2A-AAD0-497E-A000-95C4D44F3364}"/>
              </a:ext>
            </a:extLst>
          </p:cNvPr>
          <p:cNvSpPr txBox="1">
            <a:spLocks/>
          </p:cNvSpPr>
          <p:nvPr/>
        </p:nvSpPr>
        <p:spPr>
          <a:xfrm>
            <a:off x="1959471" y="5805317"/>
            <a:ext cx="2677757" cy="38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 err="1"/>
              <a:t>Regresión</a:t>
            </a:r>
            <a:r>
              <a:rPr lang="en-GB" sz="1400" dirty="0"/>
              <a:t> no lineal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697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1026" name="Picture 2" descr="Classification and Regression Demystified in Machine Learning | Vinod  Sharma's Blog">
            <a:extLst>
              <a:ext uri="{FF2B5EF4-FFF2-40B4-BE49-F238E27FC236}">
                <a16:creationId xmlns:a16="http://schemas.microsoft.com/office/drawing/2014/main" id="{ABBAF947-E263-4D5C-B610-993BF427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88" y="1916928"/>
            <a:ext cx="6023543" cy="40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572" y="2049410"/>
            <a:ext cx="5344428" cy="421663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En</a:t>
            </a:r>
            <a:r>
              <a:rPr lang="en-US" sz="1800" dirty="0"/>
              <a:t> Machine Learning, el conjunto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, </a:t>
            </a:r>
            <a:r>
              <a:rPr lang="en-US" sz="1800" dirty="0" err="1"/>
              <a:t>normalmente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tres</a:t>
            </a:r>
            <a:r>
              <a:rPr lang="en-US" sz="1800" dirty="0"/>
              <a:t> </a:t>
            </a:r>
            <a:r>
              <a:rPr lang="en-US" sz="1800" dirty="0" err="1"/>
              <a:t>partes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entrenamiento</a:t>
            </a:r>
            <a:r>
              <a:rPr lang="en-US" sz="1600" dirty="0"/>
              <a:t>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entrenar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</a:t>
            </a:r>
            <a:r>
              <a:rPr lang="en-US" sz="1600" dirty="0" err="1"/>
              <a:t>validación</a:t>
            </a:r>
            <a:r>
              <a:rPr lang="en-US" sz="1600" dirty="0"/>
              <a:t>: </a:t>
            </a:r>
            <a:r>
              <a:rPr lang="en-US" sz="1600" dirty="0" err="1"/>
              <a:t>sirve</a:t>
            </a:r>
            <a:r>
              <a:rPr lang="en-US" sz="1600" dirty="0"/>
              <a:t> para que </a:t>
            </a:r>
            <a:r>
              <a:rPr lang="en-US" sz="1600" dirty="0" err="1"/>
              <a:t>evitar</a:t>
            </a:r>
            <a:r>
              <a:rPr lang="en-US" sz="1600" dirty="0"/>
              <a:t> el </a:t>
            </a:r>
            <a:r>
              <a:rPr lang="en-US" sz="1600" dirty="0" err="1"/>
              <a:t>sobreentrenamiento</a:t>
            </a:r>
            <a:r>
              <a:rPr lang="en-US" sz="1600" dirty="0"/>
              <a:t>* (overfitting)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Conjunto de test: son los </a:t>
            </a:r>
            <a:r>
              <a:rPr lang="en-US" sz="1600" dirty="0" err="1"/>
              <a:t>datos</a:t>
            </a:r>
            <a:r>
              <a:rPr lang="en-US" sz="1600" dirty="0"/>
              <a:t> con los que se </a:t>
            </a:r>
            <a:r>
              <a:rPr lang="en-US" sz="1600" dirty="0" err="1"/>
              <a:t>va</a:t>
            </a:r>
            <a:r>
              <a:rPr lang="en-US" sz="1600" dirty="0"/>
              <a:t> a </a:t>
            </a:r>
            <a:r>
              <a:rPr lang="en-US" sz="1600" dirty="0" err="1"/>
              <a:t>testear</a:t>
            </a:r>
            <a:r>
              <a:rPr lang="en-US" sz="1600" dirty="0"/>
              <a:t> el </a:t>
            </a:r>
            <a:r>
              <a:rPr lang="en-US" sz="1600" dirty="0" err="1"/>
              <a:t>modelo</a:t>
            </a:r>
            <a:r>
              <a:rPr lang="en-US" sz="1600" dirty="0"/>
              <a:t>. El </a:t>
            </a:r>
            <a:r>
              <a:rPr lang="en-US" sz="1600" dirty="0" err="1"/>
              <a:t>resultado</a:t>
            </a:r>
            <a:r>
              <a:rPr lang="en-US" sz="1600" dirty="0"/>
              <a:t> final del </a:t>
            </a:r>
            <a:r>
              <a:rPr lang="en-US" sz="1600" dirty="0" err="1"/>
              <a:t>testeo</a:t>
            </a:r>
            <a:r>
              <a:rPr lang="en-US" sz="1600" dirty="0"/>
              <a:t> ha de ser un </a:t>
            </a:r>
            <a:r>
              <a:rPr lang="en-US" sz="1600" dirty="0" err="1"/>
              <a:t>porcentaje</a:t>
            </a:r>
            <a:r>
              <a:rPr lang="en-US" sz="1600" dirty="0"/>
              <a:t> de </a:t>
            </a:r>
            <a:r>
              <a:rPr lang="en-US" sz="1600" dirty="0" err="1"/>
              <a:t>acierto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conjunto de test. </a:t>
            </a:r>
          </a:p>
          <a:p>
            <a:pPr lvl="1"/>
            <a:endParaRPr lang="en-US" sz="1600" dirty="0"/>
          </a:p>
          <a:p>
            <a:r>
              <a:rPr lang="en-US" sz="1800" dirty="0" err="1"/>
              <a:t>En</a:t>
            </a:r>
            <a:r>
              <a:rPr lang="en-US" sz="1800" dirty="0"/>
              <a:t> Kaggle, para </a:t>
            </a:r>
            <a:r>
              <a:rPr lang="en-US" sz="1800" dirty="0" err="1"/>
              <a:t>comparar</a:t>
            </a:r>
            <a:r>
              <a:rPr lang="en-US" sz="1800" dirty="0"/>
              <a:t> los </a:t>
            </a:r>
            <a:r>
              <a:rPr lang="en-US" sz="1800" dirty="0" err="1"/>
              <a:t>resultados</a:t>
            </a:r>
            <a:r>
              <a:rPr lang="en-US" sz="1800" dirty="0"/>
              <a:t> de dos </a:t>
            </a:r>
            <a:r>
              <a:rPr lang="en-US" sz="1800" dirty="0" err="1"/>
              <a:t>participantes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, se </a:t>
            </a:r>
            <a:r>
              <a:rPr lang="en-US" sz="1800" dirty="0" err="1"/>
              <a:t>observa</a:t>
            </a:r>
            <a:r>
              <a:rPr lang="en-US" sz="1800" dirty="0"/>
              <a:t> el </a:t>
            </a:r>
            <a:r>
              <a:rPr lang="en-US" sz="1800" dirty="0" err="1"/>
              <a:t>porcetaje</a:t>
            </a:r>
            <a:r>
              <a:rPr lang="en-US" sz="1800" dirty="0"/>
              <a:t> de error (o </a:t>
            </a:r>
            <a:r>
              <a:rPr lang="en-US" sz="1800" dirty="0" err="1"/>
              <a:t>acierto</a:t>
            </a:r>
            <a:r>
              <a:rPr lang="en-US" sz="1800" dirty="0"/>
              <a:t>) de la </a:t>
            </a:r>
            <a:r>
              <a:rPr lang="en-US" sz="1800" dirty="0" err="1"/>
              <a:t>predicción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conjunto de </a:t>
            </a:r>
            <a:r>
              <a:rPr lang="en-US" sz="1800" dirty="0" err="1"/>
              <a:t>entrenamiento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2" descr="Resultado de imagen de conjunto de entrenamiento validacion y test">
            <a:extLst>
              <a:ext uri="{FF2B5EF4-FFF2-40B4-BE49-F238E27FC236}">
                <a16:creationId xmlns:a16="http://schemas.microsoft.com/office/drawing/2014/main" id="{6C1EDC25-B563-4C0F-8E27-A0E02B37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3" y="2458776"/>
            <a:ext cx="5743922" cy="234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512</Words>
  <Application>Microsoft Office PowerPoint</Application>
  <PresentationFormat>Panorámica</PresentationFormat>
  <Paragraphs>60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– Conceptos</vt:lpstr>
      <vt:lpstr>¿Qué es Machine Learning?</vt:lpstr>
      <vt:lpstr>Machine Learning: Lógica</vt:lpstr>
      <vt:lpstr>Presentación de PowerPoint</vt:lpstr>
      <vt:lpstr>Presentación de PowerPoint</vt:lpstr>
      <vt:lpstr>Tipos de técnicas principales en ML</vt:lpstr>
      <vt:lpstr>Algoritmos de Machine Learning</vt:lpstr>
      <vt:lpstr>Modelo de Machine Learning</vt:lpstr>
      <vt:lpstr>Algoritmos de Machine Learning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MARIA DEL MAR DELGADO DOMINGUEZ</cp:lastModifiedBy>
  <cp:revision>30</cp:revision>
  <dcterms:created xsi:type="dcterms:W3CDTF">2020-05-12T19:48:30Z</dcterms:created>
  <dcterms:modified xsi:type="dcterms:W3CDTF">2021-01-26T11:59:48Z</dcterms:modified>
</cp:coreProperties>
</file>