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1"/>
  </p:notesMasterIdLst>
  <p:sldIdLst>
    <p:sldId id="271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8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7" autoAdjust="0"/>
    <p:restoredTop sz="85714" autoAdjust="0"/>
  </p:normalViewPr>
  <p:slideViewPr>
    <p:cSldViewPr snapToGrid="0">
      <p:cViewPr varScale="1">
        <p:scale>
          <a:sx n="97" d="100"/>
          <a:sy n="97" d="100"/>
        </p:scale>
        <p:origin x="12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26/01/2021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ES" dirty="0"/>
              <a:t>La que nosotros vamos a predecir siempre será la variable y, que es la variable dependiente. </a:t>
            </a:r>
          </a:p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43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ES" dirty="0"/>
              <a:t>Simple solo tiene 2 variables</a:t>
            </a:r>
          </a:p>
          <a:p>
            <a:pPr marL="0" indent="0">
              <a:buFontTx/>
              <a:buNone/>
            </a:pPr>
            <a:r>
              <a:rPr lang="es-ES" dirty="0"/>
              <a:t>Múltiple tiene mas de 2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3660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ES" dirty="0"/>
              <a:t>La secante es donde se corta la x con el eje 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8706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4139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ES" dirty="0"/>
              <a:t>Cuando la correlación es 0  o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200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ES" dirty="0"/>
              <a:t>MAE error medio absoluto, sumar todos los errores y dividir por el numero de puntos que hay</a:t>
            </a:r>
          </a:p>
          <a:p>
            <a:pPr marL="0" indent="0">
              <a:buFontTx/>
              <a:buNone/>
            </a:pPr>
            <a:r>
              <a:rPr lang="es-ES" dirty="0"/>
              <a:t>MSE suma total de los errores al cuadrado, para que no salgan negativos, dividido por el numero total de errores</a:t>
            </a:r>
          </a:p>
          <a:p>
            <a:pPr marL="0" indent="0">
              <a:buFontTx/>
              <a:buNone/>
            </a:pPr>
            <a:r>
              <a:rPr lang="es-ES" dirty="0"/>
              <a:t>RSME </a:t>
            </a:r>
            <a:r>
              <a:rPr lang="es-ES"/>
              <a:t>error cuadrático </a:t>
            </a:r>
            <a:r>
              <a:rPr lang="es-ES" dirty="0"/>
              <a:t>medio con una </a:t>
            </a:r>
            <a:r>
              <a:rPr lang="es-ES"/>
              <a:t>raíz cuadrada </a:t>
            </a:r>
            <a:endParaRPr lang="es-ES" dirty="0"/>
          </a:p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6219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765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261" y="2429856"/>
            <a:ext cx="7725477" cy="1998287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Machine Learning  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>
                <a:solidFill>
                  <a:srgbClr val="FF0000"/>
                </a:solidFill>
              </a:rPr>
              <a:t>Regresión Lineal</a:t>
            </a: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¿</a:t>
            </a:r>
            <a:r>
              <a:rPr lang="en-US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Qué</a:t>
            </a:r>
            <a:r>
              <a:rPr 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es la </a:t>
            </a:r>
            <a:r>
              <a:rPr lang="en-US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regresión</a:t>
            </a:r>
            <a:r>
              <a:rPr 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lineal?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4944151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/>
              <a:t>Es un </a:t>
            </a:r>
            <a:r>
              <a:rPr lang="en-US" sz="1700" i="1" u="sng" dirty="0" err="1"/>
              <a:t>método</a:t>
            </a:r>
            <a:r>
              <a:rPr lang="en-US" sz="1700" i="1" u="sng" dirty="0"/>
              <a:t> </a:t>
            </a:r>
            <a:r>
              <a:rPr lang="en-US" sz="1700" i="1" u="sng" dirty="0" err="1"/>
              <a:t>estadístico</a:t>
            </a:r>
            <a:r>
              <a:rPr lang="en-US" sz="1700" dirty="0"/>
              <a:t> que </a:t>
            </a:r>
            <a:r>
              <a:rPr lang="en-US" sz="1700" dirty="0" err="1"/>
              <a:t>permite</a:t>
            </a:r>
            <a:r>
              <a:rPr lang="en-US" sz="1700" dirty="0"/>
              <a:t> </a:t>
            </a:r>
            <a:r>
              <a:rPr lang="en-US" sz="1700" dirty="0" err="1"/>
              <a:t>estudiar</a:t>
            </a:r>
            <a:r>
              <a:rPr lang="en-US" sz="1700" dirty="0"/>
              <a:t> las </a:t>
            </a:r>
            <a:r>
              <a:rPr lang="en-US" sz="1700" dirty="0" err="1"/>
              <a:t>relaciones</a:t>
            </a:r>
            <a:r>
              <a:rPr lang="en-US" sz="1700" dirty="0"/>
              <a:t> entre dos variables </a:t>
            </a:r>
            <a:r>
              <a:rPr lang="en-US" sz="1700" dirty="0" err="1"/>
              <a:t>contínuas</a:t>
            </a:r>
            <a:r>
              <a:rPr lang="en-US" sz="1700" dirty="0"/>
              <a:t> </a:t>
            </a:r>
            <a:r>
              <a:rPr lang="en-US" sz="1700" dirty="0" err="1"/>
              <a:t>cuantitativas</a:t>
            </a:r>
            <a:r>
              <a:rPr lang="en-US" sz="1700" dirty="0"/>
              <a:t>.</a:t>
            </a:r>
          </a:p>
          <a:p>
            <a:r>
              <a:rPr lang="en-US" sz="1700" dirty="0"/>
              <a:t>¿Por </a:t>
            </a:r>
            <a:r>
              <a:rPr lang="en-US" sz="1700" dirty="0" err="1"/>
              <a:t>qué</a:t>
            </a:r>
            <a:r>
              <a:rPr lang="en-US" sz="1700" dirty="0"/>
              <a:t> </a:t>
            </a:r>
            <a:r>
              <a:rPr lang="en-US" sz="1700" i="1" u="sng" dirty="0" err="1"/>
              <a:t>regresión</a:t>
            </a:r>
            <a:r>
              <a:rPr lang="en-US" sz="1700" dirty="0"/>
              <a:t>? </a:t>
            </a:r>
            <a:r>
              <a:rPr lang="en-US" sz="1700" dirty="0" err="1"/>
              <a:t>Porque</a:t>
            </a:r>
            <a:r>
              <a:rPr lang="en-US" sz="1700" dirty="0"/>
              <a:t> </a:t>
            </a:r>
            <a:r>
              <a:rPr lang="en-US" sz="1700" dirty="0" err="1"/>
              <a:t>expresa</a:t>
            </a:r>
            <a:r>
              <a:rPr lang="en-US" sz="1700" dirty="0"/>
              <a:t> la </a:t>
            </a:r>
            <a:r>
              <a:rPr lang="en-US" sz="1700" dirty="0" err="1"/>
              <a:t>relación</a:t>
            </a:r>
            <a:r>
              <a:rPr lang="en-US" sz="1700" dirty="0"/>
              <a:t> entre una variable que se llama </a:t>
            </a:r>
            <a:r>
              <a:rPr lang="en-US" sz="1700" dirty="0" err="1"/>
              <a:t>regresando</a:t>
            </a:r>
            <a:r>
              <a:rPr lang="en-US" sz="1700" dirty="0"/>
              <a:t> (y, </a:t>
            </a:r>
            <a:r>
              <a:rPr lang="en-US" sz="1700" dirty="0" err="1"/>
              <a:t>dependiente</a:t>
            </a:r>
            <a:r>
              <a:rPr lang="en-US" sz="1700" dirty="0"/>
              <a:t>) y </a:t>
            </a:r>
            <a:r>
              <a:rPr lang="en-US" sz="1700" dirty="0" err="1"/>
              <a:t>otra</a:t>
            </a:r>
            <a:r>
              <a:rPr lang="en-US" sz="1700" dirty="0"/>
              <a:t> que se llama </a:t>
            </a:r>
            <a:r>
              <a:rPr lang="en-US" sz="1700" dirty="0" err="1"/>
              <a:t>regresor</a:t>
            </a:r>
            <a:r>
              <a:rPr lang="en-US" sz="1700" dirty="0"/>
              <a:t> (x, </a:t>
            </a:r>
            <a:r>
              <a:rPr lang="en-US" sz="1700" dirty="0" err="1"/>
              <a:t>independiente</a:t>
            </a:r>
            <a:r>
              <a:rPr lang="en-US" sz="1700" dirty="0"/>
              <a:t>).</a:t>
            </a:r>
          </a:p>
          <a:p>
            <a:r>
              <a:rPr lang="en-US" sz="1700" dirty="0"/>
              <a:t>¿Por </a:t>
            </a:r>
            <a:r>
              <a:rPr lang="en-US" sz="1700" dirty="0" err="1"/>
              <a:t>qué</a:t>
            </a:r>
            <a:r>
              <a:rPr lang="en-US" sz="1700" dirty="0"/>
              <a:t> </a:t>
            </a:r>
            <a:r>
              <a:rPr lang="en-US" sz="1700" i="1" u="sng" dirty="0"/>
              <a:t>lineal</a:t>
            </a:r>
            <a:r>
              <a:rPr lang="en-US" sz="1700" dirty="0"/>
              <a:t>? </a:t>
            </a:r>
            <a:r>
              <a:rPr lang="en-US" sz="1700" dirty="0" err="1"/>
              <a:t>Porque</a:t>
            </a:r>
            <a:r>
              <a:rPr lang="en-US" sz="1700" dirty="0"/>
              <a:t> el </a:t>
            </a:r>
            <a:r>
              <a:rPr lang="en-US" sz="1700" dirty="0" err="1"/>
              <a:t>modelo</a:t>
            </a:r>
            <a:r>
              <a:rPr lang="en-US" sz="1700" dirty="0"/>
              <a:t> que se genera es una </a:t>
            </a:r>
            <a:r>
              <a:rPr lang="en-US" sz="1700" dirty="0" err="1"/>
              <a:t>línea</a:t>
            </a:r>
            <a:r>
              <a:rPr lang="en-US" sz="1700" dirty="0"/>
              <a:t>, </a:t>
            </a:r>
            <a:r>
              <a:rPr lang="en-US" sz="1700" dirty="0" err="1"/>
              <a:t>plano</a:t>
            </a:r>
            <a:r>
              <a:rPr lang="en-US" sz="1700" dirty="0"/>
              <a:t> o </a:t>
            </a:r>
            <a:r>
              <a:rPr lang="en-US" sz="1700" dirty="0" err="1"/>
              <a:t>hiperplano</a:t>
            </a:r>
            <a:r>
              <a:rPr lang="en-US" sz="1700" dirty="0"/>
              <a:t> sin </a:t>
            </a:r>
            <a:r>
              <a:rPr lang="en-US" sz="1700" dirty="0" err="1"/>
              <a:t>curvas</a:t>
            </a:r>
            <a:r>
              <a:rPr lang="en-US" sz="1700" dirty="0"/>
              <a:t>. </a:t>
            </a:r>
          </a:p>
          <a:p>
            <a:r>
              <a:rPr lang="en-US" sz="1700" dirty="0"/>
              <a:t>Es una </a:t>
            </a:r>
            <a:r>
              <a:rPr lang="en-US" sz="1700" i="1" u="sng" dirty="0" err="1"/>
              <a:t>técnica</a:t>
            </a:r>
            <a:r>
              <a:rPr lang="en-US" sz="1700" i="1" u="sng" dirty="0"/>
              <a:t> </a:t>
            </a:r>
            <a:r>
              <a:rPr lang="en-US" sz="1700" i="1" u="sng" dirty="0" err="1"/>
              <a:t>paramétrica</a:t>
            </a:r>
            <a:r>
              <a:rPr lang="en-US" sz="1700" dirty="0"/>
              <a:t> </a:t>
            </a:r>
            <a:r>
              <a:rPr lang="en-US" sz="1700" dirty="0" err="1"/>
              <a:t>porque</a:t>
            </a:r>
            <a:r>
              <a:rPr lang="en-US" sz="1700" dirty="0"/>
              <a:t> </a:t>
            </a:r>
            <a:r>
              <a:rPr lang="en-US" sz="1700" dirty="0" err="1"/>
              <a:t>hace</a:t>
            </a:r>
            <a:r>
              <a:rPr lang="en-US" sz="1700" dirty="0"/>
              <a:t> </a:t>
            </a:r>
            <a:r>
              <a:rPr lang="en-US" sz="1700" dirty="0" err="1"/>
              <a:t>varias</a:t>
            </a:r>
            <a:r>
              <a:rPr lang="en-US" sz="1700" dirty="0"/>
              <a:t> </a:t>
            </a:r>
            <a:r>
              <a:rPr lang="en-US" sz="1700" dirty="0" err="1"/>
              <a:t>suposiciones</a:t>
            </a:r>
            <a:r>
              <a:rPr lang="en-US" sz="1700" dirty="0"/>
              <a:t> </a:t>
            </a:r>
            <a:r>
              <a:rPr lang="en-US" sz="1700" dirty="0" err="1"/>
              <a:t>sobre</a:t>
            </a:r>
            <a:r>
              <a:rPr lang="en-US" sz="1700" dirty="0"/>
              <a:t> el conjunto de </a:t>
            </a:r>
            <a:r>
              <a:rPr lang="en-US" sz="1700" dirty="0" err="1"/>
              <a:t>datos</a:t>
            </a:r>
            <a:r>
              <a:rPr lang="en-US" sz="1700" dirty="0"/>
              <a:t>.</a:t>
            </a:r>
          </a:p>
          <a:p>
            <a:r>
              <a:rPr lang="en-US" sz="1700" dirty="0"/>
              <a:t>Uno de los </a:t>
            </a:r>
            <a:r>
              <a:rPr lang="en-US" sz="1700" dirty="0" err="1"/>
              <a:t>métodos</a:t>
            </a:r>
            <a:r>
              <a:rPr lang="en-US" sz="1700" dirty="0"/>
              <a:t> </a:t>
            </a:r>
            <a:r>
              <a:rPr lang="en-US" sz="1700" dirty="0" err="1"/>
              <a:t>estadísticos</a:t>
            </a:r>
            <a:r>
              <a:rPr lang="en-US" sz="1700" dirty="0"/>
              <a:t> de </a:t>
            </a:r>
            <a:r>
              <a:rPr lang="en-US" sz="1700" dirty="0" err="1"/>
              <a:t>predicción</a:t>
            </a:r>
            <a:r>
              <a:rPr lang="en-US" sz="1700" dirty="0"/>
              <a:t> </a:t>
            </a:r>
            <a:r>
              <a:rPr lang="en-US" sz="1700" dirty="0" err="1"/>
              <a:t>más</a:t>
            </a:r>
            <a:r>
              <a:rPr lang="en-US" sz="1700" dirty="0"/>
              <a:t> </a:t>
            </a:r>
            <a:r>
              <a:rPr lang="en-US" sz="1700" dirty="0" err="1"/>
              <a:t>utilizados</a:t>
            </a:r>
            <a:r>
              <a:rPr lang="en-US" sz="1700" dirty="0"/>
              <a:t>. </a:t>
            </a:r>
          </a:p>
          <a:p>
            <a:endParaRPr lang="en-US" sz="1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Resultado de imagen de regresion lineal">
            <a:extLst>
              <a:ext uri="{FF2B5EF4-FFF2-40B4-BE49-F238E27FC236}">
                <a16:creationId xmlns:a16="http://schemas.microsoft.com/office/drawing/2014/main" id="{646365B2-68CF-4843-AB86-64CB90320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4709" y="1950451"/>
            <a:ext cx="4475531" cy="29538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81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Tipos de regresión lineal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94275" y="5007166"/>
            <a:ext cx="2636168" cy="369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/>
              <a:t>Regresión lineal múltiple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3BE510-206A-493F-A3A3-35D250E9D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18" y="1992146"/>
            <a:ext cx="4567282" cy="263760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0AAFEEA-53EE-43F9-BE63-97E5A896C2ED}"/>
              </a:ext>
            </a:extLst>
          </p:cNvPr>
          <p:cNvSpPr/>
          <p:nvPr/>
        </p:nvSpPr>
        <p:spPr>
          <a:xfrm>
            <a:off x="7878968" y="5007166"/>
            <a:ext cx="2338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Regresión lineal simple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E7CD319-08C9-43BF-AAEA-5E42A20BF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734" y="2087851"/>
            <a:ext cx="3898931" cy="25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1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82440" cy="578151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Regresión lineal múltiple</a:t>
            </a:r>
            <a:endParaRPr lang="es-ES" sz="32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B01F7D-F94F-45C4-80A3-A6320A329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7810"/>
            <a:ext cx="10413873" cy="306543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0F83CD5-8D7A-4F8B-8D48-6D279AC7167A}"/>
              </a:ext>
            </a:extLst>
          </p:cNvPr>
          <p:cNvSpPr txBox="1">
            <a:spLocks/>
          </p:cNvSpPr>
          <p:nvPr/>
        </p:nvSpPr>
        <p:spPr>
          <a:xfrm>
            <a:off x="980975" y="4557776"/>
            <a:ext cx="4282440" cy="57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FF0000"/>
                </a:solidFill>
              </a:rPr>
              <a:t>Regresión lineal simple</a:t>
            </a:r>
            <a:endParaRPr lang="es-ES" sz="32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9116C6-D7B0-4A12-9AD1-CD1F97C03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738" y="5516911"/>
            <a:ext cx="3743325" cy="619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1C2F21-26CD-400E-A283-090880FCD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013" y="4983080"/>
            <a:ext cx="2987798" cy="131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6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Covarianza</a:t>
            </a:r>
            <a:r>
              <a:rPr lang="en-GB" dirty="0">
                <a:solidFill>
                  <a:srgbClr val="FF0000"/>
                </a:solidFill>
              </a:rPr>
              <a:t> - </a:t>
            </a:r>
            <a:r>
              <a:rPr lang="en-GB" dirty="0" err="1">
                <a:solidFill>
                  <a:srgbClr val="FF0000"/>
                </a:solidFill>
              </a:rPr>
              <a:t>Correlación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3822000"/>
          </a:xfrm>
        </p:spPr>
        <p:txBody>
          <a:bodyPr>
            <a:normAutofit/>
          </a:bodyPr>
          <a:lstStyle/>
          <a:p>
            <a:r>
              <a:rPr lang="en-US" sz="2000" dirty="0"/>
              <a:t> </a:t>
            </a:r>
            <a:r>
              <a:rPr lang="en-US" sz="2000" i="1" u="sng" dirty="0" err="1"/>
              <a:t>Coeficiente</a:t>
            </a:r>
            <a:r>
              <a:rPr lang="en-US" sz="2000" i="1" u="sng" dirty="0"/>
              <a:t> de </a:t>
            </a:r>
            <a:r>
              <a:rPr lang="en-US" sz="2000" i="1" u="sng" dirty="0" err="1"/>
              <a:t>covarianza</a:t>
            </a:r>
            <a:r>
              <a:rPr lang="en-US" sz="2000" i="1" u="sng" dirty="0"/>
              <a:t> </a:t>
            </a:r>
            <a:r>
              <a:rPr lang="en-US" sz="2000" i="1" u="sng" dirty="0" err="1"/>
              <a:t>muestral</a:t>
            </a:r>
            <a:r>
              <a:rPr lang="en-US" sz="2000" dirty="0"/>
              <a:t>:  </a:t>
            </a:r>
            <a:r>
              <a:rPr lang="en-US" sz="2000" dirty="0" err="1"/>
              <a:t>indica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la </a:t>
            </a:r>
            <a:r>
              <a:rPr lang="en-US" sz="2000" dirty="0" err="1"/>
              <a:t>posible</a:t>
            </a:r>
            <a:r>
              <a:rPr lang="en-US" sz="2000" dirty="0"/>
              <a:t> </a:t>
            </a:r>
            <a:r>
              <a:rPr lang="en-US" sz="2000" dirty="0" err="1"/>
              <a:t>relación</a:t>
            </a:r>
            <a:r>
              <a:rPr lang="en-US" sz="2000" dirty="0"/>
              <a:t> entre dos variables es </a:t>
            </a:r>
            <a:r>
              <a:rPr lang="en-US" sz="2000" dirty="0" err="1"/>
              <a:t>directa</a:t>
            </a:r>
            <a:r>
              <a:rPr lang="en-US" sz="2000" dirty="0"/>
              <a:t> o </a:t>
            </a:r>
            <a:r>
              <a:rPr lang="en-US" sz="2000" dirty="0" err="1"/>
              <a:t>inversa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pPr lvl="1"/>
            <a:r>
              <a:rPr lang="en-US" sz="1800" dirty="0"/>
              <a:t>Si es mayor a 0, las dos variables </a:t>
            </a:r>
            <a:r>
              <a:rPr lang="en-US" sz="1800" dirty="0" err="1"/>
              <a:t>crecen</a:t>
            </a:r>
            <a:r>
              <a:rPr lang="en-US" sz="1800" dirty="0"/>
              <a:t> o </a:t>
            </a:r>
            <a:r>
              <a:rPr lang="en-US" sz="1800" dirty="0" err="1"/>
              <a:t>decrecen</a:t>
            </a:r>
            <a:r>
              <a:rPr lang="en-US" sz="1800" dirty="0"/>
              <a:t> a la </a:t>
            </a:r>
            <a:r>
              <a:rPr lang="en-US" sz="1800" dirty="0" err="1"/>
              <a:t>vez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Si es </a:t>
            </a:r>
            <a:r>
              <a:rPr lang="en-US" sz="1800" dirty="0" err="1"/>
              <a:t>menor</a:t>
            </a:r>
            <a:r>
              <a:rPr lang="en-US" sz="1800" dirty="0"/>
              <a:t> a 0, </a:t>
            </a:r>
            <a:r>
              <a:rPr lang="en-US" sz="1800" dirty="0" err="1"/>
              <a:t>cuando</a:t>
            </a:r>
            <a:r>
              <a:rPr lang="en-US" sz="1800" dirty="0"/>
              <a:t> una </a:t>
            </a:r>
            <a:r>
              <a:rPr lang="en-US" sz="1800" dirty="0" err="1"/>
              <a:t>crece</a:t>
            </a:r>
            <a:r>
              <a:rPr lang="en-US" sz="1800" dirty="0"/>
              <a:t> la </a:t>
            </a:r>
            <a:r>
              <a:rPr lang="en-US" sz="1800" dirty="0" err="1"/>
              <a:t>otra</a:t>
            </a:r>
            <a:r>
              <a:rPr lang="en-US" sz="1800" dirty="0"/>
              <a:t> </a:t>
            </a:r>
            <a:r>
              <a:rPr lang="en-US" sz="1800" dirty="0" err="1"/>
              <a:t>tiene</a:t>
            </a:r>
            <a:r>
              <a:rPr lang="en-US" sz="1800" dirty="0"/>
              <a:t> </a:t>
            </a:r>
            <a:r>
              <a:rPr lang="en-US" sz="1800" dirty="0" err="1"/>
              <a:t>tendencia</a:t>
            </a:r>
            <a:r>
              <a:rPr lang="en-US" sz="1800" dirty="0"/>
              <a:t> a </a:t>
            </a:r>
            <a:r>
              <a:rPr lang="en-US" sz="1800" dirty="0" err="1"/>
              <a:t>decrecer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Si es </a:t>
            </a:r>
            <a:r>
              <a:rPr lang="en-US" sz="1800" dirty="0" err="1"/>
              <a:t>igual</a:t>
            </a:r>
            <a:r>
              <a:rPr lang="en-US" sz="1800" dirty="0"/>
              <a:t> a 0, los puntos se </a:t>
            </a:r>
            <a:r>
              <a:rPr lang="en-US" sz="1800" dirty="0" err="1"/>
              <a:t>reparten</a:t>
            </a:r>
            <a:r>
              <a:rPr lang="en-US" sz="1800" dirty="0"/>
              <a:t> con </a:t>
            </a:r>
            <a:r>
              <a:rPr lang="en-US" sz="1800" dirty="0" err="1"/>
              <a:t>igual</a:t>
            </a:r>
            <a:r>
              <a:rPr lang="en-US" sz="1800" dirty="0"/>
              <a:t> </a:t>
            </a:r>
            <a:r>
              <a:rPr lang="en-US" sz="1800" dirty="0" err="1"/>
              <a:t>densidad</a:t>
            </a:r>
            <a:r>
              <a:rPr lang="en-US" sz="1800" dirty="0"/>
              <a:t> </a:t>
            </a:r>
            <a:r>
              <a:rPr lang="en-US" sz="1800" dirty="0" err="1"/>
              <a:t>alrededor</a:t>
            </a:r>
            <a:r>
              <a:rPr lang="en-US" sz="1800" dirty="0"/>
              <a:t> del </a:t>
            </a:r>
            <a:r>
              <a:rPr lang="en-US" sz="1800" dirty="0" err="1"/>
              <a:t>centro</a:t>
            </a:r>
            <a:r>
              <a:rPr lang="en-US" sz="1800" dirty="0"/>
              <a:t> de </a:t>
            </a:r>
            <a:r>
              <a:rPr lang="en-US" sz="1800" dirty="0" err="1"/>
              <a:t>gravedad</a:t>
            </a:r>
            <a:r>
              <a:rPr lang="en-US" sz="1800" dirty="0"/>
              <a:t>. </a:t>
            </a:r>
            <a:endParaRPr lang="es-E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A714C7-A892-4BA6-AE7D-8BE080B11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106" y="3146120"/>
            <a:ext cx="2225814" cy="5657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4C7EB6-4B8A-4DAF-8EAC-F60FC5FC5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940" y="1620236"/>
            <a:ext cx="3992146" cy="1139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98DF0A-73EE-426A-A299-FD72848BA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9720" y="4052040"/>
            <a:ext cx="4496586" cy="244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9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Regresión lineal: meta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174538"/>
            <a:ext cx="5485598" cy="3956755"/>
          </a:xfrm>
        </p:spPr>
        <p:txBody>
          <a:bodyPr>
            <a:normAutofit lnSpcReduction="10000"/>
          </a:bodyPr>
          <a:lstStyle/>
          <a:p>
            <a:r>
              <a:rPr lang="en-US" sz="2000" i="1" u="sng" dirty="0" err="1"/>
              <a:t>Objetivo</a:t>
            </a:r>
            <a:r>
              <a:rPr lang="en-US" sz="2000" dirty="0"/>
              <a:t>: </a:t>
            </a:r>
            <a:r>
              <a:rPr lang="en-US" sz="2000" dirty="0" err="1"/>
              <a:t>encontrar</a:t>
            </a:r>
            <a:r>
              <a:rPr lang="en-US" sz="2000" dirty="0"/>
              <a:t> la </a:t>
            </a:r>
            <a:r>
              <a:rPr lang="en-US" sz="2000" dirty="0" err="1"/>
              <a:t>relación</a:t>
            </a:r>
            <a:r>
              <a:rPr lang="en-US" sz="2000" dirty="0"/>
              <a:t> lineal entre </a:t>
            </a:r>
            <a:r>
              <a:rPr lang="en-US" sz="2000" dirty="0" err="1"/>
              <a:t>todas</a:t>
            </a:r>
            <a:r>
              <a:rPr lang="en-US" sz="2000" dirty="0"/>
              <a:t> las variables del </a:t>
            </a:r>
            <a:r>
              <a:rPr lang="en-US" sz="2000" dirty="0" err="1"/>
              <a:t>problema</a:t>
            </a:r>
            <a:r>
              <a:rPr lang="en-US" sz="2000" dirty="0"/>
              <a:t>.  </a:t>
            </a:r>
            <a:r>
              <a:rPr lang="en-US" sz="2000" dirty="0" err="1"/>
              <a:t>Encontrar</a:t>
            </a:r>
            <a:r>
              <a:rPr lang="en-US" sz="2000" dirty="0"/>
              <a:t> ‘a’ y ‘b’.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El valor </a:t>
            </a:r>
            <a:r>
              <a:rPr lang="en-US" sz="2000" dirty="0" err="1"/>
              <a:t>añadido</a:t>
            </a:r>
            <a:r>
              <a:rPr lang="en-US" sz="2000" dirty="0"/>
              <a:t> es </a:t>
            </a:r>
            <a:r>
              <a:rPr lang="en-US" sz="2000" dirty="0" err="1"/>
              <a:t>poder</a:t>
            </a:r>
            <a:r>
              <a:rPr lang="en-US" sz="2000" dirty="0"/>
              <a:t> </a:t>
            </a:r>
            <a:r>
              <a:rPr lang="en-US" sz="2000" dirty="0" err="1"/>
              <a:t>predecir</a:t>
            </a:r>
            <a:r>
              <a:rPr lang="en-US" sz="2000" dirty="0"/>
              <a:t> </a:t>
            </a:r>
            <a:r>
              <a:rPr lang="en-US" sz="2000" dirty="0" err="1"/>
              <a:t>valores</a:t>
            </a:r>
            <a:r>
              <a:rPr lang="en-US" sz="2000" dirty="0"/>
              <a:t> </a:t>
            </a:r>
            <a:r>
              <a:rPr lang="en-US" sz="2000" dirty="0" err="1"/>
              <a:t>inexistentes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Tiene </a:t>
            </a:r>
            <a:r>
              <a:rPr lang="en-US" sz="2000" dirty="0" err="1"/>
              <a:t>ciertas</a:t>
            </a:r>
            <a:r>
              <a:rPr lang="en-US" sz="2000" dirty="0"/>
              <a:t> </a:t>
            </a:r>
            <a:r>
              <a:rPr lang="en-US" sz="2000" dirty="0" err="1"/>
              <a:t>limitaciones</a:t>
            </a:r>
            <a:r>
              <a:rPr lang="en-US" sz="2000" dirty="0"/>
              <a:t>. Un </a:t>
            </a:r>
            <a:r>
              <a:rPr lang="en-US" sz="2000" dirty="0" err="1"/>
              <a:t>ejemplo</a:t>
            </a:r>
            <a:r>
              <a:rPr lang="en-US" sz="2000" dirty="0"/>
              <a:t>, </a:t>
            </a:r>
            <a:r>
              <a:rPr lang="en-US" sz="2000" dirty="0" err="1"/>
              <a:t>datos</a:t>
            </a:r>
            <a:r>
              <a:rPr lang="en-US" sz="2000" dirty="0"/>
              <a:t> no </a:t>
            </a:r>
            <a:r>
              <a:rPr lang="en-US" sz="2000" dirty="0" err="1"/>
              <a:t>lineales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Se genera un error global que es la </a:t>
            </a:r>
            <a:r>
              <a:rPr lang="en-US" sz="2000" dirty="0" err="1"/>
              <a:t>distancia</a:t>
            </a:r>
            <a:r>
              <a:rPr lang="en-US" sz="2000" dirty="0"/>
              <a:t> entre </a:t>
            </a:r>
            <a:r>
              <a:rPr lang="en-US" sz="2000" dirty="0" err="1"/>
              <a:t>todos</a:t>
            </a:r>
            <a:r>
              <a:rPr lang="en-US" sz="2000" dirty="0"/>
              <a:t> los </a:t>
            </a:r>
            <a:r>
              <a:rPr lang="en-US" sz="2000" dirty="0" err="1"/>
              <a:t>datos</a:t>
            </a:r>
            <a:r>
              <a:rPr lang="en-US" sz="2000" dirty="0"/>
              <a:t> y </a:t>
            </a:r>
            <a:r>
              <a:rPr lang="en-US" sz="2000" dirty="0" err="1"/>
              <a:t>nuestro</a:t>
            </a:r>
            <a:r>
              <a:rPr lang="en-US" sz="2000" dirty="0"/>
              <a:t> </a:t>
            </a:r>
            <a:r>
              <a:rPr lang="en-US" sz="2000" dirty="0" err="1"/>
              <a:t>modelo</a:t>
            </a:r>
            <a:r>
              <a:rPr lang="en-US" sz="2000" dirty="0"/>
              <a:t> (</a:t>
            </a:r>
            <a:r>
              <a:rPr lang="en-US" sz="2000" dirty="0" err="1"/>
              <a:t>línea</a:t>
            </a:r>
            <a:r>
              <a:rPr lang="en-US" sz="2000" dirty="0"/>
              <a:t>, </a:t>
            </a:r>
            <a:r>
              <a:rPr lang="en-US" sz="2000" dirty="0" err="1"/>
              <a:t>plano</a:t>
            </a:r>
            <a:r>
              <a:rPr lang="en-US" sz="2000" dirty="0"/>
              <a:t>, </a:t>
            </a:r>
            <a:r>
              <a:rPr lang="en-US" sz="2000" dirty="0" err="1"/>
              <a:t>hiperplano</a:t>
            </a:r>
            <a:r>
              <a:rPr lang="en-US" sz="2000" dirty="0"/>
              <a:t>). 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7BC60EC7-931D-45AC-ACF5-DE70BF869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50" y="439257"/>
            <a:ext cx="4207871" cy="300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D11A76-F720-4868-897F-409D2BAC7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051" y="3790412"/>
            <a:ext cx="4207871" cy="263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26229" cy="1325563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Regresión lineal: errores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1690688"/>
            <a:ext cx="5257800" cy="3822000"/>
          </a:xfrm>
        </p:spPr>
        <p:txBody>
          <a:bodyPr>
            <a:normAutofit/>
          </a:bodyPr>
          <a:lstStyle/>
          <a:p>
            <a:r>
              <a:rPr lang="en-US" sz="2000" dirty="0"/>
              <a:t>Mean Absolute Error (MAE)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Mean Squared Error (MSE)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Root Mean Squared Error (RMSE)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E7DE76-9131-48E7-A682-5B7EF61D5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26" y="2565340"/>
            <a:ext cx="4207871" cy="2636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681E78-AEC0-4C83-9A8C-EE2006852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126" y="2282985"/>
            <a:ext cx="2600688" cy="809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A60E73-9C78-4A00-8A1C-D625A7C30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4626" y="3883547"/>
            <a:ext cx="2781688" cy="8383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C8CC36-9505-4A5D-BEB5-D266232D09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7357" y="5341353"/>
            <a:ext cx="3343742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32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Regresión lineal: </a:t>
            </a:r>
            <a:r>
              <a:rPr lang="en-GB" dirty="0" err="1">
                <a:solidFill>
                  <a:srgbClr val="FF0000"/>
                </a:solidFill>
              </a:rPr>
              <a:t>iteraciones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29" y="2299668"/>
            <a:ext cx="5257800" cy="3822000"/>
          </a:xfrm>
        </p:spPr>
        <p:txBody>
          <a:bodyPr>
            <a:normAutofit/>
          </a:bodyPr>
          <a:lstStyle/>
          <a:p>
            <a:r>
              <a:rPr lang="en-US" sz="1800" dirty="0" err="1"/>
              <a:t>Normalmente</a:t>
            </a:r>
            <a:r>
              <a:rPr lang="en-US" sz="1800" dirty="0"/>
              <a:t> se </a:t>
            </a:r>
            <a:r>
              <a:rPr lang="en-US" sz="1800" dirty="0" err="1"/>
              <a:t>va</a:t>
            </a:r>
            <a:r>
              <a:rPr lang="en-US" sz="1800" dirty="0"/>
              <a:t> </a:t>
            </a:r>
            <a:r>
              <a:rPr lang="en-US" sz="1800" dirty="0" err="1"/>
              <a:t>calculando</a:t>
            </a:r>
            <a:r>
              <a:rPr lang="en-US" sz="1800" dirty="0"/>
              <a:t> el </a:t>
            </a:r>
            <a:r>
              <a:rPr lang="en-US" sz="1800" dirty="0" err="1"/>
              <a:t>modelo</a:t>
            </a:r>
            <a:r>
              <a:rPr lang="en-US" sz="1800" dirty="0"/>
              <a:t> a </a:t>
            </a:r>
            <a:r>
              <a:rPr lang="en-US" sz="1800" dirty="0" err="1"/>
              <a:t>través</a:t>
            </a:r>
            <a:r>
              <a:rPr lang="en-US" sz="1800" dirty="0"/>
              <a:t> de </a:t>
            </a:r>
            <a:r>
              <a:rPr lang="en-US" sz="1800" dirty="0" err="1"/>
              <a:t>iteraciones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 err="1"/>
              <a:t>Debido</a:t>
            </a:r>
            <a:r>
              <a:rPr lang="en-US" sz="1800" dirty="0"/>
              <a:t> a la </a:t>
            </a:r>
            <a:r>
              <a:rPr lang="en-US" sz="1800" dirty="0" err="1"/>
              <a:t>alta</a:t>
            </a:r>
            <a:r>
              <a:rPr lang="en-US" sz="1800" dirty="0"/>
              <a:t> </a:t>
            </a:r>
            <a:r>
              <a:rPr lang="en-US" sz="1800" dirty="0" err="1"/>
              <a:t>cantidad</a:t>
            </a:r>
            <a:r>
              <a:rPr lang="en-US" sz="1800" dirty="0"/>
              <a:t> de </a:t>
            </a:r>
            <a:r>
              <a:rPr lang="en-US" sz="1800" dirty="0" err="1"/>
              <a:t>datos</a:t>
            </a:r>
            <a:r>
              <a:rPr lang="en-US" sz="1800" dirty="0"/>
              <a:t>, el </a:t>
            </a:r>
            <a:r>
              <a:rPr lang="en-US" sz="1800" dirty="0" err="1"/>
              <a:t>algoritmo</a:t>
            </a:r>
            <a:r>
              <a:rPr lang="en-US" sz="1800" dirty="0"/>
              <a:t> </a:t>
            </a:r>
            <a:r>
              <a:rPr lang="en-US" sz="1800" dirty="0" err="1"/>
              <a:t>va</a:t>
            </a:r>
            <a:r>
              <a:rPr lang="en-US" sz="1800" dirty="0"/>
              <a:t> </a:t>
            </a:r>
            <a:r>
              <a:rPr lang="en-US" sz="1800" dirty="0" err="1"/>
              <a:t>probando</a:t>
            </a:r>
            <a:r>
              <a:rPr lang="en-US" sz="1800" dirty="0"/>
              <a:t> poco a poco los </a:t>
            </a:r>
            <a:r>
              <a:rPr lang="en-US" sz="1800" dirty="0" err="1"/>
              <a:t>diferentes</a:t>
            </a:r>
            <a:r>
              <a:rPr lang="en-US" sz="1800" dirty="0"/>
              <a:t> </a:t>
            </a:r>
            <a:r>
              <a:rPr lang="en-US" sz="1800" dirty="0" err="1"/>
              <a:t>modelos</a:t>
            </a:r>
            <a:r>
              <a:rPr lang="en-US" sz="1800" dirty="0"/>
              <a:t> </a:t>
            </a:r>
            <a:r>
              <a:rPr lang="en-US" sz="1800" dirty="0" err="1"/>
              <a:t>teniendo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cuenta</a:t>
            </a:r>
            <a:r>
              <a:rPr lang="en-US" sz="1800" dirty="0"/>
              <a:t> el error que </a:t>
            </a:r>
            <a:r>
              <a:rPr lang="en-US" sz="1800" dirty="0" err="1"/>
              <a:t>va</a:t>
            </a:r>
            <a:r>
              <a:rPr lang="en-US" sz="1800" dirty="0"/>
              <a:t> </a:t>
            </a:r>
            <a:r>
              <a:rPr lang="en-US" sz="1800" dirty="0" err="1"/>
              <a:t>cometiendo</a:t>
            </a:r>
            <a:r>
              <a:rPr lang="en-US" sz="1800" dirty="0"/>
              <a:t> a la </a:t>
            </a:r>
            <a:r>
              <a:rPr lang="en-US" sz="1800" dirty="0" err="1"/>
              <a:t>vez</a:t>
            </a:r>
            <a:r>
              <a:rPr lang="en-US" sz="1800" dirty="0"/>
              <a:t> que </a:t>
            </a:r>
            <a:r>
              <a:rPr lang="en-US" sz="1800" dirty="0" err="1"/>
              <a:t>va</a:t>
            </a:r>
            <a:r>
              <a:rPr lang="en-US" sz="1800" dirty="0"/>
              <a:t> </a:t>
            </a:r>
            <a:r>
              <a:rPr lang="en-US" sz="1800" dirty="0" err="1"/>
              <a:t>variando</a:t>
            </a:r>
            <a:r>
              <a:rPr lang="en-US" sz="1800" dirty="0"/>
              <a:t> la </a:t>
            </a:r>
            <a:r>
              <a:rPr lang="en-US" sz="1800" dirty="0" err="1"/>
              <a:t>secante</a:t>
            </a:r>
            <a:r>
              <a:rPr lang="en-US" sz="1800" dirty="0"/>
              <a:t> “a” y/o la </a:t>
            </a:r>
            <a:r>
              <a:rPr lang="en-US" sz="1800" dirty="0" err="1"/>
              <a:t>pendiente</a:t>
            </a:r>
            <a:r>
              <a:rPr lang="en-US" sz="1800" dirty="0"/>
              <a:t> “b” para </a:t>
            </a:r>
            <a:r>
              <a:rPr lang="en-US" sz="1800" dirty="0" err="1"/>
              <a:t>obtener</a:t>
            </a:r>
            <a:r>
              <a:rPr lang="en-US" sz="1800" dirty="0"/>
              <a:t> </a:t>
            </a:r>
            <a:r>
              <a:rPr lang="en-US" sz="1800" dirty="0" err="1"/>
              <a:t>mejores</a:t>
            </a:r>
            <a:r>
              <a:rPr lang="en-US" sz="1800" dirty="0"/>
              <a:t> </a:t>
            </a:r>
            <a:r>
              <a:rPr lang="en-US" sz="1800" dirty="0" err="1"/>
              <a:t>resultados</a:t>
            </a:r>
            <a:r>
              <a:rPr lang="en-US" sz="1800" dirty="0"/>
              <a:t>.</a:t>
            </a:r>
          </a:p>
        </p:txBody>
      </p:sp>
      <p:pic>
        <p:nvPicPr>
          <p:cNvPr id="8" name="Picture 2" descr="Resultado de imagen de regresion lineal gif iteration">
            <a:extLst>
              <a:ext uri="{FF2B5EF4-FFF2-40B4-BE49-F238E27FC236}">
                <a16:creationId xmlns:a16="http://schemas.microsoft.com/office/drawing/2014/main" id="{F0965750-E7E1-41E7-A3D6-62D2888C260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33" y="1690688"/>
            <a:ext cx="4460738" cy="33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277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r>
              <a:rPr lang="es-ES" sz="6600" dirty="0">
                <a:solidFill>
                  <a:schemeClr val="accent1"/>
                </a:solidFill>
              </a:rPr>
              <a:t>Preguntas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455</Words>
  <Application>Microsoft Office PowerPoint</Application>
  <PresentationFormat>Panorámica</PresentationFormat>
  <Paragraphs>58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Machine Learning   Regresión Lineal</vt:lpstr>
      <vt:lpstr>¿Qué es la regresión lineal?</vt:lpstr>
      <vt:lpstr>Tipos de regresión lineal</vt:lpstr>
      <vt:lpstr>Regresión lineal múltiple</vt:lpstr>
      <vt:lpstr>Covarianza - Correlación</vt:lpstr>
      <vt:lpstr>Regresión lineal: meta</vt:lpstr>
      <vt:lpstr>Regresión lineal: errores</vt:lpstr>
      <vt:lpstr>Regresión lineal: iteraciones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 Regresión Lineal</dc:title>
  <dc:creator>Gabriel VT</dc:creator>
  <cp:lastModifiedBy>MARIA DEL MAR DELGADO DOMINGUEZ</cp:lastModifiedBy>
  <cp:revision>9</cp:revision>
  <dcterms:created xsi:type="dcterms:W3CDTF">2020-08-31T20:14:59Z</dcterms:created>
  <dcterms:modified xsi:type="dcterms:W3CDTF">2021-01-26T12:42:43Z</dcterms:modified>
</cp:coreProperties>
</file>