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58" r:id="rId7"/>
    <p:sldId id="280" r:id="rId8"/>
    <p:sldId id="281" r:id="rId9"/>
    <p:sldId id="282" r:id="rId10"/>
    <p:sldId id="28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29EC38-38E9-201E-C413-7830ECCEF538}" name="Alrifaie, Marwan" initials="MA" userId="S::marwan.alrifaie@snhu.edu::20cbd080-8666-4ecd-b3c7-57068a00e43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822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ebsco.com/linkprocessor/plink?id=7668dde5-7ba6-35a3-8cf4-b4aeb8440d2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medium.com/frontira/amazonian-agility-e3720ff004f7" TargetMode="External"/><Relationship Id="rId5" Type="http://schemas.openxmlformats.org/officeDocument/2006/relationships/hyperlink" Target="https://www.agilealliance.org/agile101" TargetMode="External"/><Relationship Id="rId4" Type="http://schemas.openxmlformats.org/officeDocument/2006/relationships/hyperlink" Target="https://www.scrum.org/resources/scrum-guid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3268" y="2928938"/>
            <a:ext cx="4941771" cy="3200400"/>
          </a:xfrm>
        </p:spPr>
        <p:txBody>
          <a:bodyPr anchor="ctr"/>
          <a:lstStyle/>
          <a:p>
            <a:pPr algn="ctr"/>
            <a:r>
              <a:rPr lang="en-US" dirty="0"/>
              <a:t>AGILE DEVELOPMENT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marwan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02094-D5C4-0932-EE8E-FF8D42BA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462144"/>
            <a:ext cx="4076700" cy="30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05" y="-717477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Agile team and their roles</a:t>
            </a:r>
          </a:p>
        </p:txBody>
      </p:sp>
      <p:pic>
        <p:nvPicPr>
          <p:cNvPr id="1026" name="Picture 2" descr="Business people avatars collection. Close-up vector cartoon illustration of people of different ages and ethnicities in office outfits. Isolated on white background Characters stock vector">
            <a:extLst>
              <a:ext uri="{FF2B5EF4-FFF2-40B4-BE49-F238E27FC236}">
                <a16:creationId xmlns:a16="http://schemas.microsoft.com/office/drawing/2014/main" id="{2667FEB1-2FC8-9F93-30E2-2CC4721BD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9" t="9895" r="49149" b="12279"/>
          <a:stretch>
            <a:fillRect/>
          </a:stretch>
        </p:blipFill>
        <p:spPr bwMode="auto">
          <a:xfrm>
            <a:off x="448767" y="1520050"/>
            <a:ext cx="3874754" cy="354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Slide Number Placeholder 3">
            <a:extLst>
              <a:ext uri="{FF2B5EF4-FFF2-40B4-BE49-F238E27FC236}">
                <a16:creationId xmlns:a16="http://schemas.microsoft.com/office/drawing/2014/main" id="{2B5F1E6C-0DD2-5E5B-6E4B-A2171B5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39195-1E56-0B26-9EC6-7DDF5766B408}"/>
              </a:ext>
            </a:extLst>
          </p:cNvPr>
          <p:cNvSpPr txBox="1"/>
          <p:nvPr/>
        </p:nvSpPr>
        <p:spPr>
          <a:xfrm>
            <a:off x="4940634" y="1520050"/>
            <a:ext cx="41747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Scrum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Facilitates team communication, removes roadblocks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Product Owner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the customer, maintains the 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Developers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the product based on user stories and sprint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Testers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functionality meets requirements and quality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Agile Software Development Life Cycle (SDLC)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24700" y="2139950"/>
            <a:ext cx="5067300" cy="4352925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b="1" u="sng" dirty="0"/>
              <a:t>Planning: </a:t>
            </a:r>
          </a:p>
          <a:p>
            <a:r>
              <a:rPr lang="en-US" sz="2000" dirty="0"/>
              <a:t>Create product backlog and prioritize user stories</a:t>
            </a:r>
          </a:p>
          <a:p>
            <a:r>
              <a:rPr lang="en-US" sz="2400" b="1" u="sng" dirty="0"/>
              <a:t>Design: </a:t>
            </a:r>
          </a:p>
          <a:p>
            <a:r>
              <a:rPr lang="en-US" sz="2000" dirty="0"/>
              <a:t>Collaborate on solutions and technical needs</a:t>
            </a:r>
          </a:p>
          <a:p>
            <a:r>
              <a:rPr lang="en-US" sz="2400" b="1" u="sng" dirty="0"/>
              <a:t>Development: </a:t>
            </a:r>
          </a:p>
          <a:p>
            <a:r>
              <a:rPr lang="en-US" sz="2000" dirty="0"/>
              <a:t>Build working increments in sprints</a:t>
            </a:r>
          </a:p>
          <a:p>
            <a:r>
              <a:rPr lang="en-US" sz="2400" b="1" u="sng" dirty="0"/>
              <a:t>Testing: </a:t>
            </a:r>
          </a:p>
          <a:p>
            <a:r>
              <a:rPr lang="en-US" sz="2000" dirty="0"/>
              <a:t>Test frequently using test cases and user feedback</a:t>
            </a:r>
          </a:p>
          <a:p>
            <a:r>
              <a:rPr lang="en-US" sz="2600" b="1" u="sng" dirty="0"/>
              <a:t>Release: </a:t>
            </a:r>
          </a:p>
          <a:p>
            <a:r>
              <a:rPr lang="en-US" sz="2000" dirty="0"/>
              <a:t>Deliver shippable product increments regularly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6356350"/>
            <a:ext cx="9874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2" name="Picture 11" descr="A diagram of a project">
            <a:extLst>
              <a:ext uri="{FF2B5EF4-FFF2-40B4-BE49-F238E27FC236}">
                <a16:creationId xmlns:a16="http://schemas.microsoft.com/office/drawing/2014/main" id="{32085074-B743-ED2B-26C4-1965286C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75" y="1690688"/>
            <a:ext cx="81438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Agile vs. Waterfall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CEE5F27-A040-2CEC-D802-E5C317B2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2CC38B8A-D968-D24F-F8B7-098BAD0D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668" r="1830" b="3631"/>
          <a:stretch>
            <a:fillRect/>
          </a:stretch>
        </p:blipFill>
        <p:spPr>
          <a:xfrm>
            <a:off x="831098" y="2507902"/>
            <a:ext cx="7154932" cy="392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Waterfall vs. Agile: What’s the Difference?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Agile: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- Flexible and adaptive</a:t>
            </a:r>
          </a:p>
          <a:p>
            <a:r>
              <a:rPr lang="en-US" dirty="0"/>
              <a:t>- Iterative with continuous feedback</a:t>
            </a:r>
          </a:p>
          <a:p>
            <a:r>
              <a:rPr lang="en-US" dirty="0"/>
              <a:t>- Encourages collaboration and user involvement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3750" y="2797255"/>
            <a:ext cx="3943627" cy="464499"/>
          </a:xfrm>
        </p:spPr>
        <p:txBody>
          <a:bodyPr/>
          <a:lstStyle/>
          <a:p>
            <a:r>
              <a:rPr lang="en-US" dirty="0"/>
              <a:t>Waterfall: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9B1CD8-28E6-E32F-D144-EBB76202840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877327" y="3125380"/>
            <a:ext cx="53340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&amp; sequential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Little customer input once development starts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Harder to adapt to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When to Use Waterfall vs. Agile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Use Waterfall when: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requirements and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 timelines and budgets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with heavy documentation needs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Use Agile when: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Projects with changing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for frequent user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that value collaboration and iteration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References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592191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Charles G. Cobb. The Project Manager’s Guide to Mastering Agile : Principles and Practices for an Adaptive Approach. Wiley; 2015. </a:t>
            </a:r>
            <a:r>
              <a:rPr lang="en-US" u="sng" dirty="0">
                <a:hlinkClick r:id="rId3"/>
              </a:rPr>
              <a:t>https://research.ebsco.com/linkprocessor/plink?id=7668dde5-7ba6-35a3-8cf4-b4aeb8440d2d</a:t>
            </a:r>
            <a:endParaRPr lang="en-US" dirty="0"/>
          </a:p>
          <a:p>
            <a:r>
              <a:rPr lang="en-US" dirty="0"/>
              <a:t>Scrum.org. (2023). Scrum Guide. </a:t>
            </a:r>
            <a:r>
              <a:rPr lang="en-US" dirty="0">
                <a:hlinkClick r:id="rId4"/>
              </a:rPr>
              <a:t>https://www.scrum.org/resources/scrum-guide</a:t>
            </a:r>
            <a:endParaRPr lang="en-US" dirty="0"/>
          </a:p>
          <a:p>
            <a:r>
              <a:rPr lang="en-US" dirty="0"/>
              <a:t>Agile Alliance. (2024). </a:t>
            </a:r>
            <a:r>
              <a:rPr lang="en-US" i="1" dirty="0"/>
              <a:t>Agile 101</a:t>
            </a:r>
          </a:p>
          <a:p>
            <a:r>
              <a:rPr lang="en-US" dirty="0">
                <a:hlinkClick r:id="rId5"/>
              </a:rPr>
              <a:t>https://www.agilealliance.org/agile101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7DCFB-1C03-F33F-D4BB-FB5324A5EEA4}"/>
              </a:ext>
            </a:extLst>
          </p:cNvPr>
          <p:cNvSpPr txBox="1"/>
          <p:nvPr/>
        </p:nvSpPr>
        <p:spPr>
          <a:xfrm>
            <a:off x="6843713" y="2592191"/>
            <a:ext cx="5348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Leather, E. (2018b, May 22). Amazonian Agility - </a:t>
            </a:r>
            <a:r>
              <a:rPr lang="en-US" dirty="0" err="1"/>
              <a:t>Frontira</a:t>
            </a:r>
            <a:r>
              <a:rPr lang="en-US" dirty="0"/>
              <a:t> | Strategy &amp; Implementation - Medium. Medium. </a:t>
            </a:r>
            <a:r>
              <a:rPr lang="en-US" dirty="0">
                <a:hlinkClick r:id="rId6"/>
              </a:rPr>
              <a:t>https://medium.com/frontira/amazonian-agility-e3720ff004f7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{19C89A73-243E-4167-BCBC-18B49D55A447}TF7521aafa-c748-4c40-a498-ba511be234dc5b1b6097_win32-5039330bb2f3</Template>
  <TotalTime>111</TotalTime>
  <Words>316</Words>
  <Application>Microsoft Office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AGILE DEVELOPMENT by marwan</vt:lpstr>
      <vt:lpstr>Agile team and their roles</vt:lpstr>
      <vt:lpstr>Agile Software Development Life Cycle (SDLC)</vt:lpstr>
      <vt:lpstr>Agile vs. Waterfall</vt:lpstr>
      <vt:lpstr>Waterfall vs. Agile: What’s the Difference?</vt:lpstr>
      <vt:lpstr>When to Use Waterfall vs. Agile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Alrifaie, Marwan</dc:creator>
  <cp:lastModifiedBy>Alrifaie, Marwan</cp:lastModifiedBy>
  <cp:revision>7</cp:revision>
  <dcterms:created xsi:type="dcterms:W3CDTF">2025-06-22T20:03:00Z</dcterms:created>
  <dcterms:modified xsi:type="dcterms:W3CDTF">2025-06-22T21:56:59Z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