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78" r:id="rId4"/>
    <p:sldId id="275" r:id="rId5"/>
    <p:sldId id="276" r:id="rId6"/>
    <p:sldId id="277" r:id="rId7"/>
    <p:sldId id="279" r:id="rId8"/>
    <p:sldId id="257" r:id="rId9"/>
    <p:sldId id="259" r:id="rId10"/>
    <p:sldId id="258" r:id="rId11"/>
    <p:sldId id="260" r:id="rId12"/>
    <p:sldId id="261" r:id="rId13"/>
    <p:sldId id="262" r:id="rId14"/>
    <p:sldId id="263" r:id="rId15"/>
    <p:sldId id="266" r:id="rId16"/>
    <p:sldId id="268" r:id="rId17"/>
    <p:sldId id="269" r:id="rId18"/>
    <p:sldId id="270" r:id="rId19"/>
    <p:sldId id="264" r:id="rId20"/>
    <p:sldId id="272" r:id="rId21"/>
    <p:sldId id="271" r:id="rId22"/>
    <p:sldId id="274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6F370ED-06F8-4C1D-9386-92EB8C9D27DF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D0B7CD-9C46-4E50-9414-1940FAAAA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0B7CD-9C46-4E50-9414-1940FAAAA96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4A861-70E3-4AE2-8C85-ECA5AC962AC1}" type="datetimeFigureOut">
              <a:rPr lang="en-US" smtClean="0"/>
              <a:pPr/>
              <a:t>1/1/2002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4D1E-7E70-4D02-8C8A-689F2C875B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Matakuliah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b="1" dirty="0" err="1" smtClean="0">
                <a:solidFill>
                  <a:srgbClr val="C00000"/>
                </a:solidFill>
              </a:rPr>
              <a:t>Keamanan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Komputer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err="1" smtClean="0">
                <a:solidFill>
                  <a:srgbClr val="C00000"/>
                </a:solidFill>
              </a:rPr>
              <a:t>Kriptografi</a:t>
            </a:r>
            <a:r>
              <a:rPr lang="en-US" b="1" dirty="0" smtClean="0">
                <a:solidFill>
                  <a:srgbClr val="C00000"/>
                </a:solidFill>
              </a:rPr>
              <a:t>  Shift </a:t>
            </a:r>
            <a:r>
              <a:rPr lang="en-US" b="1" dirty="0" err="1" smtClean="0">
                <a:solidFill>
                  <a:srgbClr val="C00000"/>
                </a:solidFill>
              </a:rPr>
              <a:t>Chiper</a:t>
            </a:r>
            <a:r>
              <a:rPr lang="en-US" b="1" dirty="0" smtClean="0">
                <a:solidFill>
                  <a:srgbClr val="C00000"/>
                </a:solidFill>
              </a:rPr>
              <a:t> &amp; </a:t>
            </a:r>
            <a:r>
              <a:rPr lang="en-US" b="1" dirty="0" err="1" smtClean="0">
                <a:solidFill>
                  <a:srgbClr val="C00000"/>
                </a:solidFill>
              </a:rPr>
              <a:t>Veginere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Chiper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6400800" cy="1371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Dosen</a:t>
            </a:r>
            <a:r>
              <a:rPr lang="en-US" dirty="0" smtClean="0">
                <a:solidFill>
                  <a:schemeClr val="tx1"/>
                </a:solidFill>
              </a:rPr>
              <a:t> MK: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Mardianto,S.Kom</a:t>
            </a:r>
            <a:r>
              <a:rPr lang="en-US" dirty="0" smtClean="0">
                <a:solidFill>
                  <a:schemeClr val="tx1"/>
                </a:solidFill>
              </a:rPr>
              <a:t>., M.Cs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Universitas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sembilanbelas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November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Kolaka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Fakultas</a:t>
            </a:r>
            <a:r>
              <a:rPr lang="en-US" sz="24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Teknologi</a:t>
            </a:r>
            <a:r>
              <a:rPr lang="en-US" sz="24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2400" baseline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Informasi</a:t>
            </a:r>
            <a:endParaRPr lang="en-US" sz="2400" baseline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Untuk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program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studi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Ilmu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komputer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Sistem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Informasi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399"/>
            <a:ext cx="1447800" cy="139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2: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        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Plaintext  : SEGERA CIDUK PESTA NARKOBA</a:t>
            </a:r>
          </a:p>
          <a:p>
            <a:r>
              <a:rPr lang="en-US" dirty="0" smtClean="0"/>
              <a:t>Key : CHIPER</a:t>
            </a:r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sz="2000" b="1" dirty="0" err="1" smtClean="0"/>
              <a:t>Proses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Enkripsi</a:t>
            </a:r>
            <a:r>
              <a:rPr lang="en-US" sz="2000" b="1" dirty="0" smtClean="0"/>
              <a:t>  (SEGERA) :</a:t>
            </a:r>
          </a:p>
          <a:p>
            <a:pPr marL="685800">
              <a:buNone/>
            </a:pPr>
            <a:r>
              <a:rPr lang="en-US" sz="2000" dirty="0" smtClean="0"/>
              <a:t>C		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	 C 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 C  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 18 + 2 mod 26	    =   4 + 7 mod 26`	     =   6 + 8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 20 mod 26	    = 11 mod 26</a:t>
            </a:r>
            <a:r>
              <a:rPr lang="en-US" sz="2000" dirty="0"/>
              <a:t>	</a:t>
            </a:r>
            <a:r>
              <a:rPr lang="en-US" sz="2000" dirty="0" smtClean="0"/>
              <a:t>     =  14 mod 26</a:t>
            </a:r>
          </a:p>
          <a:p>
            <a:pPr marL="685800">
              <a:buNone/>
            </a:pPr>
            <a:r>
              <a:rPr lang="en-US" sz="2000" dirty="0" smtClean="0"/>
              <a:t>		=  20 =&gt; U 	    = 11 =&gt;  L	     = 14 =&gt; O</a:t>
            </a:r>
          </a:p>
          <a:p>
            <a:pPr marL="685800">
              <a:buNone/>
            </a:pPr>
            <a:r>
              <a:rPr lang="en-US" sz="2000" dirty="0" smtClean="0"/>
              <a:t>C 		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 C 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    C =  P</a:t>
            </a:r>
            <a:r>
              <a:rPr lang="en-US" sz="1600" dirty="0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</a:t>
            </a:r>
          </a:p>
          <a:p>
            <a:pPr marL="685800">
              <a:buNone/>
            </a:pPr>
            <a:r>
              <a:rPr lang="en-US" sz="2000" dirty="0" smtClean="0"/>
              <a:t> </a:t>
            </a:r>
            <a:r>
              <a:rPr lang="en-US" sz="2000" dirty="0"/>
              <a:t>	</a:t>
            </a:r>
            <a:r>
              <a:rPr lang="en-US" sz="2000" dirty="0" smtClean="0"/>
              <a:t>	= 4 + 15 mod 26 	    =  17 + 4 mod 26	      = 0 + 17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19 mod 26	</a:t>
            </a:r>
            <a:r>
              <a:rPr lang="en-US" sz="2000" dirty="0"/>
              <a:t> </a:t>
            </a:r>
            <a:r>
              <a:rPr lang="en-US" sz="2000" dirty="0" smtClean="0"/>
              <a:t>   = 21 mod 26                 = 17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19 =&gt; T		    = 21 =&gt; V                       = 17 =&gt;  R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438400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2: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/>
              <a:t>	 </a:t>
            </a:r>
            <a:r>
              <a:rPr lang="en-US" sz="2800" dirty="0" smtClean="0"/>
              <a:t>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pPr marL="174625" indent="-174625"/>
            <a:r>
              <a:rPr lang="en-US" dirty="0" err="1" smtClean="0"/>
              <a:t>Enkripsi</a:t>
            </a:r>
            <a:r>
              <a:rPr lang="en-US" dirty="0" smtClean="0"/>
              <a:t> (CIDUK)</a:t>
            </a:r>
          </a:p>
          <a:p>
            <a:pPr marL="685800">
              <a:buNone/>
            </a:pPr>
            <a:r>
              <a:rPr lang="en-US" dirty="0" smtClean="0"/>
              <a:t>C		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	 C 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		=  2 + 2 mod 26	     =   </a:t>
            </a:r>
            <a:r>
              <a:rPr lang="en-US" dirty="0"/>
              <a:t>8</a:t>
            </a:r>
            <a:r>
              <a:rPr lang="en-US" dirty="0" smtClean="0"/>
              <a:t> + 7 mod 26	     =   3 + 8 mod 26</a:t>
            </a:r>
          </a:p>
          <a:p>
            <a:pPr marL="685800">
              <a:buNone/>
            </a:pPr>
            <a:r>
              <a:rPr lang="en-US" dirty="0" smtClean="0"/>
              <a:t>		=  4mod 26	   	     = 15 mod 26	     =  11 mod 26</a:t>
            </a:r>
          </a:p>
          <a:p>
            <a:pPr marL="685800">
              <a:buNone/>
            </a:pPr>
            <a:r>
              <a:rPr lang="en-US" dirty="0" smtClean="0"/>
              <a:t>		=  4 =&gt; E	    	     = 15  =&gt;  P	     	     = 11 =&gt; L</a:t>
            </a:r>
          </a:p>
          <a:p>
            <a:pPr marL="685800">
              <a:buNone/>
            </a:pPr>
            <a:endParaRPr lang="en-US" dirty="0" smtClean="0"/>
          </a:p>
          <a:p>
            <a:pPr marL="685800">
              <a:buNone/>
            </a:pPr>
            <a:r>
              <a:rPr lang="en-US" dirty="0" smtClean="0"/>
              <a:t>C 		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 		= 20 + 15 mod 26 	    =  10 + 4 mod 26	</a:t>
            </a:r>
          </a:p>
          <a:p>
            <a:pPr marL="685800">
              <a:buNone/>
            </a:pPr>
            <a:r>
              <a:rPr lang="en-US" dirty="0" smtClean="0"/>
              <a:t>		= (35-26) mod 26	    = 14 mod 26</a:t>
            </a:r>
          </a:p>
          <a:p>
            <a:pPr marL="685800">
              <a:buNone/>
            </a:pPr>
            <a:r>
              <a:rPr lang="en-US" dirty="0" smtClean="0"/>
              <a:t>		= 9 =&gt; J		    = 14 =&gt; 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2: 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	 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Enkripsi</a:t>
            </a:r>
            <a:r>
              <a:rPr lang="en-US" dirty="0" smtClean="0"/>
              <a:t> : (PESTA)</a:t>
            </a:r>
          </a:p>
          <a:p>
            <a:pPr marL="685800">
              <a:buNone/>
            </a:pPr>
            <a:r>
              <a:rPr lang="en-US" dirty="0" smtClean="0"/>
              <a:t>C		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	 C 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		=  15 + 17 mod 26	     =  4 + 2 mod 26	     =  18 + 7 mod 26</a:t>
            </a:r>
          </a:p>
          <a:p>
            <a:pPr marL="685800">
              <a:buNone/>
            </a:pPr>
            <a:r>
              <a:rPr lang="en-US" dirty="0" smtClean="0"/>
              <a:t>		=  32-26 mod 26	     =  6 mod 26	     =  25 mod 26</a:t>
            </a:r>
          </a:p>
          <a:p>
            <a:pPr marL="685800">
              <a:buNone/>
            </a:pPr>
            <a:r>
              <a:rPr lang="en-US" dirty="0" smtClean="0"/>
              <a:t>		=  6 =&gt; G	    	     =  6=&gt;  G	     	     = 25 =&gt; Z</a:t>
            </a:r>
          </a:p>
          <a:p>
            <a:pPr marL="685800">
              <a:buNone/>
            </a:pPr>
            <a:endParaRPr lang="en-US" dirty="0" smtClean="0"/>
          </a:p>
          <a:p>
            <a:pPr marL="685800">
              <a:buNone/>
            </a:pPr>
            <a:r>
              <a:rPr lang="en-US" dirty="0" smtClean="0"/>
              <a:t>C 		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=  P</a:t>
            </a:r>
            <a:r>
              <a:rPr lang="en-US" sz="24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 		= 19 + 8 mod 26 	    =  0 + 15 mod 26	</a:t>
            </a:r>
          </a:p>
          <a:p>
            <a:pPr marL="685800">
              <a:buNone/>
            </a:pPr>
            <a:r>
              <a:rPr lang="en-US" dirty="0" smtClean="0"/>
              <a:t>		= (27-26) mod 26	    = 15 mod 26</a:t>
            </a:r>
          </a:p>
          <a:p>
            <a:pPr marL="685800">
              <a:buNone/>
            </a:pPr>
            <a:r>
              <a:rPr lang="en-US" dirty="0" smtClean="0"/>
              <a:t>		= 1 =&gt; B		    = 15 =&gt; 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3200" dirty="0" err="1" smtClean="0"/>
              <a:t>Contoh</a:t>
            </a:r>
            <a:r>
              <a:rPr lang="en-US" sz="3200" dirty="0" smtClean="0"/>
              <a:t> 2: </a:t>
            </a:r>
            <a:r>
              <a:rPr lang="en-US" sz="3200" dirty="0" err="1" smtClean="0"/>
              <a:t>Enkripsi</a:t>
            </a:r>
            <a:r>
              <a:rPr lang="en-US" sz="3200" dirty="0" smtClean="0"/>
              <a:t> </a:t>
            </a:r>
            <a:r>
              <a:rPr lang="en-US" sz="3200" dirty="0" err="1" smtClean="0"/>
              <a:t>Veginere</a:t>
            </a:r>
            <a:r>
              <a:rPr lang="en-US" sz="3200" dirty="0" smtClean="0"/>
              <a:t> </a:t>
            </a:r>
            <a:r>
              <a:rPr lang="en-US" sz="3200" dirty="0" err="1" smtClean="0"/>
              <a:t>Chiper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	       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Subtitusi</a:t>
            </a:r>
            <a:r>
              <a:rPr lang="en-US" sz="3200" dirty="0" smtClean="0"/>
              <a:t> (</a:t>
            </a:r>
            <a:r>
              <a:rPr lang="en-US" sz="3200" dirty="0" err="1" smtClean="0"/>
              <a:t>Angka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Enkripsi</a:t>
            </a:r>
            <a:r>
              <a:rPr lang="en-US" sz="2400" dirty="0" smtClean="0"/>
              <a:t> (NARKOBA)</a:t>
            </a:r>
          </a:p>
          <a:p>
            <a:pPr marL="685800">
              <a:buNone/>
            </a:pPr>
            <a:r>
              <a:rPr lang="en-US" sz="2400" dirty="0" smtClean="0"/>
              <a:t>C		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</a:t>
            </a:r>
            <a:r>
              <a:rPr lang="en-US" sz="2400" dirty="0"/>
              <a:t> </a:t>
            </a:r>
            <a:r>
              <a:rPr lang="en-US" sz="2400" dirty="0" smtClean="0"/>
              <a:t>      C  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      C  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</a:t>
            </a:r>
          </a:p>
          <a:p>
            <a:pPr marL="685800">
              <a:buNone/>
            </a:pPr>
            <a:r>
              <a:rPr lang="en-US" sz="2400" dirty="0" smtClean="0"/>
              <a:t>		=  13 + 4 mod 26</a:t>
            </a:r>
            <a:r>
              <a:rPr lang="en-US" sz="2400" dirty="0"/>
              <a:t> </a:t>
            </a:r>
            <a:r>
              <a:rPr lang="en-US" sz="2400" dirty="0" smtClean="0"/>
              <a:t>          =   0 + 17 mod 26	               =   17 + 2 mod 26</a:t>
            </a:r>
          </a:p>
          <a:p>
            <a:pPr marL="685800">
              <a:buNone/>
            </a:pPr>
            <a:r>
              <a:rPr lang="en-US" sz="2400" dirty="0" smtClean="0"/>
              <a:t>		=  17 mod 26	            = 17 mod 26	               =  19 mod 26</a:t>
            </a:r>
          </a:p>
          <a:p>
            <a:pPr marL="685800">
              <a:buNone/>
            </a:pPr>
            <a:r>
              <a:rPr lang="en-US" sz="2400" dirty="0" smtClean="0"/>
              <a:t>		=  17 =&gt; R 	            = 17 =&gt;  R	               = 19 =&gt; T</a:t>
            </a:r>
          </a:p>
          <a:p>
            <a:pPr marL="685800">
              <a:buNone/>
            </a:pPr>
            <a:r>
              <a:rPr lang="en-US" sz="2400" dirty="0" smtClean="0"/>
              <a:t>C 		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C  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       C  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</a:t>
            </a:r>
          </a:p>
          <a:p>
            <a:pPr marL="685800">
              <a:buNone/>
            </a:pPr>
            <a:r>
              <a:rPr lang="en-US" sz="2400" dirty="0" smtClean="0"/>
              <a:t> 		= 10 + 7 mod 26 </a:t>
            </a:r>
            <a:r>
              <a:rPr lang="en-US" sz="2400" dirty="0"/>
              <a:t> </a:t>
            </a:r>
            <a:r>
              <a:rPr lang="en-US" sz="2400" dirty="0" smtClean="0"/>
              <a:t>          =  14 + 8 mod 26	                = 1 + 15 mod 26</a:t>
            </a:r>
          </a:p>
          <a:p>
            <a:pPr marL="685800">
              <a:buNone/>
            </a:pPr>
            <a:r>
              <a:rPr lang="en-US" sz="2400" dirty="0" smtClean="0"/>
              <a:t>		= 17 mod 26	            = 22 mod 26                         = 16 mod 26</a:t>
            </a:r>
          </a:p>
          <a:p>
            <a:pPr marL="685800">
              <a:buNone/>
            </a:pPr>
            <a:r>
              <a:rPr lang="en-US" sz="2400" dirty="0" smtClean="0"/>
              <a:t>		= 17 =&gt; R	</a:t>
            </a:r>
            <a:r>
              <a:rPr lang="en-US" sz="2400" dirty="0"/>
              <a:t> </a:t>
            </a:r>
            <a:r>
              <a:rPr lang="en-US" sz="2400" dirty="0" smtClean="0"/>
              <a:t>           = 22 =&gt; W                              = 16 =&gt;  Q</a:t>
            </a:r>
          </a:p>
          <a:p>
            <a:pPr marL="685800">
              <a:buNone/>
            </a:pPr>
            <a:r>
              <a:rPr lang="en-US" sz="2400" dirty="0" smtClean="0"/>
              <a:t>C		=  P</a:t>
            </a:r>
            <a:r>
              <a:rPr lang="en-US" sz="1800" dirty="0" smtClean="0"/>
              <a:t>i</a:t>
            </a:r>
            <a:r>
              <a:rPr lang="en-US" sz="2400" dirty="0" smtClean="0"/>
              <a:t> +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</a:t>
            </a:r>
          </a:p>
          <a:p>
            <a:pPr marL="685800">
              <a:buNone/>
            </a:pPr>
            <a:r>
              <a:rPr lang="en-US" sz="2400" dirty="0" smtClean="0"/>
              <a:t>		=  0 + 4 mod 26</a:t>
            </a:r>
          </a:p>
          <a:p>
            <a:pPr marL="685800">
              <a:buNone/>
            </a:pPr>
            <a:r>
              <a:rPr lang="en-US" sz="2400" dirty="0" smtClean="0"/>
              <a:t>		=  4 mod 26	</a:t>
            </a:r>
          </a:p>
          <a:p>
            <a:pPr marL="685800">
              <a:buNone/>
            </a:pPr>
            <a:r>
              <a:rPr lang="en-US" sz="2400" dirty="0" smtClean="0"/>
              <a:t>		=  4 =&gt; E	</a:t>
            </a:r>
          </a:p>
          <a:p>
            <a:pPr marL="347663" indent="-4763">
              <a:buNone/>
            </a:pP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Enkripsi</a:t>
            </a:r>
            <a:r>
              <a:rPr lang="en-US" sz="2400" dirty="0" smtClean="0"/>
              <a:t> Dari </a:t>
            </a:r>
            <a:r>
              <a:rPr lang="en-US" sz="2400" dirty="0" err="1" smtClean="0"/>
              <a:t>Segera</a:t>
            </a:r>
            <a:r>
              <a:rPr lang="en-US" sz="2400" dirty="0" smtClean="0"/>
              <a:t> </a:t>
            </a:r>
            <a:r>
              <a:rPr lang="en-US" sz="2400" dirty="0" err="1" smtClean="0"/>
              <a:t>Ciduk</a:t>
            </a:r>
            <a:r>
              <a:rPr lang="en-US" sz="2400" dirty="0" smtClean="0"/>
              <a:t> </a:t>
            </a:r>
            <a:r>
              <a:rPr lang="en-US" sz="2400" dirty="0" err="1" smtClean="0"/>
              <a:t>Pesta</a:t>
            </a:r>
            <a:r>
              <a:rPr lang="en-US" sz="2400" dirty="0" smtClean="0"/>
              <a:t> </a:t>
            </a:r>
            <a:r>
              <a:rPr lang="en-US" sz="2400" dirty="0" err="1" smtClean="0"/>
              <a:t>narkoba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: </a:t>
            </a:r>
            <a:r>
              <a:rPr lang="en-US" sz="2400" dirty="0" smtClean="0">
                <a:solidFill>
                  <a:srgbClr val="C00000"/>
                </a:solidFill>
              </a:rPr>
              <a:t>ULOTVR   EPLJO  GGZBP   RRTRWQE</a:t>
            </a:r>
          </a:p>
          <a:p>
            <a:pPr marL="685800">
              <a:buNone/>
            </a:pPr>
            <a:endParaRPr lang="en-US" sz="2400" dirty="0" smtClean="0"/>
          </a:p>
          <a:p>
            <a:pPr marL="685800">
              <a:buNone/>
            </a:pPr>
            <a:endParaRPr lang="en-US" sz="2400" dirty="0" smtClean="0"/>
          </a:p>
          <a:p>
            <a:pPr marL="685800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idx="1"/>
          </p:nvPr>
        </p:nvGraphicFramePr>
        <p:xfrm>
          <a:off x="762000" y="1828800"/>
          <a:ext cx="7531100" cy="1612900"/>
        </p:xfrm>
        <a:graphic>
          <a:graphicData uri="http://schemas.openxmlformats.org/presentationml/2006/ole">
            <p:oleObj spid="_x0000_s3074" name="Worksheet" r:id="rId3" imgW="5657929" imgH="1209572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3: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 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Chipertext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C00000"/>
                </a:solidFill>
              </a:rPr>
              <a:t>ULOTVR   EPLJO  GGZBP   RRTRWQE</a:t>
            </a:r>
            <a:endParaRPr lang="en-US" dirty="0" smtClean="0"/>
          </a:p>
          <a:p>
            <a:r>
              <a:rPr lang="en-US" dirty="0" smtClean="0"/>
              <a:t>Key : CHIPER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err="1" smtClean="0"/>
              <a:t>Proses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Enkripsi</a:t>
            </a:r>
            <a:r>
              <a:rPr lang="en-US" sz="2000" b="1" dirty="0" smtClean="0"/>
              <a:t>  (ULOTVR) :</a:t>
            </a:r>
          </a:p>
          <a:p>
            <a:pPr marL="685800">
              <a:buNone/>
            </a:pPr>
            <a:r>
              <a:rPr lang="en-US" sz="2000" dirty="0" smtClean="0"/>
              <a:t>C		=  P</a:t>
            </a:r>
            <a:r>
              <a:rPr lang="en-US" sz="1600" dirty="0" smtClean="0"/>
              <a:t>i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	 C =  P</a:t>
            </a:r>
            <a:r>
              <a:rPr lang="en-US" sz="1600" dirty="0" smtClean="0"/>
              <a:t>i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 C  =  P</a:t>
            </a:r>
            <a:r>
              <a:rPr lang="en-US" sz="1600" dirty="0" smtClean="0"/>
              <a:t>i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 20 - 2 mod 26	    =   11 - 7 mod 26`	     =   14 - 8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 18 mod 26	    = 4 mod 26</a:t>
            </a:r>
            <a:r>
              <a:rPr lang="en-US" sz="2000" dirty="0"/>
              <a:t>	</a:t>
            </a:r>
            <a:r>
              <a:rPr lang="en-US" sz="2000" dirty="0" smtClean="0"/>
              <a:t>     =  6 mod 26</a:t>
            </a:r>
          </a:p>
          <a:p>
            <a:pPr marL="685800">
              <a:buNone/>
            </a:pPr>
            <a:r>
              <a:rPr lang="en-US" sz="2000" dirty="0" smtClean="0"/>
              <a:t>		=  18 =&gt; S 		    = 4 =&gt;  E	     = 6 =&gt; G</a:t>
            </a:r>
          </a:p>
          <a:p>
            <a:pPr marL="685800">
              <a:buNone/>
            </a:pPr>
            <a:r>
              <a:rPr lang="en-US" sz="2000" dirty="0" smtClean="0"/>
              <a:t>C 		=  P</a:t>
            </a:r>
            <a:r>
              <a:rPr lang="en-US" sz="1600" dirty="0" smtClean="0"/>
              <a:t>i 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	 C =  P</a:t>
            </a:r>
            <a:r>
              <a:rPr lang="en-US" sz="1600" dirty="0" smtClean="0"/>
              <a:t>i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    C =  P</a:t>
            </a:r>
            <a:r>
              <a:rPr lang="en-US" sz="1600" dirty="0" smtClean="0"/>
              <a:t>i</a:t>
            </a:r>
            <a:r>
              <a:rPr lang="en-US" sz="2000" dirty="0" smtClean="0"/>
              <a:t> - </a:t>
            </a:r>
            <a:r>
              <a:rPr lang="en-US" sz="2000" dirty="0" err="1" smtClean="0"/>
              <a:t>K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2000" dirty="0" smtClean="0"/>
              <a:t> mod 26 </a:t>
            </a:r>
          </a:p>
          <a:p>
            <a:pPr marL="685800">
              <a:buNone/>
            </a:pPr>
            <a:r>
              <a:rPr lang="en-US" sz="2000" dirty="0" smtClean="0"/>
              <a:t> </a:t>
            </a:r>
            <a:r>
              <a:rPr lang="en-US" sz="2000" dirty="0"/>
              <a:t>	</a:t>
            </a:r>
            <a:r>
              <a:rPr lang="en-US" sz="2000" dirty="0" smtClean="0"/>
              <a:t>	=  19 - 15 mod 26 	    =  21 - 4 mod 26	      = 17 - 17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4 mod 26	</a:t>
            </a:r>
            <a:r>
              <a:rPr lang="en-US" sz="2000" dirty="0"/>
              <a:t> </a:t>
            </a:r>
            <a:r>
              <a:rPr lang="en-US" sz="2000" dirty="0" smtClean="0"/>
              <a:t>   = 17 mod 26                 = 0 mod 26</a:t>
            </a:r>
          </a:p>
          <a:p>
            <a:pPr marL="685800">
              <a:buNone/>
            </a:pPr>
            <a:r>
              <a:rPr lang="en-US" sz="2000" dirty="0"/>
              <a:t>	</a:t>
            </a:r>
            <a:r>
              <a:rPr lang="en-US" sz="2000" dirty="0" smtClean="0"/>
              <a:t>	= 4 =&gt; E		    = 17 =&gt; R                       = 0 =&gt;  A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384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3: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dirty="0" smtClean="0"/>
              <a:t> 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pPr marL="174625" indent="-174625"/>
            <a:r>
              <a:rPr lang="en-US" dirty="0" err="1" smtClean="0"/>
              <a:t>Enkripsi</a:t>
            </a:r>
            <a:r>
              <a:rPr lang="en-US" dirty="0" smtClean="0"/>
              <a:t> (EPLJO)</a:t>
            </a:r>
          </a:p>
          <a:p>
            <a:pPr marL="685800">
              <a:buNone/>
            </a:pPr>
            <a:r>
              <a:rPr lang="en-US" dirty="0" smtClean="0"/>
              <a:t>C		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	 C 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		=  4 - 2 mod 26	     =  15 - 7 mod 26	     =  11 - 8 mod 26</a:t>
            </a:r>
          </a:p>
          <a:p>
            <a:pPr marL="685800">
              <a:buNone/>
            </a:pPr>
            <a:r>
              <a:rPr lang="en-US" dirty="0" smtClean="0"/>
              <a:t>		=  2 mod 26	   	     = 8 mod 26	     	     =  3 mod 26</a:t>
            </a:r>
          </a:p>
          <a:p>
            <a:pPr marL="685800">
              <a:buNone/>
            </a:pPr>
            <a:r>
              <a:rPr lang="en-US" dirty="0" smtClean="0"/>
              <a:t>		=  2 =&gt; C	    	     = 8  =&gt;  I	     	     = 3 =&gt; D</a:t>
            </a:r>
          </a:p>
          <a:p>
            <a:pPr marL="685800">
              <a:buNone/>
            </a:pPr>
            <a:endParaRPr lang="en-US" dirty="0" smtClean="0"/>
          </a:p>
          <a:p>
            <a:pPr marL="685800">
              <a:buNone/>
            </a:pPr>
            <a:r>
              <a:rPr lang="en-US" dirty="0" smtClean="0"/>
              <a:t>C 		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 		= 9 - 15 mod 26 	    =  14 </a:t>
            </a:r>
            <a:r>
              <a:rPr lang="en-US" dirty="0"/>
              <a:t>-</a:t>
            </a:r>
            <a:r>
              <a:rPr lang="en-US" dirty="0" smtClean="0"/>
              <a:t> 4 mod 26	</a:t>
            </a:r>
          </a:p>
          <a:p>
            <a:pPr marL="685800">
              <a:buNone/>
            </a:pPr>
            <a:r>
              <a:rPr lang="en-US" dirty="0" smtClean="0"/>
              <a:t>		= 26-(6 mod 26)	    = 10 mod 26</a:t>
            </a:r>
          </a:p>
          <a:p>
            <a:pPr marL="685800">
              <a:buNone/>
            </a:pPr>
            <a:r>
              <a:rPr lang="en-US" dirty="0" smtClean="0"/>
              <a:t>		= 20 =&gt; U		    = 10 =&gt; K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800" dirty="0" err="1" smtClean="0"/>
              <a:t>Contoh</a:t>
            </a:r>
            <a:r>
              <a:rPr lang="en-US" sz="2800" dirty="0" smtClean="0"/>
              <a:t> 3: </a:t>
            </a:r>
            <a:r>
              <a:rPr lang="en-US" sz="2800" dirty="0" err="1" smtClean="0"/>
              <a:t>Deskripsi</a:t>
            </a:r>
            <a:r>
              <a:rPr lang="en-US" sz="2800" dirty="0" smtClean="0"/>
              <a:t> </a:t>
            </a:r>
            <a:r>
              <a:rPr lang="en-US" sz="2800" dirty="0" err="1" smtClean="0"/>
              <a:t>Veginere</a:t>
            </a:r>
            <a:r>
              <a:rPr lang="en-US" sz="2800" dirty="0" smtClean="0"/>
              <a:t> </a:t>
            </a:r>
            <a:r>
              <a:rPr lang="en-US" sz="2800" dirty="0" err="1" smtClean="0"/>
              <a:t>Chiper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	      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Subtitusi</a:t>
            </a:r>
            <a:r>
              <a:rPr lang="en-US" sz="2800" dirty="0" smtClean="0"/>
              <a:t> (</a:t>
            </a:r>
            <a:r>
              <a:rPr lang="en-US" sz="2800" dirty="0" err="1" smtClean="0"/>
              <a:t>Angka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Enkripsi</a:t>
            </a:r>
            <a:r>
              <a:rPr lang="en-US" dirty="0" smtClean="0"/>
              <a:t> : (GGZBP)</a:t>
            </a:r>
          </a:p>
          <a:p>
            <a:pPr marL="685800">
              <a:buNone/>
            </a:pPr>
            <a:r>
              <a:rPr lang="en-US" dirty="0" smtClean="0"/>
              <a:t>C		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	 C 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		=  6 - 17 mod 26	     =  6 - 2 mod 26	     =  25 - 7 mod 26</a:t>
            </a:r>
          </a:p>
          <a:p>
            <a:pPr marL="685800">
              <a:buNone/>
            </a:pPr>
            <a:r>
              <a:rPr lang="en-US" dirty="0" smtClean="0"/>
              <a:t>		=  26-(11 mod 26)	     =  4 mod 26	     =  18 mod 26</a:t>
            </a:r>
          </a:p>
          <a:p>
            <a:pPr marL="685800">
              <a:buNone/>
            </a:pPr>
            <a:r>
              <a:rPr lang="en-US" dirty="0" smtClean="0"/>
              <a:t>		=  15 =&gt; P	    	     =  4 =&gt;  E	     	     = 18 =&gt; S</a:t>
            </a:r>
          </a:p>
          <a:p>
            <a:pPr marL="685800">
              <a:buNone/>
            </a:pPr>
            <a:endParaRPr lang="en-US" dirty="0" smtClean="0"/>
          </a:p>
          <a:p>
            <a:pPr marL="685800">
              <a:buNone/>
            </a:pPr>
            <a:r>
              <a:rPr lang="en-US" dirty="0" smtClean="0"/>
              <a:t>C 		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 	 C =  P</a:t>
            </a:r>
            <a:r>
              <a:rPr lang="en-US" sz="2400" dirty="0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dirty="0" smtClean="0"/>
              <a:t> mod 26</a:t>
            </a:r>
          </a:p>
          <a:p>
            <a:pPr marL="685800">
              <a:buNone/>
            </a:pPr>
            <a:r>
              <a:rPr lang="en-US" dirty="0" smtClean="0"/>
              <a:t> 		= 1 </a:t>
            </a:r>
            <a:r>
              <a:rPr lang="en-US" dirty="0"/>
              <a:t>-</a:t>
            </a:r>
            <a:r>
              <a:rPr lang="en-US" dirty="0" smtClean="0"/>
              <a:t> 8 mod 26 	    =  15 - 15 mod 26	</a:t>
            </a:r>
          </a:p>
          <a:p>
            <a:pPr marL="685800">
              <a:buNone/>
            </a:pPr>
            <a:r>
              <a:rPr lang="en-US" dirty="0" smtClean="0"/>
              <a:t>		= 26-(7 mod 26)	    = 0 mod 26</a:t>
            </a:r>
          </a:p>
          <a:p>
            <a:pPr marL="685800">
              <a:buNone/>
            </a:pPr>
            <a:r>
              <a:rPr lang="en-US" dirty="0" smtClean="0"/>
              <a:t>		= 19 =&gt; T		    = 0 =&gt; 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3200" dirty="0" err="1" smtClean="0"/>
              <a:t>Contoh</a:t>
            </a:r>
            <a:r>
              <a:rPr lang="en-US" sz="3200" dirty="0" smtClean="0"/>
              <a:t> 3: </a:t>
            </a:r>
            <a:r>
              <a:rPr lang="en-US" sz="3200" dirty="0" err="1" smtClean="0"/>
              <a:t>Enkripsi</a:t>
            </a:r>
            <a:r>
              <a:rPr lang="en-US" sz="3200" dirty="0" smtClean="0"/>
              <a:t> </a:t>
            </a:r>
            <a:r>
              <a:rPr lang="en-US" sz="3200" dirty="0" err="1" smtClean="0"/>
              <a:t>Veginere</a:t>
            </a:r>
            <a:r>
              <a:rPr lang="en-US" sz="3200" dirty="0" smtClean="0"/>
              <a:t> </a:t>
            </a:r>
            <a:r>
              <a:rPr lang="en-US" sz="3200" dirty="0" err="1" smtClean="0"/>
              <a:t>Chiper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	       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Subtitusi</a:t>
            </a:r>
            <a:r>
              <a:rPr lang="en-US" sz="3200" dirty="0" smtClean="0"/>
              <a:t> (</a:t>
            </a:r>
            <a:r>
              <a:rPr lang="en-US" sz="3200" dirty="0" err="1" smtClean="0"/>
              <a:t>Angka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 smtClean="0"/>
              <a:t>Enkripsi</a:t>
            </a:r>
            <a:r>
              <a:rPr lang="en-US" sz="2400" dirty="0" smtClean="0"/>
              <a:t> (RRTRWQE)</a:t>
            </a:r>
          </a:p>
          <a:p>
            <a:pPr marL="685800">
              <a:buNone/>
            </a:pPr>
            <a:r>
              <a:rPr lang="en-US" sz="2400" dirty="0" smtClean="0"/>
              <a:t>C		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</a:t>
            </a:r>
            <a:r>
              <a:rPr lang="en-US" sz="2400" dirty="0"/>
              <a:t> </a:t>
            </a:r>
            <a:r>
              <a:rPr lang="en-US" sz="2400" dirty="0" smtClean="0"/>
              <a:t>      C  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      C  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</a:t>
            </a:r>
          </a:p>
          <a:p>
            <a:pPr marL="685800">
              <a:buNone/>
            </a:pPr>
            <a:r>
              <a:rPr lang="en-US" sz="2400" dirty="0" smtClean="0"/>
              <a:t>		=  17 - 4 mod 26</a:t>
            </a:r>
            <a:r>
              <a:rPr lang="en-US" sz="2400" dirty="0"/>
              <a:t> </a:t>
            </a:r>
            <a:r>
              <a:rPr lang="en-US" sz="2400" dirty="0" smtClean="0"/>
              <a:t>          =  17 - 17 mod 26	              =   19 - 2 mod 26</a:t>
            </a:r>
          </a:p>
          <a:p>
            <a:pPr marL="685800">
              <a:buNone/>
            </a:pPr>
            <a:r>
              <a:rPr lang="en-US" sz="2400" dirty="0" smtClean="0"/>
              <a:t>		=  13 mod 26	            = 0 mod 26	              =  17 mod 26</a:t>
            </a:r>
          </a:p>
          <a:p>
            <a:pPr marL="685800">
              <a:buNone/>
            </a:pPr>
            <a:r>
              <a:rPr lang="en-US" sz="2400" dirty="0" smtClean="0"/>
              <a:t>		=  13 =&gt; N 	            = 0 =&gt;  A		              = 17 =&gt; R</a:t>
            </a:r>
          </a:p>
          <a:p>
            <a:pPr marL="685800">
              <a:buNone/>
            </a:pPr>
            <a:r>
              <a:rPr lang="en-US" sz="2400" dirty="0" smtClean="0"/>
              <a:t>C 		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C  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          C     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 </a:t>
            </a:r>
          </a:p>
          <a:p>
            <a:pPr marL="685800">
              <a:buNone/>
            </a:pPr>
            <a:r>
              <a:rPr lang="en-US" sz="2400" dirty="0" smtClean="0"/>
              <a:t> 		= 17 - 7 mod 26 </a:t>
            </a:r>
            <a:r>
              <a:rPr lang="en-US" sz="2400" dirty="0"/>
              <a:t> </a:t>
            </a:r>
            <a:r>
              <a:rPr lang="en-US" sz="2400" dirty="0" smtClean="0"/>
              <a:t>          =  22 - 8 mod 26	               = 16 - 15 mod 26</a:t>
            </a:r>
          </a:p>
          <a:p>
            <a:pPr marL="685800">
              <a:buNone/>
            </a:pPr>
            <a:r>
              <a:rPr lang="en-US" sz="2400" dirty="0" smtClean="0"/>
              <a:t>		= 10 mod 26	            = 14 mod 26                        = 1 mod 26</a:t>
            </a:r>
          </a:p>
          <a:p>
            <a:pPr marL="685800">
              <a:buNone/>
            </a:pPr>
            <a:r>
              <a:rPr lang="en-US" sz="2400" dirty="0" smtClean="0"/>
              <a:t>		= 10 =&gt; K	</a:t>
            </a:r>
            <a:r>
              <a:rPr lang="en-US" sz="2400" dirty="0"/>
              <a:t> </a:t>
            </a:r>
            <a:r>
              <a:rPr lang="en-US" sz="2400" dirty="0" smtClean="0"/>
              <a:t>           = 14 =&gt; O                             = 1 =&gt;  B</a:t>
            </a:r>
          </a:p>
          <a:p>
            <a:pPr marL="685800">
              <a:buNone/>
            </a:pPr>
            <a:r>
              <a:rPr lang="en-US" sz="2400" dirty="0" smtClean="0"/>
              <a:t>C		=  P</a:t>
            </a:r>
            <a:r>
              <a:rPr lang="en-US" sz="1800" dirty="0" smtClean="0"/>
              <a:t>i</a:t>
            </a:r>
            <a:r>
              <a:rPr lang="en-US" sz="2400" dirty="0" smtClean="0"/>
              <a:t> - </a:t>
            </a:r>
            <a:r>
              <a:rPr lang="en-US" sz="2400" dirty="0" err="1" smtClean="0"/>
              <a:t>K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2400" dirty="0" smtClean="0"/>
              <a:t> mod 26</a:t>
            </a:r>
          </a:p>
          <a:p>
            <a:pPr marL="685800">
              <a:buNone/>
            </a:pPr>
            <a:r>
              <a:rPr lang="en-US" sz="2400" dirty="0" smtClean="0"/>
              <a:t>		=  4 - 4 mod 26</a:t>
            </a:r>
          </a:p>
          <a:p>
            <a:pPr marL="685800">
              <a:buNone/>
            </a:pPr>
            <a:r>
              <a:rPr lang="en-US" sz="2400" dirty="0" smtClean="0"/>
              <a:t>		=  0 mod 26	</a:t>
            </a:r>
          </a:p>
          <a:p>
            <a:pPr marL="685800">
              <a:buNone/>
            </a:pPr>
            <a:r>
              <a:rPr lang="en-US" sz="2400" dirty="0" smtClean="0"/>
              <a:t>		=  0 =&gt; A	</a:t>
            </a:r>
          </a:p>
          <a:p>
            <a:pPr marL="347663" indent="-4763">
              <a:buNone/>
            </a:pPr>
            <a:r>
              <a:rPr lang="en-US" sz="2400" dirty="0" err="1" smtClean="0"/>
              <a:t>Jadi</a:t>
            </a:r>
            <a:r>
              <a:rPr lang="en-US" sz="2400" dirty="0" smtClean="0"/>
              <a:t> </a:t>
            </a:r>
            <a:r>
              <a:rPr lang="en-US" sz="2400" dirty="0" err="1" smtClean="0"/>
              <a:t>Enkripsi</a:t>
            </a:r>
            <a:r>
              <a:rPr lang="en-US" sz="2400" dirty="0" smtClean="0"/>
              <a:t> Dari ULOTVR   EPLJO  GGZBP   RRTRWQE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: SEGERA CIDUK PESTA NARKOBA</a:t>
            </a:r>
            <a:endParaRPr lang="en-US" sz="2400" dirty="0" smtClean="0">
              <a:solidFill>
                <a:srgbClr val="C00000"/>
              </a:solidFill>
            </a:endParaRPr>
          </a:p>
          <a:p>
            <a:pPr marL="685800">
              <a:buNone/>
            </a:pPr>
            <a:endParaRPr lang="en-US" sz="2400" dirty="0" smtClean="0"/>
          </a:p>
          <a:p>
            <a:pPr marL="685800">
              <a:buNone/>
            </a:pPr>
            <a:endParaRPr lang="en-US" sz="2400" dirty="0" smtClean="0"/>
          </a:p>
          <a:p>
            <a:pPr marL="685800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1295400" y="1600200"/>
          <a:ext cx="6429375" cy="1314450"/>
        </p:xfrm>
        <a:graphic>
          <a:graphicData uri="http://schemas.openxmlformats.org/presentationml/2006/ole">
            <p:oleObj spid="_x0000_s4098" name="Worksheet" r:id="rId3" imgW="5686536" imgH="1162064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Pencapaian</a:t>
            </a:r>
            <a:r>
              <a:rPr lang="en-US" dirty="0" smtClean="0"/>
              <a:t> MK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Kriptografi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Shift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endParaRPr lang="en-US" dirty="0" smtClean="0"/>
          </a:p>
          <a:p>
            <a:pPr algn="just"/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shift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2: </a:t>
            </a:r>
            <a:r>
              <a:rPr lang="en-US" dirty="0" err="1" smtClean="0"/>
              <a:t>Enkripsi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(</a:t>
            </a:r>
            <a:r>
              <a:rPr lang="en-US" dirty="0" err="1" smtClean="0"/>
              <a:t>Huruf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enkripsi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veginere</a:t>
            </a:r>
            <a:r>
              <a:rPr lang="en-US" sz="2400" dirty="0" smtClean="0"/>
              <a:t> </a:t>
            </a:r>
            <a:r>
              <a:rPr lang="en-US" sz="2400" dirty="0" err="1" smtClean="0"/>
              <a:t>chipher</a:t>
            </a:r>
            <a:r>
              <a:rPr lang="en-US" sz="2400" dirty="0" smtClean="0"/>
              <a:t> </a:t>
            </a:r>
            <a:r>
              <a:rPr lang="en-US" sz="2400" dirty="0" err="1" smtClean="0"/>
              <a:t>makan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b="1" dirty="0" smtClean="0"/>
              <a:t>Plaintext (S)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Kunci</a:t>
            </a:r>
            <a:r>
              <a:rPr lang="en-US" sz="2400" b="1" dirty="0" smtClean="0"/>
              <a:t> (C)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b="1" dirty="0" smtClean="0"/>
              <a:t>= U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endParaRPr lang="en-US" sz="2400" dirty="0" smtClean="0"/>
          </a:p>
          <a:p>
            <a:pPr algn="just"/>
            <a:endParaRPr lang="en-US" sz="2400" b="1" dirty="0" smtClean="0"/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endParaRPr lang="en-US" sz="1400" b="1" dirty="0" smtClean="0"/>
          </a:p>
          <a:p>
            <a:pPr algn="just"/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Deskripsi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veginere</a:t>
            </a:r>
            <a:r>
              <a:rPr lang="en-US" sz="2400" dirty="0" smtClean="0"/>
              <a:t> </a:t>
            </a:r>
            <a:r>
              <a:rPr lang="en-US" sz="2400" dirty="0" err="1" smtClean="0"/>
              <a:t>chiper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anda</a:t>
            </a:r>
            <a:r>
              <a:rPr lang="en-US" sz="2400" dirty="0" smtClean="0"/>
              <a:t> </a:t>
            </a:r>
            <a:r>
              <a:rPr lang="en-US" sz="2400" dirty="0" err="1" smtClean="0"/>
              <a:t>memulai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Kunci</a:t>
            </a:r>
            <a:r>
              <a:rPr lang="en-US" sz="2400" b="1" dirty="0" smtClean="0"/>
              <a:t> (C)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r>
              <a:rPr lang="en-US" sz="2400" dirty="0" smtClean="0"/>
              <a:t> </a:t>
            </a:r>
            <a:r>
              <a:rPr lang="en-US" sz="2400" b="1" dirty="0" err="1" smtClean="0"/>
              <a:t>Chipertext</a:t>
            </a:r>
            <a:r>
              <a:rPr lang="en-US" sz="2400" b="1" dirty="0" smtClean="0"/>
              <a:t> (U)</a:t>
            </a:r>
            <a:r>
              <a:rPr lang="en-US" sz="2400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= </a:t>
            </a:r>
            <a:r>
              <a:rPr lang="en-US" sz="2400" b="1" dirty="0" smtClean="0"/>
              <a:t>S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endParaRPr lang="en-US" sz="2400" dirty="0" smtClean="0"/>
          </a:p>
          <a:p>
            <a:pPr algn="just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410200"/>
            <a:ext cx="7829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" y="2667000"/>
            <a:ext cx="78295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000" dirty="0" err="1" smtClean="0"/>
              <a:t>Contoh</a:t>
            </a:r>
            <a:r>
              <a:rPr lang="en-US" sz="2000" dirty="0" smtClean="0"/>
              <a:t> 2: </a:t>
            </a:r>
            <a:r>
              <a:rPr lang="en-US" sz="2000" dirty="0" err="1" smtClean="0"/>
              <a:t>Enkripsi</a:t>
            </a:r>
            <a:r>
              <a:rPr lang="en-US" sz="2000" dirty="0" smtClean="0"/>
              <a:t> </a:t>
            </a:r>
            <a:r>
              <a:rPr lang="en-US" sz="2000" dirty="0" err="1" smtClean="0"/>
              <a:t>Veginere</a:t>
            </a:r>
            <a:r>
              <a:rPr lang="en-US" sz="2000" dirty="0" smtClean="0"/>
              <a:t> </a:t>
            </a:r>
            <a:r>
              <a:rPr lang="en-US" sz="2000" dirty="0" err="1" smtClean="0"/>
              <a:t>Chiper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Subtitusi</a:t>
            </a:r>
            <a:r>
              <a:rPr lang="en-US" sz="2000" dirty="0" smtClean="0"/>
              <a:t> (</a:t>
            </a:r>
            <a:r>
              <a:rPr lang="en-US" sz="2000" dirty="0" err="1" smtClean="0"/>
              <a:t>Huruf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533400"/>
            <a:ext cx="8763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Program </a:t>
            </a:r>
            <a:r>
              <a:rPr lang="en-US" sz="3200" dirty="0" err="1" smtClean="0"/>
              <a:t>Aplikasi</a:t>
            </a:r>
            <a:r>
              <a:rPr lang="en-US" sz="3200" dirty="0" smtClean="0"/>
              <a:t> </a:t>
            </a:r>
            <a:r>
              <a:rPr lang="en-US" sz="3200" dirty="0" err="1" smtClean="0"/>
              <a:t>Veginere</a:t>
            </a:r>
            <a:r>
              <a:rPr lang="en-US" sz="3200" dirty="0" smtClean="0"/>
              <a:t> </a:t>
            </a:r>
            <a:r>
              <a:rPr lang="en-US" sz="3200" dirty="0" err="1" smtClean="0"/>
              <a:t>Chiper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PHP </a:t>
            </a:r>
            <a:endParaRPr lang="en-US" sz="3200" dirty="0"/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552536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600200"/>
          </a:xfrm>
        </p:spPr>
        <p:txBody>
          <a:bodyPr>
            <a:noAutofit/>
          </a:bodyPr>
          <a:lstStyle/>
          <a:p>
            <a:r>
              <a:rPr lang="en-US" sz="4800" dirty="0" smtClean="0"/>
              <a:t>TEKNIK KRIFTOGRAFI</a:t>
            </a:r>
            <a:br>
              <a:rPr lang="en-US" sz="4800" dirty="0" smtClean="0"/>
            </a:br>
            <a:r>
              <a:rPr lang="en-US" sz="4800" dirty="0" smtClean="0"/>
              <a:t>SHIFT CHIPER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Kriptografi</a:t>
            </a:r>
            <a:r>
              <a:rPr lang="en-US" dirty="0" smtClean="0"/>
              <a:t> Shift </a:t>
            </a:r>
            <a:r>
              <a:rPr lang="en-US" dirty="0" err="1" smtClean="0"/>
              <a:t>Chiper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modulo 26</a:t>
            </a:r>
          </a:p>
          <a:p>
            <a:pPr algn="just"/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disetiap</a:t>
            </a:r>
            <a:r>
              <a:rPr lang="en-US" dirty="0" smtClean="0"/>
              <a:t> </a:t>
            </a:r>
            <a:r>
              <a:rPr lang="en-US" dirty="0" err="1" smtClean="0"/>
              <a:t>alfabet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A=0, B=1,…</a:t>
            </a:r>
            <a:r>
              <a:rPr lang="en-US" dirty="0" err="1" smtClean="0"/>
              <a:t>dan</a:t>
            </a:r>
            <a:r>
              <a:rPr lang="en-US" dirty="0" smtClean="0"/>
              <a:t> Z=0</a:t>
            </a:r>
          </a:p>
          <a:p>
            <a:pPr algn="just"/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r>
              <a:rPr lang="en-US" dirty="0" smtClean="0"/>
              <a:t> =&gt;  C= P+K</a:t>
            </a:r>
          </a:p>
          <a:p>
            <a:pPr algn="just"/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 =&gt; P= C-K</a:t>
            </a:r>
          </a:p>
          <a:p>
            <a:pPr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26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kurangi</a:t>
            </a:r>
            <a:r>
              <a:rPr lang="en-US" dirty="0" smtClean="0"/>
              <a:t> 26</a:t>
            </a:r>
          </a:p>
          <a:p>
            <a:pPr algn="just"/>
            <a:r>
              <a:rPr lang="en-US" dirty="0" err="1" smtClean="0"/>
              <a:t>Jikan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minus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dikurangi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=&gt; 26-Kunci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1: </a:t>
            </a:r>
            <a:r>
              <a:rPr lang="en-US" dirty="0" err="1" smtClean="0"/>
              <a:t>Enkripsi</a:t>
            </a:r>
            <a:r>
              <a:rPr lang="en-US" dirty="0" smtClean="0"/>
              <a:t> Shift </a:t>
            </a:r>
            <a:r>
              <a:rPr lang="en-US" dirty="0" err="1" smtClean="0"/>
              <a:t>Chiper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Plaintext : JANGAN TERLAMBAT MASUK KULIAH</a:t>
            </a:r>
          </a:p>
          <a:p>
            <a:r>
              <a:rPr lang="en-US" sz="2800" dirty="0" smtClean="0"/>
              <a:t>KUNCI : 11</a:t>
            </a:r>
          </a:p>
          <a:p>
            <a:endParaRPr lang="en-US" sz="2800" dirty="0" smtClean="0"/>
          </a:p>
          <a:p>
            <a:pPr>
              <a:buNone/>
            </a:pPr>
            <a:endParaRPr lang="en-US" sz="3600" dirty="0" smtClean="0"/>
          </a:p>
          <a:p>
            <a:r>
              <a:rPr lang="en-US" sz="2800" dirty="0" smtClean="0"/>
              <a:t>Dari </a:t>
            </a:r>
            <a:r>
              <a:rPr lang="en-US" sz="2800" dirty="0" err="1" smtClean="0"/>
              <a:t>kalimat</a:t>
            </a:r>
            <a:r>
              <a:rPr lang="en-US" sz="2800" dirty="0" smtClean="0"/>
              <a:t> plaintext </a:t>
            </a:r>
            <a:r>
              <a:rPr lang="en-US" sz="2800" dirty="0" err="1" smtClean="0"/>
              <a:t>diatas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memperoleh</a:t>
            </a:r>
            <a:r>
              <a:rPr lang="en-US" sz="2800" dirty="0" smtClean="0"/>
              <a:t> </a:t>
            </a:r>
            <a:r>
              <a:rPr lang="en-US" sz="2800" dirty="0" err="1" smtClean="0"/>
              <a:t>angka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huruf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     9, 0, 13, 6, 0, 13, 19, 4, 17, 11, 0, 12, 1, 0, 19, 12, 0 18, 20, 10</a:t>
            </a:r>
          </a:p>
          <a:p>
            <a:pPr algn="just"/>
            <a:r>
              <a:rPr lang="en-US" sz="2800" dirty="0" err="1" smtClean="0"/>
              <a:t>Untuk</a:t>
            </a:r>
            <a:r>
              <a:rPr lang="en-US" sz="2800" dirty="0" smtClean="0"/>
              <a:t>  </a:t>
            </a:r>
            <a:r>
              <a:rPr lang="en-US" sz="2800" dirty="0" err="1" smtClean="0"/>
              <a:t>mendapatkan</a:t>
            </a:r>
            <a:r>
              <a:rPr lang="en-US" sz="2800" dirty="0" smtClean="0"/>
              <a:t> </a:t>
            </a:r>
            <a:r>
              <a:rPr lang="en-US" sz="2800" dirty="0" err="1" smtClean="0"/>
              <a:t>chipertext</a:t>
            </a:r>
            <a:r>
              <a:rPr lang="en-US" sz="2800" dirty="0" smtClean="0"/>
              <a:t> (</a:t>
            </a:r>
            <a:r>
              <a:rPr lang="en-US" sz="2800" dirty="0" err="1" smtClean="0"/>
              <a:t>enkripsi</a:t>
            </a:r>
            <a:r>
              <a:rPr lang="en-US" sz="2800" dirty="0" smtClean="0"/>
              <a:t>)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kunci</a:t>
            </a:r>
            <a:r>
              <a:rPr lang="en-US" sz="2800" dirty="0" smtClean="0"/>
              <a:t> 11,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menambahkan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plaintext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kunci</a:t>
            </a:r>
            <a:r>
              <a:rPr lang="en-US" sz="2800" dirty="0" smtClean="0"/>
              <a:t> 11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mendapatkan</a:t>
            </a:r>
            <a:r>
              <a:rPr lang="en-US" sz="2800" dirty="0" smtClean="0"/>
              <a:t>  </a:t>
            </a:r>
            <a:r>
              <a:rPr lang="en-US" sz="2800" dirty="0" err="1" smtClean="0"/>
              <a:t>nilai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20, 11, 24, 17, 11, 24, 4, 15, 2, 22, 11, 23, 12 , 11,  4, 23, 11, 3, 5, 21, </a:t>
            </a:r>
          </a:p>
          <a:p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Chipertext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: ULYRLY  EPCWLXML  EXLDFV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09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1: </a:t>
            </a:r>
            <a:r>
              <a:rPr lang="en-US" dirty="0" err="1" smtClean="0"/>
              <a:t>Deskripsi</a:t>
            </a:r>
            <a:r>
              <a:rPr lang="en-US" dirty="0" smtClean="0"/>
              <a:t> Shift </a:t>
            </a:r>
            <a:r>
              <a:rPr lang="en-US" dirty="0" err="1" smtClean="0"/>
              <a:t>Chiper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Chipertext</a:t>
            </a:r>
            <a:r>
              <a:rPr lang="en-US" dirty="0" smtClean="0"/>
              <a:t> : ULYRLY  EPCWLXML  EXLDFV</a:t>
            </a:r>
          </a:p>
          <a:p>
            <a:r>
              <a:rPr lang="en-US" dirty="0" smtClean="0"/>
              <a:t>Key : 11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Dari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Chipertext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indent="0">
              <a:buNone/>
            </a:pPr>
            <a:r>
              <a:rPr lang="en-US" dirty="0" smtClean="0"/>
              <a:t>20, 11, 24, 17, 11, 24, 4, 15, 2, 22, 11, 23, 12 , 11,  4, 23, 11, 3, 5, 21,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plaintextnya</a:t>
            </a:r>
            <a:r>
              <a:rPr lang="en-US" dirty="0" smtClean="0"/>
              <a:t> (</a:t>
            </a:r>
            <a:r>
              <a:rPr lang="en-US" dirty="0" err="1" smtClean="0"/>
              <a:t>deskripsi</a:t>
            </a:r>
            <a:r>
              <a:rPr lang="en-US" dirty="0" smtClean="0"/>
              <a:t>)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11,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mengurangi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chipertext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11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 </a:t>
            </a:r>
            <a:r>
              <a:rPr lang="en-US" dirty="0" err="1" smtClean="0"/>
              <a:t>nilai</a:t>
            </a:r>
            <a:r>
              <a:rPr lang="en-US" dirty="0" smtClean="0"/>
              <a:t>:</a:t>
            </a:r>
          </a:p>
          <a:p>
            <a:pPr indent="0">
              <a:buNone/>
            </a:pPr>
            <a:r>
              <a:rPr lang="en-US" dirty="0" smtClean="0"/>
              <a:t>9, 0, 13, 6, 0, 13, 19, 4, 17, 11, 0, 12, 1, 0, 19, 12, 0 18, 20, 10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Plaintext (</a:t>
            </a:r>
            <a:r>
              <a:rPr lang="en-US" dirty="0" err="1" smtClean="0"/>
              <a:t>Deskripsi</a:t>
            </a:r>
            <a:r>
              <a:rPr lang="en-US" dirty="0" smtClean="0"/>
              <a:t>) </a:t>
            </a:r>
            <a:r>
              <a:rPr lang="en-US" dirty="0" err="1" smtClean="0"/>
              <a:t>adalah</a:t>
            </a:r>
            <a:r>
              <a:rPr lang="en-US" dirty="0" smtClean="0"/>
              <a:t> : JANGAN TERLAMBAT MASUK KULIAH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1600200"/>
          </a:xfrm>
        </p:spPr>
        <p:txBody>
          <a:bodyPr>
            <a:noAutofit/>
          </a:bodyPr>
          <a:lstStyle/>
          <a:p>
            <a:r>
              <a:rPr lang="en-US" sz="4800" dirty="0" smtClean="0"/>
              <a:t>TEKNIK KRIFTOGRAFI</a:t>
            </a:r>
            <a:br>
              <a:rPr lang="en-US" sz="4800" dirty="0" smtClean="0"/>
            </a:br>
            <a:r>
              <a:rPr lang="en-US" sz="4800" dirty="0" smtClean="0"/>
              <a:t>VEGINERE CHIPER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Kriftografi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Teknik</a:t>
            </a:r>
            <a:r>
              <a:rPr lang="en-US" dirty="0" smtClean="0"/>
              <a:t>  </a:t>
            </a:r>
            <a:r>
              <a:rPr lang="en-US" dirty="0" err="1" smtClean="0"/>
              <a:t>subtitusi</a:t>
            </a:r>
            <a:r>
              <a:rPr lang="en-US" dirty="0" smtClean="0"/>
              <a:t> </a:t>
            </a:r>
            <a:r>
              <a:rPr lang="en-US" dirty="0" err="1" smtClean="0"/>
              <a:t>kriptografi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Chipertext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kemunginan</a:t>
            </a:r>
            <a:r>
              <a:rPr lang="en-US" dirty="0" smtClean="0"/>
              <a:t> plaintext</a:t>
            </a:r>
          </a:p>
          <a:p>
            <a:pPr algn="just"/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738188" indent="-398463" algn="just">
              <a:buFont typeface="+mj-lt"/>
              <a:buAutoNum type="arabicPeriod"/>
            </a:pPr>
            <a:r>
              <a:rPr lang="en-US" b="1" dirty="0" err="1" smtClean="0"/>
              <a:t>Angka</a:t>
            </a:r>
            <a:r>
              <a:rPr lang="en-US" b="1" dirty="0" smtClean="0"/>
              <a:t>,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menukarkan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,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shift </a:t>
            </a:r>
            <a:r>
              <a:rPr lang="en-US" dirty="0" err="1" smtClean="0"/>
              <a:t>Chiper</a:t>
            </a:r>
            <a:endParaRPr lang="en-US" dirty="0" smtClean="0"/>
          </a:p>
          <a:p>
            <a:pPr marL="738188" indent="-398463" algn="just">
              <a:buFont typeface="+mj-lt"/>
              <a:buAutoNum type="arabicPeriod"/>
            </a:pPr>
            <a:r>
              <a:rPr lang="en-US" b="1" dirty="0" err="1" smtClean="0"/>
              <a:t>Huruf</a:t>
            </a:r>
            <a:r>
              <a:rPr lang="en-US" b="1" dirty="0" smtClean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subtitusi</a:t>
            </a:r>
            <a:r>
              <a:rPr lang="en-US" dirty="0" smtClean="0"/>
              <a:t> </a:t>
            </a:r>
            <a:r>
              <a:rPr lang="en-US" dirty="0" err="1" smtClean="0"/>
              <a:t>veginere</a:t>
            </a:r>
            <a:r>
              <a:rPr lang="en-US" dirty="0" smtClean="0"/>
              <a:t> </a:t>
            </a:r>
            <a:r>
              <a:rPr lang="en-US" dirty="0" err="1" smtClean="0"/>
              <a:t>chiper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err="1" smtClean="0"/>
              <a:t>Rumus</a:t>
            </a:r>
            <a:r>
              <a:rPr lang="en-US" sz="3200" dirty="0" smtClean="0"/>
              <a:t> </a:t>
            </a:r>
            <a:r>
              <a:rPr lang="en-US" sz="3200" dirty="0" err="1" smtClean="0"/>
              <a:t>Veginere</a:t>
            </a:r>
            <a:r>
              <a:rPr lang="en-US" sz="3200" dirty="0" smtClean="0"/>
              <a:t> </a:t>
            </a:r>
            <a:r>
              <a:rPr lang="en-US" sz="3200" dirty="0" err="1" smtClean="0"/>
              <a:t>Chiper</a:t>
            </a:r>
            <a:r>
              <a:rPr lang="en-US" sz="3200" dirty="0" smtClean="0"/>
              <a:t> </a:t>
            </a:r>
            <a:r>
              <a:rPr lang="en-US" sz="3200" dirty="0" err="1" smtClean="0"/>
              <a:t>Teknik</a:t>
            </a:r>
            <a:r>
              <a:rPr lang="en-US" sz="3200" dirty="0" smtClean="0"/>
              <a:t> </a:t>
            </a:r>
            <a:r>
              <a:rPr lang="en-US" sz="3200" dirty="0" err="1" smtClean="0"/>
              <a:t>Subtitusi</a:t>
            </a:r>
            <a:r>
              <a:rPr lang="en-US" sz="3200" dirty="0" smtClean="0"/>
              <a:t> </a:t>
            </a:r>
            <a:r>
              <a:rPr lang="en-US" sz="3200" dirty="0" err="1" smtClean="0"/>
              <a:t>Angka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= P</a:t>
            </a:r>
            <a:r>
              <a:rPr lang="en-US" sz="2000" dirty="0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K</a:t>
            </a:r>
            <a:r>
              <a:rPr lang="en-US" sz="2000" dirty="0" err="1" smtClean="0"/>
              <a:t>i</a:t>
            </a:r>
            <a:r>
              <a:rPr lang="en-US" dirty="0" smtClean="0"/>
              <a:t> Mod 26  -&gt;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Enkripsi</a:t>
            </a:r>
            <a:endParaRPr lang="en-US" dirty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Syarat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Jika</a:t>
            </a:r>
            <a:r>
              <a:rPr lang="en-US" dirty="0" smtClean="0"/>
              <a:t> P</a:t>
            </a:r>
            <a:r>
              <a:rPr lang="en-US" sz="2000" dirty="0" smtClean="0"/>
              <a:t>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</a:t>
            </a:r>
            <a:r>
              <a:rPr lang="en-US" sz="2400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26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dikurangi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dengan</a:t>
            </a:r>
            <a:r>
              <a:rPr lang="en-US" dirty="0" smtClean="0"/>
              <a:t> 26</a:t>
            </a:r>
          </a:p>
          <a:p>
            <a:pPr algn="just"/>
            <a:r>
              <a:rPr lang="en-US" dirty="0" smtClean="0"/>
              <a:t>P = </a:t>
            </a:r>
            <a:r>
              <a:rPr lang="en-US" dirty="0" err="1" smtClean="0"/>
              <a:t>C</a:t>
            </a:r>
            <a:r>
              <a:rPr lang="en-US" sz="2000" dirty="0" err="1" smtClean="0"/>
              <a:t>i</a:t>
            </a:r>
            <a:r>
              <a:rPr lang="en-US" dirty="0" smtClean="0"/>
              <a:t> - </a:t>
            </a:r>
            <a:r>
              <a:rPr lang="en-US" dirty="0" err="1" smtClean="0"/>
              <a:t>K</a:t>
            </a:r>
            <a:r>
              <a:rPr lang="en-US" sz="2000" dirty="0" err="1" smtClean="0"/>
              <a:t>i</a:t>
            </a:r>
            <a:r>
              <a:rPr lang="en-US" dirty="0" smtClean="0"/>
              <a:t> Mod 26  –&gt;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600200"/>
            <a:ext cx="3200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4038600"/>
            <a:ext cx="3124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953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668</Words>
  <Application>Microsoft Office PowerPoint</Application>
  <PresentationFormat>On-screen Show (4:3)</PresentationFormat>
  <Paragraphs>185</Paragraphs>
  <Slides>22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Worksheet</vt:lpstr>
      <vt:lpstr>Matakuliah: Keamanan Komputer  Kriptografi  Shift Chiper &amp; Veginere Chiper</vt:lpstr>
      <vt:lpstr>Indikator Pencapaian MK</vt:lpstr>
      <vt:lpstr>TEKNIK KRIFTOGRAFI SHIFT CHIPER</vt:lpstr>
      <vt:lpstr>Kriptografi Shift Chiper</vt:lpstr>
      <vt:lpstr>Contoh 1: Enkripsi Shift Chiper</vt:lpstr>
      <vt:lpstr>Contoh 1: Deskripsi Shift Chiper</vt:lpstr>
      <vt:lpstr>TEKNIK KRIFTOGRAFI VEGINERE CHIPER</vt:lpstr>
      <vt:lpstr>Kriftografi Veginere Chiper</vt:lpstr>
      <vt:lpstr>Rumus Veginere Chiper Teknik Subtitusi Angka</vt:lpstr>
      <vt:lpstr>Contoh 2: Enkripsi Veginere Chiper                    Dengan Subtitusi (Angka)</vt:lpstr>
      <vt:lpstr>Contoh 2: Enkripsi Veginere Chiper          Dengan Subtitusi (Angka)</vt:lpstr>
      <vt:lpstr>Contoh 2: Enkripsi Veginere Chiper          Dengan Subtitusi (Angka)</vt:lpstr>
      <vt:lpstr>Contoh 2: Enkripsi Veginere Chiper           Dengan Subtitusi (Angka)</vt:lpstr>
      <vt:lpstr>Hasil Enkripsi dalam bentuk tabel</vt:lpstr>
      <vt:lpstr>Contoh 3: Deskripsi Veginere Chiper          Dengan Subtitusi (Angka)</vt:lpstr>
      <vt:lpstr>Contoh 3: Deskripsi Veginere Chiper          Dengan Subtitusi (Angka)</vt:lpstr>
      <vt:lpstr>Contoh 3: Deskripsi Veginere Chiper          Dengan Subtitusi (Angka)</vt:lpstr>
      <vt:lpstr>Contoh 3: Enkripsi Veginere Chiper           Dengan Subtitusi (Angka)</vt:lpstr>
      <vt:lpstr>Hasil Deskripsi dalam Bentuk tabel</vt:lpstr>
      <vt:lpstr>Contoh 2: Enkripsi Veginere Chiper                       Dengan Subtitusi (Huruf)</vt:lpstr>
      <vt:lpstr>Contoh 2: Enkripsi Veginere Chiper  Dengan Subtitusi (Huruf)</vt:lpstr>
      <vt:lpstr>Program Aplikasi Veginere Chiper dengan PHP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Vigenere Chiper Keamanan Komputer</dc:title>
  <dc:creator>LKP-ITSC</dc:creator>
  <cp:lastModifiedBy>LKP-ITSC</cp:lastModifiedBy>
  <cp:revision>80</cp:revision>
  <dcterms:created xsi:type="dcterms:W3CDTF">2001-12-31T16:20:15Z</dcterms:created>
  <dcterms:modified xsi:type="dcterms:W3CDTF">2001-12-31T17:21:18Z</dcterms:modified>
</cp:coreProperties>
</file>