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6" r:id="rId2"/>
    <p:sldId id="27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8" r:id="rId13"/>
    <p:sldId id="269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2" autoAdjust="0"/>
    <p:restoredTop sz="94660"/>
  </p:normalViewPr>
  <p:slideViewPr>
    <p:cSldViewPr>
      <p:cViewPr>
        <p:scale>
          <a:sx n="75" d="100"/>
          <a:sy n="75" d="100"/>
        </p:scale>
        <p:origin x="-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1582-02EE-45B7-9943-14E5DB55CB3D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ACEF-F887-4A92-ACDC-367AEADF6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EACEF-F887-4A92-ACDC-367AEADF66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DE05-537A-4D22-819E-8154BF91A93B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A340-84EC-49A8-AA2B-2A55CFC61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Matakuliah</a:t>
            </a:r>
            <a:r>
              <a:rPr lang="en-US" sz="3600" b="1" dirty="0" smtClean="0">
                <a:solidFill>
                  <a:srgbClr val="C00000"/>
                </a:solidFill>
              </a:rPr>
              <a:t> : </a:t>
            </a:r>
            <a:r>
              <a:rPr lang="en-US" sz="3600" b="1" dirty="0" err="1" smtClean="0">
                <a:solidFill>
                  <a:srgbClr val="C00000"/>
                </a:solidFill>
              </a:rPr>
              <a:t>Keamanan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Komputer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err="1" smtClean="0">
                <a:solidFill>
                  <a:srgbClr val="C00000"/>
                </a:solidFill>
              </a:rPr>
              <a:t>Kriptografi</a:t>
            </a:r>
            <a:r>
              <a:rPr lang="en-US" sz="3600" b="1" dirty="0" smtClean="0">
                <a:solidFill>
                  <a:srgbClr val="C00000"/>
                </a:solidFill>
              </a:rPr>
              <a:t>  Keyword </a:t>
            </a:r>
            <a:r>
              <a:rPr lang="en-US" sz="3600" b="1" dirty="0" err="1" smtClean="0">
                <a:solidFill>
                  <a:srgbClr val="C00000"/>
                </a:solidFill>
              </a:rPr>
              <a:t>Chiper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dan</a:t>
            </a:r>
            <a:r>
              <a:rPr lang="en-US" sz="3600" b="1" dirty="0" smtClean="0">
                <a:solidFill>
                  <a:srgbClr val="C00000"/>
                </a:solidFill>
              </a:rPr>
              <a:t> Hill </a:t>
            </a:r>
            <a:r>
              <a:rPr lang="en-US" sz="3600" b="1" dirty="0" err="1" smtClean="0">
                <a:solidFill>
                  <a:srgbClr val="C00000"/>
                </a:solidFill>
              </a:rPr>
              <a:t>Chiper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MK: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</a:t>
            </a:r>
            <a:r>
              <a:rPr lang="en-US" dirty="0" smtClean="0">
                <a:solidFill>
                  <a:schemeClr val="tx1"/>
                </a:solidFill>
              </a:rPr>
              <a:t>., M.Cs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Universitas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sembilanbelas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November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Kolaka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Fakultas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Teknologi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Informasi</a:t>
            </a:r>
            <a:endParaRPr lang="en-US" sz="24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program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Ilmu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komputer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399"/>
            <a:ext cx="1447800" cy="139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600" dirty="0" err="1" smtClean="0"/>
              <a:t>Contoh</a:t>
            </a:r>
            <a:r>
              <a:rPr lang="en-US" sz="3600" dirty="0" smtClean="0"/>
              <a:t> 1: </a:t>
            </a:r>
            <a:r>
              <a:rPr lang="en-US" sz="3600" dirty="0" err="1" smtClean="0"/>
              <a:t>Lanjut</a:t>
            </a:r>
            <a:r>
              <a:rPr lang="en-US" sz="3600" dirty="0" smtClean="0"/>
              <a:t> (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</a:t>
            </a:r>
            <a:r>
              <a:rPr lang="en-US" sz="3600" dirty="0" err="1" smtClean="0"/>
              <a:t>Alfabet</a:t>
            </a:r>
            <a:r>
              <a:rPr lang="en-US" sz="3600" dirty="0" smtClean="0"/>
              <a:t> : L 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4   3    11 		(4*11) + (3*15)   </a:t>
            </a:r>
          </a:p>
          <a:p>
            <a:pPr>
              <a:buNone/>
            </a:pPr>
            <a:r>
              <a:rPr lang="en-US" dirty="0" smtClean="0"/>
              <a:t>   3   3    15		(3*11) + (3*15)</a:t>
            </a:r>
          </a:p>
          <a:p>
            <a:pPr>
              <a:buNone/>
            </a:pPr>
            <a:r>
              <a:rPr lang="en-US" dirty="0" smtClean="0"/>
              <a:t>				44 + 45</a:t>
            </a:r>
          </a:p>
          <a:p>
            <a:pPr>
              <a:buNone/>
            </a:pPr>
            <a:r>
              <a:rPr lang="en-US" dirty="0" smtClean="0"/>
              <a:t>				33 + 45</a:t>
            </a:r>
          </a:p>
          <a:p>
            <a:pPr>
              <a:buNone/>
            </a:pPr>
            <a:r>
              <a:rPr lang="en-US" dirty="0" smtClean="0"/>
              <a:t>				89</a:t>
            </a:r>
          </a:p>
          <a:p>
            <a:pPr>
              <a:buNone/>
            </a:pPr>
            <a:r>
              <a:rPr lang="en-US" dirty="0" smtClean="0"/>
              <a:t>				78</a:t>
            </a:r>
          </a:p>
          <a:p>
            <a:pPr>
              <a:buNone/>
            </a:pPr>
            <a:r>
              <a:rPr lang="en-US" dirty="0" smtClean="0"/>
              <a:t>				11</a:t>
            </a:r>
          </a:p>
          <a:p>
            <a:pPr>
              <a:buNone/>
            </a:pPr>
            <a:r>
              <a:rPr lang="en-US" dirty="0" smtClean="0"/>
              <a:t>     			 0</a:t>
            </a:r>
          </a:p>
          <a:p>
            <a:pPr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Dari Plaintext </a:t>
            </a:r>
            <a:r>
              <a:rPr lang="en-US" b="1" dirty="0" smtClean="0"/>
              <a:t>HELP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OHLA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685800" y="1600200"/>
            <a:ext cx="9144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752600" y="1600200"/>
            <a:ext cx="4572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3200400" y="1600200"/>
            <a:ext cx="25908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3200400" y="2590800"/>
            <a:ext cx="1371600" cy="762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200400" y="3429000"/>
            <a:ext cx="533400" cy="8382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35052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16764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5908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35052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200400" y="4343400"/>
            <a:ext cx="5334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4419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441960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= L, A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/>
              <a:t>Contoh</a:t>
            </a:r>
            <a:r>
              <a:rPr lang="en-US" sz="3600" dirty="0" smtClean="0"/>
              <a:t> 1: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(Inverse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 = 	4    3</a:t>
            </a:r>
          </a:p>
          <a:p>
            <a:pPr>
              <a:buNone/>
            </a:pPr>
            <a:r>
              <a:rPr lang="en-US" dirty="0" smtClean="0"/>
              <a:t>			3    3  </a:t>
            </a:r>
          </a:p>
          <a:p>
            <a:pPr>
              <a:buNone/>
            </a:pPr>
            <a:r>
              <a:rPr lang="en-US" dirty="0" smtClean="0"/>
              <a:t>			a    b	           d   -b          3   -3</a:t>
            </a:r>
          </a:p>
          <a:p>
            <a:pPr>
              <a:buNone/>
            </a:pPr>
            <a:r>
              <a:rPr lang="en-US" dirty="0" smtClean="0"/>
              <a:t>                    c    d	           -c   a          -3    4</a:t>
            </a:r>
          </a:p>
          <a:p>
            <a:pPr>
              <a:buNone/>
            </a:pPr>
            <a:r>
              <a:rPr lang="en-US" dirty="0" smtClean="0"/>
              <a:t>			a     b</a:t>
            </a:r>
          </a:p>
          <a:p>
            <a:pPr>
              <a:buNone/>
            </a:pPr>
            <a:r>
              <a:rPr lang="en-US" dirty="0" smtClean="0"/>
              <a:t>			c     d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286000" y="1676400"/>
            <a:ext cx="9906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286000" y="2819400"/>
            <a:ext cx="9906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9718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Inverse (K)</a:t>
            </a:r>
            <a:endParaRPr lang="en-US" sz="2400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971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4114800" y="2819400"/>
            <a:ext cx="1143000" cy="1066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5791200" y="2819400"/>
            <a:ext cx="12192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2971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41910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Det</a:t>
            </a:r>
            <a:r>
              <a:rPr lang="en-US" sz="2400" dirty="0" smtClean="0">
                <a:solidFill>
                  <a:schemeClr val="tx1"/>
                </a:solidFill>
              </a:rPr>
              <a:t> (K)</a:t>
            </a:r>
            <a:endParaRPr lang="en-US" sz="2400" dirty="0">
              <a:noFill/>
            </a:endParaRPr>
          </a:p>
        </p:txBody>
      </p:sp>
      <p:sp>
        <p:nvSpPr>
          <p:cNvPr id="12" name="Double Bracket 11"/>
          <p:cNvSpPr/>
          <p:nvPr/>
        </p:nvSpPr>
        <p:spPr>
          <a:xfrm>
            <a:off x="2286000" y="4038600"/>
            <a:ext cx="990600" cy="1066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1400" y="4191000"/>
            <a:ext cx="541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</a:rPr>
              <a:t>det</a:t>
            </a:r>
            <a:r>
              <a:rPr lang="en-US" sz="3200" dirty="0" smtClean="0">
                <a:solidFill>
                  <a:schemeClr val="tx1"/>
                </a:solidFill>
              </a:rPr>
              <a:t> (K) = ((</a:t>
            </a:r>
            <a:r>
              <a:rPr lang="en-US" sz="3200" dirty="0" err="1" smtClean="0">
                <a:solidFill>
                  <a:schemeClr val="tx1"/>
                </a:solidFill>
              </a:rPr>
              <a:t>a.d</a:t>
            </a:r>
            <a:r>
              <a:rPr lang="en-US" sz="3200" dirty="0" smtClean="0">
                <a:solidFill>
                  <a:schemeClr val="tx1"/>
                </a:solidFill>
              </a:rPr>
              <a:t>)-(</a:t>
            </a:r>
            <a:r>
              <a:rPr lang="en-US" sz="3200" dirty="0" err="1" smtClean="0">
                <a:solidFill>
                  <a:schemeClr val="tx1"/>
                </a:solidFill>
              </a:rPr>
              <a:t>b.c</a:t>
            </a:r>
            <a:r>
              <a:rPr lang="en-US" sz="3200" dirty="0" smtClean="0">
                <a:solidFill>
                  <a:schemeClr val="tx1"/>
                </a:solidFill>
              </a:rPr>
              <a:t>))  mod 26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/>
              <a:t>Contoh</a:t>
            </a:r>
            <a:r>
              <a:rPr lang="en-US" sz="3600" dirty="0" smtClean="0"/>
              <a:t> 1: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(Inverse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		4   3</a:t>
            </a:r>
          </a:p>
          <a:p>
            <a:pPr>
              <a:buNone/>
            </a:pPr>
            <a:r>
              <a:rPr lang="en-US" dirty="0" smtClean="0"/>
              <a:t>			3    3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Det</a:t>
            </a:r>
            <a:r>
              <a:rPr lang="en-US" dirty="0" smtClean="0"/>
              <a:t> (K) =  ( K * X mod 26=1 )</a:t>
            </a:r>
          </a:p>
          <a:p>
            <a:pPr>
              <a:buNone/>
            </a:pPr>
            <a:r>
              <a:rPr lang="en-US" sz="2800" dirty="0" err="1" smtClean="0"/>
              <a:t>Penyelesaian</a:t>
            </a:r>
            <a:r>
              <a:rPr lang="en-US" sz="2800" dirty="0" smtClean="0"/>
              <a:t> :  </a:t>
            </a:r>
            <a:r>
              <a:rPr lang="en-US" sz="2800" dirty="0" err="1" smtClean="0"/>
              <a:t>carilah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X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mod 26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=1: </a:t>
            </a:r>
          </a:p>
          <a:p>
            <a:pPr>
              <a:buNone/>
            </a:pPr>
            <a:r>
              <a:rPr lang="en-US" dirty="0" smtClean="0"/>
              <a:t>3 *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mod 26=0,    3 *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mod 26=3,    3 *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mod 26=6,  </a:t>
            </a:r>
          </a:p>
          <a:p>
            <a:pPr>
              <a:buNone/>
            </a:pPr>
            <a:r>
              <a:rPr lang="en-US" dirty="0" smtClean="0"/>
              <a:t>3 *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mod 26=9,    3 *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 mod 26=12,  3 *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 mod 26 =15,</a:t>
            </a:r>
          </a:p>
          <a:p>
            <a:pPr>
              <a:buNone/>
            </a:pPr>
            <a:r>
              <a:rPr lang="en-US" dirty="0" smtClean="0"/>
              <a:t>3 *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 mod 26 =18, 3 *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 mod 26 =21, 3 * </a:t>
            </a:r>
            <a:r>
              <a:rPr lang="en-US" dirty="0" smtClean="0">
                <a:solidFill>
                  <a:srgbClr val="C00000"/>
                </a:solidFill>
              </a:rPr>
              <a:t>8</a:t>
            </a:r>
            <a:r>
              <a:rPr lang="en-US" dirty="0" smtClean="0"/>
              <a:t> mod 26 =24,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3 * 9 mod 26 = 1</a:t>
            </a:r>
            <a:r>
              <a:rPr lang="en-US" dirty="0" smtClean="0"/>
              <a:t>	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209800" y="1676400"/>
            <a:ext cx="914400" cy="762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16764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Det</a:t>
            </a:r>
            <a:r>
              <a:rPr lang="en-US" sz="2400" dirty="0" smtClean="0">
                <a:solidFill>
                  <a:schemeClr val="tx1"/>
                </a:solidFill>
              </a:rPr>
              <a:t> (K)</a:t>
            </a:r>
            <a:endParaRPr lang="en-US" sz="2400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1676400"/>
            <a:ext cx="5029200" cy="99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en-US" sz="2800" b="1" dirty="0" err="1" smtClean="0">
                <a:solidFill>
                  <a:schemeClr val="tx1"/>
                </a:solidFill>
              </a:rPr>
              <a:t>det</a:t>
            </a:r>
            <a:r>
              <a:rPr lang="en-US" sz="2800" b="1" dirty="0" smtClean="0">
                <a:solidFill>
                  <a:schemeClr val="tx1"/>
                </a:solidFill>
              </a:rPr>
              <a:t> (K) = ((4*3)-(3*3)) Mod 26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          (K) =   (12 – 9) Mod 26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          (K)    = 3 Mod 26 = 3</a:t>
            </a:r>
            <a:endParaRPr lang="en-US" sz="2800" b="1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9718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5257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/>
              <a:t>Contoh</a:t>
            </a:r>
            <a:r>
              <a:rPr lang="en-US" sz="3600" dirty="0" smtClean="0"/>
              <a:t> 1: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(inverse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1 		1	 3     -3	(9*3)    (9*(-3))</a:t>
            </a:r>
          </a:p>
          <a:p>
            <a:pPr>
              <a:buNone/>
            </a:pPr>
            <a:r>
              <a:rPr lang="en-US" dirty="0" err="1" smtClean="0"/>
              <a:t>Det</a:t>
            </a:r>
            <a:r>
              <a:rPr lang="en-US" dirty="0" smtClean="0"/>
              <a:t>(k)	9	-3      4	(9*(-3)  (9*4)</a:t>
            </a:r>
          </a:p>
          <a:p>
            <a:pPr>
              <a:buNone/>
            </a:pPr>
            <a:r>
              <a:rPr lang="en-US" dirty="0" smtClean="0"/>
              <a:t>						  27    -27</a:t>
            </a:r>
          </a:p>
          <a:p>
            <a:pPr>
              <a:buNone/>
            </a:pPr>
            <a:r>
              <a:rPr lang="en-US" dirty="0" smtClean="0"/>
              <a:t>						 -27     36</a:t>
            </a:r>
          </a:p>
          <a:p>
            <a:pPr>
              <a:buNone/>
            </a:pPr>
            <a:r>
              <a:rPr lang="en-US" dirty="0" smtClean="0"/>
              <a:t>						   </a:t>
            </a:r>
            <a:r>
              <a:rPr lang="en-US" dirty="0" smtClean="0">
                <a:solidFill>
                  <a:srgbClr val="FF0000"/>
                </a:solidFill>
              </a:rPr>
              <a:t>1       25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		 25	   10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828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209800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2209800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ouble Bracket 11"/>
          <p:cNvSpPr/>
          <p:nvPr/>
        </p:nvSpPr>
        <p:spPr>
          <a:xfrm>
            <a:off x="3276600" y="1676400"/>
            <a:ext cx="1219200" cy="1066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19050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noFill/>
            </a:endParaRPr>
          </a:p>
        </p:txBody>
      </p:sp>
      <p:sp>
        <p:nvSpPr>
          <p:cNvPr id="14" name="Double Bracket 13"/>
          <p:cNvSpPr/>
          <p:nvPr/>
        </p:nvSpPr>
        <p:spPr>
          <a:xfrm>
            <a:off x="4953000" y="1676400"/>
            <a:ext cx="2743200" cy="1066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1828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0" y="18288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 26</a:t>
            </a:r>
            <a:endParaRPr lang="en-US" sz="2400" dirty="0">
              <a:noFill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5029200" y="2819400"/>
            <a:ext cx="1752600" cy="1066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29718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 26</a:t>
            </a:r>
            <a:endParaRPr lang="en-US" sz="2400" dirty="0">
              <a:noFill/>
            </a:endParaRPr>
          </a:p>
        </p:txBody>
      </p:sp>
      <p:sp>
        <p:nvSpPr>
          <p:cNvPr id="19" name="Double Bracket 18"/>
          <p:cNvSpPr/>
          <p:nvPr/>
        </p:nvSpPr>
        <p:spPr>
          <a:xfrm>
            <a:off x="5029200" y="3962400"/>
            <a:ext cx="1752600" cy="1143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28956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4114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 : </a:t>
            </a:r>
            <a:r>
              <a:rPr lang="en-US" dirty="0" err="1" smtClean="0"/>
              <a:t>Deskripsi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r>
              <a:rPr lang="en-US" dirty="0" smtClean="0"/>
              <a:t> (OH)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Plain Text 	: O    H   L    A</a:t>
            </a:r>
          </a:p>
          <a:p>
            <a:pPr>
              <a:buNone/>
            </a:pPr>
            <a:r>
              <a:rPr lang="en-US" dirty="0" smtClean="0"/>
              <a:t>		                14,  7, 11,  0</a:t>
            </a:r>
          </a:p>
          <a:p>
            <a:r>
              <a:rPr lang="en-US" dirty="0" smtClean="0"/>
              <a:t>Key =    1    25</a:t>
            </a:r>
          </a:p>
          <a:p>
            <a:pPr lvl="1">
              <a:buNone/>
            </a:pPr>
            <a:r>
              <a:rPr lang="en-US" dirty="0" smtClean="0"/>
              <a:t>		    </a:t>
            </a:r>
            <a:r>
              <a:rPr lang="en-US" sz="3200" dirty="0" smtClean="0"/>
              <a:t>25  10</a:t>
            </a:r>
          </a:p>
          <a:p>
            <a:pPr marL="342900" lvl="1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3200" dirty="0" err="1" smtClean="0"/>
              <a:t>Deskripsi</a:t>
            </a:r>
            <a:r>
              <a:rPr lang="en-US" sz="3200" dirty="0" smtClean="0"/>
              <a:t> : O, H</a:t>
            </a:r>
          </a:p>
          <a:p>
            <a:pPr marL="971550" lvl="1" indent="-514350">
              <a:buAutoNum type="arabicPlain"/>
            </a:pPr>
            <a:r>
              <a:rPr lang="en-US" sz="3200" dirty="0" smtClean="0"/>
              <a:t>25     14	(1 * 14) + (25*7)</a:t>
            </a:r>
          </a:p>
          <a:p>
            <a:pPr marL="971550" lvl="1" indent="-514350">
              <a:buNone/>
            </a:pPr>
            <a:r>
              <a:rPr lang="en-US" sz="3200" dirty="0" smtClean="0"/>
              <a:t>25   10       7		(25*14) + (10*7)</a:t>
            </a:r>
          </a:p>
          <a:p>
            <a:pPr lvl="1">
              <a:buNone/>
            </a:pPr>
            <a:r>
              <a:rPr lang="en-US" sz="3200" dirty="0" smtClean="0"/>
              <a:t>				14 + 175</a:t>
            </a:r>
          </a:p>
          <a:p>
            <a:pPr lvl="1">
              <a:buNone/>
            </a:pPr>
            <a:r>
              <a:rPr lang="en-US" sz="3200" dirty="0" smtClean="0"/>
              <a:t>				350 + 70</a:t>
            </a:r>
          </a:p>
          <a:p>
            <a:pPr>
              <a:buNone/>
            </a:pPr>
            <a:r>
              <a:rPr lang="en-US" dirty="0" smtClean="0"/>
              <a:t>				189</a:t>
            </a:r>
          </a:p>
          <a:p>
            <a:pPr>
              <a:buNone/>
            </a:pPr>
            <a:r>
              <a:rPr lang="en-US" dirty="0" smtClean="0"/>
              <a:t>				420</a:t>
            </a:r>
          </a:p>
          <a:p>
            <a:pPr>
              <a:buNone/>
            </a:pPr>
            <a:r>
              <a:rPr lang="en-US" dirty="0" smtClean="0"/>
              <a:t>				 7</a:t>
            </a:r>
          </a:p>
          <a:p>
            <a:pPr>
              <a:buNone/>
            </a:pPr>
            <a:r>
              <a:rPr lang="en-US" dirty="0" smtClean="0"/>
              <a:t>				 4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1524000" y="2286000"/>
            <a:ext cx="990600" cy="609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838200" y="3276600"/>
            <a:ext cx="1066800" cy="685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057400" y="3276600"/>
            <a:ext cx="381000" cy="685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200400" y="3276600"/>
            <a:ext cx="2057400" cy="609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3200400" y="3962400"/>
            <a:ext cx="1143000" cy="609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3200400" y="4648200"/>
            <a:ext cx="609600" cy="609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3200400" y="5334000"/>
            <a:ext cx="381000" cy="609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32766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9624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1400" y="52578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= H, E</a:t>
            </a:r>
            <a:endParaRPr lang="en-US" sz="2000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0800" y="32766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38862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0800" y="45720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0" y="5257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1: </a:t>
            </a:r>
            <a:r>
              <a:rPr lang="en-US" dirty="0" err="1" smtClean="0"/>
              <a:t>Deskripsi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r>
              <a:rPr lang="en-US" dirty="0" smtClean="0"/>
              <a:t> (LA)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3200" dirty="0" err="1" smtClean="0"/>
              <a:t>Deskripsi</a:t>
            </a:r>
            <a:r>
              <a:rPr lang="en-US" sz="3200" dirty="0" smtClean="0"/>
              <a:t> : L, A</a:t>
            </a:r>
          </a:p>
          <a:p>
            <a:pPr marL="971550" lvl="1" indent="-514350">
              <a:buAutoNum type="arabicPlain"/>
            </a:pPr>
            <a:r>
              <a:rPr lang="en-US" sz="3200" dirty="0" smtClean="0"/>
              <a:t>25     11	(1 * 11) + (25*0)</a:t>
            </a:r>
          </a:p>
          <a:p>
            <a:pPr marL="971550" lvl="1" indent="-514350">
              <a:buNone/>
            </a:pPr>
            <a:r>
              <a:rPr lang="en-US" sz="3200" dirty="0" smtClean="0"/>
              <a:t>25  10      0	(25*11) + (10*0)</a:t>
            </a:r>
          </a:p>
          <a:p>
            <a:pPr lvl="1">
              <a:buNone/>
            </a:pPr>
            <a:r>
              <a:rPr lang="en-US" sz="3200" dirty="0" smtClean="0"/>
              <a:t>				11+ 0</a:t>
            </a:r>
          </a:p>
          <a:p>
            <a:pPr lvl="1">
              <a:buNone/>
            </a:pPr>
            <a:r>
              <a:rPr lang="en-US" sz="3200" dirty="0" smtClean="0"/>
              <a:t>				275+ 0</a:t>
            </a:r>
          </a:p>
          <a:p>
            <a:pPr>
              <a:buNone/>
            </a:pPr>
            <a:r>
              <a:rPr lang="en-US" dirty="0" smtClean="0"/>
              <a:t>				 11</a:t>
            </a:r>
          </a:p>
          <a:p>
            <a:pPr>
              <a:buNone/>
            </a:pPr>
            <a:r>
              <a:rPr lang="en-US" dirty="0" smtClean="0"/>
              <a:t>				275</a:t>
            </a:r>
          </a:p>
          <a:p>
            <a:pPr>
              <a:buNone/>
            </a:pPr>
            <a:r>
              <a:rPr lang="en-US" dirty="0" smtClean="0"/>
              <a:t>				 11</a:t>
            </a:r>
          </a:p>
          <a:p>
            <a:pPr>
              <a:buNone/>
            </a:pPr>
            <a:r>
              <a:rPr lang="en-US" dirty="0" smtClean="0"/>
              <a:t>				 15</a:t>
            </a:r>
          </a:p>
          <a:p>
            <a:pPr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Dari OHLA = HELP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914400" y="1981200"/>
            <a:ext cx="1066800" cy="762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209800" y="1981200"/>
            <a:ext cx="457200" cy="762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200400" y="1981200"/>
            <a:ext cx="2514600" cy="8382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3200400" y="2895600"/>
            <a:ext cx="1143000" cy="685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3276600" y="3657600"/>
            <a:ext cx="609600" cy="7620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3276600" y="4495800"/>
            <a:ext cx="457200" cy="685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0574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28956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36576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 26</a:t>
            </a:r>
            <a:endParaRPr lang="en-US" sz="2000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4495800"/>
            <a:ext cx="1219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= L, P</a:t>
            </a:r>
            <a:endParaRPr lang="en-US" sz="2000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20574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28956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36576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4495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2: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</a:t>
            </a:r>
            <a:r>
              <a:rPr lang="en-US" sz="3600" dirty="0" err="1" smtClean="0"/>
              <a:t>Matriks</a:t>
            </a:r>
            <a:r>
              <a:rPr lang="en-US" sz="3600" dirty="0" smtClean="0"/>
              <a:t> 3*3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alogaritma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endParaRPr lang="en-US" dirty="0" smtClean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Alogaritma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Hill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Hill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termaksud</a:t>
            </a:r>
            <a:r>
              <a:rPr lang="en-US" dirty="0" smtClean="0"/>
              <a:t> </a:t>
            </a:r>
            <a:r>
              <a:rPr lang="en-US" dirty="0" err="1" smtClean="0"/>
              <a:t>Alogaritma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 smtClean="0"/>
          </a:p>
          <a:p>
            <a:pPr algn="just"/>
            <a:r>
              <a:rPr lang="en-US" dirty="0" err="1" smtClean="0"/>
              <a:t>Dasar</a:t>
            </a:r>
            <a:r>
              <a:rPr lang="en-US" dirty="0" smtClean="0"/>
              <a:t> Dari Hill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Modulo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Hill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Inverse(</a:t>
            </a:r>
            <a:r>
              <a:rPr lang="en-US" dirty="0" err="1" smtClean="0"/>
              <a:t>kebalikan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per-block plaintext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 smtClean="0"/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blok-blok</a:t>
            </a:r>
            <a:r>
              <a:rPr lang="en-US" dirty="0" smtClean="0"/>
              <a:t>, plaintext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A=0, B=1….. </a:t>
            </a:r>
            <a:r>
              <a:rPr lang="en-US" dirty="0" err="1" smtClean="0"/>
              <a:t>dan</a:t>
            </a:r>
            <a:r>
              <a:rPr lang="en-US" dirty="0" smtClean="0"/>
              <a:t> Z=25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(inverse)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Hill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C = K. P</a:t>
            </a:r>
          </a:p>
          <a:p>
            <a:pPr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C = </a:t>
            </a:r>
            <a:r>
              <a:rPr lang="en-US" dirty="0" err="1" smtClean="0"/>
              <a:t>Chipertext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K = </a:t>
            </a:r>
            <a:r>
              <a:rPr lang="en-US" dirty="0" err="1" smtClean="0"/>
              <a:t>Kunci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 = plaintext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58659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1 : </a:t>
            </a:r>
            <a:r>
              <a:rPr lang="en-US" sz="3200" dirty="0" err="1" smtClean="0"/>
              <a:t>Enkripsi</a:t>
            </a:r>
            <a:r>
              <a:rPr lang="en-US" sz="3200" dirty="0" smtClean="0"/>
              <a:t> Hill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r>
              <a:rPr lang="en-US" sz="3200" dirty="0" err="1" smtClean="0"/>
              <a:t>Matriks</a:t>
            </a:r>
            <a:r>
              <a:rPr lang="en-US" sz="3200" dirty="0" smtClean="0"/>
              <a:t> 2*2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Plain Text 	: H   E   L     P</a:t>
            </a:r>
          </a:p>
          <a:p>
            <a:pPr>
              <a:buNone/>
            </a:pPr>
            <a:r>
              <a:rPr lang="en-US" dirty="0" smtClean="0"/>
              <a:t>				  7,   4, 11, 15</a:t>
            </a:r>
          </a:p>
          <a:p>
            <a:r>
              <a:rPr lang="en-US" dirty="0" smtClean="0"/>
              <a:t>Key =    4    3</a:t>
            </a:r>
          </a:p>
          <a:p>
            <a:pPr lvl="1">
              <a:buNone/>
            </a:pPr>
            <a:r>
              <a:rPr lang="en-US" dirty="0" smtClean="0"/>
              <a:t>		        </a:t>
            </a:r>
            <a:r>
              <a:rPr lang="en-US" sz="3200" dirty="0" smtClean="0"/>
              <a:t>3    3</a:t>
            </a:r>
          </a:p>
          <a:p>
            <a:pPr>
              <a:buNone/>
            </a:pPr>
            <a:r>
              <a:rPr lang="en-US" dirty="0" smtClean="0"/>
              <a:t>				   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uble Bracket 5"/>
          <p:cNvSpPr/>
          <p:nvPr/>
        </p:nvSpPr>
        <p:spPr>
          <a:xfrm>
            <a:off x="1981200" y="4114800"/>
            <a:ext cx="10668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/>
              <a:t>Contoh</a:t>
            </a:r>
            <a:r>
              <a:rPr lang="en-US" sz="3600" dirty="0" smtClean="0"/>
              <a:t> 1: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Hill </a:t>
            </a:r>
            <a:r>
              <a:rPr lang="en-US" sz="3600" dirty="0" err="1" smtClean="0"/>
              <a:t>Chiper</a:t>
            </a:r>
            <a:r>
              <a:rPr lang="en-US" sz="3600" dirty="0" smtClean="0"/>
              <a:t> </a:t>
            </a:r>
            <a:r>
              <a:rPr lang="en-US" sz="3600" dirty="0" err="1" smtClean="0"/>
              <a:t>Alfabet</a:t>
            </a:r>
            <a:r>
              <a:rPr lang="en-US" sz="3600" dirty="0" smtClean="0"/>
              <a:t> : H 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4   3     7 		(4*7) + (3*4)   </a:t>
            </a:r>
          </a:p>
          <a:p>
            <a:pPr>
              <a:buNone/>
            </a:pPr>
            <a:r>
              <a:rPr lang="en-US" dirty="0" smtClean="0"/>
              <a:t>   3   3     4		(3*7) + (3*4)</a:t>
            </a:r>
          </a:p>
          <a:p>
            <a:pPr>
              <a:buNone/>
            </a:pPr>
            <a:r>
              <a:rPr lang="en-US" dirty="0" smtClean="0"/>
              <a:t>				28 + 12</a:t>
            </a:r>
          </a:p>
          <a:p>
            <a:pPr>
              <a:buNone/>
            </a:pPr>
            <a:r>
              <a:rPr lang="en-US" dirty="0" smtClean="0"/>
              <a:t>				21 +12</a:t>
            </a:r>
          </a:p>
          <a:p>
            <a:pPr>
              <a:buNone/>
            </a:pPr>
            <a:r>
              <a:rPr lang="en-US" dirty="0" smtClean="0"/>
              <a:t>				40</a:t>
            </a:r>
          </a:p>
          <a:p>
            <a:pPr>
              <a:buNone/>
            </a:pPr>
            <a:r>
              <a:rPr lang="en-US" dirty="0" smtClean="0"/>
              <a:t>				33</a:t>
            </a:r>
          </a:p>
          <a:p>
            <a:pPr>
              <a:buNone/>
            </a:pPr>
            <a:r>
              <a:rPr lang="en-US" dirty="0" smtClean="0"/>
              <a:t>				14</a:t>
            </a:r>
          </a:p>
          <a:p>
            <a:pPr>
              <a:buNone/>
            </a:pPr>
            <a:r>
              <a:rPr lang="en-US" dirty="0" smtClean="0"/>
              <a:t>     			 7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685800" y="1676400"/>
            <a:ext cx="9144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828800" y="1676400"/>
            <a:ext cx="4572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3124200" y="1676400"/>
            <a:ext cx="24384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3200400" y="2667000"/>
            <a:ext cx="1371600" cy="9906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200400" y="3810000"/>
            <a:ext cx="5334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9718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41148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7526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28956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4191000"/>
            <a:ext cx="16002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 26</a:t>
            </a:r>
            <a:endParaRPr lang="en-US" sz="3200" dirty="0">
              <a:noFill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200400" y="4876800"/>
            <a:ext cx="533400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49530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=</a:t>
            </a:r>
            <a:endParaRPr lang="en-US" sz="3200" dirty="0"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495300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= O, H</a:t>
            </a:r>
            <a:endParaRPr lang="en-US" sz="3200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392</Words>
  <Application>Microsoft Office PowerPoint</Application>
  <PresentationFormat>On-screen Show 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Matakuliah : Keamanan Komputer Kriptografi  Keyword Chiper dan Hill Chiper</vt:lpstr>
      <vt:lpstr>Indikator Pencapaian</vt:lpstr>
      <vt:lpstr>Hill Chiper</vt:lpstr>
      <vt:lpstr>Teknik Enkripsi </vt:lpstr>
      <vt:lpstr>Teknik Deskripsi</vt:lpstr>
      <vt:lpstr>Rumus Enkripsi Hill Chiper</vt:lpstr>
      <vt:lpstr>Rumus Enkripsi</vt:lpstr>
      <vt:lpstr>Contoh 1 : Enkripsi Hill Chiper Matriks 2*2</vt:lpstr>
      <vt:lpstr>Contoh 1: Enkripsi Hill Chiper Alfabet : H E</vt:lpstr>
      <vt:lpstr>Contoh 1: Lanjut (Enkripsi Hill Chiper Alfabet : L P)</vt:lpstr>
      <vt:lpstr>Contoh 1: Enkripsi Hill Chiper (Inverse Key)</vt:lpstr>
      <vt:lpstr>Contoh 1: Enkripsi Hill Chiper (Inverse Key)</vt:lpstr>
      <vt:lpstr>Contoh 1: Enkripsi Hill Chiper (inverse Key)</vt:lpstr>
      <vt:lpstr>Contoh 1 : Deskripsi Hill Chiper (OH)</vt:lpstr>
      <vt:lpstr>Contoh 1: Deskripsi Hill Chiper (LA)</vt:lpstr>
      <vt:lpstr>Contoh 2: Enkripsi Hill Chiper Matriks 3*3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Chiper</dc:title>
  <dc:creator>LKP-ITSC</dc:creator>
  <cp:lastModifiedBy>LKP-ITSC</cp:lastModifiedBy>
  <cp:revision>79</cp:revision>
  <dcterms:created xsi:type="dcterms:W3CDTF">2001-12-31T16:27:28Z</dcterms:created>
  <dcterms:modified xsi:type="dcterms:W3CDTF">2001-12-31T17:22:30Z</dcterms:modified>
</cp:coreProperties>
</file>