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300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79" r:id="rId12"/>
    <p:sldId id="264" r:id="rId13"/>
    <p:sldId id="265" r:id="rId14"/>
    <p:sldId id="280" r:id="rId15"/>
    <p:sldId id="266" r:id="rId16"/>
    <p:sldId id="267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86" r:id="rId25"/>
    <p:sldId id="281" r:id="rId26"/>
    <p:sldId id="295" r:id="rId27"/>
    <p:sldId id="285" r:id="rId28"/>
    <p:sldId id="284" r:id="rId29"/>
    <p:sldId id="296" r:id="rId30"/>
    <p:sldId id="282" r:id="rId31"/>
    <p:sldId id="288" r:id="rId32"/>
    <p:sldId id="289" r:id="rId33"/>
    <p:sldId id="294" r:id="rId34"/>
    <p:sldId id="290" r:id="rId35"/>
    <p:sldId id="291" r:id="rId36"/>
    <p:sldId id="292" r:id="rId37"/>
    <p:sldId id="293" r:id="rId38"/>
    <p:sldId id="298" r:id="rId39"/>
    <p:sldId id="299" r:id="rId40"/>
  </p:sldIdLst>
  <p:sldSz cx="9906000" cy="6858000" type="A4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72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illiamstallings.com/DCC7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743199"/>
            <a:ext cx="8420100" cy="857251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Komunikasi</a:t>
            </a:r>
            <a:r>
              <a:rPr lang="en-US" sz="4000" b="1" dirty="0" smtClean="0"/>
              <a:t> Data &amp; </a:t>
            </a:r>
            <a:r>
              <a:rPr lang="en-US" sz="4000" b="1" dirty="0" err="1" smtClean="0"/>
              <a:t>Jaringan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9342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Pengampu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1600200"/>
            <a:ext cx="1066356" cy="9483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74638"/>
            <a:ext cx="9080500" cy="7921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 smtClean="0"/>
              <a:t>Sinyal</a:t>
            </a:r>
            <a:r>
              <a:rPr lang="en-US" b="1" dirty="0" smtClean="0"/>
              <a:t> Analog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1472" y="1524000"/>
            <a:ext cx="9174328" cy="24384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" y="4114800"/>
            <a:ext cx="9163050" cy="23622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7409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Sinyal</a:t>
            </a:r>
            <a:r>
              <a:rPr lang="en-US" sz="3200" b="1" dirty="0" smtClean="0"/>
              <a:t> Analog </a:t>
            </a:r>
            <a:r>
              <a:rPr lang="en-US" sz="3200" b="1" dirty="0" err="1" smtClean="0"/>
              <a:t>Membawa</a:t>
            </a:r>
            <a:r>
              <a:rPr lang="en-US" sz="3200" b="1" dirty="0" smtClean="0"/>
              <a:t> Data Digital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Analog</a:t>
            </a:r>
            <a:endParaRPr lang="en-US" sz="3200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7851" y="1752601"/>
            <a:ext cx="572690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906000" cy="559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 smtClean="0"/>
              <a:t>Transmisi</a:t>
            </a:r>
            <a:r>
              <a:rPr lang="en-US" b="1" dirty="0" smtClean="0"/>
              <a:t> Digital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05000"/>
            <a:ext cx="8915400" cy="42211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Digital (Baseband)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medium </a:t>
            </a:r>
            <a:r>
              <a:rPr lang="en-US" dirty="0" err="1" smtClean="0"/>
              <a:t>kawat</a:t>
            </a:r>
            <a:endParaRPr lang="en-US" dirty="0" smtClean="0"/>
          </a:p>
          <a:p>
            <a:pPr algn="just"/>
            <a:r>
              <a:rPr lang="en-US" dirty="0" err="1" smtClean="0"/>
              <a:t>Informasi</a:t>
            </a:r>
            <a:r>
              <a:rPr lang="en-US" dirty="0" smtClean="0"/>
              <a:t> discrete-</a:t>
            </a:r>
            <a:r>
              <a:rPr lang="en-US" dirty="0" err="1" smtClean="0"/>
              <a:t>lavel</a:t>
            </a:r>
            <a:endParaRPr lang="en-US" dirty="0" smtClean="0"/>
          </a:p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Digital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analog </a:t>
            </a:r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Memnghubungkan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repeater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“0” </a:t>
            </a:r>
            <a:r>
              <a:rPr lang="en-US" dirty="0" err="1" smtClean="0"/>
              <a:t>dan</a:t>
            </a:r>
            <a:r>
              <a:rPr lang="en-US" dirty="0" smtClean="0"/>
              <a:t> “1”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Sinyal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7850" y="1600200"/>
            <a:ext cx="8750300" cy="24384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4171950"/>
            <a:ext cx="87503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9060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b="1" dirty="0" err="1" smtClean="0"/>
              <a:t>Sinyal</a:t>
            </a:r>
            <a:r>
              <a:rPr lang="en-US" sz="2800" b="1" dirty="0" smtClean="0"/>
              <a:t> Digital </a:t>
            </a:r>
            <a:r>
              <a:rPr lang="en-US" sz="2800" b="1" dirty="0" err="1" smtClean="0"/>
              <a:t>Membawa</a:t>
            </a:r>
            <a:r>
              <a:rPr lang="en-US" sz="2800" b="1" dirty="0"/>
              <a:t> </a:t>
            </a:r>
            <a:r>
              <a:rPr lang="en-US" sz="2800" b="1" dirty="0" smtClean="0"/>
              <a:t>Data Analog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Digita</a:t>
            </a:r>
            <a:r>
              <a:rPr lang="en-US" sz="2800" b="1" dirty="0"/>
              <a:t>l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9906000" cy="532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MEDIA TRANSMISI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smtClean="0"/>
              <a:t>Media </a:t>
            </a:r>
            <a:r>
              <a:rPr lang="en-US" sz="3600" b="1" dirty="0" err="1" smtClean="0"/>
              <a:t>Transmisi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Terpadu</a:t>
            </a:r>
            <a:r>
              <a:rPr lang="en-US" sz="3600" b="1" dirty="0" smtClean="0"/>
              <a:t> (Guided media)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Terpadu</a:t>
            </a:r>
            <a:r>
              <a:rPr lang="en-US" dirty="0" smtClean="0"/>
              <a:t> (Guided media ) : </a:t>
            </a:r>
            <a:r>
              <a:rPr lang="en-US" dirty="0" err="1" smtClean="0"/>
              <a:t>gelombang-gelombang</a:t>
            </a:r>
            <a:r>
              <a:rPr lang="en-US" dirty="0" smtClean="0"/>
              <a:t> </a:t>
            </a:r>
            <a:r>
              <a:rPr lang="en-US" dirty="0" err="1" smtClean="0"/>
              <a:t>dipandu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Contohnya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Twisted pair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 </a:t>
            </a:r>
            <a:r>
              <a:rPr lang="en-US" dirty="0" err="1" smtClean="0"/>
              <a:t>Koaksial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Optic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Guided Media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Twister Pair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Koaksial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7851" y="2133600"/>
            <a:ext cx="37869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330201" y="3962400"/>
            <a:ext cx="404495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/>
              <a:t>Serat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Optik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 l="9505"/>
          <a:stretch>
            <a:fillRect/>
          </a:stretch>
        </p:blipFill>
        <p:spPr bwMode="auto">
          <a:xfrm>
            <a:off x="4622800" y="2209800"/>
            <a:ext cx="5035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 l="5797"/>
          <a:stretch>
            <a:fillRect/>
          </a:stretch>
        </p:blipFill>
        <p:spPr bwMode="auto">
          <a:xfrm>
            <a:off x="2806700" y="4648201"/>
            <a:ext cx="5943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4648200"/>
            <a:ext cx="2311400" cy="189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Media </a:t>
            </a:r>
            <a:r>
              <a:rPr lang="en-US" sz="3200" b="1" dirty="0" err="1" smtClean="0"/>
              <a:t>transmisi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Terpadu</a:t>
            </a:r>
            <a:r>
              <a:rPr lang="en-US" sz="3200" b="1" dirty="0" smtClean="0"/>
              <a:t> (Unguided media)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Unguided Media :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mentransmisikan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memandunya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Contohnya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hampa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Komunikasi</a:t>
            </a:r>
            <a:r>
              <a:rPr lang="en-US" b="1" dirty="0" smtClean="0"/>
              <a:t> Unguided Media </a:t>
            </a:r>
            <a:endParaRPr lang="en-US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1"/>
            <a:ext cx="9906000" cy="47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74638"/>
            <a:ext cx="9163050" cy="8683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19050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		= 30 %</a:t>
            </a:r>
          </a:p>
          <a:p>
            <a:r>
              <a:rPr lang="en-US" dirty="0" smtClean="0"/>
              <a:t>UTS		= 30 %</a:t>
            </a:r>
          </a:p>
          <a:p>
            <a:r>
              <a:rPr lang="en-US" dirty="0" smtClean="0"/>
              <a:t>UAS		= 40 %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362199"/>
            <a:ext cx="8420100" cy="9906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SISTEM TRANSMISI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Simplex :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Stasiun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endParaRPr lang="en-US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b="61896"/>
          <a:stretch>
            <a:fillRect/>
          </a:stretch>
        </p:blipFill>
        <p:spPr bwMode="auto">
          <a:xfrm>
            <a:off x="1155700" y="3505201"/>
            <a:ext cx="79248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Half-Duplex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Half-Duplex :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t="36557" b="30948"/>
          <a:stretch>
            <a:fillRect/>
          </a:stretch>
        </p:blipFill>
        <p:spPr bwMode="auto">
          <a:xfrm>
            <a:off x="1073150" y="3352800"/>
            <a:ext cx="836965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Full-Duplex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Full-Duplex :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,  medium </a:t>
            </a:r>
            <a:r>
              <a:rPr lang="en-US" dirty="0" err="1" smtClean="0"/>
              <a:t>membawah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t="70600"/>
          <a:stretch>
            <a:fillRect/>
          </a:stretch>
        </p:blipFill>
        <p:spPr bwMode="auto">
          <a:xfrm>
            <a:off x="908049" y="3581400"/>
            <a:ext cx="85106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8420100" cy="10668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Local Area Networks (</a:t>
            </a:r>
            <a:r>
              <a:rPr lang="en-US" dirty="0" smtClean="0"/>
              <a:t>LAN)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Local Area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Lingkup lebih kecil</a:t>
            </a:r>
            <a:endParaRPr lang="en-US" dirty="0" smtClean="0"/>
          </a:p>
          <a:p>
            <a:pPr lvl="1"/>
            <a:r>
              <a:rPr lang="id-ID" dirty="0" smtClean="0"/>
              <a:t>Bangunan atau kampus kecil</a:t>
            </a:r>
            <a:endParaRPr lang="en-US" dirty="0" smtClean="0"/>
          </a:p>
          <a:p>
            <a:r>
              <a:rPr lang="id-ID" dirty="0" smtClean="0"/>
              <a:t>Biasanya dimiliki oleh organisasi yang mempunyai alat yang sama</a:t>
            </a:r>
            <a:endParaRPr lang="en-US" dirty="0" smtClean="0"/>
          </a:p>
          <a:p>
            <a:r>
              <a:rPr lang="en-US" dirty="0" smtClean="0"/>
              <a:t>Data rates </a:t>
            </a:r>
            <a:r>
              <a:rPr lang="id-ID" dirty="0" smtClean="0"/>
              <a:t>jauh lebih tinggi</a:t>
            </a:r>
            <a:endParaRPr lang="en-US" dirty="0" smtClean="0"/>
          </a:p>
          <a:p>
            <a:r>
              <a:rPr lang="id-ID" dirty="0" smtClean="0"/>
              <a:t>Biasanya digunakan sistem broadcast</a:t>
            </a:r>
            <a:endParaRPr lang="en-US" dirty="0" smtClean="0"/>
          </a:p>
          <a:p>
            <a:r>
              <a:rPr lang="id-ID" dirty="0" smtClean="0"/>
              <a:t>Sekarang sistem switched dan ATM mulai dikenalkan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Konfigurasi</a:t>
            </a:r>
            <a:r>
              <a:rPr lang="en-US" dirty="0" smtClean="0"/>
              <a:t> LAN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1"/>
            <a:ext cx="891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438400"/>
            <a:ext cx="8420100" cy="11620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Wide Area Networks (</a:t>
            </a:r>
            <a:r>
              <a:rPr lang="en-US" dirty="0" smtClean="0"/>
              <a:t>WAN)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Wide Area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Area geografis yang besar</a:t>
            </a:r>
            <a:endParaRPr lang="en-US" dirty="0" smtClean="0"/>
          </a:p>
          <a:p>
            <a:r>
              <a:rPr lang="id-ID" dirty="0" smtClean="0"/>
              <a:t>Teknologi alternative</a:t>
            </a:r>
            <a:endParaRPr lang="en-US" dirty="0" smtClean="0"/>
          </a:p>
          <a:p>
            <a:pPr lvl="1"/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1"/>
            <a:r>
              <a:rPr lang="en-US" dirty="0" smtClean="0"/>
              <a:t>Frame relay</a:t>
            </a:r>
          </a:p>
          <a:p>
            <a:pPr lvl="1"/>
            <a:r>
              <a:rPr lang="en-US" dirty="0" smtClean="0"/>
              <a:t> Asynchronous Transfer Mode (ATM)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Konfigurasi</a:t>
            </a:r>
            <a:r>
              <a:rPr lang="en-US" dirty="0" smtClean="0"/>
              <a:t> WAN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695997"/>
            <a:ext cx="8915400" cy="43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0207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77850" y="1600201"/>
            <a:ext cx="1177159" cy="1552297"/>
            <a:chOff x="1" y="4175"/>
            <a:chExt cx="1086608" cy="155229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" name="Chevron 7"/>
            <p:cNvSpPr/>
            <p:nvPr/>
          </p:nvSpPr>
          <p:spPr>
            <a:xfrm rot="5400000">
              <a:off x="-232844" y="237020"/>
              <a:ext cx="1552297" cy="1086608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" y="547479"/>
              <a:ext cx="1086608" cy="4656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DATA</a:t>
              </a:r>
              <a:endParaRPr lang="en-US" sz="13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3552" y="1600201"/>
            <a:ext cx="7842249" cy="1008993"/>
            <a:chOff x="1086608" y="4176"/>
            <a:chExt cx="9676641" cy="100899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5420432" y="-4329648"/>
              <a:ext cx="1008993" cy="967664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/>
            <p:nvPr/>
          </p:nvSpPr>
          <p:spPr>
            <a:xfrm>
              <a:off x="1086609" y="53430"/>
              <a:ext cx="9627386" cy="91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algn="just"/>
              <a:r>
                <a:rPr lang="en-US" sz="2000" dirty="0" err="1" smtClean="0"/>
                <a:t>Sebuah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gambaran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dari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kenyataan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Konsep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atau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instruksi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dalam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bentuk</a:t>
              </a:r>
              <a:r>
                <a:rPr lang="en-US" sz="2000" dirty="0" smtClean="0"/>
                <a:t> formal yang </a:t>
              </a:r>
              <a:r>
                <a:rPr lang="en-US" sz="2000" dirty="0" err="1" smtClean="0"/>
                <a:t>sesuai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untuk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komunikasi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interpretasi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atau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proses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oleh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manuasia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atau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oleh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peralatan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otomatis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391" y="3200400"/>
            <a:ext cx="1177159" cy="1552297"/>
            <a:chOff x="1" y="1379045"/>
            <a:chExt cx="1086608" cy="155229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Chevron 17"/>
            <p:cNvSpPr/>
            <p:nvPr/>
          </p:nvSpPr>
          <p:spPr>
            <a:xfrm rot="5400000">
              <a:off x="-232844" y="1611890"/>
              <a:ext cx="1552297" cy="1086608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" y="1922349"/>
              <a:ext cx="1086608" cy="4656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INFORMASI</a:t>
              </a:r>
              <a:endParaRPr lang="en-US" sz="1300" b="1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3551" y="3200401"/>
            <a:ext cx="7842250" cy="1008993"/>
            <a:chOff x="1086608" y="1379046"/>
            <a:chExt cx="9676641" cy="1008993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5420432" y="-2954778"/>
              <a:ext cx="1008993" cy="967664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6"/>
            <p:cNvSpPr/>
            <p:nvPr/>
          </p:nvSpPr>
          <p:spPr>
            <a:xfrm>
              <a:off x="1086609" y="1428300"/>
              <a:ext cx="9627386" cy="91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marL="228600" lvl="1" indent="-2286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 smtClean="0"/>
                <a:t>    </a:t>
              </a:r>
              <a:r>
                <a:rPr lang="en-US" sz="2000" dirty="0" err="1" smtClean="0"/>
                <a:t>pengertian</a:t>
              </a:r>
              <a:r>
                <a:rPr lang="en-US" sz="2000" dirty="0" smtClean="0"/>
                <a:t> yang </a:t>
              </a:r>
              <a:r>
                <a:rPr lang="en-US" sz="2000" dirty="0" err="1" smtClean="0"/>
                <a:t>diperuntukkan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bagi</a:t>
              </a:r>
              <a:r>
                <a:rPr lang="en-US" sz="2000" dirty="0" smtClean="0"/>
                <a:t> data </a:t>
              </a:r>
              <a:r>
                <a:rPr lang="en-US" sz="2000" dirty="0" err="1" smtClean="0"/>
                <a:t>dengan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persetujuan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pemakai</a:t>
              </a:r>
              <a:r>
                <a:rPr lang="en-US" sz="2000" dirty="0" smtClean="0"/>
                <a:t> data </a:t>
              </a:r>
              <a:r>
                <a:rPr lang="en-US" sz="2000" dirty="0" err="1" smtClean="0"/>
                <a:t>tersebut</a:t>
              </a:r>
              <a:endParaRPr lang="en-US" sz="2000" dirty="0" smtClean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7850" y="4724401"/>
            <a:ext cx="1177159" cy="1552297"/>
            <a:chOff x="1" y="1379045"/>
            <a:chExt cx="1086608" cy="1552297"/>
          </a:xfrm>
          <a:solidFill>
            <a:schemeClr val="accent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Chevron 21"/>
            <p:cNvSpPr/>
            <p:nvPr/>
          </p:nvSpPr>
          <p:spPr>
            <a:xfrm rot="5400000">
              <a:off x="-232844" y="1611890"/>
              <a:ext cx="1552297" cy="1086608"/>
            </a:xfrm>
            <a:prstGeom prst="chevron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hevron 4"/>
            <p:cNvSpPr/>
            <p:nvPr/>
          </p:nvSpPr>
          <p:spPr>
            <a:xfrm>
              <a:off x="1" y="1922349"/>
              <a:ext cx="1086608" cy="4656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KOMUNIKASI</a:t>
              </a:r>
              <a:endParaRPr lang="en-US" sz="13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55010" y="4724401"/>
            <a:ext cx="7842250" cy="1008993"/>
            <a:chOff x="1086608" y="1379046"/>
            <a:chExt cx="9676641" cy="1008993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420432" y="-2954778"/>
              <a:ext cx="1008993" cy="967664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 Same Side Corner Rectangle 6"/>
            <p:cNvSpPr/>
            <p:nvPr/>
          </p:nvSpPr>
          <p:spPr>
            <a:xfrm>
              <a:off x="1086609" y="1428300"/>
              <a:ext cx="9627386" cy="91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3970" rIns="13970" bIns="13970" numCol="1" spcCol="1270" anchor="ctr" anchorCtr="0">
              <a:noAutofit/>
            </a:bodyPr>
            <a:lstStyle/>
            <a:p>
              <a:pPr marL="228600" lvl="1" indent="-2286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smtClean="0">
                  <a:latin typeface="+mj-lt"/>
                </a:rPr>
                <a:t>  </a:t>
              </a:r>
              <a:r>
                <a:rPr lang="en-US" sz="2000" kern="1200" dirty="0" err="1" smtClean="0">
                  <a:latin typeface="+mj-lt"/>
                </a:rPr>
                <a:t>Suatu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kata</a:t>
              </a:r>
              <a:r>
                <a:rPr lang="en-US" sz="2000" kern="1200" dirty="0" smtClean="0">
                  <a:latin typeface="+mj-lt"/>
                </a:rPr>
                <a:t> yang </a:t>
              </a:r>
              <a:r>
                <a:rPr lang="en-US" sz="2000" kern="1200" dirty="0" err="1" smtClean="0">
                  <a:latin typeface="+mj-lt"/>
                </a:rPr>
                <a:t>dapat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diartikan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sebagai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cara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untuk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menyampaikan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atau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menyebarluaskan</a:t>
              </a:r>
              <a:r>
                <a:rPr lang="en-US" sz="2000" kern="1200" dirty="0" smtClean="0">
                  <a:latin typeface="+mj-lt"/>
                </a:rPr>
                <a:t> data </a:t>
              </a:r>
              <a:r>
                <a:rPr lang="en-US" sz="2000" kern="1200" dirty="0" err="1" smtClean="0">
                  <a:latin typeface="+mj-lt"/>
                </a:rPr>
                <a:t>dan</a:t>
              </a:r>
              <a:r>
                <a:rPr lang="en-US" sz="2000" kern="1200" dirty="0" smtClean="0">
                  <a:latin typeface="+mj-lt"/>
                </a:rPr>
                <a:t> </a:t>
              </a:r>
              <a:r>
                <a:rPr lang="en-US" sz="2000" kern="1200" dirty="0" err="1" smtClean="0">
                  <a:latin typeface="+mj-lt"/>
                </a:rPr>
                <a:t>informasi</a:t>
              </a:r>
              <a:endParaRPr lang="en-US" sz="2000" kern="1200" dirty="0">
                <a:latin typeface="+mj-lt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Circuit Switching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Komunikasi dipersembahkan selama dalam percakapan</a:t>
            </a:r>
            <a:endParaRPr lang="en-US" dirty="0" smtClean="0"/>
          </a:p>
          <a:p>
            <a:r>
              <a:rPr lang="id-ID" dirty="0" smtClean="0"/>
              <a:t>Misal : jaringan telepon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Packet Switching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dikirim sesuai urutan</a:t>
            </a:r>
            <a:endParaRPr lang="en-US" dirty="0" smtClean="0"/>
          </a:p>
          <a:p>
            <a:r>
              <a:rPr lang="id-ID" dirty="0" smtClean="0"/>
              <a:t>Paket data secara serentak</a:t>
            </a:r>
            <a:endParaRPr lang="en-US" dirty="0" smtClean="0"/>
          </a:p>
          <a:p>
            <a:r>
              <a:rPr lang="id-ID" dirty="0" smtClean="0"/>
              <a:t>Paket melewati dari titik ke titik antara sumber dan tujuan</a:t>
            </a:r>
          </a:p>
          <a:p>
            <a:r>
              <a:rPr lang="id-ID" dirty="0" smtClean="0"/>
              <a:t>Digunakan untuk komunikasi dari terminal ke komputer dan komputer ke komputer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5257800"/>
          </a:xfrm>
        </p:spPr>
        <p:txBody>
          <a:bodyPr/>
          <a:lstStyle/>
          <a:p>
            <a:r>
              <a:rPr lang="en-US" dirty="0" smtClean="0"/>
              <a:t>Frame Relay :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-Switching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perangkat-perangkat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WAN. </a:t>
            </a:r>
          </a:p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Data Link </a:t>
            </a:r>
            <a:r>
              <a:rPr lang="en-US" dirty="0" err="1" smtClean="0"/>
              <a:t>Pada</a:t>
            </a:r>
            <a:r>
              <a:rPr lang="en-US" dirty="0" smtClean="0"/>
              <a:t> Model OSI</a:t>
            </a:r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Frame yang </a:t>
            </a:r>
            <a:r>
              <a:rPr lang="en-US" dirty="0" err="1" smtClean="0"/>
              <a:t>menyerupai</a:t>
            </a:r>
            <a:r>
              <a:rPr lang="en-US" dirty="0" smtClean="0"/>
              <a:t> LAPD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Frame Relay</a:t>
            </a:r>
            <a:endParaRPr lang="en-US" dirty="0"/>
          </a:p>
        </p:txBody>
      </p:sp>
      <p:pic>
        <p:nvPicPr>
          <p:cNvPr id="4" name="Content Placeholder 3" descr="frame relay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9910128" cy="3733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Asynchronous Transfer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ATM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paket-paket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(48 byte data + 5 byte header)</a:t>
            </a:r>
          </a:p>
          <a:p>
            <a:r>
              <a:rPr lang="id-ID" dirty="0" smtClean="0"/>
              <a:t>Evolusi dari</a:t>
            </a:r>
            <a:r>
              <a:rPr lang="en-US" dirty="0" smtClean="0"/>
              <a:t> frame relay</a:t>
            </a:r>
          </a:p>
          <a:p>
            <a:r>
              <a:rPr lang="en-US" dirty="0" smtClean="0"/>
              <a:t>Little overhead </a:t>
            </a:r>
            <a:r>
              <a:rPr lang="id-ID" dirty="0" smtClean="0"/>
              <a:t>untuk kontrol error</a:t>
            </a:r>
            <a:endParaRPr lang="en-US" dirty="0"/>
          </a:p>
          <a:p>
            <a:r>
              <a:rPr lang="id-ID" dirty="0" smtClean="0"/>
              <a:t>Data rate yang konstan menggunaka teknik paket switching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667000"/>
            <a:ext cx="8420100" cy="9334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/>
              <a:t>Metropolitan Area Networks (</a:t>
            </a:r>
            <a:r>
              <a:rPr lang="en-US" b="1" dirty="0" smtClean="0"/>
              <a:t>MAN)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Metropolitan Area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</a:t>
            </a:r>
          </a:p>
          <a:p>
            <a:r>
              <a:rPr lang="id-ID" dirty="0" smtClean="0"/>
              <a:t>Pertengahan antara LAN dan WAN</a:t>
            </a:r>
            <a:endParaRPr lang="en-GB" dirty="0" smtClean="0"/>
          </a:p>
          <a:p>
            <a:r>
              <a:rPr lang="id-ID" dirty="0" smtClean="0"/>
              <a:t>Pribadi dan jaringan umum</a:t>
            </a:r>
            <a:endParaRPr lang="en-GB" dirty="0" smtClean="0"/>
          </a:p>
          <a:p>
            <a:r>
              <a:rPr lang="id-ID" dirty="0" smtClean="0"/>
              <a:t>Kecepatan tinggi</a:t>
            </a:r>
            <a:endParaRPr lang="en-GB" dirty="0" smtClean="0"/>
          </a:p>
          <a:p>
            <a:r>
              <a:rPr lang="id-ID" dirty="0" smtClean="0"/>
              <a:t>Area besar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err="1" smtClean="0"/>
              <a:t>Konfigurasi</a:t>
            </a:r>
            <a:r>
              <a:rPr lang="en-GB" dirty="0" smtClean="0"/>
              <a:t> Networking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206"/>
          <a:stretch>
            <a:fillRect/>
          </a:stretch>
        </p:blipFill>
        <p:spPr bwMode="auto">
          <a:xfrm>
            <a:off x="4540250" y="1295401"/>
            <a:ext cx="4787900" cy="54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2819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Stallings, W. 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[2003]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Data and Computer Communications (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edition), Prentice Hall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, Upper Saddle River NJ,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chapter 1</a:t>
            </a:r>
          </a:p>
          <a:p>
            <a:pPr algn="just"/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Ariyus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Rum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Andri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, K.R., 2008,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Data,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Ed.I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., -Yogyakarta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Andi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Web site for Stallings book</a:t>
            </a:r>
          </a:p>
          <a:p>
            <a:pPr lvl="1"/>
            <a:r>
              <a:rPr lang="en-US" sz="33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http://williamstallings.com/DCC7e.html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8050" y="3124200"/>
            <a:ext cx="1485900" cy="609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Biodata</a:t>
            </a:r>
            <a:endParaRPr lang="en-US" sz="24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3219450" y="762000"/>
            <a:ext cx="6273800" cy="548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Mardianto</a:t>
            </a:r>
            <a:r>
              <a:rPr lang="en-US" b="1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fi-FI" b="1" dirty="0" smtClean="0"/>
              <a:t>sarjana Komputer pada Prodi Sistem Informasi (2011) dari Universitas 19 November Kolaka</a:t>
            </a:r>
            <a:r>
              <a:rPr lang="en-US" b="1" dirty="0" smtClean="0"/>
              <a:t>, Indonesia. </a:t>
            </a:r>
            <a:r>
              <a:rPr lang="it-IT" dirty="0" smtClean="0"/>
              <a:t>Kemudian ia mengikuti studi lanjut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b="1" dirty="0" err="1" smtClean="0"/>
              <a:t>Megister</a:t>
            </a:r>
            <a:r>
              <a:rPr lang="en-US" b="1" dirty="0" smtClean="0"/>
              <a:t> Of Computer Science (2015), M.Cs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Computer System and Network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Jurusan</a:t>
            </a:r>
            <a:r>
              <a:rPr lang="en-US" b="1" dirty="0" smtClean="0"/>
              <a:t> Computer Science, </a:t>
            </a:r>
            <a:r>
              <a:rPr lang="en-US" b="1" dirty="0" err="1" smtClean="0"/>
              <a:t>Universitas</a:t>
            </a:r>
            <a:r>
              <a:rPr lang="en-US" b="1" dirty="0" smtClean="0"/>
              <a:t> </a:t>
            </a:r>
            <a:r>
              <a:rPr lang="en-US" b="1" dirty="0" err="1" smtClean="0"/>
              <a:t>Gadjah</a:t>
            </a:r>
            <a:r>
              <a:rPr lang="en-US" b="1" dirty="0" smtClean="0"/>
              <a:t> </a:t>
            </a:r>
            <a:r>
              <a:rPr lang="en-US" b="1" dirty="0" err="1" smtClean="0"/>
              <a:t>Mada</a:t>
            </a:r>
            <a:r>
              <a:rPr lang="en-US" b="1" dirty="0" smtClean="0"/>
              <a:t>, Yogyakarta, Indonesia.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r>
              <a:rPr lang="en-US" dirty="0" smtClean="0"/>
              <a:t> </a:t>
            </a:r>
            <a:r>
              <a:rPr lang="es-ES" dirty="0" smtClean="0"/>
              <a:t>dan </a:t>
            </a:r>
            <a:r>
              <a:rPr lang="es-ES" dirty="0" err="1" smtClean="0"/>
              <a:t>mengajar</a:t>
            </a:r>
            <a:r>
              <a:rPr lang="es-ES" dirty="0" smtClean="0"/>
              <a:t> pada </a:t>
            </a:r>
            <a:r>
              <a:rPr lang="en-US" dirty="0" smtClean="0"/>
              <a:t>Program </a:t>
            </a:r>
            <a:r>
              <a:rPr lang="en-US" dirty="0" err="1" smtClean="0"/>
              <a:t>Sarjana</a:t>
            </a:r>
            <a:r>
              <a:rPr lang="en-US" dirty="0" smtClean="0"/>
              <a:t> (S-1)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Sembilanbelas</a:t>
            </a:r>
            <a:r>
              <a:rPr lang="en-US" dirty="0" smtClean="0"/>
              <a:t> November </a:t>
            </a:r>
            <a:r>
              <a:rPr lang="en-US" dirty="0" err="1" smtClean="0"/>
              <a:t>Kolaka</a:t>
            </a:r>
            <a:r>
              <a:rPr lang="fi-FI" dirty="0" smtClean="0"/>
              <a:t>. Minat risetnya meliputi : </a:t>
            </a:r>
            <a:r>
              <a:rPr lang="fi-FI" b="1" i="1" dirty="0" smtClean="0"/>
              <a:t>Network</a:t>
            </a:r>
            <a:r>
              <a:rPr lang="fi-FI" b="1" dirty="0" smtClean="0"/>
              <a:t> </a:t>
            </a:r>
            <a:r>
              <a:rPr lang="en-US" b="1" i="1" dirty="0" smtClean="0"/>
              <a:t>Security, Computer Networking, Distributed System, Sensor Network, Wireless and mobile communication system, Digital Signal Processing, embedded systems, System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Sofware</a:t>
            </a:r>
            <a:r>
              <a:rPr lang="en-US" b="1" i="1" dirty="0" smtClean="0"/>
              <a:t> Design </a:t>
            </a:r>
          </a:p>
        </p:txBody>
      </p:sp>
      <p:pic>
        <p:nvPicPr>
          <p:cNvPr id="6" name="Content Placeholder 15" descr="Picture02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7850" y="762000"/>
            <a:ext cx="2146300" cy="2381076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90600"/>
            <a:ext cx="8750300" cy="8382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 smtClean="0"/>
              <a:t>Komunikasi</a:t>
            </a:r>
            <a:r>
              <a:rPr lang="en-US" b="1" dirty="0" smtClean="0"/>
              <a:t> Data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209800"/>
            <a:ext cx="8915400" cy="27432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data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terminal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smtClean="0"/>
              <a:t>Model </a:t>
            </a:r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9738"/>
          <a:stretch>
            <a:fillRect/>
          </a:stretch>
        </p:blipFill>
        <p:spPr bwMode="auto">
          <a:xfrm>
            <a:off x="330200" y="1524000"/>
            <a:ext cx="9493250" cy="495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0207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smtClean="0"/>
              <a:t>Model </a:t>
            </a:r>
            <a:r>
              <a:rPr lang="en-US" b="1" dirty="0" err="1" smtClean="0"/>
              <a:t>Komunikasi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800600"/>
          </a:xfrm>
          <a:noFill/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PC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algn="just"/>
            <a:r>
              <a:rPr lang="en-US" dirty="0" err="1" smtClean="0"/>
              <a:t>Pengirim</a:t>
            </a:r>
            <a:r>
              <a:rPr lang="en-US" dirty="0" smtClean="0"/>
              <a:t> (</a:t>
            </a:r>
            <a:r>
              <a:rPr lang="en-US" dirty="0" err="1" smtClean="0"/>
              <a:t>Tx</a:t>
            </a:r>
            <a:r>
              <a:rPr lang="en-US" dirty="0" smtClean="0"/>
              <a:t>) :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media </a:t>
            </a:r>
            <a:r>
              <a:rPr lang="en-US" dirty="0" err="1" smtClean="0"/>
              <a:t>transmisi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: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Tunggal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 algn="just"/>
            <a:r>
              <a:rPr lang="en-US" dirty="0" err="1" smtClean="0"/>
              <a:t>Penerima</a:t>
            </a:r>
            <a:r>
              <a:rPr lang="en-US" dirty="0" smtClean="0"/>
              <a:t> (Rx):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media </a:t>
            </a:r>
            <a:r>
              <a:rPr lang="en-US" dirty="0" err="1" smtClean="0"/>
              <a:t>transmisi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digital bit stream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 algn="just"/>
            <a:r>
              <a:rPr lang="en-US" dirty="0" err="1" smtClean="0"/>
              <a:t>Tujuan</a:t>
            </a:r>
            <a:r>
              <a:rPr lang="en-US" dirty="0" smtClean="0"/>
              <a:t> :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bit </a:t>
            </a:r>
            <a:r>
              <a:rPr lang="en-US" dirty="0" err="1" smtClean="0"/>
              <a:t>stram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(Rx)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Model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47800"/>
            <a:ext cx="8877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343401"/>
            <a:ext cx="8877300" cy="213042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438400"/>
            <a:ext cx="8420100" cy="12192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/>
              <a:t>Transmisi</a:t>
            </a:r>
            <a:r>
              <a:rPr lang="en-US" b="1" dirty="0" smtClean="0"/>
              <a:t> Analog Dan Digital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04800"/>
            <a:ext cx="89154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 smtClean="0"/>
              <a:t>Transmisi</a:t>
            </a:r>
            <a:r>
              <a:rPr lang="en-US" b="1" dirty="0" smtClean="0"/>
              <a:t> Analog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Analog (Broadband)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r>
              <a:rPr lang="en-US" dirty="0" smtClean="0"/>
              <a:t> yang </a:t>
            </a:r>
            <a:r>
              <a:rPr lang="en-US" dirty="0" err="1" smtClean="0"/>
              <a:t>disebar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media</a:t>
            </a:r>
          </a:p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analog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dimodulasikan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Memnghubungkan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amplifier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827</Words>
  <Application>Microsoft Office PowerPoint</Application>
  <PresentationFormat>A4 Paper (210x297 mm)</PresentationFormat>
  <Paragraphs>116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Komunikasi Data &amp; Jaringan komputer</vt:lpstr>
      <vt:lpstr>Kontrak Kuliah</vt:lpstr>
      <vt:lpstr>Data, Informasi dan Komunikasi </vt:lpstr>
      <vt:lpstr>Komunikasi Data </vt:lpstr>
      <vt:lpstr>Model Komunikasi </vt:lpstr>
      <vt:lpstr>Model Komunikasi</vt:lpstr>
      <vt:lpstr>Model Komunikasi Data</vt:lpstr>
      <vt:lpstr>Transmisi Analog Dan Digital</vt:lpstr>
      <vt:lpstr>Transmisi Analog</vt:lpstr>
      <vt:lpstr>Sinyal Analog</vt:lpstr>
      <vt:lpstr>Sinyal Analog Membawa Data Digital dan Analog</vt:lpstr>
      <vt:lpstr>Transmisi Digital</vt:lpstr>
      <vt:lpstr>Sinyal Digital</vt:lpstr>
      <vt:lpstr>Sinyal Digital Membawa Data Analog dan Digital</vt:lpstr>
      <vt:lpstr>MEDIA TRANSMISI</vt:lpstr>
      <vt:lpstr>Media Transmisi Terpadu (Guided media)</vt:lpstr>
      <vt:lpstr>Guided Media</vt:lpstr>
      <vt:lpstr>Media transmisi Tak Terpadu (Unguided media)</vt:lpstr>
      <vt:lpstr>Komunikasi Unguided Media </vt:lpstr>
      <vt:lpstr>SISTEM TRANSMISI</vt:lpstr>
      <vt:lpstr>Simplex </vt:lpstr>
      <vt:lpstr>Half-Duplex</vt:lpstr>
      <vt:lpstr>Full-Duplex</vt:lpstr>
      <vt:lpstr>Local Area Networks (LAN)</vt:lpstr>
      <vt:lpstr>Local Area Networks</vt:lpstr>
      <vt:lpstr>Konfigurasi LAN</vt:lpstr>
      <vt:lpstr>Wide Area Networks (WAN)</vt:lpstr>
      <vt:lpstr>Wide Area Networks</vt:lpstr>
      <vt:lpstr>Konfigurasi WAN</vt:lpstr>
      <vt:lpstr>Circuit Switching</vt:lpstr>
      <vt:lpstr>Packet Switching</vt:lpstr>
      <vt:lpstr>Frame Relay</vt:lpstr>
      <vt:lpstr>Frame Relay</vt:lpstr>
      <vt:lpstr>Asynchronous Transfer Mode</vt:lpstr>
      <vt:lpstr>Metropolitan Area Networks (MAN)</vt:lpstr>
      <vt:lpstr>Metropolitan Area Networks</vt:lpstr>
      <vt:lpstr>Konfigurasi Networking</vt:lpstr>
      <vt:lpstr>Daftar Pustaka</vt:lpstr>
      <vt:lpstr>Biodata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RAMADANI</cp:lastModifiedBy>
  <cp:revision>35</cp:revision>
  <dcterms:created xsi:type="dcterms:W3CDTF">2016-10-13T14:12:25Z</dcterms:created>
  <dcterms:modified xsi:type="dcterms:W3CDTF">2017-09-05T15:02:01Z</dcterms:modified>
</cp:coreProperties>
</file>