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0" r:id="rId6"/>
    <p:sldId id="261" r:id="rId7"/>
    <p:sldId id="262" r:id="rId8"/>
    <p:sldId id="263" r:id="rId9"/>
    <p:sldId id="266" r:id="rId10"/>
    <p:sldId id="264" r:id="rId11"/>
    <p:sldId id="269" r:id="rId12"/>
    <p:sldId id="270" r:id="rId13"/>
    <p:sldId id="271" r:id="rId14"/>
    <p:sldId id="272" r:id="rId15"/>
    <p:sldId id="274" r:id="rId16"/>
    <p:sldId id="275" r:id="rId17"/>
    <p:sldId id="273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8380" autoAdjust="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9BE6-0584-497D-99B5-BD86DD7509BC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E11-1F5A-4FC9-8C20-C547F6A0E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9BE6-0584-497D-99B5-BD86DD7509BC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E11-1F5A-4FC9-8C20-C547F6A0E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9BE6-0584-497D-99B5-BD86DD7509BC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E11-1F5A-4FC9-8C20-C547F6A0E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9BE6-0584-497D-99B5-BD86DD7509BC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E11-1F5A-4FC9-8C20-C547F6A0E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9BE6-0584-497D-99B5-BD86DD7509BC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E11-1F5A-4FC9-8C20-C547F6A0E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9BE6-0584-497D-99B5-BD86DD7509BC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E11-1F5A-4FC9-8C20-C547F6A0E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9BE6-0584-497D-99B5-BD86DD7509BC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E11-1F5A-4FC9-8C20-C547F6A0E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9BE6-0584-497D-99B5-BD86DD7509BC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E11-1F5A-4FC9-8C20-C547F6A0E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9BE6-0584-497D-99B5-BD86DD7509BC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E11-1F5A-4FC9-8C20-C547F6A0E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9BE6-0584-497D-99B5-BD86DD7509BC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E11-1F5A-4FC9-8C20-C547F6A0E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9BE6-0584-497D-99B5-BD86DD7509BC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E11-1F5A-4FC9-8C20-C547F6A0E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59BE6-0584-497D-99B5-BD86DD7509BC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5BE11-1F5A-4FC9-8C20-C547F6A0E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BAB III</a:t>
            </a:r>
            <a:br>
              <a:rPr lang="en-US" b="1" dirty="0" smtClean="0"/>
            </a:br>
            <a:r>
              <a:rPr lang="en-US" b="1" dirty="0" smtClean="0"/>
              <a:t>Media </a:t>
            </a:r>
            <a:r>
              <a:rPr lang="en-US" b="1" dirty="0" err="1" smtClean="0"/>
              <a:t>Transmisi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b="1" dirty="0" err="1" smtClean="0"/>
              <a:t>Komunikasi</a:t>
            </a:r>
            <a:r>
              <a:rPr lang="en-US" b="1" dirty="0" smtClean="0"/>
              <a:t> Data &amp; </a:t>
            </a:r>
            <a:r>
              <a:rPr lang="en-US" b="1" dirty="0" err="1" smtClean="0"/>
              <a:t>Jaringan</a:t>
            </a:r>
            <a:r>
              <a:rPr lang="en-US" b="1" dirty="0" smtClean="0"/>
              <a:t> </a:t>
            </a:r>
            <a:r>
              <a:rPr lang="en-US" b="1" dirty="0" err="1" smtClean="0"/>
              <a:t>komputer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114800"/>
            <a:ext cx="6400800" cy="17526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Dosen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Pengampu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MARDIANTO,S.Kom.,M.Cs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b="1" dirty="0"/>
          </a:p>
        </p:txBody>
      </p:sp>
      <p:pic>
        <p:nvPicPr>
          <p:cNvPr id="4" name="Picture 3" descr="USN STATUT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52400"/>
            <a:ext cx="1828800" cy="1761978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Media </a:t>
            </a:r>
            <a:r>
              <a:rPr lang="en-US" b="1" dirty="0" err="1" smtClean="0"/>
              <a:t>Transmisi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err="1" smtClean="0"/>
              <a:t>Kabel</a:t>
            </a:r>
            <a:r>
              <a:rPr lang="en-US" b="1" dirty="0" smtClean="0"/>
              <a:t> </a:t>
            </a:r>
            <a:r>
              <a:rPr lang="en-US" b="1" dirty="0" err="1" smtClean="0"/>
              <a:t>Koaksial</a:t>
            </a: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Koaksial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60216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just"/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Koaksial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induktor</a:t>
            </a:r>
            <a:endParaRPr lang="en-US" dirty="0" smtClean="0"/>
          </a:p>
          <a:p>
            <a:pPr algn="just"/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pita </a:t>
            </a:r>
            <a:r>
              <a:rPr lang="en-US" dirty="0" err="1" smtClean="0"/>
              <a:t>frekuensi</a:t>
            </a:r>
            <a:r>
              <a:rPr lang="en-US" dirty="0" smtClean="0"/>
              <a:t> yang </a:t>
            </a:r>
            <a:r>
              <a:rPr lang="en-US" dirty="0" err="1" smtClean="0"/>
              <a:t>besar</a:t>
            </a:r>
            <a:endParaRPr lang="en-US" dirty="0" smtClean="0"/>
          </a:p>
          <a:p>
            <a:pPr algn="just"/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koaksial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konduktor</a:t>
            </a:r>
            <a:r>
              <a:rPr lang="en-US" dirty="0" smtClean="0"/>
              <a:t> </a:t>
            </a:r>
            <a:r>
              <a:rPr lang="en-US" dirty="0" err="1" smtClean="0"/>
              <a:t>inti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konduktor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disekelilingnya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kawat-kawat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endParaRPr lang="en-US" dirty="0" smtClean="0"/>
          </a:p>
          <a:p>
            <a:pPr algn="just"/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konduktor</a:t>
            </a:r>
            <a:r>
              <a:rPr lang="en-US" dirty="0" smtClean="0"/>
              <a:t> </a:t>
            </a:r>
            <a:r>
              <a:rPr lang="en-US" dirty="0" err="1" smtClean="0"/>
              <a:t>inti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kondiuktor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disekelilingnya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isolator (jacket/shield)</a:t>
            </a:r>
          </a:p>
          <a:p>
            <a:pPr algn="just"/>
            <a:r>
              <a:rPr lang="en-US" dirty="0" err="1" smtClean="0"/>
              <a:t>Interferensi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pelindung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/>
          </a:p>
        </p:txBody>
      </p:sp>
      <p:pic>
        <p:nvPicPr>
          <p:cNvPr id="7" name="Content Placeholder 6" descr="dsdds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48200" y="1676400"/>
            <a:ext cx="4114800" cy="2667000"/>
          </a:xfrm>
        </p:spPr>
      </p:pic>
      <p:pic>
        <p:nvPicPr>
          <p:cNvPr id="8" name="Picture 7" descr="3434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572000"/>
            <a:ext cx="3962400" cy="16764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3600" b="1" dirty="0" err="1" smtClean="0"/>
              <a:t>Keuntungan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Kegunaan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Kabel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Koaksial</a:t>
            </a: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Koaksial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863725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Antena</a:t>
            </a:r>
            <a:r>
              <a:rPr lang="en-US" dirty="0" smtClean="0"/>
              <a:t> </a:t>
            </a:r>
            <a:r>
              <a:rPr lang="en-US" dirty="0" err="1" smtClean="0"/>
              <a:t>Televisi</a:t>
            </a:r>
            <a:endParaRPr lang="en-US" dirty="0" smtClean="0"/>
          </a:p>
          <a:p>
            <a:r>
              <a:rPr lang="en-US" dirty="0" err="1" smtClean="0"/>
              <a:t>Transmisi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endParaRPr lang="en-US" dirty="0" smtClean="0"/>
          </a:p>
          <a:p>
            <a:r>
              <a:rPr lang="en-US" dirty="0" smtClean="0"/>
              <a:t>Link </a:t>
            </a:r>
            <a:r>
              <a:rPr lang="en-US" dirty="0" err="1" smtClean="0"/>
              <a:t>Komputer</a:t>
            </a:r>
            <a:endParaRPr lang="en-US" dirty="0" smtClean="0"/>
          </a:p>
          <a:p>
            <a:r>
              <a:rPr lang="en-US" dirty="0" smtClean="0"/>
              <a:t>LAN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Koaksial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3115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(up to 500m)</a:t>
            </a:r>
          </a:p>
          <a:p>
            <a:pPr algn="just"/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Cocok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Backbone</a:t>
            </a:r>
          </a:p>
          <a:p>
            <a:pPr algn="just"/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Murah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serat</a:t>
            </a:r>
            <a:r>
              <a:rPr lang="en-US" dirty="0" smtClean="0"/>
              <a:t> Backbone</a:t>
            </a:r>
          </a:p>
          <a:p>
            <a:pPr algn="just"/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Tahan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Interferensi</a:t>
            </a:r>
            <a:r>
              <a:rPr lang="en-US" dirty="0" smtClean="0"/>
              <a:t> </a:t>
            </a:r>
            <a:r>
              <a:rPr lang="en-US" dirty="0" err="1" smtClean="0"/>
              <a:t>Elektromagnetik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Koaksial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Thick Coax Cable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397125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just"/>
            <a:r>
              <a:rPr lang="en-US" dirty="0" err="1" smtClean="0"/>
              <a:t>Dispesifikasikan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IEEE 802.3 10BASE5</a:t>
            </a:r>
          </a:p>
          <a:p>
            <a:pPr algn="just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Thin </a:t>
            </a:r>
            <a:r>
              <a:rPr lang="en-US" dirty="0" err="1" smtClean="0"/>
              <a:t>Coaxsial</a:t>
            </a:r>
            <a:r>
              <a:rPr lang="en-US" dirty="0" smtClean="0"/>
              <a:t> Cable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397125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Dispesifikasikan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 </a:t>
            </a:r>
            <a:r>
              <a:rPr lang="en-US" dirty="0" err="1" smtClean="0"/>
              <a:t>standar</a:t>
            </a:r>
            <a:r>
              <a:rPr lang="en-US" dirty="0" smtClean="0"/>
              <a:t>  IEEE 802.3-10BASE2</a:t>
            </a:r>
          </a:p>
          <a:p>
            <a:r>
              <a:rPr lang="en-US" dirty="0" smtClean="0"/>
              <a:t>BNC-T </a:t>
            </a:r>
            <a:r>
              <a:rPr lang="en-US" dirty="0" err="1" smtClean="0"/>
              <a:t>Conektor</a:t>
            </a:r>
            <a:endParaRPr lang="en-US" dirty="0" smtClean="0"/>
          </a:p>
          <a:p>
            <a:r>
              <a:rPr lang="en-US" dirty="0" err="1" smtClean="0"/>
              <a:t>Cocok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Topologi</a:t>
            </a:r>
            <a:r>
              <a:rPr lang="en-US" dirty="0" smtClean="0"/>
              <a:t> Bus, 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Media </a:t>
            </a:r>
            <a:r>
              <a:rPr lang="en-US" b="1" dirty="0" err="1" smtClean="0"/>
              <a:t>Transmisi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err="1" smtClean="0"/>
              <a:t>Serat</a:t>
            </a:r>
            <a:r>
              <a:rPr lang="en-US" b="1" dirty="0" smtClean="0"/>
              <a:t> Optic</a:t>
            </a: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Serat</a:t>
            </a:r>
            <a:r>
              <a:rPr lang="en-US" dirty="0" smtClean="0"/>
              <a:t> </a:t>
            </a:r>
            <a:r>
              <a:rPr lang="en-US" dirty="0" err="1" smtClean="0"/>
              <a:t>Optik</a:t>
            </a:r>
            <a:endParaRPr lang="en-US" dirty="0"/>
          </a:p>
        </p:txBody>
      </p:sp>
      <p:pic>
        <p:nvPicPr>
          <p:cNvPr id="7" name="Content Placeholder 6" descr="nn,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199" y="2590800"/>
            <a:ext cx="3810001" cy="26793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8" name="Content Placeholder 7" descr="dffghh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8200" y="2438400"/>
            <a:ext cx="4236803" cy="28194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s44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nname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Transmisi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UnGuided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6000" b="1" dirty="0" smtClean="0"/>
              <a:t>Media </a:t>
            </a:r>
            <a:r>
              <a:rPr lang="en-US" sz="6000" b="1" dirty="0" err="1" smtClean="0"/>
              <a:t>Transmisi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Kabel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906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6000" dirty="0" smtClean="0">
                <a:solidFill>
                  <a:schemeClr val="tx1"/>
                </a:solidFill>
              </a:rPr>
              <a:t>Twister Pair</a:t>
            </a:r>
            <a:endParaRPr lang="en-US" sz="6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smtClean="0"/>
              <a:t>Unshielded Twisted Pair (UTP)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40188" cy="3951288"/>
          </a:xfr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Salah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jenis</a:t>
            </a:r>
            <a:r>
              <a:rPr lang="en-US" sz="2800" dirty="0" smtClean="0"/>
              <a:t> </a:t>
            </a:r>
            <a:r>
              <a:rPr lang="en-US" sz="2800" dirty="0" err="1" smtClean="0"/>
              <a:t>kabel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jaringan</a:t>
            </a:r>
            <a:r>
              <a:rPr lang="en-US" sz="2800" dirty="0" smtClean="0"/>
              <a:t> </a:t>
            </a:r>
            <a:r>
              <a:rPr lang="en-US" sz="2800" dirty="0" err="1" smtClean="0"/>
              <a:t>lokal</a:t>
            </a:r>
            <a:endParaRPr lang="en-US" sz="2800" dirty="0" smtClean="0"/>
          </a:p>
          <a:p>
            <a:pPr algn="just"/>
            <a:r>
              <a:rPr lang="en-US" sz="2800" dirty="0" err="1" smtClean="0"/>
              <a:t>Kabel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bahan</a:t>
            </a:r>
            <a:r>
              <a:rPr lang="en-US" sz="2800" dirty="0" smtClean="0"/>
              <a:t> </a:t>
            </a:r>
            <a:r>
              <a:rPr lang="en-US" sz="2800" dirty="0" err="1" smtClean="0"/>
              <a:t>dasar</a:t>
            </a:r>
            <a:r>
              <a:rPr lang="en-US" sz="2800" dirty="0" smtClean="0"/>
              <a:t> </a:t>
            </a:r>
            <a:r>
              <a:rPr lang="en-US" sz="2800" dirty="0" err="1" smtClean="0"/>
              <a:t>tembaga</a:t>
            </a:r>
            <a:endParaRPr lang="en-US" sz="2800" dirty="0" smtClean="0"/>
          </a:p>
          <a:p>
            <a:pPr algn="just"/>
            <a:r>
              <a:rPr lang="en-US" sz="2800" dirty="0" smtClean="0"/>
              <a:t>Di </a:t>
            </a:r>
            <a:r>
              <a:rPr lang="en-US" sz="2800" dirty="0" err="1" smtClean="0"/>
              <a:t>dalamnya</a:t>
            </a:r>
            <a:r>
              <a:rPr lang="en-US" sz="2800" dirty="0" smtClean="0"/>
              <a:t>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4 </a:t>
            </a:r>
            <a:r>
              <a:rPr lang="en-US" sz="2800" dirty="0" err="1" smtClean="0"/>
              <a:t>pasang</a:t>
            </a:r>
            <a:r>
              <a:rPr lang="en-US" sz="2800" dirty="0" smtClean="0"/>
              <a:t> </a:t>
            </a:r>
            <a:r>
              <a:rPr lang="en-US" sz="2800" dirty="0" err="1" smtClean="0"/>
              <a:t>kabel</a:t>
            </a:r>
            <a:r>
              <a:rPr lang="en-US" sz="2800" dirty="0" smtClean="0"/>
              <a:t> yang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pasangnya</a:t>
            </a:r>
            <a:r>
              <a:rPr lang="en-US" sz="2800" dirty="0" smtClean="0"/>
              <a:t> </a:t>
            </a:r>
            <a:r>
              <a:rPr lang="en-US" sz="2800" dirty="0" err="1" smtClean="0"/>
              <a:t>dipilin</a:t>
            </a:r>
            <a:r>
              <a:rPr lang="en-US" sz="2800" dirty="0" smtClean="0"/>
              <a:t> </a:t>
            </a:r>
          </a:p>
          <a:p>
            <a:endParaRPr lang="en-US" sz="2800" dirty="0"/>
          </a:p>
        </p:txBody>
      </p:sp>
      <p:pic>
        <p:nvPicPr>
          <p:cNvPr id="7" name="Content Placeholder 3" descr="utp and stp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t="53876"/>
          <a:stretch>
            <a:fillRect/>
          </a:stretch>
        </p:blipFill>
        <p:spPr>
          <a:xfrm>
            <a:off x="4648200" y="1600200"/>
            <a:ext cx="4041775" cy="3048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smtClean="0"/>
              <a:t>Shielded Twister Pair (STP)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676400"/>
            <a:ext cx="4040188" cy="25146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STP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lapisan</a:t>
            </a:r>
            <a:r>
              <a:rPr lang="en-US" dirty="0" smtClean="0"/>
              <a:t> </a:t>
            </a:r>
            <a:r>
              <a:rPr lang="en-US" dirty="0" err="1" smtClean="0"/>
              <a:t>pelindung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internal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melindungi</a:t>
            </a:r>
            <a:r>
              <a:rPr lang="en-US" dirty="0" smtClean="0"/>
              <a:t> data yang </a:t>
            </a:r>
            <a:r>
              <a:rPr lang="en-US" dirty="0" err="1" smtClean="0"/>
              <a:t>ditransmisikan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interferensi</a:t>
            </a:r>
            <a:r>
              <a:rPr lang="en-US" dirty="0" smtClean="0"/>
              <a:t> 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gangunan</a:t>
            </a:r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7" name="Content Placeholder 3" descr="utp and stp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t="10102" b="57910"/>
          <a:stretch>
            <a:fillRect/>
          </a:stretch>
        </p:blipFill>
        <p:spPr>
          <a:xfrm>
            <a:off x="4876801" y="1676400"/>
            <a:ext cx="3810000" cy="25908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UTP </a:t>
            </a:r>
            <a:r>
              <a:rPr lang="en-US" dirty="0" err="1" smtClean="0"/>
              <a:t>dan</a:t>
            </a:r>
            <a:r>
              <a:rPr lang="en-US" dirty="0" smtClean="0"/>
              <a:t> STP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066800"/>
          <a:ext cx="8229600" cy="537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Type </a:t>
                      </a:r>
                      <a:r>
                        <a:rPr lang="en-US" sz="1600" dirty="0" err="1" smtClean="0"/>
                        <a:t>Kabel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Keterangan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UTP Category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Analog : </a:t>
                      </a:r>
                      <a:r>
                        <a:rPr lang="en-US" sz="1400" dirty="0" err="1" smtClean="0"/>
                        <a:t>Biasanya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digunakan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untuk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perangkat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telepon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pada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jalur</a:t>
                      </a:r>
                      <a:r>
                        <a:rPr lang="en-US" sz="1400" dirty="0" smtClean="0"/>
                        <a:t> ISDN (Integrated Service Digital Network),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juga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untuk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menghubungkan</a:t>
                      </a:r>
                      <a:r>
                        <a:rPr lang="en-US" sz="1400" baseline="0" dirty="0" smtClean="0"/>
                        <a:t> modem </a:t>
                      </a:r>
                      <a:r>
                        <a:rPr lang="en-US" sz="1400" baseline="0" dirty="0" err="1" smtClean="0"/>
                        <a:t>dengan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jalur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telepon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UTP Category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/>
                        <a:t>Biasa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Mencapai</a:t>
                      </a:r>
                      <a:r>
                        <a:rPr lang="en-US" sz="1400" baseline="0" dirty="0" smtClean="0"/>
                        <a:t> 4 </a:t>
                      </a:r>
                      <a:r>
                        <a:rPr lang="en-US" sz="1400" baseline="0" dirty="0" err="1" smtClean="0"/>
                        <a:t>Mbits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baseline="0" dirty="0" err="1" smtClean="0"/>
                        <a:t>Sering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Digunakan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pada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topologi</a:t>
                      </a:r>
                      <a:r>
                        <a:rPr lang="en-US" sz="1400" baseline="0" dirty="0" smtClean="0"/>
                        <a:t> token ring)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UTP/STP Category 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10 </a:t>
                      </a:r>
                      <a:r>
                        <a:rPr lang="en-US" sz="1400" dirty="0" err="1" smtClean="0"/>
                        <a:t>Mbits</a:t>
                      </a:r>
                      <a:r>
                        <a:rPr lang="en-US" sz="1400" baseline="0" dirty="0" smtClean="0"/>
                        <a:t> data transfer (</a:t>
                      </a:r>
                      <a:r>
                        <a:rPr lang="en-US" sz="1400" baseline="0" dirty="0" err="1" smtClean="0"/>
                        <a:t>sering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digunakan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untuk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topologi</a:t>
                      </a:r>
                      <a:r>
                        <a:rPr lang="en-US" sz="1400" baseline="0" dirty="0" smtClean="0"/>
                        <a:t> Token Ring </a:t>
                      </a:r>
                      <a:r>
                        <a:rPr lang="en-US" sz="1400" baseline="0" dirty="0" err="1" smtClean="0"/>
                        <a:t>atau</a:t>
                      </a:r>
                      <a:r>
                        <a:rPr lang="en-US" sz="1400" baseline="0" dirty="0" smtClean="0"/>
                        <a:t> 10 </a:t>
                      </a:r>
                      <a:r>
                        <a:rPr lang="en-US" sz="1400" baseline="0" dirty="0" err="1" smtClean="0"/>
                        <a:t>BaseT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UTP/STP Category 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16 </a:t>
                      </a:r>
                      <a:r>
                        <a:rPr lang="en-US" sz="1400" dirty="0" err="1" smtClean="0"/>
                        <a:t>Mbits</a:t>
                      </a:r>
                      <a:r>
                        <a:rPr lang="en-US" sz="1400" dirty="0" smtClean="0"/>
                        <a:t> data transfer (</a:t>
                      </a:r>
                      <a:r>
                        <a:rPr lang="en-US" sz="1400" dirty="0" err="1" smtClean="0"/>
                        <a:t>Sering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Digunakan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Pada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topologi</a:t>
                      </a:r>
                      <a:r>
                        <a:rPr lang="en-US" sz="1400" dirty="0" smtClean="0"/>
                        <a:t> Token Ring)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UTP/STP Category 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/>
                        <a:t>Bisa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Mencapai</a:t>
                      </a:r>
                      <a:r>
                        <a:rPr lang="en-US" sz="1400" dirty="0" smtClean="0"/>
                        <a:t> 100 </a:t>
                      </a:r>
                      <a:r>
                        <a:rPr lang="en-US" sz="1400" dirty="0" err="1" smtClean="0"/>
                        <a:t>Mbits</a:t>
                      </a:r>
                      <a:r>
                        <a:rPr lang="en-US" sz="1400" baseline="0" dirty="0" smtClean="0"/>
                        <a:t> data transfer /22 db (</a:t>
                      </a:r>
                      <a:r>
                        <a:rPr lang="en-US" sz="1400" baseline="0" dirty="0" err="1" smtClean="0"/>
                        <a:t>Sering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Digunakan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Pada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Topologi</a:t>
                      </a:r>
                      <a:r>
                        <a:rPr lang="en-US" sz="1400" baseline="0" dirty="0" smtClean="0"/>
                        <a:t> Star </a:t>
                      </a:r>
                      <a:r>
                        <a:rPr lang="en-US" sz="1400" baseline="0" dirty="0" err="1" smtClean="0"/>
                        <a:t>atau</a:t>
                      </a:r>
                      <a:r>
                        <a:rPr lang="en-US" sz="1400" baseline="0" dirty="0" smtClean="0"/>
                        <a:t> tree ) Ethernet 10 Mbps, </a:t>
                      </a:r>
                      <a:r>
                        <a:rPr lang="en-US" sz="1400" baseline="0" dirty="0" err="1" smtClean="0"/>
                        <a:t>Fastethernet</a:t>
                      </a:r>
                      <a:r>
                        <a:rPr lang="en-US" sz="1400" baseline="0" dirty="0" smtClean="0"/>
                        <a:t> 100 Mbps, Token ring 16 Mbps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UTP / STP Category 5e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1 Gigabit Ethernet(1000 Mbps),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jarak</a:t>
                      </a:r>
                      <a:r>
                        <a:rPr lang="en-US" sz="1400" baseline="0" dirty="0" smtClean="0"/>
                        <a:t> 100 M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UTP/STP Category 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2,5 Gigabit Ethernet,  </a:t>
                      </a:r>
                      <a:r>
                        <a:rPr lang="en-US" sz="1600" dirty="0" err="1" smtClean="0"/>
                        <a:t>menjangkau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jarak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hingga</a:t>
                      </a:r>
                      <a:r>
                        <a:rPr lang="en-US" sz="1600" dirty="0" smtClean="0"/>
                        <a:t> 100 m, </a:t>
                      </a:r>
                      <a:r>
                        <a:rPr lang="en-US" sz="1600" dirty="0" err="1" smtClean="0"/>
                        <a:t>atau</a:t>
                      </a:r>
                      <a:r>
                        <a:rPr lang="en-US" sz="1600" dirty="0" smtClean="0"/>
                        <a:t> 10 </a:t>
                      </a:r>
                      <a:r>
                        <a:rPr lang="en-US" sz="1600" dirty="0" err="1" smtClean="0"/>
                        <a:t>Gbps</a:t>
                      </a:r>
                      <a:r>
                        <a:rPr lang="en-US" sz="1600" dirty="0" smtClean="0"/>
                        <a:t> (Gigabit Ethernet) 25 m, 20,2 db</a:t>
                      </a:r>
                      <a:r>
                        <a:rPr lang="en-US" sz="1600" baseline="0" dirty="0" smtClean="0"/>
                        <a:t> Up to 155 MHz </a:t>
                      </a:r>
                      <a:r>
                        <a:rPr lang="en-US" sz="1600" baseline="0" dirty="0" err="1" smtClean="0"/>
                        <a:t>atau</a:t>
                      </a:r>
                      <a:r>
                        <a:rPr lang="en-US" sz="1600" baseline="0" dirty="0" smtClean="0"/>
                        <a:t> 250 MHz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STP Category 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Giga</a:t>
                      </a:r>
                      <a:r>
                        <a:rPr lang="en-US" sz="1600" baseline="0" dirty="0" smtClean="0"/>
                        <a:t> Ethernet /20,8 db (Giga Ethernet). Up To 200 MHz </a:t>
                      </a:r>
                      <a:r>
                        <a:rPr lang="en-US" sz="1600" baseline="0" dirty="0" err="1" smtClean="0"/>
                        <a:t>atau</a:t>
                      </a:r>
                      <a:r>
                        <a:rPr lang="en-US" sz="1600" baseline="0" dirty="0" smtClean="0"/>
                        <a:t> 700 MHz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7543800" cy="792162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Straight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3352800" cy="2438400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PC </a:t>
            </a:r>
            <a:r>
              <a:rPr lang="en-US" dirty="0" smtClean="0">
                <a:sym typeface="Wingdings" pitchFamily="2" charset="2"/>
              </a:rPr>
              <a:t> Hub</a:t>
            </a:r>
          </a:p>
          <a:p>
            <a:r>
              <a:rPr lang="en-US" dirty="0" smtClean="0">
                <a:sym typeface="Wingdings" pitchFamily="2" charset="2"/>
              </a:rPr>
              <a:t>PC  Switch</a:t>
            </a:r>
          </a:p>
          <a:p>
            <a:r>
              <a:rPr lang="en-US" dirty="0" smtClean="0">
                <a:sym typeface="Wingdings" pitchFamily="2" charset="2"/>
              </a:rPr>
              <a:t>Hub  Hub</a:t>
            </a:r>
          </a:p>
          <a:p>
            <a:r>
              <a:rPr lang="en-US" dirty="0" smtClean="0">
                <a:sym typeface="Wingdings" pitchFamily="2" charset="2"/>
              </a:rPr>
              <a:t>Switch  Router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  <p:pic>
        <p:nvPicPr>
          <p:cNvPr id="4" name="Content Placeholder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295400"/>
            <a:ext cx="5181600" cy="2667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6" name="Picture 5" descr="lan_cable1.gif"/>
          <p:cNvPicPr>
            <a:picLocks noChangeAspect="1"/>
          </p:cNvPicPr>
          <p:nvPr/>
        </p:nvPicPr>
        <p:blipFill>
          <a:blip r:embed="rId3"/>
          <a:srcRect t="9020" b="53563"/>
          <a:stretch>
            <a:fillRect/>
          </a:stretch>
        </p:blipFill>
        <p:spPr>
          <a:xfrm>
            <a:off x="1447800" y="4191000"/>
            <a:ext cx="7315200" cy="223040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6553200" cy="944562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Cross Over</a:t>
            </a:r>
            <a:endParaRPr lang="en-US" dirty="0"/>
          </a:p>
        </p:txBody>
      </p:sp>
      <p:pic>
        <p:nvPicPr>
          <p:cNvPr id="5" name="Picture 4" descr="ethcable031.gif"/>
          <p:cNvPicPr>
            <a:picLocks noChangeAspect="1"/>
          </p:cNvPicPr>
          <p:nvPr/>
        </p:nvPicPr>
        <p:blipFill>
          <a:blip r:embed="rId2"/>
          <a:srcRect l="50145"/>
          <a:stretch>
            <a:fillRect/>
          </a:stretch>
        </p:blipFill>
        <p:spPr>
          <a:xfrm>
            <a:off x="3962400" y="1371600"/>
            <a:ext cx="3962400" cy="2209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600" y="1295400"/>
            <a:ext cx="2971800" cy="15696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 smtClean="0"/>
              <a:t>PC </a:t>
            </a:r>
            <a:r>
              <a:rPr lang="en-US" sz="3200" dirty="0" smtClean="0">
                <a:sym typeface="Wingdings" pitchFamily="2" charset="2"/>
              </a:rPr>
              <a:t> PC</a:t>
            </a:r>
          </a:p>
          <a:p>
            <a:r>
              <a:rPr lang="en-US" sz="3200" dirty="0" smtClean="0">
                <a:sym typeface="Wingdings" pitchFamily="2" charset="2"/>
              </a:rPr>
              <a:t>Switch Switch</a:t>
            </a:r>
          </a:p>
          <a:p>
            <a:r>
              <a:rPr lang="en-US" sz="3200" dirty="0" smtClean="0">
                <a:sym typeface="Wingdings" pitchFamily="2" charset="2"/>
              </a:rPr>
              <a:t>Switch  Hub</a:t>
            </a:r>
            <a:endParaRPr lang="en-US" sz="3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77000" y="3733800"/>
          <a:ext cx="24384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Putih</a:t>
                      </a:r>
                      <a:r>
                        <a:rPr lang="en-US" dirty="0" smtClean="0"/>
                        <a:t>-Orange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Putih-Hijau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Biru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Putih</a:t>
                      </a:r>
                      <a:r>
                        <a:rPr lang="en-US" dirty="0" smtClean="0"/>
                        <a:t> – </a:t>
                      </a:r>
                      <a:r>
                        <a:rPr lang="en-US" dirty="0" err="1" smtClean="0"/>
                        <a:t>Biru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Hijau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Putih-Coklat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Coklat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667000" y="3733800"/>
          <a:ext cx="24384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Putih-Hijau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Hijau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Putih</a:t>
                      </a:r>
                      <a:r>
                        <a:rPr lang="en-US" dirty="0" smtClean="0"/>
                        <a:t>-Orange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Biru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Putih-Biru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Putih</a:t>
                      </a:r>
                      <a:r>
                        <a:rPr lang="en-US" baseline="0" dirty="0" err="1" smtClean="0"/>
                        <a:t>-Coklat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Coklat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rot="5400000" flipH="1" flipV="1">
            <a:off x="2476500" y="2095500"/>
            <a:ext cx="2209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V="1">
            <a:off x="7200900" y="2171700"/>
            <a:ext cx="2286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5562600" cy="6858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3600" dirty="0" err="1" smtClean="0"/>
              <a:t>Penggunaan</a:t>
            </a:r>
            <a:r>
              <a:rPr lang="en-US" sz="3600" dirty="0" smtClean="0"/>
              <a:t> </a:t>
            </a:r>
            <a:r>
              <a:rPr lang="en-US" sz="3600" dirty="0" err="1" smtClean="0"/>
              <a:t>Kabel</a:t>
            </a:r>
            <a:r>
              <a:rPr lang="en-US" sz="3600" dirty="0" smtClean="0"/>
              <a:t> Roll-Over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953000" cy="10668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dirty="0" smtClean="0"/>
              <a:t>PC </a:t>
            </a:r>
            <a:r>
              <a:rPr lang="en-US" dirty="0" smtClean="0">
                <a:sym typeface="Wingdings" pitchFamily="2" charset="2"/>
              </a:rPr>
              <a:t> Console Router</a:t>
            </a:r>
          </a:p>
          <a:p>
            <a:r>
              <a:rPr lang="en-US" dirty="0" smtClean="0">
                <a:sym typeface="Wingdings" pitchFamily="2" charset="2"/>
              </a:rPr>
              <a:t>PC  Console Switch </a:t>
            </a:r>
            <a:r>
              <a:rPr lang="en-US" dirty="0" err="1" smtClean="0">
                <a:sym typeface="Wingdings" pitchFamily="2" charset="2"/>
              </a:rPr>
              <a:t>Managible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Router  Modem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362200"/>
          <a:ext cx="83058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/>
                <a:gridCol w="1005840"/>
                <a:gridCol w="2316480"/>
                <a:gridCol w="1341120"/>
                <a:gridCol w="1981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Router Pin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Router Pin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Direction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Workstation Pin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Workstation Pin Name</a:t>
                      </a:r>
                      <a:endParaRPr lang="en-US" sz="16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Putih</a:t>
                      </a:r>
                      <a:r>
                        <a:rPr lang="en-US" sz="1600" dirty="0" smtClean="0"/>
                        <a:t>-Orange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Coklat</a:t>
                      </a:r>
                      <a:endParaRPr lang="en-US" sz="16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Orange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Putih-Coklat</a:t>
                      </a:r>
                      <a:endParaRPr lang="en-US" sz="16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Putih-hijau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Hijau</a:t>
                      </a:r>
                      <a:endParaRPr lang="en-US" sz="16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Biru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Putih</a:t>
                      </a:r>
                      <a:r>
                        <a:rPr lang="en-US" sz="1600" dirty="0" smtClean="0"/>
                        <a:t> –</a:t>
                      </a:r>
                      <a:r>
                        <a:rPr lang="en-US" sz="1600" dirty="0" err="1" smtClean="0"/>
                        <a:t>Biru</a:t>
                      </a:r>
                      <a:endParaRPr lang="en-US" sz="16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Putih-Biru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Biru</a:t>
                      </a:r>
                      <a:endParaRPr lang="en-US" sz="16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Hijau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Putih-Hijau</a:t>
                      </a:r>
                      <a:endParaRPr lang="en-US" sz="16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Putih-Coklat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Orange</a:t>
                      </a:r>
                      <a:endParaRPr lang="en-US" sz="16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Coklat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Putih</a:t>
                      </a:r>
                      <a:r>
                        <a:rPr lang="en-US" sz="1600" dirty="0" smtClean="0"/>
                        <a:t>-Orange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581400" y="3124200"/>
            <a:ext cx="1143000" cy="1588"/>
          </a:xfrm>
          <a:prstGeom prst="straightConnector1">
            <a:avLst/>
          </a:prstGeom>
          <a:ln w="412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581400" y="3657600"/>
            <a:ext cx="1143000" cy="1588"/>
          </a:xfrm>
          <a:prstGeom prst="straightConnector1">
            <a:avLst/>
          </a:prstGeom>
          <a:ln w="412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81400" y="4113212"/>
            <a:ext cx="1143000" cy="1588"/>
          </a:xfrm>
          <a:prstGeom prst="straightConnector1">
            <a:avLst/>
          </a:prstGeom>
          <a:ln w="412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81400" y="4568824"/>
            <a:ext cx="1143000" cy="1588"/>
          </a:xfrm>
          <a:prstGeom prst="straightConnector1">
            <a:avLst/>
          </a:prstGeom>
          <a:ln w="412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81400" y="5024436"/>
            <a:ext cx="1143000" cy="1588"/>
          </a:xfrm>
          <a:prstGeom prst="straightConnector1">
            <a:avLst/>
          </a:prstGeom>
          <a:ln w="412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81400" y="5480048"/>
            <a:ext cx="1143000" cy="1588"/>
          </a:xfrm>
          <a:prstGeom prst="straightConnector1">
            <a:avLst/>
          </a:prstGeom>
          <a:ln w="412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81400" y="5935660"/>
            <a:ext cx="1143000" cy="1588"/>
          </a:xfrm>
          <a:prstGeom prst="straightConnector1">
            <a:avLst/>
          </a:prstGeom>
          <a:ln w="412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rollover-cabl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0"/>
            <a:ext cx="3276600" cy="23114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581400" y="6323012"/>
            <a:ext cx="1143000" cy="1588"/>
          </a:xfrm>
          <a:prstGeom prst="straightConnector1">
            <a:avLst/>
          </a:prstGeom>
          <a:ln w="412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err="1" smtClean="0"/>
              <a:t>Kabel</a:t>
            </a:r>
            <a:r>
              <a:rPr lang="en-US" dirty="0" smtClean="0"/>
              <a:t> Roll-Over</a:t>
            </a:r>
            <a:endParaRPr lang="en-US" dirty="0"/>
          </a:p>
        </p:txBody>
      </p:sp>
      <p:pic>
        <p:nvPicPr>
          <p:cNvPr id="4" name="Content Placeholder 3" descr="images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4038600"/>
            <a:ext cx="6934200" cy="20574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Picture 4" descr="images3s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62" y="1676400"/>
            <a:ext cx="3073138" cy="199708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6" name="Picture 5" descr="nma-8209-modular-adapter-rj45-db9-female-14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676400"/>
            <a:ext cx="2958451" cy="1752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501</Words>
  <Application>Microsoft Office PowerPoint</Application>
  <PresentationFormat>On-screen Show (4:3)</PresentationFormat>
  <Paragraphs>141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BAB III Media Transmisi  Komunikasi Data &amp; Jaringan komputer</vt:lpstr>
      <vt:lpstr>Media Transmisi Kabel</vt:lpstr>
      <vt:lpstr>Unshielded Twisted Pair (UTP)</vt:lpstr>
      <vt:lpstr>Shielded Twister Pair (STP)</vt:lpstr>
      <vt:lpstr>Tipe Kabel UTP dan STP</vt:lpstr>
      <vt:lpstr>Penggunaan Kabel Straight</vt:lpstr>
      <vt:lpstr>Penggunaan Kabel Cross Over</vt:lpstr>
      <vt:lpstr>Penggunaan Kabel Roll-Over</vt:lpstr>
      <vt:lpstr>Kabel Roll-Over</vt:lpstr>
      <vt:lpstr>Media Transmisi  Kabel Koaksial</vt:lpstr>
      <vt:lpstr>Kabel Koaksial</vt:lpstr>
      <vt:lpstr>Keuntungan dan Kegunaan Kabel Koaksial</vt:lpstr>
      <vt:lpstr>Tipe Kabel Koaksial</vt:lpstr>
      <vt:lpstr>Media Transmisi  Serat Optic</vt:lpstr>
      <vt:lpstr>Kabel Serat Optik</vt:lpstr>
      <vt:lpstr>Slide 16</vt:lpstr>
      <vt:lpstr>Slide 17</vt:lpstr>
      <vt:lpstr>Media Transmisi Tanpa Kabel  UnGuided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MARDIANTO</dc:creator>
  <cp:lastModifiedBy>MARDIANTO</cp:lastModifiedBy>
  <cp:revision>27</cp:revision>
  <dcterms:created xsi:type="dcterms:W3CDTF">2016-10-13T17:21:22Z</dcterms:created>
  <dcterms:modified xsi:type="dcterms:W3CDTF">2016-10-16T14:58:52Z</dcterms:modified>
</cp:coreProperties>
</file>