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80" r:id="rId8"/>
    <p:sldId id="266" r:id="rId9"/>
    <p:sldId id="278" r:id="rId10"/>
    <p:sldId id="279" r:id="rId11"/>
    <p:sldId id="261" r:id="rId12"/>
    <p:sldId id="271" r:id="rId13"/>
    <p:sldId id="272" r:id="rId14"/>
    <p:sldId id="262" r:id="rId15"/>
    <p:sldId id="273" r:id="rId16"/>
    <p:sldId id="274" r:id="rId17"/>
    <p:sldId id="275" r:id="rId18"/>
    <p:sldId id="264" r:id="rId19"/>
    <p:sldId id="276" r:id="rId20"/>
    <p:sldId id="267" r:id="rId21"/>
    <p:sldId id="277" r:id="rId22"/>
    <p:sldId id="268" r:id="rId23"/>
    <p:sldId id="270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E24858C-2D09-45E1-B47D-115FDDFEEC0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F9A4229-17ED-4D91-B52F-0E53A23C4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BAB II</a:t>
            </a:r>
            <a:br>
              <a:rPr lang="en-US" dirty="0" smtClean="0"/>
            </a:br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7" name="Picture 6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72927"/>
            <a:ext cx="7239000" cy="638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Generasi</a:t>
            </a:r>
            <a:r>
              <a:rPr lang="en-US" sz="3200" dirty="0" smtClean="0"/>
              <a:t> </a:t>
            </a:r>
            <a:r>
              <a:rPr lang="en-US" sz="3200" dirty="0" err="1" smtClean="0"/>
              <a:t>Kedua</a:t>
            </a:r>
            <a:r>
              <a:rPr lang="en-US" sz="3200" dirty="0" smtClean="0"/>
              <a:t> : Transistor (1955-1965)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Bell Labs 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r>
              <a:rPr lang="en-US" dirty="0" smtClean="0"/>
              <a:t> </a:t>
            </a:r>
            <a:r>
              <a:rPr lang="en-US" dirty="0" err="1" smtClean="0"/>
              <a:t>Vakum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7000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962400"/>
            <a:ext cx="731972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7094 </a:t>
            </a:r>
            <a:r>
              <a:rPr lang="en-US" dirty="0" err="1" smtClean="0"/>
              <a:t>tahun</a:t>
            </a:r>
            <a:r>
              <a:rPr lang="en-US" dirty="0" smtClean="0"/>
              <a:t> 1962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i="1" dirty="0" smtClean="0"/>
              <a:t>Instruction Backup Register (IBR) yang </a:t>
            </a:r>
            <a:r>
              <a:rPr lang="en-US" i="1" dirty="0" err="1" smtClean="0"/>
              <a:t>berfungsi</a:t>
            </a:r>
            <a:r>
              <a:rPr lang="en-US" i="1" dirty="0" smtClean="0"/>
              <a:t> </a:t>
            </a:r>
            <a:r>
              <a:rPr lang="en-US" i="1" dirty="0" err="1" smtClean="0"/>
              <a:t>membeffer</a:t>
            </a:r>
            <a:r>
              <a:rPr lang="en-US" i="1" dirty="0" smtClean="0"/>
              <a:t> </a:t>
            </a:r>
            <a:r>
              <a:rPr lang="en-US" i="1" dirty="0" err="1" smtClean="0"/>
              <a:t>instruksi</a:t>
            </a:r>
            <a:r>
              <a:rPr lang="en-US" i="1" dirty="0" smtClean="0"/>
              <a:t> </a:t>
            </a:r>
            <a:r>
              <a:rPr lang="en-US" i="1" dirty="0" err="1" smtClean="0"/>
              <a:t>berikutnya</a:t>
            </a:r>
            <a:r>
              <a:rPr lang="en-US" i="1" dirty="0" smtClean="0"/>
              <a:t>, </a:t>
            </a:r>
            <a:r>
              <a:rPr lang="en-US" i="1" dirty="0" err="1" smtClean="0"/>
              <a:t>efeknya</a:t>
            </a:r>
            <a:r>
              <a:rPr lang="en-US" i="1" dirty="0" smtClean="0"/>
              <a:t> </a:t>
            </a:r>
            <a:r>
              <a:rPr lang="en-US" i="1" dirty="0" err="1" smtClean="0"/>
              <a:t>komputer</a:t>
            </a:r>
            <a:r>
              <a:rPr lang="en-US" i="1" dirty="0" smtClean="0"/>
              <a:t> </a:t>
            </a:r>
            <a:r>
              <a:rPr lang="en-US" i="1" dirty="0" err="1" smtClean="0"/>
              <a:t>akan</a:t>
            </a:r>
            <a:r>
              <a:rPr lang="en-US" i="1" dirty="0" smtClean="0"/>
              <a:t> </a:t>
            </a:r>
            <a:r>
              <a:rPr lang="en-US" i="1" dirty="0" err="1" smtClean="0"/>
              <a:t>lebih</a:t>
            </a:r>
            <a:r>
              <a:rPr lang="en-US" i="1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prosesnya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Unit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word yang </a:t>
            </a:r>
            <a:r>
              <a:rPr lang="en-US" dirty="0" err="1" smtClean="0"/>
              <a:t>berdampingan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. </a:t>
            </a:r>
          </a:p>
          <a:p>
            <a:pPr algn="just"/>
            <a:r>
              <a:rPr lang="en-US" i="1" dirty="0" smtClean="0"/>
              <a:t>multiplexor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memultiplex</a:t>
            </a:r>
            <a:r>
              <a:rPr lang="en-US" i="1" dirty="0" smtClean="0"/>
              <a:t> data channel </a:t>
            </a:r>
            <a:r>
              <a:rPr lang="en-US" dirty="0" smtClean="0"/>
              <a:t>(</a:t>
            </a:r>
            <a:r>
              <a:rPr lang="en-US" dirty="0" err="1" smtClean="0"/>
              <a:t>saluran</a:t>
            </a:r>
            <a:r>
              <a:rPr lang="en-US" dirty="0" smtClean="0"/>
              <a:t> data). Multiplexor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switch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CPU.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Konfigurasi</a:t>
            </a:r>
            <a:r>
              <a:rPr lang="en-US" dirty="0" smtClean="0"/>
              <a:t> IBM 7094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52292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Generasi</a:t>
            </a:r>
            <a:r>
              <a:rPr lang="en-US" sz="2800" dirty="0" smtClean="0"/>
              <a:t> </a:t>
            </a:r>
            <a:r>
              <a:rPr lang="en-US" sz="2800" dirty="0" err="1" smtClean="0"/>
              <a:t>Ketiga</a:t>
            </a:r>
            <a:r>
              <a:rPr lang="en-US" sz="2800" dirty="0" smtClean="0"/>
              <a:t> : Integrated Circuits (1965 – 1980)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409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 </a:t>
            </a:r>
            <a:r>
              <a:rPr lang="en-US" i="1" dirty="0" smtClean="0"/>
              <a:t>Set </a:t>
            </a:r>
            <a:r>
              <a:rPr lang="en-US" i="1" dirty="0" err="1" smtClean="0"/>
              <a:t>Instruksi</a:t>
            </a:r>
            <a:r>
              <a:rPr lang="en-US" i="1" dirty="0" smtClean="0"/>
              <a:t> </a:t>
            </a:r>
            <a:r>
              <a:rPr lang="en-US" i="1" dirty="0" err="1" smtClean="0"/>
              <a:t>Mirip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Identik</a:t>
            </a:r>
            <a:r>
              <a:rPr lang="en-US" i="1" dirty="0" smtClean="0"/>
              <a:t>,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kelompok</a:t>
            </a:r>
            <a:r>
              <a:rPr lang="en-US" i="1" dirty="0" smtClean="0"/>
              <a:t> </a:t>
            </a:r>
            <a:r>
              <a:rPr lang="en-US" i="1" dirty="0" err="1" smtClean="0"/>
              <a:t>komputer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berbagai</a:t>
            </a:r>
            <a:r>
              <a:rPr lang="en-US" i="1" dirty="0" smtClean="0"/>
              <a:t> model yang 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set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kompabilitas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kerasnya</a:t>
            </a:r>
            <a:r>
              <a:rPr lang="en-US" dirty="0" smtClean="0"/>
              <a:t>.  </a:t>
            </a:r>
          </a:p>
          <a:p>
            <a:pPr algn="just"/>
            <a:r>
              <a:rPr lang="en-US" i="1" dirty="0" err="1" smtClean="0"/>
              <a:t>Sistem</a:t>
            </a:r>
            <a:r>
              <a:rPr lang="en-US" i="1" dirty="0" smtClean="0"/>
              <a:t> </a:t>
            </a:r>
            <a:r>
              <a:rPr lang="en-US" i="1" dirty="0" err="1" smtClean="0"/>
              <a:t>Operasi</a:t>
            </a:r>
            <a:r>
              <a:rPr lang="en-US" i="1" dirty="0" smtClean="0"/>
              <a:t> </a:t>
            </a:r>
            <a:r>
              <a:rPr lang="en-US" i="1" dirty="0" err="1" smtClean="0"/>
              <a:t>Mirip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Identik</a:t>
            </a:r>
            <a:r>
              <a:rPr lang="en-US" i="1" dirty="0" smtClean="0"/>
              <a:t>,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merupakan</a:t>
            </a:r>
            <a:r>
              <a:rPr lang="en-US" i="1" dirty="0" smtClean="0"/>
              <a:t> feature yang </a:t>
            </a:r>
            <a:r>
              <a:rPr lang="en-US" i="1" dirty="0" err="1" smtClean="0"/>
              <a:t>menguntungkan</a:t>
            </a:r>
            <a:r>
              <a:rPr lang="en-US" i="1" dirty="0" smtClean="0"/>
              <a:t> </a:t>
            </a:r>
            <a:r>
              <a:rPr lang="en-US" i="1" dirty="0" err="1" smtClean="0"/>
              <a:t>konsumen</a:t>
            </a:r>
            <a:r>
              <a:rPr lang="en-US" i="1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penggantian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  </a:t>
            </a:r>
          </a:p>
          <a:p>
            <a:pPr algn="just"/>
            <a:r>
              <a:rPr lang="en-US" i="1" dirty="0" err="1" smtClean="0"/>
              <a:t>Kecepatan</a:t>
            </a:r>
            <a:r>
              <a:rPr lang="en-US" i="1" dirty="0" smtClean="0"/>
              <a:t> yang </a:t>
            </a:r>
            <a:r>
              <a:rPr lang="en-US" i="1" dirty="0" err="1" smtClean="0"/>
              <a:t>meningkat</a:t>
            </a:r>
            <a:r>
              <a:rPr lang="en-US" i="1" dirty="0" smtClean="0"/>
              <a:t>, model – model yang </a:t>
            </a:r>
            <a:r>
              <a:rPr lang="en-US" i="1" dirty="0" err="1" smtClean="0"/>
              <a:t>ditawarkan</a:t>
            </a:r>
            <a:r>
              <a:rPr lang="en-US" i="1" dirty="0" smtClean="0"/>
              <a:t> </a:t>
            </a:r>
            <a:r>
              <a:rPr lang="en-US" i="1" dirty="0" err="1" smtClean="0"/>
              <a:t>mulai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kecepatan</a:t>
            </a:r>
            <a:r>
              <a:rPr lang="en-US" i="1" dirty="0" smtClean="0"/>
              <a:t> </a:t>
            </a:r>
            <a:r>
              <a:rPr lang="en-US" i="1" dirty="0" err="1" smtClean="0"/>
              <a:t>rendah</a:t>
            </a:r>
            <a:r>
              <a:rPr lang="en-US" i="1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 </a:t>
            </a:r>
          </a:p>
          <a:p>
            <a:pPr algn="just"/>
            <a:r>
              <a:rPr lang="en-US" i="1" dirty="0" err="1" smtClean="0"/>
              <a:t>Ukuran</a:t>
            </a:r>
            <a:r>
              <a:rPr lang="en-US" i="1" dirty="0" smtClean="0"/>
              <a:t> </a:t>
            </a:r>
            <a:r>
              <a:rPr lang="en-US" i="1" dirty="0" err="1" smtClean="0"/>
              <a:t>Memori</a:t>
            </a:r>
            <a:r>
              <a:rPr lang="en-US" i="1" dirty="0" smtClean="0"/>
              <a:t> yang </a:t>
            </a:r>
            <a:r>
              <a:rPr lang="en-US" i="1" dirty="0" err="1" smtClean="0"/>
              <a:t>lebih</a:t>
            </a:r>
            <a:r>
              <a:rPr lang="en-US" i="1" dirty="0" smtClean="0"/>
              <a:t> </a:t>
            </a:r>
            <a:r>
              <a:rPr lang="en-US" i="1" dirty="0" err="1" smtClean="0"/>
              <a:t>besar</a:t>
            </a:r>
            <a:r>
              <a:rPr lang="en-US" i="1" dirty="0" smtClean="0"/>
              <a:t>, </a:t>
            </a:r>
            <a:r>
              <a:rPr lang="en-US" i="1" dirty="0" err="1" smtClean="0"/>
              <a:t>semakin</a:t>
            </a:r>
            <a:r>
              <a:rPr lang="en-US" i="1" dirty="0" smtClean="0"/>
              <a:t> </a:t>
            </a:r>
            <a:r>
              <a:rPr lang="en-US" i="1" dirty="0" err="1" smtClean="0"/>
              <a:t>tinggi</a:t>
            </a:r>
            <a:r>
              <a:rPr lang="en-US" i="1" dirty="0" smtClean="0"/>
              <a:t> </a:t>
            </a:r>
            <a:r>
              <a:rPr lang="en-US" i="1" dirty="0" err="1" smtClean="0"/>
              <a:t>modelnya</a:t>
            </a:r>
            <a:r>
              <a:rPr lang="en-US" i="1" dirty="0" smtClean="0"/>
              <a:t> </a:t>
            </a:r>
            <a:r>
              <a:rPr lang="en-US" i="1" dirty="0" err="1" smtClean="0"/>
              <a:t>akan</a:t>
            </a:r>
            <a:r>
              <a:rPr lang="en-US" i="1" dirty="0" smtClean="0"/>
              <a:t> </a:t>
            </a:r>
            <a:r>
              <a:rPr lang="en-US" i="1" dirty="0" err="1" smtClean="0"/>
              <a:t>diperoleh</a:t>
            </a:r>
            <a:r>
              <a:rPr lang="en-US" i="1" dirty="0" smtClean="0"/>
              <a:t> </a:t>
            </a:r>
            <a:r>
              <a:rPr lang="en-US" i="1" dirty="0" err="1" smtClean="0"/>
              <a:t>semakin</a:t>
            </a:r>
            <a:r>
              <a:rPr lang="en-US" i="1" dirty="0" smtClean="0"/>
              <a:t> </a:t>
            </a:r>
            <a:r>
              <a:rPr lang="en-US" i="1" dirty="0" err="1" smtClean="0"/>
              <a:t>besar</a:t>
            </a:r>
            <a:r>
              <a:rPr lang="en-US" i="1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  </a:t>
            </a:r>
          </a:p>
          <a:p>
            <a:r>
              <a:rPr lang="sv-SE" i="1" dirty="0" smtClean="0"/>
              <a:t>Harga yang meningkat, semakin tinggi modelnya maka harganya semakin mahal.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6640" y="990600"/>
            <a:ext cx="868736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 PDP-8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IBM </a:t>
            </a:r>
            <a:r>
              <a:rPr lang="en-US" dirty="0" err="1" smtClean="0"/>
              <a:t>mengeluarkan</a:t>
            </a:r>
            <a:r>
              <a:rPr lang="en-US" dirty="0" smtClean="0"/>
              <a:t> System/360, DEC </a:t>
            </a:r>
            <a:r>
              <a:rPr lang="en-US" dirty="0" err="1" smtClean="0"/>
              <a:t>meluncurkan</a:t>
            </a:r>
            <a:r>
              <a:rPr lang="en-US" dirty="0" smtClean="0"/>
              <a:t> DEC PDP-8.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yang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672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Generasi</a:t>
            </a:r>
            <a:r>
              <a:rPr lang="en-US" b="1" dirty="0" smtClean="0"/>
              <a:t> </a:t>
            </a:r>
            <a:r>
              <a:rPr lang="en-US" b="1" dirty="0" err="1" smtClean="0"/>
              <a:t>Keempat</a:t>
            </a:r>
            <a:r>
              <a:rPr lang="en-US" b="1" dirty="0" smtClean="0"/>
              <a:t> : Very Large Scale Integration (1980 - ????)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Era </a:t>
            </a: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genarasi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VLSI. </a:t>
            </a:r>
            <a:r>
              <a:rPr lang="en-US" dirty="0" err="1" smtClean="0"/>
              <a:t>Paket</a:t>
            </a:r>
            <a:r>
              <a:rPr lang="en-US" dirty="0" smtClean="0"/>
              <a:t> VLSI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10.000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per </a:t>
            </a:r>
            <a:r>
              <a:rPr lang="en-US" dirty="0" err="1" smtClean="0"/>
              <a:t>kepingnya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100juta  </a:t>
            </a:r>
            <a:r>
              <a:rPr lang="en-US" dirty="0" err="1" smtClean="0"/>
              <a:t>operasi</a:t>
            </a:r>
            <a:r>
              <a:rPr lang="en-US" dirty="0" smtClean="0"/>
              <a:t> per </a:t>
            </a:r>
            <a:r>
              <a:rPr lang="en-US" dirty="0" err="1" smtClean="0"/>
              <a:t>detiknya</a:t>
            </a:r>
            <a:r>
              <a:rPr lang="en-US" dirty="0" smtClean="0"/>
              <a:t>. </a:t>
            </a:r>
            <a:r>
              <a:rPr lang="en-US" dirty="0" err="1" smtClean="0"/>
              <a:t>Gambar</a:t>
            </a:r>
            <a:r>
              <a:rPr lang="en-US" dirty="0" smtClean="0"/>
              <a:t> 2.7 </a:t>
            </a:r>
            <a:r>
              <a:rPr lang="en-US" dirty="0" err="1" smtClean="0"/>
              <a:t>mengilustrasikan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 Pentium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66330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9658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Generasi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:</a:t>
            </a:r>
            <a:r>
              <a:rPr lang="en-US" sz="2800" dirty="0" err="1" smtClean="0"/>
              <a:t>Tabung</a:t>
            </a:r>
            <a:r>
              <a:rPr lang="en-US" sz="2800" dirty="0" smtClean="0"/>
              <a:t> </a:t>
            </a:r>
            <a:r>
              <a:rPr lang="en-US" sz="2800" dirty="0" err="1" smtClean="0"/>
              <a:t>Vakum</a:t>
            </a:r>
            <a:r>
              <a:rPr lang="en-US" sz="2800" dirty="0" smtClean="0"/>
              <a:t> (1945-1955)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ENIAC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30 Ton</a:t>
            </a:r>
          </a:p>
          <a:p>
            <a:r>
              <a:rPr lang="en-US" dirty="0" err="1" smtClean="0"/>
              <a:t>Bervolume</a:t>
            </a:r>
            <a:r>
              <a:rPr lang="en-US" dirty="0" smtClean="0"/>
              <a:t> 15.000 Kaki </a:t>
            </a:r>
            <a:r>
              <a:rPr lang="en-US" dirty="0" err="1" smtClean="0"/>
              <a:t>Persegi</a:t>
            </a:r>
            <a:endParaRPr lang="en-US" dirty="0" smtClean="0"/>
          </a:p>
          <a:p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140 KW</a:t>
            </a:r>
          </a:p>
          <a:p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5.000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Per </a:t>
            </a:r>
            <a:r>
              <a:rPr lang="en-US" dirty="0" err="1" smtClean="0"/>
              <a:t>detik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20 </a:t>
            </a:r>
            <a:r>
              <a:rPr lang="en-US" dirty="0" err="1" smtClean="0"/>
              <a:t>Akumulator</a:t>
            </a:r>
            <a:endParaRPr lang="en-US" dirty="0" smtClean="0"/>
          </a:p>
          <a:p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Akumulator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digit </a:t>
            </a:r>
            <a:r>
              <a:rPr lang="en-US" dirty="0" err="1" smtClean="0"/>
              <a:t>desimal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digit </a:t>
            </a:r>
            <a:r>
              <a:rPr lang="en-US" dirty="0" err="1" smtClean="0"/>
              <a:t>direpersentasikan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ring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tabung</a:t>
            </a:r>
            <a:r>
              <a:rPr lang="en-US" dirty="0" smtClean="0"/>
              <a:t> </a:t>
            </a:r>
            <a:r>
              <a:rPr lang="en-US" dirty="0" err="1" smtClean="0"/>
              <a:t>vakum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600200"/>
            <a:ext cx="8229600" cy="6096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ENIAC </a:t>
            </a:r>
            <a:r>
              <a:rPr lang="en-US" sz="2800" dirty="0"/>
              <a:t> (</a:t>
            </a:r>
            <a:r>
              <a:rPr lang="en-US" sz="2800" i="1" dirty="0"/>
              <a:t>Electronic Numerical Integrator And Computer)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Pentium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8080,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8 bit </a:t>
            </a:r>
            <a:r>
              <a:rPr lang="en-US" dirty="0" err="1" smtClean="0"/>
              <a:t>dan</a:t>
            </a:r>
            <a:r>
              <a:rPr lang="en-US" dirty="0" smtClean="0"/>
              <a:t> bus data </a:t>
            </a:r>
            <a:r>
              <a:rPr lang="en-US" dirty="0" err="1" smtClean="0"/>
              <a:t>ke</a:t>
            </a:r>
            <a:r>
              <a:rPr lang="en-US" dirty="0" smtClean="0"/>
              <a:t> memory  </a:t>
            </a:r>
            <a:r>
              <a:rPr lang="en-US" dirty="0" err="1" smtClean="0"/>
              <a:t>juga</a:t>
            </a:r>
            <a:r>
              <a:rPr lang="en-US" dirty="0" smtClean="0"/>
              <a:t>  8 bit,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66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16KB</a:t>
            </a:r>
          </a:p>
          <a:p>
            <a:pPr algn="just"/>
            <a:r>
              <a:rPr lang="en-US" dirty="0" smtClean="0"/>
              <a:t>8086, </a:t>
            </a:r>
            <a:r>
              <a:rPr lang="en-US" dirty="0" err="1" smtClean="0"/>
              <a:t>microprosesor</a:t>
            </a:r>
            <a:r>
              <a:rPr lang="en-US" dirty="0" smtClean="0"/>
              <a:t> 16 bit,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111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64KB</a:t>
            </a:r>
          </a:p>
          <a:p>
            <a:pPr algn="just"/>
            <a:r>
              <a:rPr lang="en-US" dirty="0" smtClean="0"/>
              <a:t>80286,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8086,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1MB </a:t>
            </a:r>
            <a:r>
              <a:rPr lang="en-US" dirty="0" err="1" smtClean="0"/>
              <a:t>dengan</a:t>
            </a:r>
            <a:r>
              <a:rPr lang="en-US" dirty="0" smtClean="0"/>
              <a:t> 133  </a:t>
            </a:r>
            <a:r>
              <a:rPr lang="en-US" dirty="0" err="1" smtClean="0"/>
              <a:t>instruksi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80386,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1985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32 bit.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multitasking.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32 </a:t>
            </a:r>
            <a:r>
              <a:rPr lang="en-US" dirty="0" err="1" smtClean="0"/>
              <a:t>bitnya</a:t>
            </a:r>
            <a:r>
              <a:rPr lang="en-US" dirty="0" smtClean="0"/>
              <a:t>,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terunggul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  </a:t>
            </a:r>
          </a:p>
          <a:p>
            <a:pPr algn="just"/>
            <a:r>
              <a:rPr lang="en-US" dirty="0" smtClean="0"/>
              <a:t>80486, </a:t>
            </a:r>
            <a:r>
              <a:rPr lang="en-US" dirty="0" err="1" smtClean="0"/>
              <a:t>dikenalkan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1989. </a:t>
            </a:r>
            <a:r>
              <a:rPr lang="en-US" dirty="0" err="1" smtClean="0"/>
              <a:t>Kemajuannya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i="1" dirty="0" smtClean="0"/>
              <a:t>cache </a:t>
            </a:r>
            <a:r>
              <a:rPr lang="en-US" i="1" dirty="0" err="1" smtClean="0"/>
              <a:t>memori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pipelining </a:t>
            </a:r>
            <a:r>
              <a:rPr lang="en-US" dirty="0" err="1" smtClean="0"/>
              <a:t>instruksi</a:t>
            </a:r>
            <a:r>
              <a:rPr lang="en-US" dirty="0" smtClean="0"/>
              <a:t>.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math co-processor.  </a:t>
            </a:r>
          </a:p>
          <a:p>
            <a:r>
              <a:rPr lang="en-US" dirty="0" smtClean="0"/>
              <a:t>Pentium,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1993,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i="1" dirty="0" smtClean="0"/>
              <a:t>superscalar </a:t>
            </a:r>
            <a:r>
              <a:rPr lang="en-US" i="1" dirty="0" err="1" smtClean="0"/>
              <a:t>sehingga</a:t>
            </a:r>
            <a:r>
              <a:rPr lang="en-US" i="1" dirty="0" smtClean="0"/>
              <a:t> </a:t>
            </a:r>
            <a:r>
              <a:rPr lang="en-US" i="1" dirty="0" err="1" smtClean="0"/>
              <a:t>memungkinkan</a:t>
            </a:r>
            <a:r>
              <a:rPr lang="en-US" i="1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Pentium Pro,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1995. </a:t>
            </a:r>
            <a:r>
              <a:rPr lang="en-US" dirty="0" err="1" smtClean="0"/>
              <a:t>Kemajuannya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i="1" dirty="0" smtClean="0"/>
              <a:t>superscalar </a:t>
            </a:r>
            <a:r>
              <a:rPr lang="en-US" i="1" dirty="0" err="1" smtClean="0"/>
              <a:t>untuk</a:t>
            </a:r>
            <a:r>
              <a:rPr lang="en-US" i="1" dirty="0" smtClean="0"/>
              <a:t> 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,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,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cache </a:t>
            </a:r>
            <a:r>
              <a:rPr lang="en-US" dirty="0" err="1" smtClean="0"/>
              <a:t>memori</a:t>
            </a:r>
            <a:r>
              <a:rPr lang="en-US" dirty="0" smtClean="0"/>
              <a:t> yang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canggih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Pentium II,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1997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MMX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multimedia. </a:t>
            </a:r>
            <a:r>
              <a:rPr lang="en-US" dirty="0" err="1" smtClean="0"/>
              <a:t>Mulai</a:t>
            </a:r>
            <a:r>
              <a:rPr lang="en-US" dirty="0" smtClean="0"/>
              <a:t> Pentium II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RISC.  </a:t>
            </a:r>
          </a:p>
          <a:p>
            <a:r>
              <a:rPr lang="en-US" dirty="0" smtClean="0"/>
              <a:t>Pentium III,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i="1" dirty="0" smtClean="0"/>
              <a:t>floating point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menangani</a:t>
            </a:r>
            <a:r>
              <a:rPr lang="en-US" i="1" dirty="0" smtClean="0"/>
              <a:t> </a:t>
            </a:r>
            <a:r>
              <a:rPr lang="en-US" i="1" dirty="0" err="1" smtClean="0"/>
              <a:t>grafis</a:t>
            </a:r>
            <a:r>
              <a:rPr lang="en-US" i="1" dirty="0" smtClean="0"/>
              <a:t> 3D. </a:t>
            </a:r>
          </a:p>
          <a:p>
            <a:r>
              <a:rPr lang="en-US" dirty="0" smtClean="0"/>
              <a:t>Pentium IV, </a:t>
            </a:r>
            <a:r>
              <a:rPr lang="en-US" dirty="0" err="1" smtClean="0"/>
              <a:t>kemampuan</a:t>
            </a:r>
            <a:r>
              <a:rPr lang="en-US" dirty="0" smtClean="0"/>
              <a:t> floating point </a:t>
            </a:r>
            <a:r>
              <a:rPr lang="en-US" dirty="0" err="1" smtClean="0"/>
              <a:t>dan</a:t>
            </a:r>
            <a:r>
              <a:rPr lang="en-US" dirty="0" smtClean="0"/>
              <a:t> multimedia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canggih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Itanium,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2 unit floating point, 4 unit integer, 3 unit </a:t>
            </a:r>
            <a:r>
              <a:rPr lang="en-US" dirty="0" err="1" smtClean="0"/>
              <a:t>pencabangan</a:t>
            </a:r>
            <a:r>
              <a:rPr lang="en-US" dirty="0" smtClean="0"/>
              <a:t>, internet  streaming, 128 </a:t>
            </a:r>
            <a:r>
              <a:rPr lang="en-US" dirty="0" err="1" smtClean="0"/>
              <a:t>interger</a:t>
            </a:r>
            <a:r>
              <a:rPr lang="en-US" dirty="0" smtClean="0"/>
              <a:t> register.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IBM System/3600</a:t>
            </a:r>
          </a:p>
          <a:p>
            <a:r>
              <a:rPr lang="en-US" dirty="0" smtClean="0"/>
              <a:t>601, </a:t>
            </a:r>
            <a:r>
              <a:rPr lang="en-US" dirty="0" err="1" smtClean="0"/>
              <a:t>mesin</a:t>
            </a:r>
            <a:r>
              <a:rPr lang="en-US" dirty="0" smtClean="0"/>
              <a:t> 32 bit</a:t>
            </a:r>
          </a:p>
          <a:p>
            <a:r>
              <a:rPr lang="en-US" dirty="0" smtClean="0"/>
              <a:t>603,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dekstop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portabel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602,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64bit</a:t>
            </a:r>
          </a:p>
          <a:p>
            <a:r>
              <a:rPr lang="en-US" dirty="0" smtClean="0"/>
              <a:t>G4 </a:t>
            </a:r>
            <a:r>
              <a:rPr lang="en-US" dirty="0" err="1" smtClean="0"/>
              <a:t>seri</a:t>
            </a:r>
            <a:r>
              <a:rPr lang="en-US" dirty="0" smtClean="0"/>
              <a:t> 750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istruksi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236976"/>
          </a:xfrm>
        </p:spPr>
        <p:txBody>
          <a:bodyPr/>
          <a:lstStyle/>
          <a:p>
            <a:pPr algn="just"/>
            <a:r>
              <a:rPr lang="en-US" dirty="0" err="1" smtClean="0"/>
              <a:t>Misalkan</a:t>
            </a:r>
            <a:r>
              <a:rPr lang="en-US" dirty="0" smtClean="0"/>
              <a:t>  A= A(1), A(2),…….,A(1000)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(Array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)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berisikan</a:t>
            </a:r>
            <a:r>
              <a:rPr lang="en-US" dirty="0" smtClean="0"/>
              <a:t> 1000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array C </a:t>
            </a:r>
            <a:r>
              <a:rPr lang="en-US" dirty="0" err="1" smtClean="0"/>
              <a:t>sehingga</a:t>
            </a:r>
            <a:r>
              <a:rPr lang="en-US" dirty="0" smtClean="0"/>
              <a:t> C(I)=A(I)+B(I) </a:t>
            </a:r>
            <a:r>
              <a:rPr lang="en-US" dirty="0" err="1" smtClean="0"/>
              <a:t>untuk</a:t>
            </a:r>
            <a:r>
              <a:rPr lang="en-US" dirty="0" smtClean="0"/>
              <a:t> I=1,2,…1000. </a:t>
            </a:r>
            <a:r>
              <a:rPr lang="en-US" dirty="0" err="1" smtClean="0"/>
              <a:t>gunakan</a:t>
            </a:r>
            <a:r>
              <a:rPr lang="en-US" dirty="0" smtClean="0"/>
              <a:t> set </a:t>
            </a:r>
            <a:r>
              <a:rPr lang="en-US" dirty="0" err="1" smtClean="0"/>
              <a:t>instruksi</a:t>
            </a:r>
            <a:r>
              <a:rPr lang="en-US" dirty="0" smtClean="0"/>
              <a:t> IAS, </a:t>
            </a:r>
            <a:r>
              <a:rPr lang="en-US" dirty="0" err="1" smtClean="0"/>
              <a:t>tulis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Sekian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1999"/>
            <a:ext cx="8229600" cy="6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IAS (</a:t>
            </a:r>
            <a:r>
              <a:rPr lang="en-US" sz="2800" i="1" dirty="0" smtClean="0"/>
              <a:t>(Computer of Institute for Advanced Studies)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</a:t>
            </a:r>
            <a:r>
              <a:rPr lang="en-US" sz="3600" dirty="0" err="1" smtClean="0"/>
              <a:t>Utama</a:t>
            </a:r>
            <a:endParaRPr lang="en-US" sz="3600" dirty="0" smtClean="0"/>
          </a:p>
          <a:p>
            <a:r>
              <a:rPr lang="en-US" sz="3600" dirty="0" err="1" smtClean="0"/>
              <a:t>Aritmatic</a:t>
            </a:r>
            <a:r>
              <a:rPr lang="en-US" sz="3600" dirty="0" smtClean="0"/>
              <a:t> Logic Unit (ALU)</a:t>
            </a:r>
          </a:p>
          <a:p>
            <a:r>
              <a:rPr lang="en-US" sz="3600" dirty="0" err="1" smtClean="0"/>
              <a:t>Countrol</a:t>
            </a:r>
            <a:r>
              <a:rPr lang="en-US" sz="3600" dirty="0" smtClean="0"/>
              <a:t> Unit (CU)</a:t>
            </a:r>
          </a:p>
          <a:p>
            <a:r>
              <a:rPr lang="en-US" sz="3600" dirty="0" smtClean="0"/>
              <a:t>I/O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75669"/>
            <a:ext cx="7848600" cy="618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14400"/>
          </a:xfrm>
        </p:spPr>
        <p:txBody>
          <a:bodyPr/>
          <a:lstStyle/>
          <a:p>
            <a:r>
              <a:rPr lang="en-US" dirty="0" smtClean="0"/>
              <a:t>IAS -Detail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1000 x 40 bit words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Binary number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2 x 20 bit instructions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Set of registers (storage in CPU)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Memory Buffer Register  (MBR)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register yang </a:t>
            </a:r>
            <a:r>
              <a:rPr lang="en-GB" dirty="0" err="1" smtClean="0"/>
              <a:t>berisi</a:t>
            </a:r>
            <a:r>
              <a:rPr lang="en-GB" dirty="0" smtClean="0"/>
              <a:t> data  yang </a:t>
            </a:r>
            <a:r>
              <a:rPr lang="en-GB" dirty="0" err="1" smtClean="0"/>
              <a:t>dibaca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memori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data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dituliskan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memori</a:t>
            </a:r>
            <a:endParaRPr lang="en-GB" dirty="0" smtClean="0"/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Memory Address Register (MAR)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register, yang </a:t>
            </a:r>
            <a:r>
              <a:rPr lang="en-GB" dirty="0" err="1" smtClean="0"/>
              <a:t>berada</a:t>
            </a:r>
            <a:r>
              <a:rPr lang="en-GB" dirty="0" smtClean="0"/>
              <a:t> </a:t>
            </a:r>
            <a:r>
              <a:rPr lang="en-GB" dirty="0" err="1" smtClean="0"/>
              <a:t>diddalam</a:t>
            </a:r>
            <a:r>
              <a:rPr lang="en-GB" dirty="0" smtClean="0"/>
              <a:t> unit </a:t>
            </a:r>
            <a:r>
              <a:rPr lang="en-GB" dirty="0" err="1" smtClean="0"/>
              <a:t>pengolahan</a:t>
            </a:r>
            <a:r>
              <a:rPr lang="en-GB" dirty="0" smtClean="0"/>
              <a:t>, yang </a:t>
            </a:r>
            <a:r>
              <a:rPr lang="en-GB" dirty="0" err="1" smtClean="0"/>
              <a:t>berisi</a:t>
            </a:r>
            <a:r>
              <a:rPr lang="en-GB" dirty="0" smtClean="0"/>
              <a:t> </a:t>
            </a:r>
            <a:r>
              <a:rPr lang="en-GB" dirty="0" err="1" smtClean="0"/>
              <a:t>alamat</a:t>
            </a:r>
            <a:r>
              <a:rPr lang="en-GB" dirty="0" smtClean="0"/>
              <a:t> </a:t>
            </a:r>
            <a:r>
              <a:rPr lang="en-GB" dirty="0" err="1" smtClean="0"/>
              <a:t>lokasi</a:t>
            </a:r>
            <a:r>
              <a:rPr lang="en-GB" dirty="0" smtClean="0"/>
              <a:t> </a:t>
            </a:r>
            <a:r>
              <a:rPr lang="en-GB" dirty="0" err="1" smtClean="0"/>
              <a:t>penyimpanan</a:t>
            </a:r>
            <a:r>
              <a:rPr lang="en-GB" dirty="0" smtClean="0"/>
              <a:t> yang </a:t>
            </a:r>
            <a:r>
              <a:rPr lang="en-GB" dirty="0" err="1" smtClean="0"/>
              <a:t>sedang</a:t>
            </a:r>
            <a:r>
              <a:rPr lang="en-GB" dirty="0" smtClean="0"/>
              <a:t> </a:t>
            </a:r>
            <a:r>
              <a:rPr lang="en-GB" dirty="0" err="1" smtClean="0"/>
              <a:t>diakses</a:t>
            </a:r>
            <a:r>
              <a:rPr lang="en-GB" dirty="0" smtClean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Instruction Register (IR)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register yang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menampung</a:t>
            </a:r>
            <a:r>
              <a:rPr lang="en-GB" dirty="0" smtClean="0"/>
              <a:t> </a:t>
            </a:r>
            <a:r>
              <a:rPr lang="en-GB" dirty="0" err="1" smtClean="0"/>
              <a:t>instruksi</a:t>
            </a:r>
            <a:r>
              <a:rPr lang="en-GB" dirty="0" smtClean="0"/>
              <a:t>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diinterpretasikan</a:t>
            </a:r>
            <a:r>
              <a:rPr lang="en-GB" dirty="0" smtClean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Instruction  Address Register (IAR)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register yang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menyimpan</a:t>
            </a:r>
            <a:r>
              <a:rPr lang="en-GB" dirty="0" smtClean="0"/>
              <a:t> </a:t>
            </a:r>
            <a:r>
              <a:rPr lang="en-GB" dirty="0" err="1" smtClean="0"/>
              <a:t>alamat</a:t>
            </a:r>
            <a:r>
              <a:rPr lang="en-GB" dirty="0" smtClean="0"/>
              <a:t> </a:t>
            </a:r>
            <a:r>
              <a:rPr lang="en-GB" dirty="0" err="1" smtClean="0"/>
              <a:t>instruksi</a:t>
            </a:r>
            <a:r>
              <a:rPr lang="en-GB" dirty="0" smtClean="0"/>
              <a:t>  </a:t>
            </a:r>
            <a:r>
              <a:rPr lang="en-GB" dirty="0" err="1" smtClean="0"/>
              <a:t>berikutnya</a:t>
            </a:r>
            <a:r>
              <a:rPr lang="en-GB" dirty="0" smtClean="0"/>
              <a:t>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dieksekusi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Program Counter </a:t>
            </a:r>
            <a:r>
              <a:rPr lang="en-GB" dirty="0" err="1" smtClean="0"/>
              <a:t>adalah</a:t>
            </a:r>
            <a:r>
              <a:rPr lang="en-GB" dirty="0" smtClean="0"/>
              <a:t> Register </a:t>
            </a:r>
            <a:r>
              <a:rPr lang="en-GB" dirty="0" err="1" smtClean="0"/>
              <a:t>alamat</a:t>
            </a:r>
            <a:r>
              <a:rPr lang="en-GB" dirty="0" smtClean="0"/>
              <a:t> </a:t>
            </a:r>
            <a:r>
              <a:rPr lang="en-GB" dirty="0" err="1" smtClean="0"/>
              <a:t>Instruksi</a:t>
            </a:r>
            <a:endParaRPr lang="en-GB" dirty="0" smtClean="0"/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Accumulator </a:t>
            </a:r>
            <a:r>
              <a:rPr lang="en-GB" dirty="0" err="1" smtClean="0"/>
              <a:t>dan</a:t>
            </a:r>
            <a:r>
              <a:rPr lang="en-GB" dirty="0" smtClean="0"/>
              <a:t> Multiplier Quotient  (MQ)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Nama</a:t>
            </a:r>
            <a:r>
              <a:rPr lang="en-GB" dirty="0" smtClean="0"/>
              <a:t> Register CPU </a:t>
            </a:r>
            <a:r>
              <a:rPr lang="en-GB" dirty="0" err="1" smtClean="0"/>
              <a:t>pada</a:t>
            </a:r>
            <a:r>
              <a:rPr lang="en-GB" dirty="0" smtClean="0"/>
              <a:t> format </a:t>
            </a:r>
            <a:r>
              <a:rPr lang="en-GB" dirty="0" err="1" smtClean="0"/>
              <a:t>instruksi</a:t>
            </a:r>
            <a:r>
              <a:rPr lang="en-GB" dirty="0" smtClean="0"/>
              <a:t> </a:t>
            </a:r>
            <a:r>
              <a:rPr lang="en-GB" dirty="0" err="1" smtClean="0"/>
              <a:t>alamat</a:t>
            </a:r>
            <a:r>
              <a:rPr lang="en-GB" dirty="0" smtClean="0"/>
              <a:t> </a:t>
            </a:r>
            <a:r>
              <a:rPr lang="en-GB" dirty="0" err="1" smtClean="0"/>
              <a:t>tunggal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6264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35814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Structure of IAS</a:t>
            </a:r>
            <a:br>
              <a:rPr lang="en-GB" dirty="0" smtClean="0"/>
            </a:br>
            <a:r>
              <a:rPr lang="en-GB" dirty="0" smtClean="0"/>
              <a:t>detail</a:t>
            </a:r>
            <a:endParaRPr lang="en-US" dirty="0"/>
          </a:p>
        </p:txBody>
      </p:sp>
      <p:pic>
        <p:nvPicPr>
          <p:cNvPr id="4" name="Picture 79"/>
          <p:cNvPicPr>
            <a:picLocks noChangeAspect="1" noChangeArrowheads="1"/>
          </p:cNvPicPr>
          <p:nvPr/>
        </p:nvPicPr>
        <p:blipFill>
          <a:blip r:embed="rId2"/>
          <a:srcRect l="18588" t="11363" r="9755" b="17424"/>
          <a:stretch>
            <a:fillRect/>
          </a:stretch>
        </p:blipFill>
        <p:spPr bwMode="auto">
          <a:xfrm>
            <a:off x="3817938" y="533400"/>
            <a:ext cx="5326062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76859"/>
            <a:ext cx="7162800" cy="628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</TotalTime>
  <Words>821</Words>
  <Application>Microsoft Office PowerPoint</Application>
  <PresentationFormat>On-screen Show (4:3)</PresentationFormat>
  <Paragraphs>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BAB II Evolusi dan Kinerja Komputer </vt:lpstr>
      <vt:lpstr>Generasi Pertama :Tabung Vakum (1945-1955)</vt:lpstr>
      <vt:lpstr>Slide 3</vt:lpstr>
      <vt:lpstr>IAS ((Computer of Institute for Advanced Studies)</vt:lpstr>
      <vt:lpstr>Slide 5</vt:lpstr>
      <vt:lpstr>IAS -Detail</vt:lpstr>
      <vt:lpstr>Slide 7</vt:lpstr>
      <vt:lpstr>Structure of IAS detail</vt:lpstr>
      <vt:lpstr>Slide 9</vt:lpstr>
      <vt:lpstr>Slide 10</vt:lpstr>
      <vt:lpstr>Generasi Kedua : Transistor (1955-1965)</vt:lpstr>
      <vt:lpstr>IBM 7094 tahun 1962</vt:lpstr>
      <vt:lpstr>Konfigurasi IBM 7094</vt:lpstr>
      <vt:lpstr>Generasi Ketiga : Integrated Circuits (1965 – 1980)</vt:lpstr>
      <vt:lpstr>Slide 15</vt:lpstr>
      <vt:lpstr>DEC PDP-8</vt:lpstr>
      <vt:lpstr>Generasi Keempat : Very Large Scale Integration (1980 - ????)</vt:lpstr>
      <vt:lpstr>Slide 18</vt:lpstr>
      <vt:lpstr>Slide 19</vt:lpstr>
      <vt:lpstr>Evolusi Komputer  Pentium</vt:lpstr>
      <vt:lpstr>Slide 21</vt:lpstr>
      <vt:lpstr>Power PC</vt:lpstr>
      <vt:lpstr>Tugas :</vt:lpstr>
      <vt:lpstr>Sekian……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II Evolusi dan Kinerja Komputer</dc:title>
  <dc:creator>Azahra</dc:creator>
  <cp:lastModifiedBy>MARDIANTO</cp:lastModifiedBy>
  <cp:revision>18</cp:revision>
  <dcterms:created xsi:type="dcterms:W3CDTF">2015-12-07T01:43:09Z</dcterms:created>
  <dcterms:modified xsi:type="dcterms:W3CDTF">2016-09-20T18:31:03Z</dcterms:modified>
</cp:coreProperties>
</file>