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838961"/>
            <a:ext cx="8686165" cy="0"/>
          </a:xfrm>
          <a:custGeom>
            <a:avLst/>
            <a:gdLst/>
            <a:ahLst/>
            <a:cxnLst/>
            <a:rect l="l" t="t" r="r" b="b"/>
            <a:pathLst>
              <a:path w="8686165">
                <a:moveTo>
                  <a:pt x="0" y="0"/>
                </a:moveTo>
                <a:lnTo>
                  <a:pt x="8686038" y="0"/>
                </a:lnTo>
              </a:path>
            </a:pathLst>
          </a:custGeom>
          <a:ln w="19811">
            <a:solidFill>
              <a:srgbClr val="33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33399" y="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52400"/>
            <a:ext cx="609600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04" y="457200"/>
            <a:ext cx="304799" cy="3048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57199" y="4572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914400"/>
            <a:ext cx="304800" cy="3048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86800" y="685800"/>
            <a:ext cx="304800" cy="30480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761" y="663016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33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686799" y="6248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79763" y="6248400"/>
            <a:ext cx="304800" cy="304800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8723375" y="6094476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761999"/>
                </a:moveTo>
                <a:lnTo>
                  <a:pt x="0" y="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58199" y="6400800"/>
            <a:ext cx="153924" cy="1539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jpe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838961"/>
            <a:ext cx="8686165" cy="0"/>
          </a:xfrm>
          <a:custGeom>
            <a:avLst/>
            <a:gdLst/>
            <a:ahLst/>
            <a:cxnLst/>
            <a:rect l="l" t="t" r="r" b="b"/>
            <a:pathLst>
              <a:path w="8686165">
                <a:moveTo>
                  <a:pt x="0" y="0"/>
                </a:moveTo>
                <a:lnTo>
                  <a:pt x="8686038" y="0"/>
                </a:lnTo>
              </a:path>
            </a:pathLst>
          </a:custGeom>
          <a:ln w="19811">
            <a:solidFill>
              <a:srgbClr val="33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33399" y="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599" y="152400"/>
            <a:ext cx="609600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204" y="457200"/>
            <a:ext cx="304799" cy="3048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57199" y="4572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9599" y="914400"/>
            <a:ext cx="304800" cy="3048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86800" y="685800"/>
            <a:ext cx="304800" cy="30480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761" y="663016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33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686799" y="6248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79763" y="6248400"/>
            <a:ext cx="304800" cy="304800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8723375" y="6094476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761999"/>
                </a:moveTo>
                <a:lnTo>
                  <a:pt x="0" y="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458199" y="6400800"/>
            <a:ext cx="153924" cy="153924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374380" y="5340096"/>
            <a:ext cx="577596" cy="763524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757159" y="5564124"/>
            <a:ext cx="541020" cy="70866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114032" y="5838444"/>
            <a:ext cx="566927" cy="7101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3376" y="234442"/>
            <a:ext cx="7937246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4823" y="1625853"/>
            <a:ext cx="6134353" cy="3164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14235" y="6664549"/>
            <a:ext cx="1884045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hyperlink" Target="mailto:mail@ekobudisetiawan.com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jpeg"/><Relationship Id="rId4" Type="http://schemas.openxmlformats.org/officeDocument/2006/relationships/image" Target="../media/image12.jpe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openxmlformats.org/officeDocument/2006/relationships/image" Target="../media/image4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0"/>
            <a:ext cx="8990965" cy="1219200"/>
            <a:chOff x="761" y="0"/>
            <a:chExt cx="8990965" cy="1219200"/>
          </a:xfrm>
        </p:grpSpPr>
        <p:sp>
          <p:nvSpPr>
            <p:cNvPr id="3" name="object 3"/>
            <p:cNvSpPr/>
            <p:nvPr/>
          </p:nvSpPr>
          <p:spPr>
            <a:xfrm>
              <a:off x="761" y="838961"/>
              <a:ext cx="8686165" cy="0"/>
            </a:xfrm>
            <a:custGeom>
              <a:avLst/>
              <a:gdLst/>
              <a:ahLst/>
              <a:cxnLst/>
              <a:rect l="l" t="t" r="r" b="b"/>
              <a:pathLst>
                <a:path w="8686165">
                  <a:moveTo>
                    <a:pt x="0" y="0"/>
                  </a:moveTo>
                  <a:lnTo>
                    <a:pt x="8686038" y="0"/>
                  </a:lnTo>
                </a:path>
              </a:pathLst>
            </a:custGeom>
            <a:ln w="19811">
              <a:solidFill>
                <a:srgbClr val="33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3399" y="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0" y="1219200"/>
                  </a:lnTo>
                </a:path>
              </a:pathLst>
            </a:custGeom>
            <a:ln w="12192">
              <a:solidFill>
                <a:srgbClr val="66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" y="152400"/>
              <a:ext cx="609600" cy="609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4" y="457200"/>
              <a:ext cx="304799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199" y="45720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12192">
              <a:solidFill>
                <a:srgbClr val="66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914400"/>
              <a:ext cx="304800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6800" y="685800"/>
              <a:ext cx="304800" cy="3048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510664" y="233298"/>
            <a:ext cx="6809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Organisasi</a:t>
            </a:r>
            <a:r>
              <a:rPr spc="35" dirty="0"/>
              <a:t> </a:t>
            </a:r>
            <a:r>
              <a:rPr spc="-5" dirty="0"/>
              <a:t>&amp;</a:t>
            </a:r>
            <a:r>
              <a:rPr spc="-10" dirty="0"/>
              <a:t> Arsitektur</a:t>
            </a:r>
            <a:r>
              <a:rPr spc="25" dirty="0"/>
              <a:t> </a:t>
            </a:r>
            <a:r>
              <a:rPr spc="-5" dirty="0"/>
              <a:t>Komputer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1325880" y="1978151"/>
            <a:ext cx="2039620" cy="2821305"/>
            <a:chOff x="1325880" y="1978151"/>
            <a:chExt cx="2039620" cy="2821305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7524" y="3372611"/>
              <a:ext cx="1077468" cy="14264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87524" y="1978151"/>
              <a:ext cx="1077468" cy="13487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5880" y="2666999"/>
              <a:ext cx="1080516" cy="134873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4197222" y="1044066"/>
            <a:ext cx="1093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181866"/>
                </a:solidFill>
                <a:latin typeface="Verdana"/>
                <a:cs typeface="Verdana"/>
              </a:rPr>
              <a:t>Memori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19600" y="2241804"/>
            <a:ext cx="3158944" cy="2714244"/>
          </a:xfrm>
          <a:prstGeom prst="rect">
            <a:avLst/>
          </a:prstGeom>
        </p:spPr>
      </p:pic>
      <p:sp>
        <p:nvSpPr>
          <p:cNvPr id="33" name="object 9"/>
          <p:cNvSpPr txBox="1"/>
          <p:nvPr/>
        </p:nvSpPr>
        <p:spPr>
          <a:xfrm>
            <a:off x="2742945" y="5655360"/>
            <a:ext cx="4594225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 err="1" smtClean="0">
                <a:latin typeface="Verdana"/>
                <a:cs typeface="Verdana"/>
              </a:rPr>
              <a:t>Mardianto</a:t>
            </a:r>
            <a:r>
              <a:rPr sz="2200" smtClean="0">
                <a:latin typeface="Verdana"/>
                <a:cs typeface="Verdana"/>
              </a:rPr>
              <a:t>,</a:t>
            </a:r>
            <a:r>
              <a:rPr sz="2200" spc="-95" smtClean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S.Kom</a:t>
            </a:r>
            <a:r>
              <a:rPr sz="2200" spc="-25">
                <a:latin typeface="Verdana"/>
                <a:cs typeface="Verdana"/>
              </a:rPr>
              <a:t>.,</a:t>
            </a:r>
            <a:r>
              <a:rPr sz="2200" spc="-95">
                <a:latin typeface="Verdana"/>
                <a:cs typeface="Verdana"/>
              </a:rPr>
              <a:t> </a:t>
            </a:r>
            <a:r>
              <a:rPr sz="2200" spc="-20" smtClean="0">
                <a:latin typeface="Verdana"/>
                <a:cs typeface="Verdana"/>
              </a:rPr>
              <a:t>M.</a:t>
            </a:r>
            <a:r>
              <a:rPr lang="en-US" sz="2200" spc="-20" dirty="0" smtClean="0">
                <a:latin typeface="Verdana"/>
                <a:cs typeface="Verdana"/>
              </a:rPr>
              <a:t>Cs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34" name="object 11"/>
          <p:cNvSpPr txBox="1"/>
          <p:nvPr/>
        </p:nvSpPr>
        <p:spPr>
          <a:xfrm>
            <a:off x="2995041" y="6336893"/>
            <a:ext cx="232029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00" spc="-10" dirty="0" err="1" smtClean="0">
                <a:latin typeface="Verdana"/>
                <a:cs typeface="Verdana"/>
                <a:hlinkClick r:id="rId10"/>
              </a:rPr>
              <a:t>Mardianto.itsc</a:t>
            </a:r>
            <a:r>
              <a:rPr sz="1300" spc="-10" smtClean="0">
                <a:latin typeface="Verdana"/>
                <a:cs typeface="Verdana"/>
                <a:hlinkClick r:id="rId10"/>
              </a:rPr>
              <a:t>@</a:t>
            </a:r>
            <a:r>
              <a:rPr lang="en-US" sz="1300" spc="-10" dirty="0" err="1" smtClean="0">
                <a:latin typeface="Verdana"/>
                <a:cs typeface="Verdana"/>
                <a:hlinkClick r:id="rId10"/>
              </a:rPr>
              <a:t>gmail</a:t>
            </a:r>
            <a:r>
              <a:rPr sz="1300" spc="-10" smtClean="0">
                <a:latin typeface="Verdana"/>
                <a:cs typeface="Verdana"/>
                <a:hlinkClick r:id="rId10"/>
              </a:rPr>
              <a:t>.com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35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36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57164" y="234442"/>
            <a:ext cx="2784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Metode</a:t>
            </a:r>
            <a:r>
              <a:rPr spc="-40" dirty="0"/>
              <a:t> </a:t>
            </a:r>
            <a:r>
              <a:rPr spc="-10" dirty="0"/>
              <a:t>Akses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3748" y="1378153"/>
            <a:ext cx="794321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Sequential</a:t>
            </a:r>
            <a:r>
              <a:rPr sz="2400" b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Access</a:t>
            </a:r>
            <a:endParaRPr sz="2400">
              <a:latin typeface="Verdana"/>
              <a:cs typeface="Verdana"/>
            </a:endParaRPr>
          </a:p>
          <a:p>
            <a:pPr marL="354965" marR="102235" indent="-342900">
              <a:lnSpc>
                <a:spcPct val="100000"/>
              </a:lnSpc>
              <a:spcBef>
                <a:spcPts val="5"/>
              </a:spcBef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diorganisasi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menjadi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unit-unit data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yang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disebut dengan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record.</a:t>
            </a:r>
            <a:endParaRPr sz="2400">
              <a:latin typeface="Verdana"/>
              <a:cs typeface="Verdana"/>
            </a:endParaRPr>
          </a:p>
          <a:p>
            <a:pPr marL="354965" marR="454659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Akses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harus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dibuat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dalam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bentuk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urutan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linier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spesifik</a:t>
            </a:r>
            <a:endParaRPr sz="2400">
              <a:latin typeface="Verdana"/>
              <a:cs typeface="Verdana"/>
            </a:endParaRPr>
          </a:p>
          <a:p>
            <a:pPr marL="354965" marR="508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Informasi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pengalamatan yang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disimpan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dipakai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untuk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memisahkan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record-record</a:t>
            </a:r>
            <a:r>
              <a:rPr sz="2400" i="1" spc="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membantu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proses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pencarian</a:t>
            </a:r>
            <a:endParaRPr sz="2400">
              <a:latin typeface="Verdana"/>
              <a:cs typeface="Verdana"/>
            </a:endParaRPr>
          </a:p>
          <a:p>
            <a:pPr marL="354965" marR="525145" indent="-342900">
              <a:lnSpc>
                <a:spcPct val="100000"/>
              </a:lnSpc>
              <a:spcBef>
                <a:spcPts val="5"/>
              </a:spcBef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Terdapat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shared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read/write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mechanism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untuk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penulisan/pembacaan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memorinya</a:t>
            </a:r>
            <a:endParaRPr sz="2400">
              <a:latin typeface="Verdana"/>
              <a:cs typeface="Verdana"/>
            </a:endParaRPr>
          </a:p>
          <a:p>
            <a:pPr marL="354965" marR="1492885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Pita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magnetik merupakan memori yang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menggunakan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metode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seq. access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0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Kolaka</a:t>
            </a:r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1327403"/>
            <a:ext cx="9144000" cy="5529580"/>
            <a:chOff x="761" y="1327403"/>
            <a:chExt cx="9144000" cy="55295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5011" y="1327403"/>
              <a:ext cx="5426964" cy="40706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823" y="4038599"/>
              <a:ext cx="2336292" cy="140665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716771" y="179324"/>
            <a:ext cx="1873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0" dirty="0">
                <a:solidFill>
                  <a:srgbClr val="336600"/>
                </a:solidFill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860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Pita</a:t>
            </a:r>
            <a:r>
              <a:rPr spc="-60" dirty="0"/>
              <a:t> </a:t>
            </a:r>
            <a:r>
              <a:rPr spc="-5" dirty="0"/>
              <a:t>Magnetik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160" y="1517903"/>
            <a:ext cx="2314955" cy="1981200"/>
          </a:xfrm>
          <a:prstGeom prst="rect">
            <a:avLst/>
          </a:prstGeom>
        </p:spPr>
      </p:pic>
      <p:sp>
        <p:nvSpPr>
          <p:cNvPr id="11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3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Kolaka</a:t>
            </a:r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57164" y="234442"/>
            <a:ext cx="2784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Metode</a:t>
            </a:r>
            <a:r>
              <a:rPr spc="-40" dirty="0"/>
              <a:t> </a:t>
            </a:r>
            <a:r>
              <a:rPr spc="-10" dirty="0"/>
              <a:t>Akses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6482" y="1378153"/>
            <a:ext cx="6403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Sequential</a:t>
            </a:r>
            <a:r>
              <a:rPr sz="2400" b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Access </a:t>
            </a:r>
            <a:r>
              <a:rPr sz="2400" b="1" dirty="0">
                <a:solidFill>
                  <a:srgbClr val="181866"/>
                </a:solidFill>
                <a:latin typeface="Verdana"/>
                <a:cs typeface="Verdana"/>
              </a:rPr>
              <a:t>Vs</a:t>
            </a:r>
            <a:r>
              <a:rPr sz="2400" b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Random</a:t>
            </a:r>
            <a:r>
              <a:rPr sz="2400" b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Access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6583" y="2563367"/>
            <a:ext cx="4573524" cy="2613840"/>
          </a:xfrm>
          <a:prstGeom prst="rect">
            <a:avLst/>
          </a:prstGeom>
        </p:spPr>
      </p:pic>
      <p:sp>
        <p:nvSpPr>
          <p:cNvPr id="9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1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Kolaka</a:t>
            </a:r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2968" y="3188207"/>
            <a:ext cx="3158944" cy="27142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57164" y="234442"/>
            <a:ext cx="2784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Metode</a:t>
            </a:r>
            <a:r>
              <a:rPr spc="-40" dirty="0"/>
              <a:t> </a:t>
            </a:r>
            <a:r>
              <a:rPr spc="-10" dirty="0"/>
              <a:t>Akses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9422" y="1441830"/>
            <a:ext cx="768223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Random</a:t>
            </a:r>
            <a:r>
              <a:rPr sz="2400" b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Access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Setiap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lokasi</a:t>
            </a:r>
            <a:r>
              <a:rPr sz="24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dipilih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secara</a:t>
            </a:r>
            <a:r>
              <a:rPr sz="24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random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endParaRPr sz="2400">
              <a:latin typeface="Verdana"/>
              <a:cs typeface="Verdana"/>
            </a:endParaRPr>
          </a:p>
          <a:p>
            <a:pPr marR="1194435" algn="r">
              <a:lnSpc>
                <a:spcPct val="100000"/>
              </a:lnSpc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diakses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serta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dialamati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secara langsung</a:t>
            </a:r>
            <a:endParaRPr sz="2400">
              <a:latin typeface="Verdana"/>
              <a:cs typeface="Verdana"/>
            </a:endParaRPr>
          </a:p>
          <a:p>
            <a:pPr marL="342265" marR="1118870" indent="-342265" algn="r">
              <a:lnSpc>
                <a:spcPct val="100000"/>
              </a:lnSpc>
              <a:buFont typeface="Verdana"/>
              <a:buChar char="-"/>
              <a:tabLst>
                <a:tab pos="342265" algn="l"/>
                <a:tab pos="355600" algn="l"/>
              </a:tabLst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Contohnya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adalah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utama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(RAM)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1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Kolaka</a:t>
            </a:r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57164" y="234442"/>
            <a:ext cx="2784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Metode</a:t>
            </a:r>
            <a:r>
              <a:rPr spc="-40" dirty="0"/>
              <a:t> </a:t>
            </a:r>
            <a:r>
              <a:rPr spc="-10" dirty="0"/>
              <a:t>Akses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9655" y="1821560"/>
            <a:ext cx="680339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Associative</a:t>
            </a:r>
            <a:r>
              <a:rPr sz="2400" b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Access</a:t>
            </a:r>
            <a:endParaRPr sz="2400">
              <a:latin typeface="Verdana"/>
              <a:cs typeface="Verdana"/>
            </a:endParaRPr>
          </a:p>
          <a:p>
            <a:pPr marL="355600" marR="9906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Jenis</a:t>
            </a:r>
            <a:r>
              <a:rPr sz="24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random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akses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24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memungkinkan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pembandingan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lokasi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diinginkan</a:t>
            </a:r>
            <a:endParaRPr sz="24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Data dicari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berdasarkan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alamatnya bukan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berdasarkan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isinya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dalam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Contohnya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adalah</a:t>
            </a:r>
            <a:r>
              <a:rPr sz="24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cache</a:t>
            </a:r>
            <a:r>
              <a:rPr sz="24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0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Kolaka</a:t>
            </a:r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3665" y="234442"/>
            <a:ext cx="5116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Parameter</a:t>
            </a:r>
            <a:r>
              <a:rPr spc="-30" dirty="0"/>
              <a:t> </a:t>
            </a:r>
            <a:r>
              <a:rPr spc="-5" dirty="0"/>
              <a:t>Utama</a:t>
            </a:r>
            <a:r>
              <a:rPr spc="15" dirty="0"/>
              <a:t> </a:t>
            </a:r>
            <a:r>
              <a:rPr spc="-5" dirty="0"/>
              <a:t>Kinerja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3455" y="1373251"/>
            <a:ext cx="7777480" cy="450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Access</a:t>
            </a:r>
            <a:r>
              <a:rPr sz="2400" b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Time</a:t>
            </a:r>
            <a:endParaRPr sz="2400">
              <a:latin typeface="Verdana"/>
              <a:cs typeface="Verdana"/>
            </a:endParaRPr>
          </a:p>
          <a:p>
            <a:pPr marL="355600" marR="93345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24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RAM, waktu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akses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adalah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waktu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yang 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dibutuhkan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melakukan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operasi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baca</a:t>
            </a:r>
            <a:r>
              <a:rPr sz="24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atau </a:t>
            </a:r>
            <a:r>
              <a:rPr sz="2400" i="1" spc="-8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tulis</a:t>
            </a:r>
            <a:endParaRPr sz="2400">
              <a:latin typeface="Verdana"/>
              <a:cs typeface="Verdana"/>
            </a:endParaRPr>
          </a:p>
          <a:p>
            <a:pPr marL="355600" marR="154305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non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random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akses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merupakan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waktu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yang</a:t>
            </a:r>
            <a:r>
              <a:rPr sz="24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dibutuhkan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dalam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melakukan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mekanisme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baca</a:t>
            </a:r>
            <a:r>
              <a:rPr sz="24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atau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tulis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pada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lokasi</a:t>
            </a:r>
            <a:r>
              <a:rPr sz="24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tertentu</a:t>
            </a:r>
            <a:endParaRPr sz="240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  <a:spcBef>
                <a:spcPts val="720"/>
              </a:spcBef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Memory</a:t>
            </a:r>
            <a:r>
              <a:rPr sz="2400" b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181866"/>
                </a:solidFill>
                <a:latin typeface="Verdana"/>
                <a:cs typeface="Verdana"/>
              </a:rPr>
              <a:t>Cycle</a:t>
            </a:r>
            <a:r>
              <a:rPr sz="2400" b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Time</a:t>
            </a:r>
            <a:endParaRPr sz="2400">
              <a:latin typeface="Verdana"/>
              <a:cs typeface="Verdana"/>
            </a:endParaRPr>
          </a:p>
          <a:p>
            <a:pPr marL="368300" indent="-343535" algn="just">
              <a:lnSpc>
                <a:spcPct val="100000"/>
              </a:lnSpc>
              <a:buFont typeface="Verdana"/>
              <a:buChar char="-"/>
              <a:tabLst>
                <a:tab pos="368935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Konsep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ini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digunakan pada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RAM</a:t>
            </a:r>
            <a:endParaRPr sz="2400">
              <a:latin typeface="Verdana"/>
              <a:cs typeface="Verdana"/>
            </a:endParaRPr>
          </a:p>
          <a:p>
            <a:pPr marL="368300" marR="5080" indent="-342900" algn="just">
              <a:lnSpc>
                <a:spcPct val="100000"/>
              </a:lnSpc>
              <a:spcBef>
                <a:spcPts val="5"/>
              </a:spcBef>
              <a:buFont typeface="Verdana"/>
              <a:buChar char="-"/>
              <a:tabLst>
                <a:tab pos="368935" algn="l"/>
              </a:tabLst>
            </a:pP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Terdiri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dari access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time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ditambah dengan waktu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yang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diperlukan agar hilang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pada saluran sinyal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alamat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0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Kolaka</a:t>
            </a:r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76620" y="234442"/>
            <a:ext cx="2562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Fisik</a:t>
            </a:r>
            <a:r>
              <a:rPr spc="-65" dirty="0"/>
              <a:t> </a:t>
            </a:r>
            <a:r>
              <a:rPr spc="-5" dirty="0"/>
              <a:t>Memori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9234" y="1522603"/>
            <a:ext cx="7943215" cy="3945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Volatile</a:t>
            </a:r>
            <a:r>
              <a:rPr sz="2400" b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2400" b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Non-volatile</a:t>
            </a:r>
            <a:endParaRPr sz="2400">
              <a:latin typeface="Verdana"/>
              <a:cs typeface="Verdana"/>
            </a:endParaRPr>
          </a:p>
          <a:p>
            <a:pPr marL="355600" marR="34290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Volatile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memory,</a:t>
            </a:r>
            <a:r>
              <a:rPr sz="24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informasi</a:t>
            </a:r>
            <a:r>
              <a:rPr sz="24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akan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hilang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apabila </a:t>
            </a:r>
            <a:r>
              <a:rPr sz="2400" i="1" spc="-8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daya</a:t>
            </a:r>
            <a:r>
              <a:rPr sz="24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listriknya</a:t>
            </a:r>
            <a:r>
              <a:rPr sz="24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mati</a:t>
            </a:r>
            <a:endParaRPr sz="2400">
              <a:latin typeface="Verdana"/>
              <a:cs typeface="Verdana"/>
            </a:endParaRPr>
          </a:p>
          <a:p>
            <a:pPr marL="355600" marR="812165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Non-volatile</a:t>
            </a:r>
            <a:r>
              <a:rPr sz="24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memory,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informasi</a:t>
            </a:r>
            <a:r>
              <a:rPr sz="2400" i="1" spc="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tidak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hilang </a:t>
            </a:r>
            <a:r>
              <a:rPr sz="2400" i="1" spc="-8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walau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daya</a:t>
            </a:r>
            <a:r>
              <a:rPr sz="24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listriknya</a:t>
            </a:r>
            <a:r>
              <a:rPr sz="2400" i="1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mati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400" b="1" dirty="0">
                <a:solidFill>
                  <a:srgbClr val="181866"/>
                </a:solidFill>
                <a:latin typeface="Verdana"/>
                <a:cs typeface="Verdana"/>
              </a:rPr>
              <a:t>Media</a:t>
            </a:r>
            <a:r>
              <a:rPr sz="2400" b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erasable</a:t>
            </a:r>
            <a:r>
              <a:rPr sz="2400" b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2400" b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nonerasable</a:t>
            </a:r>
            <a:endParaRPr sz="24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Ada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jenis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r>
              <a:rPr sz="24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semikonduktor</a:t>
            </a:r>
            <a:r>
              <a:rPr sz="2400" i="1" spc="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yang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tidak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bisa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dihapus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kecuali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dengan menghancurkan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unit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storagenya.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Contohnya</a:t>
            </a:r>
            <a:r>
              <a:rPr sz="24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adalah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: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ROM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(Read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Only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Memory)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0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Kolaka</a:t>
            </a:r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7044" y="234442"/>
            <a:ext cx="3742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Keandalan</a:t>
            </a:r>
            <a:r>
              <a:rPr spc="-20" dirty="0"/>
              <a:t> </a:t>
            </a:r>
            <a:r>
              <a:rPr spc="-5" dirty="0"/>
              <a:t>Memori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94560" y="3069335"/>
            <a:ext cx="5179060" cy="143510"/>
            <a:chOff x="2194560" y="3069335"/>
            <a:chExt cx="5179060" cy="143510"/>
          </a:xfrm>
        </p:grpSpPr>
        <p:sp>
          <p:nvSpPr>
            <p:cNvPr id="5" name="object 5"/>
            <p:cNvSpPr/>
            <p:nvPr/>
          </p:nvSpPr>
          <p:spPr>
            <a:xfrm>
              <a:off x="2207514" y="3082289"/>
              <a:ext cx="701040" cy="117475"/>
            </a:xfrm>
            <a:custGeom>
              <a:avLst/>
              <a:gdLst/>
              <a:ahLst/>
              <a:cxnLst/>
              <a:rect l="l" t="t" r="r" b="b"/>
              <a:pathLst>
                <a:path w="701039" h="117475">
                  <a:moveTo>
                    <a:pt x="701040" y="0"/>
                  </a:moveTo>
                  <a:lnTo>
                    <a:pt x="165227" y="0"/>
                  </a:lnTo>
                  <a:lnTo>
                    <a:pt x="0" y="117348"/>
                  </a:lnTo>
                  <a:lnTo>
                    <a:pt x="535813" y="117348"/>
                  </a:lnTo>
                  <a:lnTo>
                    <a:pt x="70104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7514" y="3082289"/>
              <a:ext cx="701040" cy="117475"/>
            </a:xfrm>
            <a:custGeom>
              <a:avLst/>
              <a:gdLst/>
              <a:ahLst/>
              <a:cxnLst/>
              <a:rect l="l" t="t" r="r" b="b"/>
              <a:pathLst>
                <a:path w="701039" h="117475">
                  <a:moveTo>
                    <a:pt x="0" y="117348"/>
                  </a:moveTo>
                  <a:lnTo>
                    <a:pt x="165227" y="0"/>
                  </a:lnTo>
                  <a:lnTo>
                    <a:pt x="701040" y="0"/>
                  </a:lnTo>
                  <a:lnTo>
                    <a:pt x="535813" y="117348"/>
                  </a:lnTo>
                  <a:lnTo>
                    <a:pt x="0" y="117348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49702" y="3082289"/>
              <a:ext cx="701040" cy="117475"/>
            </a:xfrm>
            <a:custGeom>
              <a:avLst/>
              <a:gdLst/>
              <a:ahLst/>
              <a:cxnLst/>
              <a:rect l="l" t="t" r="r" b="b"/>
              <a:pathLst>
                <a:path w="701039" h="117475">
                  <a:moveTo>
                    <a:pt x="701039" y="0"/>
                  </a:moveTo>
                  <a:lnTo>
                    <a:pt x="165227" y="0"/>
                  </a:lnTo>
                  <a:lnTo>
                    <a:pt x="0" y="117348"/>
                  </a:lnTo>
                  <a:lnTo>
                    <a:pt x="535813" y="117348"/>
                  </a:lnTo>
                  <a:lnTo>
                    <a:pt x="70103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49702" y="3082289"/>
              <a:ext cx="701040" cy="117475"/>
            </a:xfrm>
            <a:custGeom>
              <a:avLst/>
              <a:gdLst/>
              <a:ahLst/>
              <a:cxnLst/>
              <a:rect l="l" t="t" r="r" b="b"/>
              <a:pathLst>
                <a:path w="701039" h="117475">
                  <a:moveTo>
                    <a:pt x="0" y="117348"/>
                  </a:moveTo>
                  <a:lnTo>
                    <a:pt x="165227" y="0"/>
                  </a:lnTo>
                  <a:lnTo>
                    <a:pt x="701039" y="0"/>
                  </a:lnTo>
                  <a:lnTo>
                    <a:pt x="535813" y="117348"/>
                  </a:lnTo>
                  <a:lnTo>
                    <a:pt x="0" y="117348"/>
                  </a:lnTo>
                  <a:close/>
                </a:path>
              </a:pathLst>
            </a:custGeom>
            <a:ln w="25907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91890" y="3082289"/>
              <a:ext cx="701040" cy="117475"/>
            </a:xfrm>
            <a:custGeom>
              <a:avLst/>
              <a:gdLst/>
              <a:ahLst/>
              <a:cxnLst/>
              <a:rect l="l" t="t" r="r" b="b"/>
              <a:pathLst>
                <a:path w="701039" h="117475">
                  <a:moveTo>
                    <a:pt x="701039" y="0"/>
                  </a:moveTo>
                  <a:lnTo>
                    <a:pt x="165226" y="0"/>
                  </a:lnTo>
                  <a:lnTo>
                    <a:pt x="0" y="117348"/>
                  </a:lnTo>
                  <a:lnTo>
                    <a:pt x="535813" y="117348"/>
                  </a:lnTo>
                  <a:lnTo>
                    <a:pt x="70103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91890" y="3082289"/>
              <a:ext cx="701040" cy="117475"/>
            </a:xfrm>
            <a:custGeom>
              <a:avLst/>
              <a:gdLst/>
              <a:ahLst/>
              <a:cxnLst/>
              <a:rect l="l" t="t" r="r" b="b"/>
              <a:pathLst>
                <a:path w="701039" h="117475">
                  <a:moveTo>
                    <a:pt x="0" y="117348"/>
                  </a:moveTo>
                  <a:lnTo>
                    <a:pt x="165226" y="0"/>
                  </a:lnTo>
                  <a:lnTo>
                    <a:pt x="701039" y="0"/>
                  </a:lnTo>
                  <a:lnTo>
                    <a:pt x="535813" y="117348"/>
                  </a:lnTo>
                  <a:lnTo>
                    <a:pt x="0" y="117348"/>
                  </a:lnTo>
                  <a:close/>
                </a:path>
              </a:pathLst>
            </a:custGeom>
            <a:ln w="25907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34077" y="3082289"/>
              <a:ext cx="701040" cy="117475"/>
            </a:xfrm>
            <a:custGeom>
              <a:avLst/>
              <a:gdLst/>
              <a:ahLst/>
              <a:cxnLst/>
              <a:rect l="l" t="t" r="r" b="b"/>
              <a:pathLst>
                <a:path w="701039" h="117475">
                  <a:moveTo>
                    <a:pt x="701039" y="0"/>
                  </a:moveTo>
                  <a:lnTo>
                    <a:pt x="165226" y="0"/>
                  </a:lnTo>
                  <a:lnTo>
                    <a:pt x="0" y="117348"/>
                  </a:lnTo>
                  <a:lnTo>
                    <a:pt x="535813" y="117348"/>
                  </a:lnTo>
                  <a:lnTo>
                    <a:pt x="70103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34077" y="3082289"/>
              <a:ext cx="701040" cy="117475"/>
            </a:xfrm>
            <a:custGeom>
              <a:avLst/>
              <a:gdLst/>
              <a:ahLst/>
              <a:cxnLst/>
              <a:rect l="l" t="t" r="r" b="b"/>
              <a:pathLst>
                <a:path w="701039" h="117475">
                  <a:moveTo>
                    <a:pt x="0" y="117348"/>
                  </a:moveTo>
                  <a:lnTo>
                    <a:pt x="165226" y="0"/>
                  </a:lnTo>
                  <a:lnTo>
                    <a:pt x="701039" y="0"/>
                  </a:lnTo>
                  <a:lnTo>
                    <a:pt x="535813" y="117348"/>
                  </a:lnTo>
                  <a:lnTo>
                    <a:pt x="0" y="117348"/>
                  </a:lnTo>
                  <a:close/>
                </a:path>
              </a:pathLst>
            </a:custGeom>
            <a:ln w="25907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76266" y="3082289"/>
              <a:ext cx="701040" cy="117475"/>
            </a:xfrm>
            <a:custGeom>
              <a:avLst/>
              <a:gdLst/>
              <a:ahLst/>
              <a:cxnLst/>
              <a:rect l="l" t="t" r="r" b="b"/>
              <a:pathLst>
                <a:path w="701039" h="117475">
                  <a:moveTo>
                    <a:pt x="701039" y="0"/>
                  </a:moveTo>
                  <a:lnTo>
                    <a:pt x="165226" y="0"/>
                  </a:lnTo>
                  <a:lnTo>
                    <a:pt x="0" y="117348"/>
                  </a:lnTo>
                  <a:lnTo>
                    <a:pt x="535813" y="117348"/>
                  </a:lnTo>
                  <a:lnTo>
                    <a:pt x="70103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76266" y="3082289"/>
              <a:ext cx="701040" cy="117475"/>
            </a:xfrm>
            <a:custGeom>
              <a:avLst/>
              <a:gdLst/>
              <a:ahLst/>
              <a:cxnLst/>
              <a:rect l="l" t="t" r="r" b="b"/>
              <a:pathLst>
                <a:path w="701039" h="117475">
                  <a:moveTo>
                    <a:pt x="0" y="117348"/>
                  </a:moveTo>
                  <a:lnTo>
                    <a:pt x="165226" y="0"/>
                  </a:lnTo>
                  <a:lnTo>
                    <a:pt x="701039" y="0"/>
                  </a:lnTo>
                  <a:lnTo>
                    <a:pt x="535813" y="117348"/>
                  </a:lnTo>
                  <a:lnTo>
                    <a:pt x="0" y="117348"/>
                  </a:lnTo>
                  <a:close/>
                </a:path>
              </a:pathLst>
            </a:custGeom>
            <a:ln w="25907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18454" y="3082289"/>
              <a:ext cx="701040" cy="117475"/>
            </a:xfrm>
            <a:custGeom>
              <a:avLst/>
              <a:gdLst/>
              <a:ahLst/>
              <a:cxnLst/>
              <a:rect l="l" t="t" r="r" b="b"/>
              <a:pathLst>
                <a:path w="701040" h="117475">
                  <a:moveTo>
                    <a:pt x="701040" y="0"/>
                  </a:moveTo>
                  <a:lnTo>
                    <a:pt x="165226" y="0"/>
                  </a:lnTo>
                  <a:lnTo>
                    <a:pt x="0" y="117348"/>
                  </a:lnTo>
                  <a:lnTo>
                    <a:pt x="535813" y="117348"/>
                  </a:lnTo>
                  <a:lnTo>
                    <a:pt x="70104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18454" y="3082289"/>
              <a:ext cx="701040" cy="117475"/>
            </a:xfrm>
            <a:custGeom>
              <a:avLst/>
              <a:gdLst/>
              <a:ahLst/>
              <a:cxnLst/>
              <a:rect l="l" t="t" r="r" b="b"/>
              <a:pathLst>
                <a:path w="701040" h="117475">
                  <a:moveTo>
                    <a:pt x="0" y="117348"/>
                  </a:moveTo>
                  <a:lnTo>
                    <a:pt x="165226" y="0"/>
                  </a:lnTo>
                  <a:lnTo>
                    <a:pt x="701040" y="0"/>
                  </a:lnTo>
                  <a:lnTo>
                    <a:pt x="535813" y="117348"/>
                  </a:lnTo>
                  <a:lnTo>
                    <a:pt x="0" y="117348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59118" y="3082289"/>
              <a:ext cx="701040" cy="117475"/>
            </a:xfrm>
            <a:custGeom>
              <a:avLst/>
              <a:gdLst/>
              <a:ahLst/>
              <a:cxnLst/>
              <a:rect l="l" t="t" r="r" b="b"/>
              <a:pathLst>
                <a:path w="701040" h="117475">
                  <a:moveTo>
                    <a:pt x="701039" y="0"/>
                  </a:moveTo>
                  <a:lnTo>
                    <a:pt x="165226" y="0"/>
                  </a:lnTo>
                  <a:lnTo>
                    <a:pt x="0" y="117348"/>
                  </a:lnTo>
                  <a:lnTo>
                    <a:pt x="535812" y="117348"/>
                  </a:lnTo>
                  <a:lnTo>
                    <a:pt x="70103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59118" y="3082289"/>
              <a:ext cx="701040" cy="117475"/>
            </a:xfrm>
            <a:custGeom>
              <a:avLst/>
              <a:gdLst/>
              <a:ahLst/>
              <a:cxnLst/>
              <a:rect l="l" t="t" r="r" b="b"/>
              <a:pathLst>
                <a:path w="701040" h="117475">
                  <a:moveTo>
                    <a:pt x="0" y="117348"/>
                  </a:moveTo>
                  <a:lnTo>
                    <a:pt x="165226" y="0"/>
                  </a:lnTo>
                  <a:lnTo>
                    <a:pt x="701039" y="0"/>
                  </a:lnTo>
                  <a:lnTo>
                    <a:pt x="535812" y="117348"/>
                  </a:lnTo>
                  <a:lnTo>
                    <a:pt x="0" y="117348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194560" y="3732276"/>
            <a:ext cx="5179060" cy="142240"/>
            <a:chOff x="2194560" y="3732276"/>
            <a:chExt cx="5179060" cy="142240"/>
          </a:xfrm>
        </p:grpSpPr>
        <p:sp>
          <p:nvSpPr>
            <p:cNvPr id="20" name="object 20"/>
            <p:cNvSpPr/>
            <p:nvPr/>
          </p:nvSpPr>
          <p:spPr>
            <a:xfrm>
              <a:off x="2207514" y="3745230"/>
              <a:ext cx="701040" cy="116205"/>
            </a:xfrm>
            <a:custGeom>
              <a:avLst/>
              <a:gdLst/>
              <a:ahLst/>
              <a:cxnLst/>
              <a:rect l="l" t="t" r="r" b="b"/>
              <a:pathLst>
                <a:path w="701039" h="116204">
                  <a:moveTo>
                    <a:pt x="701040" y="0"/>
                  </a:moveTo>
                  <a:lnTo>
                    <a:pt x="163068" y="0"/>
                  </a:lnTo>
                  <a:lnTo>
                    <a:pt x="0" y="115824"/>
                  </a:lnTo>
                  <a:lnTo>
                    <a:pt x="537972" y="115824"/>
                  </a:lnTo>
                  <a:lnTo>
                    <a:pt x="70104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07514" y="3745230"/>
              <a:ext cx="701040" cy="116205"/>
            </a:xfrm>
            <a:custGeom>
              <a:avLst/>
              <a:gdLst/>
              <a:ahLst/>
              <a:cxnLst/>
              <a:rect l="l" t="t" r="r" b="b"/>
              <a:pathLst>
                <a:path w="701039" h="116204">
                  <a:moveTo>
                    <a:pt x="0" y="115824"/>
                  </a:moveTo>
                  <a:lnTo>
                    <a:pt x="163068" y="0"/>
                  </a:lnTo>
                  <a:lnTo>
                    <a:pt x="701040" y="0"/>
                  </a:lnTo>
                  <a:lnTo>
                    <a:pt x="537972" y="115824"/>
                  </a:lnTo>
                  <a:lnTo>
                    <a:pt x="0" y="115824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49702" y="3745230"/>
              <a:ext cx="701040" cy="116205"/>
            </a:xfrm>
            <a:custGeom>
              <a:avLst/>
              <a:gdLst/>
              <a:ahLst/>
              <a:cxnLst/>
              <a:rect l="l" t="t" r="r" b="b"/>
              <a:pathLst>
                <a:path w="701039" h="116204">
                  <a:moveTo>
                    <a:pt x="701039" y="0"/>
                  </a:moveTo>
                  <a:lnTo>
                    <a:pt x="163068" y="0"/>
                  </a:lnTo>
                  <a:lnTo>
                    <a:pt x="0" y="115824"/>
                  </a:lnTo>
                  <a:lnTo>
                    <a:pt x="537972" y="115824"/>
                  </a:lnTo>
                  <a:lnTo>
                    <a:pt x="70103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49702" y="3745230"/>
              <a:ext cx="701040" cy="116205"/>
            </a:xfrm>
            <a:custGeom>
              <a:avLst/>
              <a:gdLst/>
              <a:ahLst/>
              <a:cxnLst/>
              <a:rect l="l" t="t" r="r" b="b"/>
              <a:pathLst>
                <a:path w="701039" h="116204">
                  <a:moveTo>
                    <a:pt x="0" y="115824"/>
                  </a:moveTo>
                  <a:lnTo>
                    <a:pt x="163068" y="0"/>
                  </a:lnTo>
                  <a:lnTo>
                    <a:pt x="701039" y="0"/>
                  </a:lnTo>
                  <a:lnTo>
                    <a:pt x="537972" y="115824"/>
                  </a:lnTo>
                  <a:lnTo>
                    <a:pt x="0" y="115824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91890" y="3745230"/>
              <a:ext cx="701040" cy="116205"/>
            </a:xfrm>
            <a:custGeom>
              <a:avLst/>
              <a:gdLst/>
              <a:ahLst/>
              <a:cxnLst/>
              <a:rect l="l" t="t" r="r" b="b"/>
              <a:pathLst>
                <a:path w="701039" h="116204">
                  <a:moveTo>
                    <a:pt x="701039" y="0"/>
                  </a:moveTo>
                  <a:lnTo>
                    <a:pt x="163068" y="0"/>
                  </a:lnTo>
                  <a:lnTo>
                    <a:pt x="0" y="115824"/>
                  </a:lnTo>
                  <a:lnTo>
                    <a:pt x="537972" y="115824"/>
                  </a:lnTo>
                  <a:lnTo>
                    <a:pt x="70103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91890" y="3745230"/>
              <a:ext cx="701040" cy="116205"/>
            </a:xfrm>
            <a:custGeom>
              <a:avLst/>
              <a:gdLst/>
              <a:ahLst/>
              <a:cxnLst/>
              <a:rect l="l" t="t" r="r" b="b"/>
              <a:pathLst>
                <a:path w="701039" h="116204">
                  <a:moveTo>
                    <a:pt x="0" y="115824"/>
                  </a:moveTo>
                  <a:lnTo>
                    <a:pt x="163068" y="0"/>
                  </a:lnTo>
                  <a:lnTo>
                    <a:pt x="701039" y="0"/>
                  </a:lnTo>
                  <a:lnTo>
                    <a:pt x="537972" y="115824"/>
                  </a:lnTo>
                  <a:lnTo>
                    <a:pt x="0" y="115824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34077" y="3745230"/>
              <a:ext cx="701040" cy="116205"/>
            </a:xfrm>
            <a:custGeom>
              <a:avLst/>
              <a:gdLst/>
              <a:ahLst/>
              <a:cxnLst/>
              <a:rect l="l" t="t" r="r" b="b"/>
              <a:pathLst>
                <a:path w="701039" h="116204">
                  <a:moveTo>
                    <a:pt x="701039" y="0"/>
                  </a:moveTo>
                  <a:lnTo>
                    <a:pt x="163068" y="0"/>
                  </a:lnTo>
                  <a:lnTo>
                    <a:pt x="0" y="115824"/>
                  </a:lnTo>
                  <a:lnTo>
                    <a:pt x="537972" y="115824"/>
                  </a:lnTo>
                  <a:lnTo>
                    <a:pt x="70103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34077" y="3745230"/>
              <a:ext cx="701040" cy="116205"/>
            </a:xfrm>
            <a:custGeom>
              <a:avLst/>
              <a:gdLst/>
              <a:ahLst/>
              <a:cxnLst/>
              <a:rect l="l" t="t" r="r" b="b"/>
              <a:pathLst>
                <a:path w="701039" h="116204">
                  <a:moveTo>
                    <a:pt x="0" y="115824"/>
                  </a:moveTo>
                  <a:lnTo>
                    <a:pt x="163068" y="0"/>
                  </a:lnTo>
                  <a:lnTo>
                    <a:pt x="701039" y="0"/>
                  </a:lnTo>
                  <a:lnTo>
                    <a:pt x="537972" y="115824"/>
                  </a:lnTo>
                  <a:lnTo>
                    <a:pt x="0" y="115824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76266" y="3745230"/>
              <a:ext cx="701040" cy="116205"/>
            </a:xfrm>
            <a:custGeom>
              <a:avLst/>
              <a:gdLst/>
              <a:ahLst/>
              <a:cxnLst/>
              <a:rect l="l" t="t" r="r" b="b"/>
              <a:pathLst>
                <a:path w="701039" h="116204">
                  <a:moveTo>
                    <a:pt x="701039" y="0"/>
                  </a:moveTo>
                  <a:lnTo>
                    <a:pt x="163068" y="0"/>
                  </a:lnTo>
                  <a:lnTo>
                    <a:pt x="0" y="115824"/>
                  </a:lnTo>
                  <a:lnTo>
                    <a:pt x="537972" y="115824"/>
                  </a:lnTo>
                  <a:lnTo>
                    <a:pt x="70103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76266" y="3745230"/>
              <a:ext cx="701040" cy="116205"/>
            </a:xfrm>
            <a:custGeom>
              <a:avLst/>
              <a:gdLst/>
              <a:ahLst/>
              <a:cxnLst/>
              <a:rect l="l" t="t" r="r" b="b"/>
              <a:pathLst>
                <a:path w="701039" h="116204">
                  <a:moveTo>
                    <a:pt x="0" y="115824"/>
                  </a:moveTo>
                  <a:lnTo>
                    <a:pt x="163068" y="0"/>
                  </a:lnTo>
                  <a:lnTo>
                    <a:pt x="701039" y="0"/>
                  </a:lnTo>
                  <a:lnTo>
                    <a:pt x="537972" y="115824"/>
                  </a:lnTo>
                  <a:lnTo>
                    <a:pt x="0" y="115824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18454" y="3745230"/>
              <a:ext cx="701040" cy="116205"/>
            </a:xfrm>
            <a:custGeom>
              <a:avLst/>
              <a:gdLst/>
              <a:ahLst/>
              <a:cxnLst/>
              <a:rect l="l" t="t" r="r" b="b"/>
              <a:pathLst>
                <a:path w="701040" h="116204">
                  <a:moveTo>
                    <a:pt x="701040" y="0"/>
                  </a:moveTo>
                  <a:lnTo>
                    <a:pt x="163068" y="0"/>
                  </a:lnTo>
                  <a:lnTo>
                    <a:pt x="0" y="115824"/>
                  </a:lnTo>
                  <a:lnTo>
                    <a:pt x="537972" y="115824"/>
                  </a:lnTo>
                  <a:lnTo>
                    <a:pt x="70104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18454" y="3745230"/>
              <a:ext cx="701040" cy="116205"/>
            </a:xfrm>
            <a:custGeom>
              <a:avLst/>
              <a:gdLst/>
              <a:ahLst/>
              <a:cxnLst/>
              <a:rect l="l" t="t" r="r" b="b"/>
              <a:pathLst>
                <a:path w="701040" h="116204">
                  <a:moveTo>
                    <a:pt x="0" y="115824"/>
                  </a:moveTo>
                  <a:lnTo>
                    <a:pt x="163068" y="0"/>
                  </a:lnTo>
                  <a:lnTo>
                    <a:pt x="701040" y="0"/>
                  </a:lnTo>
                  <a:lnTo>
                    <a:pt x="537972" y="115824"/>
                  </a:lnTo>
                  <a:lnTo>
                    <a:pt x="0" y="115824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59118" y="3745230"/>
              <a:ext cx="701040" cy="116205"/>
            </a:xfrm>
            <a:custGeom>
              <a:avLst/>
              <a:gdLst/>
              <a:ahLst/>
              <a:cxnLst/>
              <a:rect l="l" t="t" r="r" b="b"/>
              <a:pathLst>
                <a:path w="701040" h="116204">
                  <a:moveTo>
                    <a:pt x="701039" y="0"/>
                  </a:moveTo>
                  <a:lnTo>
                    <a:pt x="163067" y="0"/>
                  </a:lnTo>
                  <a:lnTo>
                    <a:pt x="0" y="115824"/>
                  </a:lnTo>
                  <a:lnTo>
                    <a:pt x="537972" y="115824"/>
                  </a:lnTo>
                  <a:lnTo>
                    <a:pt x="70103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59118" y="3745230"/>
              <a:ext cx="701040" cy="116205"/>
            </a:xfrm>
            <a:custGeom>
              <a:avLst/>
              <a:gdLst/>
              <a:ahLst/>
              <a:cxnLst/>
              <a:rect l="l" t="t" r="r" b="b"/>
              <a:pathLst>
                <a:path w="701040" h="116204">
                  <a:moveTo>
                    <a:pt x="0" y="115824"/>
                  </a:moveTo>
                  <a:lnTo>
                    <a:pt x="163067" y="0"/>
                  </a:lnTo>
                  <a:lnTo>
                    <a:pt x="701039" y="0"/>
                  </a:lnTo>
                  <a:lnTo>
                    <a:pt x="537972" y="115824"/>
                  </a:lnTo>
                  <a:lnTo>
                    <a:pt x="0" y="115824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278507" y="2647949"/>
            <a:ext cx="2649855" cy="1685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003366"/>
                </a:solidFill>
                <a:latin typeface="Verdana"/>
                <a:cs typeface="Verdana"/>
              </a:rPr>
              <a:t>Berapa</a:t>
            </a:r>
            <a:r>
              <a:rPr sz="2200" b="1" spc="-2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200" b="1" spc="-10" dirty="0">
                <a:solidFill>
                  <a:srgbClr val="003366"/>
                </a:solidFill>
                <a:latin typeface="Verdana"/>
                <a:cs typeface="Verdana"/>
              </a:rPr>
              <a:t>Banyak</a:t>
            </a:r>
            <a:r>
              <a:rPr sz="2200" b="1" spc="1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003366"/>
                </a:solidFill>
                <a:latin typeface="Verdana"/>
                <a:cs typeface="Verdana"/>
              </a:rPr>
              <a:t>?</a:t>
            </a:r>
            <a:endParaRPr sz="2200">
              <a:latin typeface="Verdana"/>
              <a:cs typeface="Verdana"/>
            </a:endParaRPr>
          </a:p>
          <a:p>
            <a:pPr marL="12700" marR="227329">
              <a:lnSpc>
                <a:spcPts val="5220"/>
              </a:lnSpc>
              <a:spcBef>
                <a:spcPts val="400"/>
              </a:spcBef>
            </a:pPr>
            <a:r>
              <a:rPr sz="2200" b="1" spc="-5" dirty="0">
                <a:solidFill>
                  <a:srgbClr val="003366"/>
                </a:solidFill>
                <a:latin typeface="Verdana"/>
                <a:cs typeface="Verdana"/>
              </a:rPr>
              <a:t>Berapa Cepat ? </a:t>
            </a:r>
            <a:r>
              <a:rPr sz="2200" b="1" spc="-74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003366"/>
                </a:solidFill>
                <a:latin typeface="Verdana"/>
                <a:cs typeface="Verdana"/>
              </a:rPr>
              <a:t>Berapa</a:t>
            </a:r>
            <a:r>
              <a:rPr sz="2200" b="1" spc="-2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200" b="1" spc="-10" dirty="0">
                <a:solidFill>
                  <a:srgbClr val="003366"/>
                </a:solidFill>
                <a:latin typeface="Verdana"/>
                <a:cs typeface="Verdana"/>
              </a:rPr>
              <a:t>Mahal</a:t>
            </a:r>
            <a:r>
              <a:rPr sz="2200" b="1" spc="-1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003366"/>
                </a:solidFill>
                <a:latin typeface="Verdana"/>
                <a:cs typeface="Verdana"/>
              </a:rPr>
              <a:t>?</a:t>
            </a:r>
            <a:endParaRPr sz="22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194560" y="4393691"/>
            <a:ext cx="5179060" cy="143510"/>
            <a:chOff x="2194560" y="4393691"/>
            <a:chExt cx="5179060" cy="143510"/>
          </a:xfrm>
        </p:grpSpPr>
        <p:sp>
          <p:nvSpPr>
            <p:cNvPr id="36" name="object 36"/>
            <p:cNvSpPr/>
            <p:nvPr/>
          </p:nvSpPr>
          <p:spPr>
            <a:xfrm>
              <a:off x="2207514" y="4406645"/>
              <a:ext cx="701040" cy="117475"/>
            </a:xfrm>
            <a:custGeom>
              <a:avLst/>
              <a:gdLst/>
              <a:ahLst/>
              <a:cxnLst/>
              <a:rect l="l" t="t" r="r" b="b"/>
              <a:pathLst>
                <a:path w="701039" h="117475">
                  <a:moveTo>
                    <a:pt x="701040" y="0"/>
                  </a:moveTo>
                  <a:lnTo>
                    <a:pt x="165227" y="0"/>
                  </a:lnTo>
                  <a:lnTo>
                    <a:pt x="0" y="117347"/>
                  </a:lnTo>
                  <a:lnTo>
                    <a:pt x="535813" y="117347"/>
                  </a:lnTo>
                  <a:lnTo>
                    <a:pt x="70104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07514" y="4406645"/>
              <a:ext cx="701040" cy="117475"/>
            </a:xfrm>
            <a:custGeom>
              <a:avLst/>
              <a:gdLst/>
              <a:ahLst/>
              <a:cxnLst/>
              <a:rect l="l" t="t" r="r" b="b"/>
              <a:pathLst>
                <a:path w="701039" h="117475">
                  <a:moveTo>
                    <a:pt x="0" y="117347"/>
                  </a:moveTo>
                  <a:lnTo>
                    <a:pt x="165227" y="0"/>
                  </a:lnTo>
                  <a:lnTo>
                    <a:pt x="701040" y="0"/>
                  </a:lnTo>
                  <a:lnTo>
                    <a:pt x="535813" y="117347"/>
                  </a:lnTo>
                  <a:lnTo>
                    <a:pt x="0" y="117347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49702" y="4406645"/>
              <a:ext cx="701040" cy="117475"/>
            </a:xfrm>
            <a:custGeom>
              <a:avLst/>
              <a:gdLst/>
              <a:ahLst/>
              <a:cxnLst/>
              <a:rect l="l" t="t" r="r" b="b"/>
              <a:pathLst>
                <a:path w="701039" h="117475">
                  <a:moveTo>
                    <a:pt x="701039" y="0"/>
                  </a:moveTo>
                  <a:lnTo>
                    <a:pt x="165227" y="0"/>
                  </a:lnTo>
                  <a:lnTo>
                    <a:pt x="0" y="117347"/>
                  </a:lnTo>
                  <a:lnTo>
                    <a:pt x="535813" y="117347"/>
                  </a:lnTo>
                  <a:lnTo>
                    <a:pt x="70103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49702" y="4406645"/>
              <a:ext cx="701040" cy="117475"/>
            </a:xfrm>
            <a:custGeom>
              <a:avLst/>
              <a:gdLst/>
              <a:ahLst/>
              <a:cxnLst/>
              <a:rect l="l" t="t" r="r" b="b"/>
              <a:pathLst>
                <a:path w="701039" h="117475">
                  <a:moveTo>
                    <a:pt x="0" y="117347"/>
                  </a:moveTo>
                  <a:lnTo>
                    <a:pt x="165227" y="0"/>
                  </a:lnTo>
                  <a:lnTo>
                    <a:pt x="701039" y="0"/>
                  </a:lnTo>
                  <a:lnTo>
                    <a:pt x="535813" y="117347"/>
                  </a:lnTo>
                  <a:lnTo>
                    <a:pt x="0" y="117347"/>
                  </a:lnTo>
                  <a:close/>
                </a:path>
              </a:pathLst>
            </a:custGeom>
            <a:ln w="25907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91890" y="4406645"/>
              <a:ext cx="701040" cy="117475"/>
            </a:xfrm>
            <a:custGeom>
              <a:avLst/>
              <a:gdLst/>
              <a:ahLst/>
              <a:cxnLst/>
              <a:rect l="l" t="t" r="r" b="b"/>
              <a:pathLst>
                <a:path w="701039" h="117475">
                  <a:moveTo>
                    <a:pt x="701039" y="0"/>
                  </a:moveTo>
                  <a:lnTo>
                    <a:pt x="165226" y="0"/>
                  </a:lnTo>
                  <a:lnTo>
                    <a:pt x="0" y="117347"/>
                  </a:lnTo>
                  <a:lnTo>
                    <a:pt x="535813" y="117347"/>
                  </a:lnTo>
                  <a:lnTo>
                    <a:pt x="70103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91890" y="4406645"/>
              <a:ext cx="701040" cy="117475"/>
            </a:xfrm>
            <a:custGeom>
              <a:avLst/>
              <a:gdLst/>
              <a:ahLst/>
              <a:cxnLst/>
              <a:rect l="l" t="t" r="r" b="b"/>
              <a:pathLst>
                <a:path w="701039" h="117475">
                  <a:moveTo>
                    <a:pt x="0" y="117347"/>
                  </a:moveTo>
                  <a:lnTo>
                    <a:pt x="165226" y="0"/>
                  </a:lnTo>
                  <a:lnTo>
                    <a:pt x="701039" y="0"/>
                  </a:lnTo>
                  <a:lnTo>
                    <a:pt x="535813" y="117347"/>
                  </a:lnTo>
                  <a:lnTo>
                    <a:pt x="0" y="117347"/>
                  </a:lnTo>
                  <a:close/>
                </a:path>
              </a:pathLst>
            </a:custGeom>
            <a:ln w="25907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34077" y="4406645"/>
              <a:ext cx="701040" cy="117475"/>
            </a:xfrm>
            <a:custGeom>
              <a:avLst/>
              <a:gdLst/>
              <a:ahLst/>
              <a:cxnLst/>
              <a:rect l="l" t="t" r="r" b="b"/>
              <a:pathLst>
                <a:path w="701039" h="117475">
                  <a:moveTo>
                    <a:pt x="701039" y="0"/>
                  </a:moveTo>
                  <a:lnTo>
                    <a:pt x="165226" y="0"/>
                  </a:lnTo>
                  <a:lnTo>
                    <a:pt x="0" y="117347"/>
                  </a:lnTo>
                  <a:lnTo>
                    <a:pt x="535813" y="117347"/>
                  </a:lnTo>
                  <a:lnTo>
                    <a:pt x="70103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34077" y="4406645"/>
              <a:ext cx="701040" cy="117475"/>
            </a:xfrm>
            <a:custGeom>
              <a:avLst/>
              <a:gdLst/>
              <a:ahLst/>
              <a:cxnLst/>
              <a:rect l="l" t="t" r="r" b="b"/>
              <a:pathLst>
                <a:path w="701039" h="117475">
                  <a:moveTo>
                    <a:pt x="0" y="117347"/>
                  </a:moveTo>
                  <a:lnTo>
                    <a:pt x="165226" y="0"/>
                  </a:lnTo>
                  <a:lnTo>
                    <a:pt x="701039" y="0"/>
                  </a:lnTo>
                  <a:lnTo>
                    <a:pt x="535813" y="117347"/>
                  </a:lnTo>
                  <a:lnTo>
                    <a:pt x="0" y="117347"/>
                  </a:lnTo>
                  <a:close/>
                </a:path>
              </a:pathLst>
            </a:custGeom>
            <a:ln w="25907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76266" y="4406645"/>
              <a:ext cx="701040" cy="117475"/>
            </a:xfrm>
            <a:custGeom>
              <a:avLst/>
              <a:gdLst/>
              <a:ahLst/>
              <a:cxnLst/>
              <a:rect l="l" t="t" r="r" b="b"/>
              <a:pathLst>
                <a:path w="701039" h="117475">
                  <a:moveTo>
                    <a:pt x="701039" y="0"/>
                  </a:moveTo>
                  <a:lnTo>
                    <a:pt x="165226" y="0"/>
                  </a:lnTo>
                  <a:lnTo>
                    <a:pt x="0" y="117347"/>
                  </a:lnTo>
                  <a:lnTo>
                    <a:pt x="535813" y="117347"/>
                  </a:lnTo>
                  <a:lnTo>
                    <a:pt x="70103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76266" y="4406645"/>
              <a:ext cx="701040" cy="117475"/>
            </a:xfrm>
            <a:custGeom>
              <a:avLst/>
              <a:gdLst/>
              <a:ahLst/>
              <a:cxnLst/>
              <a:rect l="l" t="t" r="r" b="b"/>
              <a:pathLst>
                <a:path w="701039" h="117475">
                  <a:moveTo>
                    <a:pt x="0" y="117347"/>
                  </a:moveTo>
                  <a:lnTo>
                    <a:pt x="165226" y="0"/>
                  </a:lnTo>
                  <a:lnTo>
                    <a:pt x="701039" y="0"/>
                  </a:lnTo>
                  <a:lnTo>
                    <a:pt x="535813" y="117347"/>
                  </a:lnTo>
                  <a:lnTo>
                    <a:pt x="0" y="117347"/>
                  </a:lnTo>
                  <a:close/>
                </a:path>
              </a:pathLst>
            </a:custGeom>
            <a:ln w="25907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918454" y="4406645"/>
              <a:ext cx="701040" cy="117475"/>
            </a:xfrm>
            <a:custGeom>
              <a:avLst/>
              <a:gdLst/>
              <a:ahLst/>
              <a:cxnLst/>
              <a:rect l="l" t="t" r="r" b="b"/>
              <a:pathLst>
                <a:path w="701040" h="117475">
                  <a:moveTo>
                    <a:pt x="701040" y="0"/>
                  </a:moveTo>
                  <a:lnTo>
                    <a:pt x="165226" y="0"/>
                  </a:lnTo>
                  <a:lnTo>
                    <a:pt x="0" y="117347"/>
                  </a:lnTo>
                  <a:lnTo>
                    <a:pt x="535813" y="117347"/>
                  </a:lnTo>
                  <a:lnTo>
                    <a:pt x="70104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18454" y="4406645"/>
              <a:ext cx="701040" cy="117475"/>
            </a:xfrm>
            <a:custGeom>
              <a:avLst/>
              <a:gdLst/>
              <a:ahLst/>
              <a:cxnLst/>
              <a:rect l="l" t="t" r="r" b="b"/>
              <a:pathLst>
                <a:path w="701040" h="117475">
                  <a:moveTo>
                    <a:pt x="0" y="117347"/>
                  </a:moveTo>
                  <a:lnTo>
                    <a:pt x="165226" y="0"/>
                  </a:lnTo>
                  <a:lnTo>
                    <a:pt x="701040" y="0"/>
                  </a:lnTo>
                  <a:lnTo>
                    <a:pt x="535813" y="117347"/>
                  </a:lnTo>
                  <a:lnTo>
                    <a:pt x="0" y="117347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59118" y="4406645"/>
              <a:ext cx="701040" cy="117475"/>
            </a:xfrm>
            <a:custGeom>
              <a:avLst/>
              <a:gdLst/>
              <a:ahLst/>
              <a:cxnLst/>
              <a:rect l="l" t="t" r="r" b="b"/>
              <a:pathLst>
                <a:path w="701040" h="117475">
                  <a:moveTo>
                    <a:pt x="701039" y="0"/>
                  </a:moveTo>
                  <a:lnTo>
                    <a:pt x="165226" y="0"/>
                  </a:lnTo>
                  <a:lnTo>
                    <a:pt x="0" y="117347"/>
                  </a:lnTo>
                  <a:lnTo>
                    <a:pt x="535812" y="117347"/>
                  </a:lnTo>
                  <a:lnTo>
                    <a:pt x="70103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659118" y="4406645"/>
              <a:ext cx="701040" cy="117475"/>
            </a:xfrm>
            <a:custGeom>
              <a:avLst/>
              <a:gdLst/>
              <a:ahLst/>
              <a:cxnLst/>
              <a:rect l="l" t="t" r="r" b="b"/>
              <a:pathLst>
                <a:path w="701040" h="117475">
                  <a:moveTo>
                    <a:pt x="0" y="117347"/>
                  </a:moveTo>
                  <a:lnTo>
                    <a:pt x="165226" y="0"/>
                  </a:lnTo>
                  <a:lnTo>
                    <a:pt x="701039" y="0"/>
                  </a:lnTo>
                  <a:lnTo>
                    <a:pt x="535812" y="117347"/>
                  </a:lnTo>
                  <a:lnTo>
                    <a:pt x="0" y="117347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4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55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Kolaka</a:t>
            </a:r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7044" y="234442"/>
            <a:ext cx="3742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Keandalan</a:t>
            </a:r>
            <a:r>
              <a:rPr spc="-20" dirty="0"/>
              <a:t> </a:t>
            </a:r>
            <a:r>
              <a:rPr spc="-5" dirty="0"/>
              <a:t>Memori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85900" y="1970532"/>
            <a:ext cx="4594860" cy="129539"/>
            <a:chOff x="1485900" y="1970532"/>
            <a:chExt cx="4594860" cy="129539"/>
          </a:xfrm>
        </p:grpSpPr>
        <p:sp>
          <p:nvSpPr>
            <p:cNvPr id="5" name="object 5"/>
            <p:cNvSpPr/>
            <p:nvPr/>
          </p:nvSpPr>
          <p:spPr>
            <a:xfrm>
              <a:off x="1498853" y="1983486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1" y="0"/>
                  </a:moveTo>
                  <a:lnTo>
                    <a:pt x="145922" y="0"/>
                  </a:lnTo>
                  <a:lnTo>
                    <a:pt x="0" y="103631"/>
                  </a:lnTo>
                  <a:lnTo>
                    <a:pt x="475869" y="103631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8853" y="1983486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2" y="0"/>
                  </a:lnTo>
                  <a:lnTo>
                    <a:pt x="621791" y="0"/>
                  </a:lnTo>
                  <a:lnTo>
                    <a:pt x="475869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57222" y="1983486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1" y="0"/>
                  </a:moveTo>
                  <a:lnTo>
                    <a:pt x="145922" y="0"/>
                  </a:lnTo>
                  <a:lnTo>
                    <a:pt x="0" y="103631"/>
                  </a:lnTo>
                  <a:lnTo>
                    <a:pt x="475869" y="103631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57222" y="1983486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2" y="0"/>
                  </a:lnTo>
                  <a:lnTo>
                    <a:pt x="621791" y="0"/>
                  </a:lnTo>
                  <a:lnTo>
                    <a:pt x="475869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15589" y="1983486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2" y="0"/>
                  </a:moveTo>
                  <a:lnTo>
                    <a:pt x="145923" y="0"/>
                  </a:lnTo>
                  <a:lnTo>
                    <a:pt x="0" y="103631"/>
                  </a:lnTo>
                  <a:lnTo>
                    <a:pt x="475869" y="103631"/>
                  </a:lnTo>
                  <a:lnTo>
                    <a:pt x="62179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15589" y="1983486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3" y="0"/>
                  </a:lnTo>
                  <a:lnTo>
                    <a:pt x="621792" y="0"/>
                  </a:lnTo>
                  <a:lnTo>
                    <a:pt x="475869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72433" y="1983486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1" y="0"/>
                  </a:moveTo>
                  <a:lnTo>
                    <a:pt x="145923" y="0"/>
                  </a:lnTo>
                  <a:lnTo>
                    <a:pt x="0" y="103631"/>
                  </a:lnTo>
                  <a:lnTo>
                    <a:pt x="475868" y="103631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72433" y="1983486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3" y="0"/>
                  </a:lnTo>
                  <a:lnTo>
                    <a:pt x="621791" y="0"/>
                  </a:lnTo>
                  <a:lnTo>
                    <a:pt x="475868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30801" y="1983486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2" y="0"/>
                  </a:moveTo>
                  <a:lnTo>
                    <a:pt x="145923" y="0"/>
                  </a:lnTo>
                  <a:lnTo>
                    <a:pt x="0" y="103631"/>
                  </a:lnTo>
                  <a:lnTo>
                    <a:pt x="475869" y="103631"/>
                  </a:lnTo>
                  <a:lnTo>
                    <a:pt x="62179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30801" y="1983486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3" y="0"/>
                  </a:lnTo>
                  <a:lnTo>
                    <a:pt x="621792" y="0"/>
                  </a:lnTo>
                  <a:lnTo>
                    <a:pt x="475869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89170" y="1983486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1" y="0"/>
                  </a:moveTo>
                  <a:lnTo>
                    <a:pt x="145922" y="0"/>
                  </a:lnTo>
                  <a:lnTo>
                    <a:pt x="0" y="103631"/>
                  </a:lnTo>
                  <a:lnTo>
                    <a:pt x="475868" y="103631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9170" y="1983486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2" y="0"/>
                  </a:lnTo>
                  <a:lnTo>
                    <a:pt x="621791" y="0"/>
                  </a:lnTo>
                  <a:lnTo>
                    <a:pt x="475868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46014" y="1983486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1" y="0"/>
                  </a:moveTo>
                  <a:lnTo>
                    <a:pt x="145923" y="0"/>
                  </a:lnTo>
                  <a:lnTo>
                    <a:pt x="0" y="103631"/>
                  </a:lnTo>
                  <a:lnTo>
                    <a:pt x="475869" y="103631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46014" y="1983486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3" y="0"/>
                  </a:lnTo>
                  <a:lnTo>
                    <a:pt x="621791" y="0"/>
                  </a:lnTo>
                  <a:lnTo>
                    <a:pt x="475869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485900" y="2522220"/>
            <a:ext cx="4594860" cy="129539"/>
            <a:chOff x="1485900" y="2522220"/>
            <a:chExt cx="4594860" cy="129539"/>
          </a:xfrm>
        </p:grpSpPr>
        <p:sp>
          <p:nvSpPr>
            <p:cNvPr id="20" name="object 20"/>
            <p:cNvSpPr/>
            <p:nvPr/>
          </p:nvSpPr>
          <p:spPr>
            <a:xfrm>
              <a:off x="1498853" y="2535174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1" y="0"/>
                  </a:moveTo>
                  <a:lnTo>
                    <a:pt x="145922" y="0"/>
                  </a:lnTo>
                  <a:lnTo>
                    <a:pt x="0" y="103631"/>
                  </a:lnTo>
                  <a:lnTo>
                    <a:pt x="475869" y="103631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98853" y="2535174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2" y="0"/>
                  </a:lnTo>
                  <a:lnTo>
                    <a:pt x="621791" y="0"/>
                  </a:lnTo>
                  <a:lnTo>
                    <a:pt x="475869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57222" y="2535174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1" y="0"/>
                  </a:moveTo>
                  <a:lnTo>
                    <a:pt x="145922" y="0"/>
                  </a:lnTo>
                  <a:lnTo>
                    <a:pt x="0" y="103631"/>
                  </a:lnTo>
                  <a:lnTo>
                    <a:pt x="475869" y="103631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57222" y="2535174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2" y="0"/>
                  </a:lnTo>
                  <a:lnTo>
                    <a:pt x="621791" y="0"/>
                  </a:lnTo>
                  <a:lnTo>
                    <a:pt x="475869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15589" y="2535174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2" y="0"/>
                  </a:moveTo>
                  <a:lnTo>
                    <a:pt x="145923" y="0"/>
                  </a:lnTo>
                  <a:lnTo>
                    <a:pt x="0" y="103631"/>
                  </a:lnTo>
                  <a:lnTo>
                    <a:pt x="475869" y="103631"/>
                  </a:lnTo>
                  <a:lnTo>
                    <a:pt x="62179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15589" y="2535174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3" y="0"/>
                  </a:lnTo>
                  <a:lnTo>
                    <a:pt x="621792" y="0"/>
                  </a:lnTo>
                  <a:lnTo>
                    <a:pt x="475869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72433" y="2535174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1" y="0"/>
                  </a:moveTo>
                  <a:lnTo>
                    <a:pt x="145923" y="0"/>
                  </a:lnTo>
                  <a:lnTo>
                    <a:pt x="0" y="103631"/>
                  </a:lnTo>
                  <a:lnTo>
                    <a:pt x="475868" y="103631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72433" y="2535174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3" y="0"/>
                  </a:lnTo>
                  <a:lnTo>
                    <a:pt x="621791" y="0"/>
                  </a:lnTo>
                  <a:lnTo>
                    <a:pt x="475868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30801" y="2535174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2" y="0"/>
                  </a:moveTo>
                  <a:lnTo>
                    <a:pt x="145923" y="0"/>
                  </a:lnTo>
                  <a:lnTo>
                    <a:pt x="0" y="103631"/>
                  </a:lnTo>
                  <a:lnTo>
                    <a:pt x="475869" y="103631"/>
                  </a:lnTo>
                  <a:lnTo>
                    <a:pt x="62179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30801" y="2535174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3" y="0"/>
                  </a:lnTo>
                  <a:lnTo>
                    <a:pt x="621792" y="0"/>
                  </a:lnTo>
                  <a:lnTo>
                    <a:pt x="475869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89170" y="2535174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1" y="0"/>
                  </a:moveTo>
                  <a:lnTo>
                    <a:pt x="145922" y="0"/>
                  </a:lnTo>
                  <a:lnTo>
                    <a:pt x="0" y="103631"/>
                  </a:lnTo>
                  <a:lnTo>
                    <a:pt x="475868" y="103631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89170" y="2535174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2" y="0"/>
                  </a:lnTo>
                  <a:lnTo>
                    <a:pt x="621791" y="0"/>
                  </a:lnTo>
                  <a:lnTo>
                    <a:pt x="475868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46014" y="2535174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1" y="0"/>
                  </a:moveTo>
                  <a:lnTo>
                    <a:pt x="145923" y="0"/>
                  </a:lnTo>
                  <a:lnTo>
                    <a:pt x="0" y="103631"/>
                  </a:lnTo>
                  <a:lnTo>
                    <a:pt x="475869" y="103631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46014" y="2535174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3" y="0"/>
                  </a:lnTo>
                  <a:lnTo>
                    <a:pt x="621791" y="0"/>
                  </a:lnTo>
                  <a:lnTo>
                    <a:pt x="475869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485900" y="3096767"/>
            <a:ext cx="4594860" cy="129539"/>
            <a:chOff x="1485900" y="3096767"/>
            <a:chExt cx="4594860" cy="129539"/>
          </a:xfrm>
        </p:grpSpPr>
        <p:sp>
          <p:nvSpPr>
            <p:cNvPr id="35" name="object 35"/>
            <p:cNvSpPr/>
            <p:nvPr/>
          </p:nvSpPr>
          <p:spPr>
            <a:xfrm>
              <a:off x="1498853" y="3109721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1" y="0"/>
                  </a:moveTo>
                  <a:lnTo>
                    <a:pt x="145922" y="0"/>
                  </a:lnTo>
                  <a:lnTo>
                    <a:pt x="0" y="103631"/>
                  </a:lnTo>
                  <a:lnTo>
                    <a:pt x="475869" y="103631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98853" y="3109721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2" y="0"/>
                  </a:lnTo>
                  <a:lnTo>
                    <a:pt x="621791" y="0"/>
                  </a:lnTo>
                  <a:lnTo>
                    <a:pt x="475869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57222" y="3109721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1" y="0"/>
                  </a:moveTo>
                  <a:lnTo>
                    <a:pt x="145922" y="0"/>
                  </a:lnTo>
                  <a:lnTo>
                    <a:pt x="0" y="103631"/>
                  </a:lnTo>
                  <a:lnTo>
                    <a:pt x="475869" y="103631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57222" y="3109721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2" y="0"/>
                  </a:lnTo>
                  <a:lnTo>
                    <a:pt x="621791" y="0"/>
                  </a:lnTo>
                  <a:lnTo>
                    <a:pt x="475869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15589" y="3109721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2" y="0"/>
                  </a:moveTo>
                  <a:lnTo>
                    <a:pt x="145923" y="0"/>
                  </a:lnTo>
                  <a:lnTo>
                    <a:pt x="0" y="103631"/>
                  </a:lnTo>
                  <a:lnTo>
                    <a:pt x="475869" y="103631"/>
                  </a:lnTo>
                  <a:lnTo>
                    <a:pt x="62179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15589" y="3109721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3" y="0"/>
                  </a:lnTo>
                  <a:lnTo>
                    <a:pt x="621792" y="0"/>
                  </a:lnTo>
                  <a:lnTo>
                    <a:pt x="475869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72433" y="3109721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1" y="0"/>
                  </a:moveTo>
                  <a:lnTo>
                    <a:pt x="145923" y="0"/>
                  </a:lnTo>
                  <a:lnTo>
                    <a:pt x="0" y="103631"/>
                  </a:lnTo>
                  <a:lnTo>
                    <a:pt x="475868" y="103631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72433" y="3109721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3" y="0"/>
                  </a:lnTo>
                  <a:lnTo>
                    <a:pt x="621791" y="0"/>
                  </a:lnTo>
                  <a:lnTo>
                    <a:pt x="475868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30801" y="3109721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2" y="0"/>
                  </a:moveTo>
                  <a:lnTo>
                    <a:pt x="145923" y="0"/>
                  </a:lnTo>
                  <a:lnTo>
                    <a:pt x="0" y="103631"/>
                  </a:lnTo>
                  <a:lnTo>
                    <a:pt x="475869" y="103631"/>
                  </a:lnTo>
                  <a:lnTo>
                    <a:pt x="62179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130801" y="3109721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3" y="0"/>
                  </a:lnTo>
                  <a:lnTo>
                    <a:pt x="621792" y="0"/>
                  </a:lnTo>
                  <a:lnTo>
                    <a:pt x="475869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89170" y="3109721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1" y="0"/>
                  </a:moveTo>
                  <a:lnTo>
                    <a:pt x="145922" y="0"/>
                  </a:lnTo>
                  <a:lnTo>
                    <a:pt x="0" y="103631"/>
                  </a:lnTo>
                  <a:lnTo>
                    <a:pt x="475868" y="103631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89170" y="3109721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2" y="0"/>
                  </a:lnTo>
                  <a:lnTo>
                    <a:pt x="621791" y="0"/>
                  </a:lnTo>
                  <a:lnTo>
                    <a:pt x="475868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446014" y="3109721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1" y="0"/>
                  </a:moveTo>
                  <a:lnTo>
                    <a:pt x="145923" y="0"/>
                  </a:lnTo>
                  <a:lnTo>
                    <a:pt x="0" y="103631"/>
                  </a:lnTo>
                  <a:lnTo>
                    <a:pt x="475869" y="103631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446014" y="3109721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3" y="0"/>
                  </a:lnTo>
                  <a:lnTo>
                    <a:pt x="621791" y="0"/>
                  </a:lnTo>
                  <a:lnTo>
                    <a:pt x="475869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1485900" y="3669791"/>
            <a:ext cx="4594860" cy="129539"/>
            <a:chOff x="1485900" y="3669791"/>
            <a:chExt cx="4594860" cy="129539"/>
          </a:xfrm>
        </p:grpSpPr>
        <p:sp>
          <p:nvSpPr>
            <p:cNvPr id="50" name="object 50"/>
            <p:cNvSpPr/>
            <p:nvPr/>
          </p:nvSpPr>
          <p:spPr>
            <a:xfrm>
              <a:off x="1498853" y="3682745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1" y="0"/>
                  </a:moveTo>
                  <a:lnTo>
                    <a:pt x="145922" y="0"/>
                  </a:lnTo>
                  <a:lnTo>
                    <a:pt x="0" y="103631"/>
                  </a:lnTo>
                  <a:lnTo>
                    <a:pt x="475869" y="103631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498853" y="3682745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2" y="0"/>
                  </a:lnTo>
                  <a:lnTo>
                    <a:pt x="621791" y="0"/>
                  </a:lnTo>
                  <a:lnTo>
                    <a:pt x="475869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57222" y="3682745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1" y="0"/>
                  </a:moveTo>
                  <a:lnTo>
                    <a:pt x="145922" y="0"/>
                  </a:lnTo>
                  <a:lnTo>
                    <a:pt x="0" y="103631"/>
                  </a:lnTo>
                  <a:lnTo>
                    <a:pt x="475869" y="103631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157222" y="3682745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2" y="0"/>
                  </a:lnTo>
                  <a:lnTo>
                    <a:pt x="621791" y="0"/>
                  </a:lnTo>
                  <a:lnTo>
                    <a:pt x="475869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15589" y="3682745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2" y="0"/>
                  </a:moveTo>
                  <a:lnTo>
                    <a:pt x="145923" y="0"/>
                  </a:lnTo>
                  <a:lnTo>
                    <a:pt x="0" y="103631"/>
                  </a:lnTo>
                  <a:lnTo>
                    <a:pt x="475869" y="103631"/>
                  </a:lnTo>
                  <a:lnTo>
                    <a:pt x="62179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815589" y="3682745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3" y="0"/>
                  </a:lnTo>
                  <a:lnTo>
                    <a:pt x="621792" y="0"/>
                  </a:lnTo>
                  <a:lnTo>
                    <a:pt x="475869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472433" y="3682745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1" y="0"/>
                  </a:moveTo>
                  <a:lnTo>
                    <a:pt x="145923" y="0"/>
                  </a:lnTo>
                  <a:lnTo>
                    <a:pt x="0" y="103631"/>
                  </a:lnTo>
                  <a:lnTo>
                    <a:pt x="475868" y="103631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472433" y="3682745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3" y="0"/>
                  </a:lnTo>
                  <a:lnTo>
                    <a:pt x="621791" y="0"/>
                  </a:lnTo>
                  <a:lnTo>
                    <a:pt x="475868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30801" y="3682745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2" y="0"/>
                  </a:moveTo>
                  <a:lnTo>
                    <a:pt x="145923" y="0"/>
                  </a:lnTo>
                  <a:lnTo>
                    <a:pt x="0" y="103631"/>
                  </a:lnTo>
                  <a:lnTo>
                    <a:pt x="475869" y="103631"/>
                  </a:lnTo>
                  <a:lnTo>
                    <a:pt x="62179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130801" y="3682745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3" y="0"/>
                  </a:lnTo>
                  <a:lnTo>
                    <a:pt x="621792" y="0"/>
                  </a:lnTo>
                  <a:lnTo>
                    <a:pt x="475869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89170" y="3682745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1" y="0"/>
                  </a:moveTo>
                  <a:lnTo>
                    <a:pt x="145922" y="0"/>
                  </a:lnTo>
                  <a:lnTo>
                    <a:pt x="0" y="103631"/>
                  </a:lnTo>
                  <a:lnTo>
                    <a:pt x="475868" y="103631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789170" y="3682745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2" y="0"/>
                  </a:lnTo>
                  <a:lnTo>
                    <a:pt x="621791" y="0"/>
                  </a:lnTo>
                  <a:lnTo>
                    <a:pt x="475868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46014" y="3682745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1" y="0"/>
                  </a:moveTo>
                  <a:lnTo>
                    <a:pt x="145923" y="0"/>
                  </a:lnTo>
                  <a:lnTo>
                    <a:pt x="0" y="103631"/>
                  </a:lnTo>
                  <a:lnTo>
                    <a:pt x="475869" y="103631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446014" y="3682745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3" y="0"/>
                  </a:lnTo>
                  <a:lnTo>
                    <a:pt x="621791" y="0"/>
                  </a:lnTo>
                  <a:lnTo>
                    <a:pt x="475869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1485900" y="4244340"/>
            <a:ext cx="4594860" cy="129539"/>
            <a:chOff x="1485900" y="4244340"/>
            <a:chExt cx="4594860" cy="129539"/>
          </a:xfrm>
        </p:grpSpPr>
        <p:sp>
          <p:nvSpPr>
            <p:cNvPr id="65" name="object 65"/>
            <p:cNvSpPr/>
            <p:nvPr/>
          </p:nvSpPr>
          <p:spPr>
            <a:xfrm>
              <a:off x="1498853" y="4257294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1" y="0"/>
                  </a:moveTo>
                  <a:lnTo>
                    <a:pt x="145922" y="0"/>
                  </a:lnTo>
                  <a:lnTo>
                    <a:pt x="0" y="103631"/>
                  </a:lnTo>
                  <a:lnTo>
                    <a:pt x="475869" y="103631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498853" y="4257294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2" y="0"/>
                  </a:lnTo>
                  <a:lnTo>
                    <a:pt x="621791" y="0"/>
                  </a:lnTo>
                  <a:lnTo>
                    <a:pt x="475869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157222" y="4257294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1" y="0"/>
                  </a:moveTo>
                  <a:lnTo>
                    <a:pt x="145922" y="0"/>
                  </a:lnTo>
                  <a:lnTo>
                    <a:pt x="0" y="103631"/>
                  </a:lnTo>
                  <a:lnTo>
                    <a:pt x="475869" y="103631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157222" y="4257294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2" y="0"/>
                  </a:lnTo>
                  <a:lnTo>
                    <a:pt x="621791" y="0"/>
                  </a:lnTo>
                  <a:lnTo>
                    <a:pt x="475869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815589" y="4257294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2" y="0"/>
                  </a:moveTo>
                  <a:lnTo>
                    <a:pt x="145923" y="0"/>
                  </a:lnTo>
                  <a:lnTo>
                    <a:pt x="0" y="103631"/>
                  </a:lnTo>
                  <a:lnTo>
                    <a:pt x="475869" y="103631"/>
                  </a:lnTo>
                  <a:lnTo>
                    <a:pt x="62179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815589" y="4257294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3" y="0"/>
                  </a:lnTo>
                  <a:lnTo>
                    <a:pt x="621792" y="0"/>
                  </a:lnTo>
                  <a:lnTo>
                    <a:pt x="475869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472433" y="4257294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1" y="0"/>
                  </a:moveTo>
                  <a:lnTo>
                    <a:pt x="145923" y="0"/>
                  </a:lnTo>
                  <a:lnTo>
                    <a:pt x="0" y="103631"/>
                  </a:lnTo>
                  <a:lnTo>
                    <a:pt x="475868" y="103631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472433" y="4257294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3" y="0"/>
                  </a:lnTo>
                  <a:lnTo>
                    <a:pt x="621791" y="0"/>
                  </a:lnTo>
                  <a:lnTo>
                    <a:pt x="475868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130801" y="4257294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2" y="0"/>
                  </a:moveTo>
                  <a:lnTo>
                    <a:pt x="145923" y="0"/>
                  </a:lnTo>
                  <a:lnTo>
                    <a:pt x="0" y="103631"/>
                  </a:lnTo>
                  <a:lnTo>
                    <a:pt x="475869" y="103631"/>
                  </a:lnTo>
                  <a:lnTo>
                    <a:pt x="62179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130801" y="4257294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3" y="0"/>
                  </a:lnTo>
                  <a:lnTo>
                    <a:pt x="621792" y="0"/>
                  </a:lnTo>
                  <a:lnTo>
                    <a:pt x="475869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789170" y="4257294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1" y="0"/>
                  </a:moveTo>
                  <a:lnTo>
                    <a:pt x="145922" y="0"/>
                  </a:lnTo>
                  <a:lnTo>
                    <a:pt x="0" y="103631"/>
                  </a:lnTo>
                  <a:lnTo>
                    <a:pt x="475868" y="103631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789170" y="4257294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2" y="0"/>
                  </a:lnTo>
                  <a:lnTo>
                    <a:pt x="621791" y="0"/>
                  </a:lnTo>
                  <a:lnTo>
                    <a:pt x="475868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446014" y="4257294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1" y="0"/>
                  </a:moveTo>
                  <a:lnTo>
                    <a:pt x="145923" y="0"/>
                  </a:lnTo>
                  <a:lnTo>
                    <a:pt x="0" y="103631"/>
                  </a:lnTo>
                  <a:lnTo>
                    <a:pt x="475869" y="103631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446014" y="4257294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3" y="0"/>
                  </a:lnTo>
                  <a:lnTo>
                    <a:pt x="621791" y="0"/>
                  </a:lnTo>
                  <a:lnTo>
                    <a:pt x="475869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dirty="0"/>
              <a:t>Berapa</a:t>
            </a:r>
            <a:r>
              <a:rPr spc="-35" dirty="0"/>
              <a:t> </a:t>
            </a:r>
            <a:r>
              <a:rPr spc="-5" dirty="0"/>
              <a:t>Banyak</a:t>
            </a:r>
            <a:r>
              <a:rPr spc="-30" dirty="0"/>
              <a:t> </a:t>
            </a:r>
            <a:r>
              <a:rPr dirty="0"/>
              <a:t>?</a:t>
            </a:r>
          </a:p>
          <a:p>
            <a:pPr marL="50800" marR="5080">
              <a:lnSpc>
                <a:spcPts val="1639"/>
              </a:lnSpc>
              <a:spcBef>
                <a:spcPts val="1415"/>
              </a:spcBef>
            </a:pPr>
            <a:r>
              <a:rPr sz="1500" b="0" i="1" spc="-5" dirty="0">
                <a:latin typeface="Verdana"/>
                <a:cs typeface="Verdana"/>
              </a:rPr>
              <a:t>Sulit</a:t>
            </a:r>
            <a:r>
              <a:rPr sz="1500" b="0" i="1" dirty="0">
                <a:latin typeface="Verdana"/>
                <a:cs typeface="Verdana"/>
              </a:rPr>
              <a:t> </a:t>
            </a:r>
            <a:r>
              <a:rPr sz="1500" b="0" i="1" spc="-5" dirty="0">
                <a:latin typeface="Verdana"/>
                <a:cs typeface="Verdana"/>
              </a:rPr>
              <a:t>untuk</a:t>
            </a:r>
            <a:r>
              <a:rPr sz="1500" b="0" i="1" spc="5" dirty="0">
                <a:latin typeface="Verdana"/>
                <a:cs typeface="Verdana"/>
              </a:rPr>
              <a:t> </a:t>
            </a:r>
            <a:r>
              <a:rPr sz="1500" b="0" i="1" spc="-5" dirty="0">
                <a:latin typeface="Verdana"/>
                <a:cs typeface="Verdana"/>
              </a:rPr>
              <a:t>dijawab,</a:t>
            </a:r>
            <a:r>
              <a:rPr sz="1500" b="0" i="1" spc="5" dirty="0">
                <a:latin typeface="Verdana"/>
                <a:cs typeface="Verdana"/>
              </a:rPr>
              <a:t> </a:t>
            </a:r>
            <a:r>
              <a:rPr sz="1500" b="0" i="1" spc="-5" dirty="0">
                <a:latin typeface="Verdana"/>
                <a:cs typeface="Verdana"/>
              </a:rPr>
              <a:t>karena</a:t>
            </a:r>
            <a:r>
              <a:rPr sz="1500" b="0" i="1" spc="20" dirty="0">
                <a:latin typeface="Verdana"/>
                <a:cs typeface="Verdana"/>
              </a:rPr>
              <a:t> </a:t>
            </a:r>
            <a:r>
              <a:rPr sz="1500" b="0" i="1" spc="-5" dirty="0">
                <a:latin typeface="Verdana"/>
                <a:cs typeface="Verdana"/>
              </a:rPr>
              <a:t>berapapun</a:t>
            </a:r>
            <a:r>
              <a:rPr sz="1500" b="0" i="1" dirty="0">
                <a:latin typeface="Verdana"/>
                <a:cs typeface="Verdana"/>
              </a:rPr>
              <a:t> </a:t>
            </a:r>
            <a:r>
              <a:rPr sz="1500" b="0" i="1" spc="-5" dirty="0">
                <a:latin typeface="Verdana"/>
                <a:cs typeface="Verdana"/>
              </a:rPr>
              <a:t>kapasitas</a:t>
            </a:r>
            <a:r>
              <a:rPr sz="1500" b="0" i="1" spc="5" dirty="0">
                <a:latin typeface="Verdana"/>
                <a:cs typeface="Verdana"/>
              </a:rPr>
              <a:t> </a:t>
            </a:r>
            <a:r>
              <a:rPr sz="1500" b="0" i="1" spc="-5" dirty="0">
                <a:latin typeface="Verdana"/>
                <a:cs typeface="Verdana"/>
              </a:rPr>
              <a:t>memori</a:t>
            </a:r>
            <a:r>
              <a:rPr sz="1500" b="0" i="1" spc="5" dirty="0">
                <a:latin typeface="Verdana"/>
                <a:cs typeface="Verdana"/>
              </a:rPr>
              <a:t> </a:t>
            </a:r>
            <a:r>
              <a:rPr sz="1500" b="0" i="1" spc="-5" dirty="0">
                <a:latin typeface="Verdana"/>
                <a:cs typeface="Verdana"/>
              </a:rPr>
              <a:t>tentu </a:t>
            </a:r>
            <a:r>
              <a:rPr sz="1500" b="0" i="1" spc="-509" dirty="0">
                <a:latin typeface="Verdana"/>
                <a:cs typeface="Verdana"/>
              </a:rPr>
              <a:t> </a:t>
            </a:r>
            <a:r>
              <a:rPr sz="1500" b="0" i="1" spc="-5" dirty="0">
                <a:latin typeface="Verdana"/>
                <a:cs typeface="Verdana"/>
              </a:rPr>
              <a:t>aplikasi</a:t>
            </a:r>
            <a:r>
              <a:rPr sz="1500" b="0" i="1" dirty="0">
                <a:latin typeface="Verdana"/>
                <a:cs typeface="Verdana"/>
              </a:rPr>
              <a:t> </a:t>
            </a:r>
            <a:r>
              <a:rPr sz="1500" b="0" i="1" spc="-5" dirty="0">
                <a:latin typeface="Verdana"/>
                <a:cs typeface="Verdana"/>
              </a:rPr>
              <a:t>akan</a:t>
            </a:r>
            <a:r>
              <a:rPr sz="1500" b="0" i="1" spc="5" dirty="0">
                <a:latin typeface="Verdana"/>
                <a:cs typeface="Verdana"/>
              </a:rPr>
              <a:t> </a:t>
            </a:r>
            <a:r>
              <a:rPr sz="1500" b="0" i="1" spc="-5" dirty="0">
                <a:latin typeface="Verdana"/>
                <a:cs typeface="Verdana"/>
              </a:rPr>
              <a:t>menggunakannya</a:t>
            </a:r>
            <a:endParaRPr sz="1500">
              <a:latin typeface="Verdana"/>
              <a:cs typeface="Verdana"/>
            </a:endParaRPr>
          </a:p>
          <a:p>
            <a:pPr marL="34290">
              <a:lnSpc>
                <a:spcPct val="100000"/>
              </a:lnSpc>
              <a:spcBef>
                <a:spcPts val="5"/>
              </a:spcBef>
            </a:pPr>
            <a:endParaRPr sz="1650">
              <a:latin typeface="Verdana"/>
              <a:cs typeface="Verdana"/>
            </a:endParaRPr>
          </a:p>
          <a:p>
            <a:pPr marL="62230">
              <a:lnSpc>
                <a:spcPct val="100000"/>
              </a:lnSpc>
            </a:pPr>
            <a:r>
              <a:rPr dirty="0"/>
              <a:t>Berapa</a:t>
            </a:r>
            <a:r>
              <a:rPr spc="-40" dirty="0"/>
              <a:t> </a:t>
            </a:r>
            <a:r>
              <a:rPr spc="-5" dirty="0"/>
              <a:t>Cepat</a:t>
            </a:r>
            <a:r>
              <a:rPr spc="-35" dirty="0"/>
              <a:t> </a:t>
            </a:r>
            <a:r>
              <a:rPr dirty="0"/>
              <a:t>?</a:t>
            </a:r>
          </a:p>
          <a:p>
            <a:pPr marL="46990" marR="963294">
              <a:lnSpc>
                <a:spcPts val="1540"/>
              </a:lnSpc>
              <a:spcBef>
                <a:spcPts val="1595"/>
              </a:spcBef>
            </a:pPr>
            <a:r>
              <a:rPr sz="1400" b="0" i="1" spc="-5" dirty="0">
                <a:latin typeface="Verdana"/>
                <a:cs typeface="Verdana"/>
              </a:rPr>
              <a:t>Harus</a:t>
            </a:r>
            <a:r>
              <a:rPr sz="1400" b="0" i="1" spc="-15" dirty="0">
                <a:latin typeface="Verdana"/>
                <a:cs typeface="Verdana"/>
              </a:rPr>
              <a:t> </a:t>
            </a:r>
            <a:r>
              <a:rPr sz="1400" b="0" i="1" spc="-5" dirty="0">
                <a:latin typeface="Verdana"/>
                <a:cs typeface="Verdana"/>
              </a:rPr>
              <a:t>mampu</a:t>
            </a:r>
            <a:r>
              <a:rPr sz="1400" b="0" i="1" spc="-15" dirty="0">
                <a:latin typeface="Verdana"/>
                <a:cs typeface="Verdana"/>
              </a:rPr>
              <a:t> </a:t>
            </a:r>
            <a:r>
              <a:rPr sz="1400" b="0" i="1" dirty="0">
                <a:latin typeface="Verdana"/>
                <a:cs typeface="Verdana"/>
              </a:rPr>
              <a:t>mengikuti</a:t>
            </a:r>
            <a:r>
              <a:rPr sz="1400" b="0" i="1" spc="-25" dirty="0">
                <a:latin typeface="Verdana"/>
                <a:cs typeface="Verdana"/>
              </a:rPr>
              <a:t> </a:t>
            </a:r>
            <a:r>
              <a:rPr sz="1400" b="0" i="1" dirty="0">
                <a:latin typeface="Verdana"/>
                <a:cs typeface="Verdana"/>
              </a:rPr>
              <a:t>kecepatan</a:t>
            </a:r>
            <a:r>
              <a:rPr sz="1400" b="0" i="1" spc="-40" dirty="0">
                <a:latin typeface="Verdana"/>
                <a:cs typeface="Verdana"/>
              </a:rPr>
              <a:t> </a:t>
            </a:r>
            <a:r>
              <a:rPr sz="1400" b="0" i="1" dirty="0">
                <a:latin typeface="Verdana"/>
                <a:cs typeface="Verdana"/>
              </a:rPr>
              <a:t>CPU</a:t>
            </a:r>
            <a:r>
              <a:rPr sz="1400" b="0" i="1" spc="-10" dirty="0">
                <a:latin typeface="Verdana"/>
                <a:cs typeface="Verdana"/>
              </a:rPr>
              <a:t> </a:t>
            </a:r>
            <a:r>
              <a:rPr sz="1400" b="0" i="1" dirty="0">
                <a:latin typeface="Verdana"/>
                <a:cs typeface="Verdana"/>
              </a:rPr>
              <a:t>sehingga</a:t>
            </a:r>
            <a:r>
              <a:rPr sz="1400" b="0" i="1" spc="-20" dirty="0">
                <a:latin typeface="Verdana"/>
                <a:cs typeface="Verdana"/>
              </a:rPr>
              <a:t> </a:t>
            </a:r>
            <a:r>
              <a:rPr sz="1400" b="0" i="1" spc="-5" dirty="0">
                <a:latin typeface="Verdana"/>
                <a:cs typeface="Verdana"/>
              </a:rPr>
              <a:t>terjadi </a:t>
            </a:r>
            <a:r>
              <a:rPr sz="1400" b="0" i="1" spc="-480" dirty="0">
                <a:latin typeface="Verdana"/>
                <a:cs typeface="Verdana"/>
              </a:rPr>
              <a:t> </a:t>
            </a:r>
            <a:r>
              <a:rPr sz="1400" b="0" i="1" dirty="0">
                <a:latin typeface="Verdana"/>
                <a:cs typeface="Verdana"/>
              </a:rPr>
              <a:t>sinkronisasi</a:t>
            </a:r>
            <a:r>
              <a:rPr sz="1400" b="0" i="1" spc="-35" dirty="0">
                <a:latin typeface="Verdana"/>
                <a:cs typeface="Verdana"/>
              </a:rPr>
              <a:t> </a:t>
            </a:r>
            <a:r>
              <a:rPr sz="1400" b="0" i="1" dirty="0">
                <a:latin typeface="Verdana"/>
                <a:cs typeface="Verdana"/>
              </a:rPr>
              <a:t>kerja</a:t>
            </a:r>
            <a:r>
              <a:rPr sz="1400" b="0" i="1" spc="-20" dirty="0">
                <a:latin typeface="Verdana"/>
                <a:cs typeface="Verdana"/>
              </a:rPr>
              <a:t> </a:t>
            </a:r>
            <a:r>
              <a:rPr sz="1400" b="0" i="1" spc="-5" dirty="0">
                <a:latin typeface="Verdana"/>
                <a:cs typeface="Verdana"/>
              </a:rPr>
              <a:t>antar</a:t>
            </a:r>
            <a:r>
              <a:rPr sz="1400" b="0" i="1" dirty="0">
                <a:latin typeface="Verdana"/>
                <a:cs typeface="Verdana"/>
              </a:rPr>
              <a:t> CPU</a:t>
            </a:r>
            <a:r>
              <a:rPr sz="1400" b="0" i="1" spc="-25" dirty="0">
                <a:latin typeface="Verdana"/>
                <a:cs typeface="Verdana"/>
              </a:rPr>
              <a:t> </a:t>
            </a:r>
            <a:r>
              <a:rPr sz="1400" b="0" i="1" dirty="0">
                <a:latin typeface="Verdana"/>
                <a:cs typeface="Verdana"/>
              </a:rPr>
              <a:t>dengan</a:t>
            </a:r>
            <a:r>
              <a:rPr sz="1400" b="0" i="1" spc="-15" dirty="0">
                <a:latin typeface="Verdana"/>
                <a:cs typeface="Verdana"/>
              </a:rPr>
              <a:t> </a:t>
            </a:r>
            <a:r>
              <a:rPr sz="1400" b="0" i="1" spc="-5" dirty="0">
                <a:latin typeface="Verdana"/>
                <a:cs typeface="Verdana"/>
              </a:rPr>
              <a:t>memori</a:t>
            </a:r>
            <a:endParaRPr sz="1400">
              <a:latin typeface="Verdana"/>
              <a:cs typeface="Verdana"/>
            </a:endParaRPr>
          </a:p>
          <a:p>
            <a:pPr marL="34290">
              <a:lnSpc>
                <a:spcPct val="100000"/>
              </a:lnSpc>
              <a:spcBef>
                <a:spcPts val="20"/>
              </a:spcBef>
            </a:pPr>
            <a:endParaRPr/>
          </a:p>
          <a:p>
            <a:pPr marL="62230">
              <a:lnSpc>
                <a:spcPct val="100000"/>
              </a:lnSpc>
              <a:spcBef>
                <a:spcPts val="5"/>
              </a:spcBef>
            </a:pPr>
            <a:r>
              <a:rPr dirty="0"/>
              <a:t>Berapa</a:t>
            </a:r>
            <a:r>
              <a:rPr spc="-45" dirty="0"/>
              <a:t> </a:t>
            </a:r>
            <a:r>
              <a:rPr dirty="0"/>
              <a:t>Mahal</a:t>
            </a:r>
            <a:r>
              <a:rPr spc="-35" dirty="0"/>
              <a:t> </a:t>
            </a:r>
            <a:r>
              <a:rPr dirty="0"/>
              <a:t>?</a:t>
            </a:r>
          </a:p>
          <a:p>
            <a:pPr marL="46990">
              <a:lnSpc>
                <a:spcPts val="1610"/>
              </a:lnSpc>
              <a:spcBef>
                <a:spcPts val="1425"/>
              </a:spcBef>
            </a:pPr>
            <a:r>
              <a:rPr sz="1400" b="0" i="1" spc="-5" dirty="0">
                <a:latin typeface="Verdana"/>
                <a:cs typeface="Verdana"/>
              </a:rPr>
              <a:t>Relatif. </a:t>
            </a:r>
            <a:r>
              <a:rPr sz="1400" b="0" i="1" dirty="0">
                <a:latin typeface="Verdana"/>
                <a:cs typeface="Verdana"/>
              </a:rPr>
              <a:t>Bagi</a:t>
            </a:r>
            <a:r>
              <a:rPr sz="1400" b="0" i="1" spc="5" dirty="0">
                <a:latin typeface="Verdana"/>
                <a:cs typeface="Verdana"/>
              </a:rPr>
              <a:t> </a:t>
            </a:r>
            <a:r>
              <a:rPr sz="1400" b="0" i="1" spc="-5" dirty="0">
                <a:latin typeface="Verdana"/>
                <a:cs typeface="Verdana"/>
              </a:rPr>
              <a:t>produsen</a:t>
            </a:r>
            <a:r>
              <a:rPr sz="1400" b="0" i="1" spc="-25" dirty="0">
                <a:latin typeface="Verdana"/>
                <a:cs typeface="Verdana"/>
              </a:rPr>
              <a:t> </a:t>
            </a:r>
            <a:r>
              <a:rPr sz="1400" b="0" i="1" dirty="0">
                <a:latin typeface="Verdana"/>
                <a:cs typeface="Verdana"/>
              </a:rPr>
              <a:t>selalu</a:t>
            </a:r>
            <a:r>
              <a:rPr sz="1400" b="0" i="1" spc="-15" dirty="0">
                <a:latin typeface="Verdana"/>
                <a:cs typeface="Verdana"/>
              </a:rPr>
              <a:t> </a:t>
            </a:r>
            <a:r>
              <a:rPr sz="1400" b="0" i="1" spc="-5" dirty="0">
                <a:latin typeface="Verdana"/>
                <a:cs typeface="Verdana"/>
              </a:rPr>
              <a:t>mencari</a:t>
            </a:r>
            <a:r>
              <a:rPr sz="1400" b="0" i="1" spc="-25" dirty="0">
                <a:latin typeface="Verdana"/>
                <a:cs typeface="Verdana"/>
              </a:rPr>
              <a:t> </a:t>
            </a:r>
            <a:r>
              <a:rPr sz="1400" b="0" i="1" dirty="0">
                <a:latin typeface="Verdana"/>
                <a:cs typeface="Verdana"/>
              </a:rPr>
              <a:t>harga </a:t>
            </a:r>
            <a:r>
              <a:rPr sz="1400" b="0" i="1" spc="-5" dirty="0">
                <a:latin typeface="Verdana"/>
                <a:cs typeface="Verdana"/>
              </a:rPr>
              <a:t>produksi</a:t>
            </a:r>
            <a:r>
              <a:rPr sz="1400" b="0" i="1" spc="-20" dirty="0">
                <a:latin typeface="Verdana"/>
                <a:cs typeface="Verdana"/>
              </a:rPr>
              <a:t> </a:t>
            </a:r>
            <a:r>
              <a:rPr sz="1400" b="0" i="1" spc="-5" dirty="0">
                <a:latin typeface="Verdana"/>
                <a:cs typeface="Verdana"/>
              </a:rPr>
              <a:t>paling</a:t>
            </a:r>
            <a:endParaRPr sz="1400">
              <a:latin typeface="Verdana"/>
              <a:cs typeface="Verdana"/>
            </a:endParaRPr>
          </a:p>
          <a:p>
            <a:pPr marL="46990">
              <a:lnSpc>
                <a:spcPts val="1610"/>
              </a:lnSpc>
            </a:pPr>
            <a:r>
              <a:rPr sz="1400" b="0" i="1" spc="-5" dirty="0">
                <a:latin typeface="Verdana"/>
                <a:cs typeface="Verdana"/>
              </a:rPr>
              <a:t>murah</a:t>
            </a:r>
            <a:r>
              <a:rPr sz="1400" b="0" i="1" spc="-30" dirty="0">
                <a:latin typeface="Verdana"/>
                <a:cs typeface="Verdana"/>
              </a:rPr>
              <a:t> </a:t>
            </a:r>
            <a:r>
              <a:rPr sz="1400" b="0" i="1" spc="-5" dirty="0">
                <a:latin typeface="Verdana"/>
                <a:cs typeface="Verdana"/>
              </a:rPr>
              <a:t>tanpa</a:t>
            </a:r>
            <a:r>
              <a:rPr sz="1400" b="0" i="1" spc="-10" dirty="0">
                <a:latin typeface="Verdana"/>
                <a:cs typeface="Verdana"/>
              </a:rPr>
              <a:t> </a:t>
            </a:r>
            <a:r>
              <a:rPr sz="1400" b="0" i="1" dirty="0">
                <a:latin typeface="Verdana"/>
                <a:cs typeface="Verdana"/>
              </a:rPr>
              <a:t>mengorbankan</a:t>
            </a:r>
            <a:r>
              <a:rPr sz="1400" b="0" i="1" spc="-45" dirty="0">
                <a:latin typeface="Verdana"/>
                <a:cs typeface="Verdana"/>
              </a:rPr>
              <a:t> </a:t>
            </a:r>
            <a:r>
              <a:rPr sz="1400" b="0" i="1" dirty="0">
                <a:latin typeface="Verdana"/>
                <a:cs typeface="Verdana"/>
              </a:rPr>
              <a:t>kualitasnya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1485900" y="4818888"/>
            <a:ext cx="4594860" cy="129539"/>
            <a:chOff x="1485900" y="4818888"/>
            <a:chExt cx="4594860" cy="129539"/>
          </a:xfrm>
        </p:grpSpPr>
        <p:sp>
          <p:nvSpPr>
            <p:cNvPr id="81" name="object 81"/>
            <p:cNvSpPr/>
            <p:nvPr/>
          </p:nvSpPr>
          <p:spPr>
            <a:xfrm>
              <a:off x="1498853" y="4831842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1" y="0"/>
                  </a:moveTo>
                  <a:lnTo>
                    <a:pt x="145922" y="0"/>
                  </a:lnTo>
                  <a:lnTo>
                    <a:pt x="0" y="103631"/>
                  </a:lnTo>
                  <a:lnTo>
                    <a:pt x="475869" y="103631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498853" y="4831842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2" y="0"/>
                  </a:lnTo>
                  <a:lnTo>
                    <a:pt x="621791" y="0"/>
                  </a:lnTo>
                  <a:lnTo>
                    <a:pt x="475869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157222" y="4831842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1" y="0"/>
                  </a:moveTo>
                  <a:lnTo>
                    <a:pt x="145922" y="0"/>
                  </a:lnTo>
                  <a:lnTo>
                    <a:pt x="0" y="103631"/>
                  </a:lnTo>
                  <a:lnTo>
                    <a:pt x="475869" y="103631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157222" y="4831842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2" y="0"/>
                  </a:lnTo>
                  <a:lnTo>
                    <a:pt x="621791" y="0"/>
                  </a:lnTo>
                  <a:lnTo>
                    <a:pt x="475869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815589" y="4831842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2" y="0"/>
                  </a:moveTo>
                  <a:lnTo>
                    <a:pt x="145923" y="0"/>
                  </a:lnTo>
                  <a:lnTo>
                    <a:pt x="0" y="103631"/>
                  </a:lnTo>
                  <a:lnTo>
                    <a:pt x="475869" y="103631"/>
                  </a:lnTo>
                  <a:lnTo>
                    <a:pt x="62179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815589" y="4831842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3" y="0"/>
                  </a:lnTo>
                  <a:lnTo>
                    <a:pt x="621792" y="0"/>
                  </a:lnTo>
                  <a:lnTo>
                    <a:pt x="475869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472433" y="4831842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1" y="0"/>
                  </a:moveTo>
                  <a:lnTo>
                    <a:pt x="145923" y="0"/>
                  </a:lnTo>
                  <a:lnTo>
                    <a:pt x="0" y="103631"/>
                  </a:lnTo>
                  <a:lnTo>
                    <a:pt x="475868" y="103631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472433" y="4831842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3" y="0"/>
                  </a:lnTo>
                  <a:lnTo>
                    <a:pt x="621791" y="0"/>
                  </a:lnTo>
                  <a:lnTo>
                    <a:pt x="475868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130801" y="4831842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2" y="0"/>
                  </a:moveTo>
                  <a:lnTo>
                    <a:pt x="145923" y="0"/>
                  </a:lnTo>
                  <a:lnTo>
                    <a:pt x="0" y="103631"/>
                  </a:lnTo>
                  <a:lnTo>
                    <a:pt x="475869" y="103631"/>
                  </a:lnTo>
                  <a:lnTo>
                    <a:pt x="62179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130801" y="4831842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3" y="0"/>
                  </a:lnTo>
                  <a:lnTo>
                    <a:pt x="621792" y="0"/>
                  </a:lnTo>
                  <a:lnTo>
                    <a:pt x="475869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789170" y="4831842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1" y="0"/>
                  </a:moveTo>
                  <a:lnTo>
                    <a:pt x="145922" y="0"/>
                  </a:lnTo>
                  <a:lnTo>
                    <a:pt x="0" y="103631"/>
                  </a:lnTo>
                  <a:lnTo>
                    <a:pt x="475868" y="103631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789170" y="4831842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2" y="0"/>
                  </a:lnTo>
                  <a:lnTo>
                    <a:pt x="621791" y="0"/>
                  </a:lnTo>
                  <a:lnTo>
                    <a:pt x="475868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446014" y="4831842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621791" y="0"/>
                  </a:moveTo>
                  <a:lnTo>
                    <a:pt x="145923" y="0"/>
                  </a:lnTo>
                  <a:lnTo>
                    <a:pt x="0" y="103631"/>
                  </a:lnTo>
                  <a:lnTo>
                    <a:pt x="475869" y="103631"/>
                  </a:lnTo>
                  <a:lnTo>
                    <a:pt x="62179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446014" y="4831842"/>
              <a:ext cx="622300" cy="104139"/>
            </a:xfrm>
            <a:custGeom>
              <a:avLst/>
              <a:gdLst/>
              <a:ahLst/>
              <a:cxnLst/>
              <a:rect l="l" t="t" r="r" b="b"/>
              <a:pathLst>
                <a:path w="622300" h="104139">
                  <a:moveTo>
                    <a:pt x="0" y="103631"/>
                  </a:moveTo>
                  <a:lnTo>
                    <a:pt x="145923" y="0"/>
                  </a:lnTo>
                  <a:lnTo>
                    <a:pt x="621791" y="0"/>
                  </a:lnTo>
                  <a:lnTo>
                    <a:pt x="475869" y="103631"/>
                  </a:lnTo>
                  <a:lnTo>
                    <a:pt x="0" y="103631"/>
                  </a:lnTo>
                  <a:close/>
                </a:path>
              </a:pathLst>
            </a:custGeom>
            <a:ln w="25908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9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00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Kolaka</a:t>
            </a:r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340096"/>
            <a:ext cx="9144000" cy="1516380"/>
            <a:chOff x="761" y="5340096"/>
            <a:chExt cx="9144000" cy="151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2332" y="229870"/>
            <a:ext cx="66376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81866"/>
                </a:solidFill>
                <a:latin typeface="Verdana"/>
                <a:cs typeface="Verdana"/>
              </a:rPr>
              <a:t>Hubungan</a:t>
            </a:r>
            <a:r>
              <a:rPr sz="2000" b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81866"/>
                </a:solidFill>
                <a:latin typeface="Verdana"/>
                <a:cs typeface="Verdana"/>
              </a:rPr>
              <a:t>harga</a:t>
            </a:r>
            <a:r>
              <a:rPr sz="2000" b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181866"/>
                </a:solidFill>
                <a:latin typeface="Wingdings"/>
                <a:cs typeface="Wingdings"/>
              </a:rPr>
              <a:t></a:t>
            </a:r>
            <a:r>
              <a:rPr sz="2000" spc="170" dirty="0">
                <a:solidFill>
                  <a:srgbClr val="18186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81866"/>
                </a:solidFill>
                <a:latin typeface="Verdana"/>
                <a:cs typeface="Verdana"/>
              </a:rPr>
              <a:t>Kapasistas</a:t>
            </a:r>
            <a:r>
              <a:rPr sz="2000" b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181866"/>
                </a:solidFill>
                <a:latin typeface="Wingdings"/>
                <a:cs typeface="Wingdings"/>
              </a:rPr>
              <a:t></a:t>
            </a:r>
            <a:r>
              <a:rPr sz="2000" spc="185" dirty="0">
                <a:solidFill>
                  <a:srgbClr val="181866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181866"/>
                </a:solidFill>
                <a:latin typeface="Verdana"/>
                <a:cs typeface="Verdana"/>
              </a:rPr>
              <a:t>Waktu Akses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873" y="1300734"/>
            <a:ext cx="7739380" cy="4730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25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81866"/>
                </a:solidFill>
                <a:latin typeface="Verdana"/>
                <a:cs typeface="Verdana"/>
              </a:rPr>
              <a:t>Semakin</a:t>
            </a:r>
            <a:r>
              <a:rPr sz="2400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181866"/>
                </a:solidFill>
                <a:latin typeface="Verdana"/>
                <a:cs typeface="Verdana"/>
              </a:rPr>
              <a:t>kecil</a:t>
            </a:r>
            <a:r>
              <a:rPr sz="2400" spc="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181866"/>
                </a:solidFill>
                <a:latin typeface="Verdana"/>
                <a:cs typeface="Verdana"/>
              </a:rPr>
              <a:t>waktu</a:t>
            </a:r>
            <a:r>
              <a:rPr sz="2400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181866"/>
                </a:solidFill>
                <a:latin typeface="Verdana"/>
                <a:cs typeface="Verdana"/>
              </a:rPr>
              <a:t>akses,</a:t>
            </a:r>
            <a:r>
              <a:rPr sz="2400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181866"/>
                </a:solidFill>
                <a:latin typeface="Verdana"/>
                <a:cs typeface="Verdana"/>
              </a:rPr>
              <a:t>semakin</a:t>
            </a:r>
            <a:r>
              <a:rPr sz="2400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181866"/>
                </a:solidFill>
                <a:latin typeface="Verdana"/>
                <a:cs typeface="Verdana"/>
              </a:rPr>
              <a:t>besar</a:t>
            </a:r>
            <a:r>
              <a:rPr sz="2400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181866"/>
                </a:solidFill>
                <a:latin typeface="Verdana"/>
                <a:cs typeface="Verdana"/>
              </a:rPr>
              <a:t>harga </a:t>
            </a:r>
            <a:r>
              <a:rPr sz="2400" spc="-8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181866"/>
                </a:solidFill>
                <a:latin typeface="Verdana"/>
                <a:cs typeface="Verdana"/>
              </a:rPr>
              <a:t>per bit</a:t>
            </a:r>
            <a:r>
              <a:rPr sz="240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181866"/>
                </a:solidFill>
                <a:latin typeface="Verdana"/>
                <a:cs typeface="Verdana"/>
              </a:rPr>
              <a:t>nya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181866"/>
                </a:solidFill>
                <a:latin typeface="Verdana"/>
                <a:cs typeface="Verdana"/>
              </a:rPr>
              <a:t>Semakin</a:t>
            </a:r>
            <a:r>
              <a:rPr sz="2400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181866"/>
                </a:solidFill>
                <a:latin typeface="Verdana"/>
                <a:cs typeface="Verdana"/>
              </a:rPr>
              <a:t>besar</a:t>
            </a:r>
            <a:r>
              <a:rPr sz="2400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181866"/>
                </a:solidFill>
                <a:latin typeface="Verdana"/>
                <a:cs typeface="Verdana"/>
              </a:rPr>
              <a:t>kapasitas,</a:t>
            </a:r>
            <a:r>
              <a:rPr sz="2400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181866"/>
                </a:solidFill>
                <a:latin typeface="Verdana"/>
                <a:cs typeface="Verdana"/>
              </a:rPr>
              <a:t>semakin</a:t>
            </a:r>
            <a:r>
              <a:rPr sz="2400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181866"/>
                </a:solidFill>
                <a:latin typeface="Verdana"/>
                <a:cs typeface="Verdana"/>
              </a:rPr>
              <a:t>kecil</a:t>
            </a:r>
            <a:r>
              <a:rPr sz="2400" spc="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181866"/>
                </a:solidFill>
                <a:latin typeface="Verdana"/>
                <a:cs typeface="Verdana"/>
              </a:rPr>
              <a:t>harga </a:t>
            </a:r>
            <a:r>
              <a:rPr sz="2400" spc="-5" dirty="0">
                <a:solidFill>
                  <a:srgbClr val="181866"/>
                </a:solidFill>
                <a:latin typeface="Verdana"/>
                <a:cs typeface="Verdana"/>
              </a:rPr>
              <a:t>per </a:t>
            </a:r>
            <a:r>
              <a:rPr sz="2400" spc="-8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181866"/>
                </a:solidFill>
                <a:latin typeface="Verdana"/>
                <a:cs typeface="Verdana"/>
              </a:rPr>
              <a:t>bit</a:t>
            </a:r>
            <a:r>
              <a:rPr sz="2400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181866"/>
                </a:solidFill>
                <a:latin typeface="Verdana"/>
                <a:cs typeface="Verdana"/>
              </a:rPr>
              <a:t>nya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181866"/>
                </a:solidFill>
                <a:latin typeface="Verdana"/>
                <a:cs typeface="Verdana"/>
              </a:rPr>
              <a:t>Semakin</a:t>
            </a:r>
            <a:r>
              <a:rPr sz="2400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181866"/>
                </a:solidFill>
                <a:latin typeface="Verdana"/>
                <a:cs typeface="Verdana"/>
              </a:rPr>
              <a:t>besar kapasitas,</a:t>
            </a:r>
            <a:r>
              <a:rPr sz="2400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181866"/>
                </a:solidFill>
                <a:latin typeface="Verdana"/>
                <a:cs typeface="Verdana"/>
              </a:rPr>
              <a:t>semakin</a:t>
            </a:r>
            <a:r>
              <a:rPr sz="2400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181866"/>
                </a:solidFill>
                <a:latin typeface="Verdana"/>
                <a:cs typeface="Verdana"/>
              </a:rPr>
              <a:t>besar </a:t>
            </a:r>
            <a:r>
              <a:rPr sz="2400" spc="-10" dirty="0">
                <a:solidFill>
                  <a:srgbClr val="181866"/>
                </a:solidFill>
                <a:latin typeface="Verdana"/>
                <a:cs typeface="Verdana"/>
              </a:rPr>
              <a:t>waktu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181866"/>
                </a:solidFill>
                <a:latin typeface="Verdana"/>
                <a:cs typeface="Verdana"/>
              </a:rPr>
              <a:t>aksesnya</a:t>
            </a:r>
            <a:endParaRPr sz="2400">
              <a:latin typeface="Verdana"/>
              <a:cs typeface="Verdana"/>
            </a:endParaRPr>
          </a:p>
          <a:p>
            <a:pPr marL="24765" marR="254635">
              <a:lnSpc>
                <a:spcPct val="100000"/>
              </a:lnSpc>
              <a:spcBef>
                <a:spcPts val="2475"/>
              </a:spcBef>
            </a:pP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Kapasitas memori </a:t>
            </a: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yang </a:t>
            </a: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besar </a:t>
            </a: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karena </a:t>
            </a: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harga </a:t>
            </a:r>
            <a:r>
              <a:rPr sz="2400" b="1" spc="-8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per bit</a:t>
            </a:r>
            <a:r>
              <a:rPr sz="2400" b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yang</a:t>
            </a: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murah,</a:t>
            </a: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namun hal</a:t>
            </a:r>
            <a:r>
              <a:rPr sz="2400" b="1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itu</a:t>
            </a:r>
            <a:r>
              <a:rPr sz="2400" b="1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dibatasi </a:t>
            </a: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oleh</a:t>
            </a:r>
            <a:r>
              <a:rPr sz="2400" b="1" spc="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teknologi</a:t>
            </a:r>
            <a:r>
              <a:rPr sz="2400" b="1" spc="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dalam</a:t>
            </a:r>
            <a:r>
              <a:rPr sz="2400" b="1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memperoleh</a:t>
            </a:r>
            <a:r>
              <a:rPr sz="2400" b="1" spc="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waktu </a:t>
            </a:r>
            <a:r>
              <a:rPr sz="2400" b="1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akses</a:t>
            </a: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yang</a:t>
            </a:r>
            <a:r>
              <a:rPr sz="2400" b="1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Verdana"/>
                <a:cs typeface="Verdana"/>
              </a:rPr>
              <a:t>cepat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4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Kolaka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23861" y="234442"/>
            <a:ext cx="1517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</a:t>
            </a:r>
            <a:r>
              <a:rPr dirty="0"/>
              <a:t>m</a:t>
            </a:r>
            <a:r>
              <a:rPr spc="-5" dirty="0"/>
              <a:t>ori</a:t>
            </a:r>
          </a:p>
        </p:txBody>
      </p:sp>
      <p:sp>
        <p:nvSpPr>
          <p:cNvPr id="4" name="object 4"/>
          <p:cNvSpPr/>
          <p:nvPr/>
        </p:nvSpPr>
        <p:spPr>
          <a:xfrm>
            <a:off x="5941314" y="1377696"/>
            <a:ext cx="2747010" cy="78105"/>
          </a:xfrm>
          <a:custGeom>
            <a:avLst/>
            <a:gdLst/>
            <a:ahLst/>
            <a:cxnLst/>
            <a:rect l="l" t="t" r="r" b="b"/>
            <a:pathLst>
              <a:path w="2747009" h="78105">
                <a:moveTo>
                  <a:pt x="25908" y="22859"/>
                </a:moveTo>
                <a:lnTo>
                  <a:pt x="0" y="22859"/>
                </a:lnTo>
                <a:lnTo>
                  <a:pt x="0" y="48767"/>
                </a:lnTo>
                <a:lnTo>
                  <a:pt x="25908" y="48767"/>
                </a:lnTo>
                <a:lnTo>
                  <a:pt x="25908" y="22859"/>
                </a:lnTo>
                <a:close/>
              </a:path>
              <a:path w="2747009" h="78105">
                <a:moveTo>
                  <a:pt x="51815" y="22859"/>
                </a:moveTo>
                <a:lnTo>
                  <a:pt x="51815" y="48767"/>
                </a:lnTo>
                <a:lnTo>
                  <a:pt x="77724" y="48894"/>
                </a:lnTo>
                <a:lnTo>
                  <a:pt x="77724" y="22987"/>
                </a:lnTo>
                <a:lnTo>
                  <a:pt x="51815" y="22859"/>
                </a:lnTo>
                <a:close/>
              </a:path>
              <a:path w="2747009" h="78105">
                <a:moveTo>
                  <a:pt x="129539" y="22987"/>
                </a:moveTo>
                <a:lnTo>
                  <a:pt x="103632" y="22987"/>
                </a:lnTo>
                <a:lnTo>
                  <a:pt x="103632" y="48894"/>
                </a:lnTo>
                <a:lnTo>
                  <a:pt x="129539" y="48894"/>
                </a:lnTo>
                <a:lnTo>
                  <a:pt x="129539" y="22987"/>
                </a:lnTo>
                <a:close/>
              </a:path>
              <a:path w="2747009" h="78105">
                <a:moveTo>
                  <a:pt x="155448" y="22987"/>
                </a:moveTo>
                <a:lnTo>
                  <a:pt x="155448" y="48894"/>
                </a:lnTo>
                <a:lnTo>
                  <a:pt x="181356" y="49021"/>
                </a:lnTo>
                <a:lnTo>
                  <a:pt x="181356" y="23113"/>
                </a:lnTo>
                <a:lnTo>
                  <a:pt x="155448" y="22987"/>
                </a:lnTo>
                <a:close/>
              </a:path>
              <a:path w="2747009" h="78105">
                <a:moveTo>
                  <a:pt x="233172" y="23113"/>
                </a:moveTo>
                <a:lnTo>
                  <a:pt x="207263" y="23113"/>
                </a:lnTo>
                <a:lnTo>
                  <a:pt x="207263" y="49021"/>
                </a:lnTo>
                <a:lnTo>
                  <a:pt x="233172" y="49021"/>
                </a:lnTo>
                <a:lnTo>
                  <a:pt x="233172" y="23113"/>
                </a:lnTo>
                <a:close/>
              </a:path>
              <a:path w="2747009" h="78105">
                <a:moveTo>
                  <a:pt x="259080" y="23113"/>
                </a:moveTo>
                <a:lnTo>
                  <a:pt x="259080" y="49021"/>
                </a:lnTo>
                <a:lnTo>
                  <a:pt x="284988" y="49149"/>
                </a:lnTo>
                <a:lnTo>
                  <a:pt x="284988" y="23240"/>
                </a:lnTo>
                <a:lnTo>
                  <a:pt x="259080" y="23113"/>
                </a:lnTo>
                <a:close/>
              </a:path>
              <a:path w="2747009" h="78105">
                <a:moveTo>
                  <a:pt x="336803" y="23240"/>
                </a:moveTo>
                <a:lnTo>
                  <a:pt x="310896" y="23240"/>
                </a:lnTo>
                <a:lnTo>
                  <a:pt x="310896" y="49149"/>
                </a:lnTo>
                <a:lnTo>
                  <a:pt x="336803" y="49149"/>
                </a:lnTo>
                <a:lnTo>
                  <a:pt x="336803" y="23240"/>
                </a:lnTo>
                <a:close/>
              </a:path>
              <a:path w="2747009" h="78105">
                <a:moveTo>
                  <a:pt x="388620" y="23240"/>
                </a:moveTo>
                <a:lnTo>
                  <a:pt x="362712" y="23240"/>
                </a:lnTo>
                <a:lnTo>
                  <a:pt x="362712" y="49149"/>
                </a:lnTo>
                <a:lnTo>
                  <a:pt x="388620" y="49149"/>
                </a:lnTo>
                <a:lnTo>
                  <a:pt x="388620" y="23240"/>
                </a:lnTo>
                <a:close/>
              </a:path>
              <a:path w="2747009" h="78105">
                <a:moveTo>
                  <a:pt x="440436" y="23367"/>
                </a:moveTo>
                <a:lnTo>
                  <a:pt x="414527" y="23367"/>
                </a:lnTo>
                <a:lnTo>
                  <a:pt x="414527" y="49275"/>
                </a:lnTo>
                <a:lnTo>
                  <a:pt x="440436" y="49275"/>
                </a:lnTo>
                <a:lnTo>
                  <a:pt x="440436" y="23367"/>
                </a:lnTo>
                <a:close/>
              </a:path>
              <a:path w="2747009" h="78105">
                <a:moveTo>
                  <a:pt x="492251" y="23367"/>
                </a:moveTo>
                <a:lnTo>
                  <a:pt x="466344" y="23367"/>
                </a:lnTo>
                <a:lnTo>
                  <a:pt x="466344" y="49275"/>
                </a:lnTo>
                <a:lnTo>
                  <a:pt x="492251" y="49275"/>
                </a:lnTo>
                <a:lnTo>
                  <a:pt x="492251" y="23367"/>
                </a:lnTo>
                <a:close/>
              </a:path>
              <a:path w="2747009" h="78105">
                <a:moveTo>
                  <a:pt x="544068" y="23494"/>
                </a:moveTo>
                <a:lnTo>
                  <a:pt x="518160" y="23494"/>
                </a:lnTo>
                <a:lnTo>
                  <a:pt x="518160" y="49402"/>
                </a:lnTo>
                <a:lnTo>
                  <a:pt x="544068" y="49402"/>
                </a:lnTo>
                <a:lnTo>
                  <a:pt x="544068" y="23494"/>
                </a:lnTo>
                <a:close/>
              </a:path>
              <a:path w="2747009" h="78105">
                <a:moveTo>
                  <a:pt x="595884" y="23494"/>
                </a:moveTo>
                <a:lnTo>
                  <a:pt x="569976" y="23494"/>
                </a:lnTo>
                <a:lnTo>
                  <a:pt x="569976" y="49402"/>
                </a:lnTo>
                <a:lnTo>
                  <a:pt x="595884" y="49402"/>
                </a:lnTo>
                <a:lnTo>
                  <a:pt x="595884" y="23494"/>
                </a:lnTo>
                <a:close/>
              </a:path>
              <a:path w="2747009" h="78105">
                <a:moveTo>
                  <a:pt x="647700" y="23621"/>
                </a:moveTo>
                <a:lnTo>
                  <a:pt x="621791" y="23621"/>
                </a:lnTo>
                <a:lnTo>
                  <a:pt x="621791" y="49529"/>
                </a:lnTo>
                <a:lnTo>
                  <a:pt x="647700" y="49529"/>
                </a:lnTo>
                <a:lnTo>
                  <a:pt x="647700" y="23621"/>
                </a:lnTo>
                <a:close/>
              </a:path>
              <a:path w="2747009" h="78105">
                <a:moveTo>
                  <a:pt x="699515" y="23621"/>
                </a:moveTo>
                <a:lnTo>
                  <a:pt x="673608" y="23621"/>
                </a:lnTo>
                <a:lnTo>
                  <a:pt x="673608" y="49529"/>
                </a:lnTo>
                <a:lnTo>
                  <a:pt x="699515" y="49529"/>
                </a:lnTo>
                <a:lnTo>
                  <a:pt x="699515" y="23621"/>
                </a:lnTo>
                <a:close/>
              </a:path>
              <a:path w="2747009" h="78105">
                <a:moveTo>
                  <a:pt x="725424" y="23621"/>
                </a:moveTo>
                <a:lnTo>
                  <a:pt x="725424" y="49529"/>
                </a:lnTo>
                <a:lnTo>
                  <a:pt x="751332" y="49656"/>
                </a:lnTo>
                <a:lnTo>
                  <a:pt x="751332" y="23749"/>
                </a:lnTo>
                <a:lnTo>
                  <a:pt x="725424" y="23621"/>
                </a:lnTo>
                <a:close/>
              </a:path>
              <a:path w="2747009" h="78105">
                <a:moveTo>
                  <a:pt x="803147" y="23749"/>
                </a:moveTo>
                <a:lnTo>
                  <a:pt x="777239" y="23749"/>
                </a:lnTo>
                <a:lnTo>
                  <a:pt x="777239" y="49656"/>
                </a:lnTo>
                <a:lnTo>
                  <a:pt x="803147" y="49656"/>
                </a:lnTo>
                <a:lnTo>
                  <a:pt x="803147" y="23749"/>
                </a:lnTo>
                <a:close/>
              </a:path>
              <a:path w="2747009" h="78105">
                <a:moveTo>
                  <a:pt x="829056" y="23749"/>
                </a:moveTo>
                <a:lnTo>
                  <a:pt x="829056" y="49656"/>
                </a:lnTo>
                <a:lnTo>
                  <a:pt x="854963" y="49783"/>
                </a:lnTo>
                <a:lnTo>
                  <a:pt x="854963" y="23875"/>
                </a:lnTo>
                <a:lnTo>
                  <a:pt x="829056" y="23749"/>
                </a:lnTo>
                <a:close/>
              </a:path>
              <a:path w="2747009" h="78105">
                <a:moveTo>
                  <a:pt x="906780" y="23875"/>
                </a:moveTo>
                <a:lnTo>
                  <a:pt x="880871" y="23875"/>
                </a:lnTo>
                <a:lnTo>
                  <a:pt x="880871" y="49783"/>
                </a:lnTo>
                <a:lnTo>
                  <a:pt x="906780" y="49783"/>
                </a:lnTo>
                <a:lnTo>
                  <a:pt x="906780" y="23875"/>
                </a:lnTo>
                <a:close/>
              </a:path>
              <a:path w="2747009" h="78105">
                <a:moveTo>
                  <a:pt x="958595" y="23875"/>
                </a:moveTo>
                <a:lnTo>
                  <a:pt x="932688" y="23875"/>
                </a:lnTo>
                <a:lnTo>
                  <a:pt x="932688" y="49783"/>
                </a:lnTo>
                <a:lnTo>
                  <a:pt x="958595" y="49783"/>
                </a:lnTo>
                <a:lnTo>
                  <a:pt x="958595" y="23875"/>
                </a:lnTo>
                <a:close/>
              </a:path>
              <a:path w="2747009" h="78105">
                <a:moveTo>
                  <a:pt x="1010412" y="24002"/>
                </a:moveTo>
                <a:lnTo>
                  <a:pt x="984504" y="24002"/>
                </a:lnTo>
                <a:lnTo>
                  <a:pt x="984504" y="49911"/>
                </a:lnTo>
                <a:lnTo>
                  <a:pt x="1010412" y="49911"/>
                </a:lnTo>
                <a:lnTo>
                  <a:pt x="1010412" y="24002"/>
                </a:lnTo>
                <a:close/>
              </a:path>
              <a:path w="2747009" h="78105">
                <a:moveTo>
                  <a:pt x="1062228" y="24002"/>
                </a:moveTo>
                <a:lnTo>
                  <a:pt x="1036319" y="24002"/>
                </a:lnTo>
                <a:lnTo>
                  <a:pt x="1036319" y="49911"/>
                </a:lnTo>
                <a:lnTo>
                  <a:pt x="1062228" y="49911"/>
                </a:lnTo>
                <a:lnTo>
                  <a:pt x="1062228" y="24002"/>
                </a:lnTo>
                <a:close/>
              </a:path>
              <a:path w="2747009" h="78105">
                <a:moveTo>
                  <a:pt x="1114043" y="24129"/>
                </a:moveTo>
                <a:lnTo>
                  <a:pt x="1088136" y="24129"/>
                </a:lnTo>
                <a:lnTo>
                  <a:pt x="1088136" y="50037"/>
                </a:lnTo>
                <a:lnTo>
                  <a:pt x="1114043" y="50037"/>
                </a:lnTo>
                <a:lnTo>
                  <a:pt x="1114043" y="24129"/>
                </a:lnTo>
                <a:close/>
              </a:path>
              <a:path w="2747009" h="78105">
                <a:moveTo>
                  <a:pt x="1165860" y="24129"/>
                </a:moveTo>
                <a:lnTo>
                  <a:pt x="1139952" y="24129"/>
                </a:lnTo>
                <a:lnTo>
                  <a:pt x="1139952" y="50037"/>
                </a:lnTo>
                <a:lnTo>
                  <a:pt x="1165860" y="50037"/>
                </a:lnTo>
                <a:lnTo>
                  <a:pt x="1165860" y="24129"/>
                </a:lnTo>
                <a:close/>
              </a:path>
              <a:path w="2747009" h="78105">
                <a:moveTo>
                  <a:pt x="1217676" y="24256"/>
                </a:moveTo>
                <a:lnTo>
                  <a:pt x="1191767" y="24256"/>
                </a:lnTo>
                <a:lnTo>
                  <a:pt x="1191767" y="50164"/>
                </a:lnTo>
                <a:lnTo>
                  <a:pt x="1217676" y="50164"/>
                </a:lnTo>
                <a:lnTo>
                  <a:pt x="1217676" y="24256"/>
                </a:lnTo>
                <a:close/>
              </a:path>
              <a:path w="2747009" h="78105">
                <a:moveTo>
                  <a:pt x="1269491" y="24256"/>
                </a:moveTo>
                <a:lnTo>
                  <a:pt x="1243584" y="24256"/>
                </a:lnTo>
                <a:lnTo>
                  <a:pt x="1243584" y="50164"/>
                </a:lnTo>
                <a:lnTo>
                  <a:pt x="1269491" y="50164"/>
                </a:lnTo>
                <a:lnTo>
                  <a:pt x="1269491" y="24256"/>
                </a:lnTo>
                <a:close/>
              </a:path>
              <a:path w="2747009" h="78105">
                <a:moveTo>
                  <a:pt x="1295400" y="24256"/>
                </a:moveTo>
                <a:lnTo>
                  <a:pt x="1295400" y="50164"/>
                </a:lnTo>
                <a:lnTo>
                  <a:pt x="1321308" y="50291"/>
                </a:lnTo>
                <a:lnTo>
                  <a:pt x="1321308" y="24383"/>
                </a:lnTo>
                <a:lnTo>
                  <a:pt x="1295400" y="24256"/>
                </a:lnTo>
                <a:close/>
              </a:path>
              <a:path w="2747009" h="78105">
                <a:moveTo>
                  <a:pt x="1373124" y="24383"/>
                </a:moveTo>
                <a:lnTo>
                  <a:pt x="1347215" y="24383"/>
                </a:lnTo>
                <a:lnTo>
                  <a:pt x="1347215" y="50291"/>
                </a:lnTo>
                <a:lnTo>
                  <a:pt x="1373124" y="50291"/>
                </a:lnTo>
                <a:lnTo>
                  <a:pt x="1373124" y="24383"/>
                </a:lnTo>
                <a:close/>
              </a:path>
              <a:path w="2747009" h="78105">
                <a:moveTo>
                  <a:pt x="1399032" y="24383"/>
                </a:moveTo>
                <a:lnTo>
                  <a:pt x="1399032" y="50291"/>
                </a:lnTo>
                <a:lnTo>
                  <a:pt x="1424939" y="50418"/>
                </a:lnTo>
                <a:lnTo>
                  <a:pt x="1424939" y="24511"/>
                </a:lnTo>
                <a:lnTo>
                  <a:pt x="1399032" y="24383"/>
                </a:lnTo>
                <a:close/>
              </a:path>
              <a:path w="2747009" h="78105">
                <a:moveTo>
                  <a:pt x="1476756" y="24511"/>
                </a:moveTo>
                <a:lnTo>
                  <a:pt x="1450847" y="24511"/>
                </a:lnTo>
                <a:lnTo>
                  <a:pt x="1450847" y="50418"/>
                </a:lnTo>
                <a:lnTo>
                  <a:pt x="1476756" y="50418"/>
                </a:lnTo>
                <a:lnTo>
                  <a:pt x="1476756" y="24511"/>
                </a:lnTo>
                <a:close/>
              </a:path>
              <a:path w="2747009" h="78105">
                <a:moveTo>
                  <a:pt x="1502664" y="24511"/>
                </a:moveTo>
                <a:lnTo>
                  <a:pt x="1502664" y="50418"/>
                </a:lnTo>
                <a:lnTo>
                  <a:pt x="1528571" y="50545"/>
                </a:lnTo>
                <a:lnTo>
                  <a:pt x="1528571" y="24637"/>
                </a:lnTo>
                <a:lnTo>
                  <a:pt x="1502664" y="24511"/>
                </a:lnTo>
                <a:close/>
              </a:path>
              <a:path w="2747009" h="78105">
                <a:moveTo>
                  <a:pt x="1580388" y="24637"/>
                </a:moveTo>
                <a:lnTo>
                  <a:pt x="1554480" y="24637"/>
                </a:lnTo>
                <a:lnTo>
                  <a:pt x="1554480" y="50545"/>
                </a:lnTo>
                <a:lnTo>
                  <a:pt x="1580388" y="50545"/>
                </a:lnTo>
                <a:lnTo>
                  <a:pt x="1580388" y="24637"/>
                </a:lnTo>
                <a:close/>
              </a:path>
              <a:path w="2747009" h="78105">
                <a:moveTo>
                  <a:pt x="1632204" y="24637"/>
                </a:moveTo>
                <a:lnTo>
                  <a:pt x="1606295" y="24637"/>
                </a:lnTo>
                <a:lnTo>
                  <a:pt x="1606295" y="50545"/>
                </a:lnTo>
                <a:lnTo>
                  <a:pt x="1632204" y="50545"/>
                </a:lnTo>
                <a:lnTo>
                  <a:pt x="1632204" y="24637"/>
                </a:lnTo>
                <a:close/>
              </a:path>
              <a:path w="2747009" h="78105">
                <a:moveTo>
                  <a:pt x="1684019" y="24764"/>
                </a:moveTo>
                <a:lnTo>
                  <a:pt x="1658112" y="24764"/>
                </a:lnTo>
                <a:lnTo>
                  <a:pt x="1658112" y="50673"/>
                </a:lnTo>
                <a:lnTo>
                  <a:pt x="1684019" y="50673"/>
                </a:lnTo>
                <a:lnTo>
                  <a:pt x="1684019" y="24764"/>
                </a:lnTo>
                <a:close/>
              </a:path>
              <a:path w="2747009" h="78105">
                <a:moveTo>
                  <a:pt x="1735836" y="24764"/>
                </a:moveTo>
                <a:lnTo>
                  <a:pt x="1709928" y="24764"/>
                </a:lnTo>
                <a:lnTo>
                  <a:pt x="1709928" y="50673"/>
                </a:lnTo>
                <a:lnTo>
                  <a:pt x="1735836" y="50673"/>
                </a:lnTo>
                <a:lnTo>
                  <a:pt x="1735836" y="24764"/>
                </a:lnTo>
                <a:close/>
              </a:path>
              <a:path w="2747009" h="78105">
                <a:moveTo>
                  <a:pt x="1787652" y="24891"/>
                </a:moveTo>
                <a:lnTo>
                  <a:pt x="1761743" y="24891"/>
                </a:lnTo>
                <a:lnTo>
                  <a:pt x="1761743" y="50800"/>
                </a:lnTo>
                <a:lnTo>
                  <a:pt x="1787652" y="50800"/>
                </a:lnTo>
                <a:lnTo>
                  <a:pt x="1787652" y="24891"/>
                </a:lnTo>
                <a:close/>
              </a:path>
              <a:path w="2747009" h="78105">
                <a:moveTo>
                  <a:pt x="1839467" y="24891"/>
                </a:moveTo>
                <a:lnTo>
                  <a:pt x="1813560" y="24891"/>
                </a:lnTo>
                <a:lnTo>
                  <a:pt x="1813560" y="50800"/>
                </a:lnTo>
                <a:lnTo>
                  <a:pt x="1839467" y="50800"/>
                </a:lnTo>
                <a:lnTo>
                  <a:pt x="1839467" y="24891"/>
                </a:lnTo>
                <a:close/>
              </a:path>
              <a:path w="2747009" h="78105">
                <a:moveTo>
                  <a:pt x="1891284" y="25018"/>
                </a:moveTo>
                <a:lnTo>
                  <a:pt x="1865376" y="25018"/>
                </a:lnTo>
                <a:lnTo>
                  <a:pt x="1865376" y="50926"/>
                </a:lnTo>
                <a:lnTo>
                  <a:pt x="1891284" y="50926"/>
                </a:lnTo>
                <a:lnTo>
                  <a:pt x="1891284" y="25018"/>
                </a:lnTo>
                <a:close/>
              </a:path>
              <a:path w="2747009" h="78105">
                <a:moveTo>
                  <a:pt x="1943100" y="25018"/>
                </a:moveTo>
                <a:lnTo>
                  <a:pt x="1917191" y="25018"/>
                </a:lnTo>
                <a:lnTo>
                  <a:pt x="1917191" y="50926"/>
                </a:lnTo>
                <a:lnTo>
                  <a:pt x="1943100" y="50926"/>
                </a:lnTo>
                <a:lnTo>
                  <a:pt x="1943100" y="25018"/>
                </a:lnTo>
                <a:close/>
              </a:path>
              <a:path w="2747009" h="78105">
                <a:moveTo>
                  <a:pt x="1969008" y="25018"/>
                </a:moveTo>
                <a:lnTo>
                  <a:pt x="1969008" y="50926"/>
                </a:lnTo>
                <a:lnTo>
                  <a:pt x="1994915" y="51053"/>
                </a:lnTo>
                <a:lnTo>
                  <a:pt x="1994915" y="25145"/>
                </a:lnTo>
                <a:lnTo>
                  <a:pt x="1969008" y="25018"/>
                </a:lnTo>
                <a:close/>
              </a:path>
              <a:path w="2747009" h="78105">
                <a:moveTo>
                  <a:pt x="2046732" y="25145"/>
                </a:moveTo>
                <a:lnTo>
                  <a:pt x="2020824" y="25145"/>
                </a:lnTo>
                <a:lnTo>
                  <a:pt x="2020824" y="51053"/>
                </a:lnTo>
                <a:lnTo>
                  <a:pt x="2046732" y="51053"/>
                </a:lnTo>
                <a:lnTo>
                  <a:pt x="2046732" y="25145"/>
                </a:lnTo>
                <a:close/>
              </a:path>
              <a:path w="2747009" h="78105">
                <a:moveTo>
                  <a:pt x="2072639" y="25145"/>
                </a:moveTo>
                <a:lnTo>
                  <a:pt x="2072639" y="51053"/>
                </a:lnTo>
                <a:lnTo>
                  <a:pt x="2098547" y="51180"/>
                </a:lnTo>
                <a:lnTo>
                  <a:pt x="2098547" y="25273"/>
                </a:lnTo>
                <a:lnTo>
                  <a:pt x="2072639" y="25145"/>
                </a:lnTo>
                <a:close/>
              </a:path>
              <a:path w="2747009" h="78105">
                <a:moveTo>
                  <a:pt x="2150364" y="25273"/>
                </a:moveTo>
                <a:lnTo>
                  <a:pt x="2124456" y="25273"/>
                </a:lnTo>
                <a:lnTo>
                  <a:pt x="2124456" y="51180"/>
                </a:lnTo>
                <a:lnTo>
                  <a:pt x="2150364" y="51180"/>
                </a:lnTo>
                <a:lnTo>
                  <a:pt x="2150364" y="25273"/>
                </a:lnTo>
                <a:close/>
              </a:path>
              <a:path w="2747009" h="78105">
                <a:moveTo>
                  <a:pt x="2176271" y="25273"/>
                </a:moveTo>
                <a:lnTo>
                  <a:pt x="2176271" y="51180"/>
                </a:lnTo>
                <a:lnTo>
                  <a:pt x="2202180" y="51307"/>
                </a:lnTo>
                <a:lnTo>
                  <a:pt x="2202180" y="25400"/>
                </a:lnTo>
                <a:lnTo>
                  <a:pt x="2176271" y="25273"/>
                </a:lnTo>
                <a:close/>
              </a:path>
              <a:path w="2747009" h="78105">
                <a:moveTo>
                  <a:pt x="2253995" y="25400"/>
                </a:moveTo>
                <a:lnTo>
                  <a:pt x="2228088" y="25400"/>
                </a:lnTo>
                <a:lnTo>
                  <a:pt x="2228088" y="51307"/>
                </a:lnTo>
                <a:lnTo>
                  <a:pt x="2253995" y="51307"/>
                </a:lnTo>
                <a:lnTo>
                  <a:pt x="2253995" y="25400"/>
                </a:lnTo>
                <a:close/>
              </a:path>
              <a:path w="2747009" h="78105">
                <a:moveTo>
                  <a:pt x="2305812" y="25400"/>
                </a:moveTo>
                <a:lnTo>
                  <a:pt x="2279904" y="25400"/>
                </a:lnTo>
                <a:lnTo>
                  <a:pt x="2279904" y="51307"/>
                </a:lnTo>
                <a:lnTo>
                  <a:pt x="2305812" y="51307"/>
                </a:lnTo>
                <a:lnTo>
                  <a:pt x="2305812" y="25400"/>
                </a:lnTo>
                <a:close/>
              </a:path>
              <a:path w="2747009" h="78105">
                <a:moveTo>
                  <a:pt x="2357628" y="25526"/>
                </a:moveTo>
                <a:lnTo>
                  <a:pt x="2331719" y="25526"/>
                </a:lnTo>
                <a:lnTo>
                  <a:pt x="2331719" y="51434"/>
                </a:lnTo>
                <a:lnTo>
                  <a:pt x="2357628" y="51434"/>
                </a:lnTo>
                <a:lnTo>
                  <a:pt x="2357628" y="25526"/>
                </a:lnTo>
                <a:close/>
              </a:path>
              <a:path w="2747009" h="78105">
                <a:moveTo>
                  <a:pt x="2409443" y="25526"/>
                </a:moveTo>
                <a:lnTo>
                  <a:pt x="2383536" y="25526"/>
                </a:lnTo>
                <a:lnTo>
                  <a:pt x="2383536" y="51434"/>
                </a:lnTo>
                <a:lnTo>
                  <a:pt x="2409443" y="51434"/>
                </a:lnTo>
                <a:lnTo>
                  <a:pt x="2409443" y="25526"/>
                </a:lnTo>
                <a:close/>
              </a:path>
              <a:path w="2747009" h="78105">
                <a:moveTo>
                  <a:pt x="2461260" y="25653"/>
                </a:moveTo>
                <a:lnTo>
                  <a:pt x="2435352" y="25653"/>
                </a:lnTo>
                <a:lnTo>
                  <a:pt x="2435352" y="51562"/>
                </a:lnTo>
                <a:lnTo>
                  <a:pt x="2461260" y="51562"/>
                </a:lnTo>
                <a:lnTo>
                  <a:pt x="2461260" y="25653"/>
                </a:lnTo>
                <a:close/>
              </a:path>
              <a:path w="2747009" h="78105">
                <a:moveTo>
                  <a:pt x="2513076" y="25653"/>
                </a:moveTo>
                <a:lnTo>
                  <a:pt x="2487167" y="25653"/>
                </a:lnTo>
                <a:lnTo>
                  <a:pt x="2487167" y="51562"/>
                </a:lnTo>
                <a:lnTo>
                  <a:pt x="2513076" y="51562"/>
                </a:lnTo>
                <a:lnTo>
                  <a:pt x="2513076" y="25653"/>
                </a:lnTo>
                <a:close/>
              </a:path>
              <a:path w="2747009" h="78105">
                <a:moveTo>
                  <a:pt x="2538984" y="25653"/>
                </a:moveTo>
                <a:lnTo>
                  <a:pt x="2538984" y="51562"/>
                </a:lnTo>
                <a:lnTo>
                  <a:pt x="2564891" y="51688"/>
                </a:lnTo>
                <a:lnTo>
                  <a:pt x="2564891" y="25780"/>
                </a:lnTo>
                <a:lnTo>
                  <a:pt x="2538984" y="25653"/>
                </a:lnTo>
                <a:close/>
              </a:path>
              <a:path w="2747009" h="78105">
                <a:moveTo>
                  <a:pt x="2616708" y="25780"/>
                </a:moveTo>
                <a:lnTo>
                  <a:pt x="2590800" y="25780"/>
                </a:lnTo>
                <a:lnTo>
                  <a:pt x="2590800" y="51688"/>
                </a:lnTo>
                <a:lnTo>
                  <a:pt x="2616708" y="51688"/>
                </a:lnTo>
                <a:lnTo>
                  <a:pt x="2616708" y="25780"/>
                </a:lnTo>
                <a:close/>
              </a:path>
              <a:path w="2747009" h="78105">
                <a:moveTo>
                  <a:pt x="2642616" y="25780"/>
                </a:moveTo>
                <a:lnTo>
                  <a:pt x="2642616" y="51688"/>
                </a:lnTo>
                <a:lnTo>
                  <a:pt x="2668524" y="51815"/>
                </a:lnTo>
                <a:lnTo>
                  <a:pt x="2668524" y="25907"/>
                </a:lnTo>
                <a:lnTo>
                  <a:pt x="2642616" y="25780"/>
                </a:lnTo>
                <a:close/>
              </a:path>
              <a:path w="2747009" h="78105">
                <a:moveTo>
                  <a:pt x="2708147" y="0"/>
                </a:moveTo>
                <a:lnTo>
                  <a:pt x="2693021" y="3053"/>
                </a:lnTo>
                <a:lnTo>
                  <a:pt x="2680668" y="11382"/>
                </a:lnTo>
                <a:lnTo>
                  <a:pt x="2672339" y="23735"/>
                </a:lnTo>
                <a:lnTo>
                  <a:pt x="2669286" y="38862"/>
                </a:lnTo>
                <a:lnTo>
                  <a:pt x="2672339" y="53988"/>
                </a:lnTo>
                <a:lnTo>
                  <a:pt x="2680668" y="66341"/>
                </a:lnTo>
                <a:lnTo>
                  <a:pt x="2693021" y="74670"/>
                </a:lnTo>
                <a:lnTo>
                  <a:pt x="2708147" y="77724"/>
                </a:lnTo>
                <a:lnTo>
                  <a:pt x="2723274" y="74670"/>
                </a:lnTo>
                <a:lnTo>
                  <a:pt x="2735627" y="66341"/>
                </a:lnTo>
                <a:lnTo>
                  <a:pt x="2743956" y="53988"/>
                </a:lnTo>
                <a:lnTo>
                  <a:pt x="2744394" y="51815"/>
                </a:lnTo>
                <a:lnTo>
                  <a:pt x="2694432" y="51815"/>
                </a:lnTo>
                <a:lnTo>
                  <a:pt x="2694432" y="25907"/>
                </a:lnTo>
                <a:lnTo>
                  <a:pt x="2744394" y="25907"/>
                </a:lnTo>
                <a:lnTo>
                  <a:pt x="2743956" y="23735"/>
                </a:lnTo>
                <a:lnTo>
                  <a:pt x="2735627" y="11382"/>
                </a:lnTo>
                <a:lnTo>
                  <a:pt x="2723274" y="3053"/>
                </a:lnTo>
                <a:lnTo>
                  <a:pt x="2708147" y="0"/>
                </a:lnTo>
                <a:close/>
              </a:path>
              <a:path w="2747009" h="78105">
                <a:moveTo>
                  <a:pt x="2708147" y="25907"/>
                </a:moveTo>
                <a:lnTo>
                  <a:pt x="2694432" y="25907"/>
                </a:lnTo>
                <a:lnTo>
                  <a:pt x="2694432" y="51815"/>
                </a:lnTo>
                <a:lnTo>
                  <a:pt x="2708147" y="51815"/>
                </a:lnTo>
                <a:lnTo>
                  <a:pt x="2708147" y="25907"/>
                </a:lnTo>
                <a:close/>
              </a:path>
              <a:path w="2747009" h="78105">
                <a:moveTo>
                  <a:pt x="2744394" y="25907"/>
                </a:moveTo>
                <a:lnTo>
                  <a:pt x="2708147" y="25907"/>
                </a:lnTo>
                <a:lnTo>
                  <a:pt x="2708147" y="51815"/>
                </a:lnTo>
                <a:lnTo>
                  <a:pt x="2744394" y="51815"/>
                </a:lnTo>
                <a:lnTo>
                  <a:pt x="2747010" y="38862"/>
                </a:lnTo>
                <a:lnTo>
                  <a:pt x="2744394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80922" y="1008126"/>
            <a:ext cx="7616190" cy="398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1910" algn="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Pengertian</a:t>
            </a:r>
            <a:r>
              <a:rPr sz="1800" b="1" spc="-4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Memori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Arial"/>
              <a:cs typeface="Arial"/>
            </a:endParaRPr>
          </a:p>
          <a:p>
            <a:pPr marL="780415" marR="31115" indent="838200" algn="r">
              <a:lnSpc>
                <a:spcPct val="100000"/>
              </a:lnSpc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Merupakan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bagian dari komputer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yang </a:t>
            </a:r>
            <a:r>
              <a:rPr sz="2400" i="1" spc="-8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menjadi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tempat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program</a:t>
            </a:r>
            <a:r>
              <a:rPr sz="2400" i="1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24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data</a:t>
            </a: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disimpan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Verdana"/>
              <a:cs typeface="Verdana"/>
            </a:endParaRPr>
          </a:p>
          <a:p>
            <a:pPr marR="7620" algn="r">
              <a:lnSpc>
                <a:spcPct val="100000"/>
              </a:lnSpc>
            </a:pP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Memori</a:t>
            </a:r>
            <a:r>
              <a:rPr sz="24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juga</a:t>
            </a:r>
            <a:r>
              <a:rPr sz="24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sering dikatakan</a:t>
            </a:r>
            <a:r>
              <a:rPr sz="2400" i="1" spc="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sebagai</a:t>
            </a:r>
            <a:r>
              <a:rPr sz="24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store</a:t>
            </a:r>
            <a:endParaRPr sz="24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solidFill>
                  <a:srgbClr val="181866"/>
                </a:solidFill>
                <a:latin typeface="Verdana"/>
                <a:cs typeface="Verdana"/>
              </a:rPr>
              <a:t>atau</a:t>
            </a:r>
            <a:r>
              <a:rPr sz="2400" i="1" spc="-7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81866"/>
                </a:solidFill>
                <a:latin typeface="Verdana"/>
                <a:cs typeface="Verdana"/>
              </a:rPr>
              <a:t>storage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2400" b="1" i="1" spc="-5" dirty="0">
                <a:solidFill>
                  <a:srgbClr val="FF0000"/>
                </a:solidFill>
                <a:latin typeface="Verdana"/>
                <a:cs typeface="Verdana"/>
              </a:rPr>
              <a:t>Apa</a:t>
            </a:r>
            <a:r>
              <a:rPr sz="2400" b="1" i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yang</a:t>
            </a:r>
            <a:r>
              <a:rPr sz="2400" b="1" i="1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Verdana"/>
                <a:cs typeface="Verdana"/>
              </a:rPr>
              <a:t>terjadi</a:t>
            </a:r>
            <a:r>
              <a:rPr sz="2400" b="1" i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Verdana"/>
                <a:cs typeface="Verdana"/>
              </a:rPr>
              <a:t>apabila</a:t>
            </a:r>
            <a:r>
              <a:rPr sz="2400" b="1" i="1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Verdana"/>
                <a:cs typeface="Verdana"/>
              </a:rPr>
              <a:t>memori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 tidak</a:t>
            </a:r>
            <a:r>
              <a:rPr sz="2400" b="1" i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Verdana"/>
                <a:cs typeface="Verdana"/>
              </a:rPr>
              <a:t>ada?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0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6231" y="1090303"/>
            <a:ext cx="5147733" cy="49420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30088" y="234442"/>
            <a:ext cx="3009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Hirarki</a:t>
            </a:r>
            <a:r>
              <a:rPr spc="-35" dirty="0"/>
              <a:t> </a:t>
            </a:r>
            <a:r>
              <a:rPr spc="-5" dirty="0"/>
              <a:t>Memori</a:t>
            </a:r>
          </a:p>
        </p:txBody>
      </p:sp>
      <p:sp>
        <p:nvSpPr>
          <p:cNvPr id="8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0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Kolaka</a:t>
            </a:r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30088" y="234442"/>
            <a:ext cx="3009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Hirarki</a:t>
            </a:r>
            <a:r>
              <a:rPr spc="-35" dirty="0"/>
              <a:t> </a:t>
            </a:r>
            <a:r>
              <a:rPr spc="-5" dirty="0"/>
              <a:t>Memori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9234" y="1522603"/>
            <a:ext cx="7435215" cy="446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Menurunnya</a:t>
            </a:r>
            <a:r>
              <a:rPr sz="2400" b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10" dirty="0">
                <a:solidFill>
                  <a:srgbClr val="181866"/>
                </a:solidFill>
                <a:latin typeface="Verdana"/>
                <a:cs typeface="Verdana"/>
              </a:rPr>
              <a:t>hirarki</a:t>
            </a:r>
            <a:r>
              <a:rPr sz="2400" b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mengakibatkan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Penurunan</a:t>
            </a:r>
            <a:r>
              <a:rPr sz="24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harga/bit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Peningkatan</a:t>
            </a:r>
            <a:r>
              <a:rPr sz="24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kapasitas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Penurunan waktu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akses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Penurunan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frekuensi</a:t>
            </a:r>
            <a:r>
              <a:rPr sz="2400" i="1" spc="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akses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oleh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sz="2200" spc="-15" dirty="0">
                <a:solidFill>
                  <a:srgbClr val="181866"/>
                </a:solidFill>
                <a:latin typeface="Verdana"/>
                <a:cs typeface="Verdana"/>
              </a:rPr>
              <a:t>Kunci </a:t>
            </a:r>
            <a:r>
              <a:rPr sz="2200" spc="-5" dirty="0">
                <a:solidFill>
                  <a:srgbClr val="181866"/>
                </a:solidFill>
                <a:latin typeface="Verdana"/>
                <a:cs typeface="Verdana"/>
              </a:rPr>
              <a:t>keberhasilan</a:t>
            </a:r>
            <a:r>
              <a:rPr sz="2200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181866"/>
                </a:solidFill>
                <a:latin typeface="Verdana"/>
                <a:cs typeface="Verdana"/>
              </a:rPr>
              <a:t>hirarki</a:t>
            </a:r>
            <a:r>
              <a:rPr sz="2200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181866"/>
                </a:solidFill>
                <a:latin typeface="Verdana"/>
                <a:cs typeface="Verdana"/>
              </a:rPr>
              <a:t>pada</a:t>
            </a:r>
            <a:r>
              <a:rPr sz="2200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181866"/>
                </a:solidFill>
                <a:latin typeface="Verdana"/>
                <a:cs typeface="Verdana"/>
              </a:rPr>
              <a:t>penurunan</a:t>
            </a:r>
            <a:r>
              <a:rPr sz="220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181866"/>
                </a:solidFill>
                <a:latin typeface="Verdana"/>
                <a:cs typeface="Verdana"/>
              </a:rPr>
              <a:t>frekuensi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solidFill>
                  <a:srgbClr val="181866"/>
                </a:solidFill>
                <a:latin typeface="Verdana"/>
                <a:cs typeface="Verdana"/>
              </a:rPr>
              <a:t>aksesnya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Semakin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lambat</a:t>
            </a:r>
            <a:r>
              <a:rPr sz="22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memori</a:t>
            </a:r>
            <a:r>
              <a:rPr sz="22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maka</a:t>
            </a:r>
            <a:r>
              <a:rPr sz="22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keperluan</a:t>
            </a:r>
            <a:r>
              <a:rPr sz="22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CPU</a:t>
            </a:r>
            <a:r>
              <a:rPr sz="22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untuk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mengaksesnya</a:t>
            </a:r>
            <a:r>
              <a:rPr sz="2200" i="1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semakin</a:t>
            </a:r>
            <a:r>
              <a:rPr sz="2200" i="1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sedikit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Sistem</a:t>
            </a:r>
            <a:r>
              <a:rPr sz="22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komputer</a:t>
            </a:r>
            <a:r>
              <a:rPr sz="2200" i="1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akan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tetap</a:t>
            </a:r>
            <a:r>
              <a:rPr sz="22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181866"/>
                </a:solidFill>
                <a:latin typeface="Verdana"/>
                <a:cs typeface="Verdana"/>
              </a:rPr>
              <a:t>cepat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0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Kolaka</a:t>
            </a:r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6752" y="234442"/>
            <a:ext cx="37928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Spesifikasi</a:t>
            </a:r>
            <a:r>
              <a:rPr spc="10" dirty="0"/>
              <a:t> </a:t>
            </a:r>
            <a:r>
              <a:rPr spc="-5" dirty="0"/>
              <a:t>Memori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999" y="1983586"/>
            <a:ext cx="8975948" cy="2589074"/>
          </a:xfrm>
          <a:prstGeom prst="rect">
            <a:avLst/>
          </a:prstGeom>
        </p:spPr>
      </p:pic>
      <p:sp>
        <p:nvSpPr>
          <p:cNvPr id="8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0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Kolaka</a:t>
            </a:r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02655" y="234442"/>
            <a:ext cx="3038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Satuan</a:t>
            </a:r>
            <a:r>
              <a:rPr spc="-35" dirty="0"/>
              <a:t> </a:t>
            </a:r>
            <a:r>
              <a:rPr spc="-5" dirty="0"/>
              <a:t>Memori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7062" y="2151125"/>
            <a:ext cx="7644765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181866"/>
                </a:solidFill>
                <a:latin typeface="Verdana"/>
                <a:cs typeface="Verdana"/>
              </a:rPr>
              <a:t>Satuan</a:t>
            </a:r>
            <a:r>
              <a:rPr sz="2200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181866"/>
                </a:solidFill>
                <a:latin typeface="Verdana"/>
                <a:cs typeface="Verdana"/>
              </a:rPr>
              <a:t>pokok</a:t>
            </a:r>
            <a:r>
              <a:rPr sz="2200" spc="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181866"/>
                </a:solidFill>
                <a:latin typeface="Verdana"/>
                <a:cs typeface="Verdana"/>
              </a:rPr>
              <a:t>memori</a:t>
            </a:r>
            <a:r>
              <a:rPr sz="2200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181866"/>
                </a:solidFill>
                <a:latin typeface="Verdana"/>
                <a:cs typeface="Verdana"/>
              </a:rPr>
              <a:t>adalah</a:t>
            </a:r>
            <a:r>
              <a:rPr sz="2200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181866"/>
                </a:solidFill>
                <a:latin typeface="Verdana"/>
                <a:cs typeface="Verdana"/>
              </a:rPr>
              <a:t>digit</a:t>
            </a:r>
            <a:r>
              <a:rPr sz="2200" spc="-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spc="-55" dirty="0">
                <a:solidFill>
                  <a:srgbClr val="181866"/>
                </a:solidFill>
                <a:latin typeface="Verdana"/>
                <a:cs typeface="Verdana"/>
              </a:rPr>
              <a:t>biner,</a:t>
            </a:r>
            <a:r>
              <a:rPr sz="2200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2200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181866"/>
                </a:solidFill>
                <a:latin typeface="Verdana"/>
                <a:cs typeface="Verdana"/>
              </a:rPr>
              <a:t>disebut </a:t>
            </a:r>
            <a:r>
              <a:rPr sz="2200" spc="-7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181866"/>
                </a:solidFill>
                <a:latin typeface="Verdana"/>
                <a:cs typeface="Verdana"/>
              </a:rPr>
              <a:t>bit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181866"/>
                </a:solidFill>
                <a:latin typeface="Verdana"/>
                <a:cs typeface="Verdana"/>
              </a:rPr>
              <a:t>Bit</a:t>
            </a:r>
            <a:r>
              <a:rPr sz="2200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181866"/>
                </a:solidFill>
                <a:latin typeface="Verdana"/>
                <a:cs typeface="Verdana"/>
              </a:rPr>
              <a:t>dapat</a:t>
            </a:r>
            <a:r>
              <a:rPr sz="2200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181866"/>
                </a:solidFill>
                <a:latin typeface="Verdana"/>
                <a:cs typeface="Verdana"/>
              </a:rPr>
              <a:t>berisi</a:t>
            </a:r>
            <a:r>
              <a:rPr sz="220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181866"/>
                </a:solidFill>
                <a:latin typeface="Verdana"/>
                <a:cs typeface="Verdana"/>
              </a:rPr>
              <a:t>sebuah</a:t>
            </a:r>
            <a:r>
              <a:rPr sz="2200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181866"/>
                </a:solidFill>
                <a:latin typeface="Verdana"/>
                <a:cs typeface="Verdana"/>
              </a:rPr>
              <a:t>angka 0</a:t>
            </a:r>
            <a:r>
              <a:rPr sz="2200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181866"/>
                </a:solidFill>
                <a:latin typeface="Verdana"/>
                <a:cs typeface="Verdana"/>
              </a:rPr>
              <a:t>atau 1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181866"/>
                </a:solidFill>
                <a:latin typeface="Verdana"/>
                <a:cs typeface="Verdana"/>
              </a:rPr>
              <a:t>Memori</a:t>
            </a:r>
            <a:r>
              <a:rPr sz="2200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181866"/>
                </a:solidFill>
                <a:latin typeface="Verdana"/>
                <a:cs typeface="Verdana"/>
              </a:rPr>
              <a:t>juga</a:t>
            </a:r>
            <a:r>
              <a:rPr sz="2200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181866"/>
                </a:solidFill>
                <a:latin typeface="Verdana"/>
                <a:cs typeface="Verdana"/>
              </a:rPr>
              <a:t>dinyatakan</a:t>
            </a:r>
            <a:r>
              <a:rPr sz="220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181866"/>
                </a:solidFill>
                <a:latin typeface="Verdana"/>
                <a:cs typeface="Verdana"/>
              </a:rPr>
              <a:t>dalam</a:t>
            </a:r>
            <a:r>
              <a:rPr sz="2200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181866"/>
                </a:solidFill>
                <a:latin typeface="Verdana"/>
                <a:cs typeface="Verdana"/>
              </a:rPr>
              <a:t>bentuk</a:t>
            </a:r>
            <a:r>
              <a:rPr sz="2200" spc="-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181866"/>
                </a:solidFill>
                <a:latin typeface="Verdana"/>
                <a:cs typeface="Verdana"/>
              </a:rPr>
              <a:t>byte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0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Kolaka</a:t>
            </a:r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02655" y="234442"/>
            <a:ext cx="3038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Satuan</a:t>
            </a:r>
            <a:r>
              <a:rPr spc="-35" dirty="0"/>
              <a:t> </a:t>
            </a:r>
            <a:r>
              <a:rPr spc="-5" dirty="0"/>
              <a:t>Memori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" y="2244924"/>
            <a:ext cx="9048749" cy="2080114"/>
          </a:xfrm>
          <a:prstGeom prst="rect">
            <a:avLst/>
          </a:prstGeom>
        </p:spPr>
      </p:pic>
      <p:sp>
        <p:nvSpPr>
          <p:cNvPr id="8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0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Kolaka</a:t>
            </a:r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340096"/>
            <a:ext cx="9144000" cy="1516380"/>
            <a:chOff x="761" y="5340096"/>
            <a:chExt cx="9144000" cy="151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5842" y="234442"/>
            <a:ext cx="91566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181866"/>
                </a:solidFill>
                <a:latin typeface="Verdana"/>
                <a:cs typeface="Verdana"/>
              </a:rPr>
              <a:t>RAM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234" y="1522603"/>
            <a:ext cx="793559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906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Random Akses, </a:t>
            </a:r>
            <a:r>
              <a:rPr sz="2400" b="1" dirty="0">
                <a:solidFill>
                  <a:srgbClr val="181866"/>
                </a:solidFill>
                <a:latin typeface="Verdana"/>
                <a:cs typeface="Verdana"/>
              </a:rPr>
              <a:t>data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secara </a:t>
            </a:r>
            <a:r>
              <a:rPr sz="2400" b="1" dirty="0">
                <a:solidFill>
                  <a:srgbClr val="181866"/>
                </a:solidFill>
                <a:latin typeface="Verdana"/>
                <a:cs typeface="Verdana"/>
              </a:rPr>
              <a:t>langsung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diakses </a:t>
            </a:r>
            <a:r>
              <a:rPr sz="2400" b="1" spc="-8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melalui</a:t>
            </a:r>
            <a:r>
              <a:rPr sz="2400" b="1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logic</a:t>
            </a:r>
            <a:r>
              <a:rPr sz="2400" b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pengalamatan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Dimungkinkan</a:t>
            </a:r>
            <a:r>
              <a:rPr sz="24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pembacaan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penulisan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24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ke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secara</a:t>
            </a:r>
            <a:r>
              <a:rPr sz="24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cepat</a:t>
            </a:r>
            <a:r>
              <a:rPr sz="24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mudah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Volatile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RAM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menyimpan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data sementara</a:t>
            </a:r>
            <a:endParaRPr sz="2400">
              <a:latin typeface="Verdana"/>
              <a:cs typeface="Verdana"/>
            </a:endParaRPr>
          </a:p>
          <a:p>
            <a:pPr marL="355600" marR="222885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RAM disusun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oleh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sel-sel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menyimpan data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sebagai muatan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listrik</a:t>
            </a:r>
            <a:r>
              <a:rPr sz="24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pada kapasitor</a:t>
            </a:r>
            <a:endParaRPr sz="2400">
              <a:latin typeface="Verdana"/>
              <a:cs typeface="Verdana"/>
            </a:endParaRPr>
          </a:p>
          <a:p>
            <a:pPr marL="355600" marR="92710" indent="-342900">
              <a:lnSpc>
                <a:spcPct val="100000"/>
              </a:lnSpc>
              <a:spcBef>
                <a:spcPts val="5"/>
              </a:spcBef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Kapasitor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memiliki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kecenderungan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alami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untuk 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mengosongkan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muatan,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maka RAM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memerlukan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pengisian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listrik</a:t>
            </a:r>
            <a:r>
              <a:rPr sz="24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secara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periodik</a:t>
            </a:r>
            <a:r>
              <a:rPr sz="24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untuk 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memelihara penyimpanan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4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Kolaka</a:t>
            </a:r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340096"/>
            <a:ext cx="9144000" cy="1516380"/>
            <a:chOff x="761" y="5340096"/>
            <a:chExt cx="9144000" cy="1516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7159" y="5564124"/>
              <a:ext cx="541020" cy="7086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99933" y="234442"/>
            <a:ext cx="941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181866"/>
                </a:solidFill>
                <a:latin typeface="Verdana"/>
                <a:cs typeface="Verdana"/>
              </a:rPr>
              <a:t>ROM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4514" y="1819402"/>
            <a:ext cx="711708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Read</a:t>
            </a:r>
            <a:r>
              <a:rPr sz="2400" b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Only</a:t>
            </a:r>
            <a:r>
              <a:rPr sz="2400" b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Memory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Sangat</a:t>
            </a:r>
            <a:r>
              <a:rPr sz="2400" b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berbeda</a:t>
            </a:r>
            <a:r>
              <a:rPr sz="2400" b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dengan</a:t>
            </a:r>
            <a:r>
              <a:rPr sz="2400" b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RAM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Data</a:t>
            </a:r>
            <a:r>
              <a:rPr sz="2400" b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Permanen</a:t>
            </a:r>
            <a:r>
              <a:rPr sz="2400" b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2400" b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181866"/>
                </a:solidFill>
                <a:latin typeface="Verdana"/>
                <a:cs typeface="Verdana"/>
              </a:rPr>
              <a:t>tidak</a:t>
            </a:r>
            <a:r>
              <a:rPr sz="2400" b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bisa </a:t>
            </a:r>
            <a:r>
              <a:rPr sz="2400" b="1" spc="-10" dirty="0">
                <a:solidFill>
                  <a:srgbClr val="181866"/>
                </a:solidFill>
                <a:latin typeface="Verdana"/>
                <a:cs typeface="Verdana"/>
              </a:rPr>
              <a:t>diubah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Keuntungannya</a:t>
            </a:r>
            <a:r>
              <a:rPr sz="24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untuk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24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permanen</a:t>
            </a:r>
            <a:endParaRPr sz="24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Apabila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ada kesalahan data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atau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perubahan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data, sehingga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perlu</a:t>
            </a:r>
            <a:r>
              <a:rPr sz="24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penyisipan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4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Kolaka</a:t>
            </a:r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39330" y="234442"/>
            <a:ext cx="1202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4514" y="1819402"/>
            <a:ext cx="586740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Programmable</a:t>
            </a:r>
            <a:r>
              <a:rPr sz="2400" b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Read</a:t>
            </a:r>
            <a:r>
              <a:rPr sz="2400" b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Only</a:t>
            </a:r>
            <a:r>
              <a:rPr sz="2400" b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Memory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Non-Volatile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181866"/>
                </a:solidFill>
                <a:latin typeface="Verdana"/>
                <a:cs typeface="Verdana"/>
              </a:rPr>
              <a:t>Terdapat</a:t>
            </a:r>
            <a:r>
              <a:rPr sz="2400" b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181866"/>
                </a:solidFill>
                <a:latin typeface="Verdana"/>
                <a:cs typeface="Verdana"/>
              </a:rPr>
              <a:t>tiga</a:t>
            </a:r>
            <a:r>
              <a:rPr sz="2400" b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macam</a:t>
            </a:r>
            <a:r>
              <a:rPr sz="2400" b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jenis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EPROM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EEPROM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Flash</a:t>
            </a:r>
            <a:r>
              <a:rPr sz="24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Memory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0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Kolaka</a:t>
            </a:r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1255775"/>
            <a:ext cx="9144000" cy="5600700"/>
            <a:chOff x="761" y="1255775"/>
            <a:chExt cx="9144000" cy="5600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2836" y="4341958"/>
              <a:ext cx="1214285" cy="156683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28943" y="1621675"/>
              <a:ext cx="2611227" cy="358187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6743" y="1255775"/>
              <a:ext cx="2590800" cy="306171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39330" y="234442"/>
            <a:ext cx="1202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PROM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2544" y="1745022"/>
            <a:ext cx="2780571" cy="3440446"/>
          </a:xfrm>
          <a:prstGeom prst="rect">
            <a:avLst/>
          </a:prstGeom>
        </p:spPr>
      </p:pic>
      <p:sp>
        <p:nvSpPr>
          <p:cNvPr id="12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4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Kolaka</a:t>
            </a:r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8959" y="3267455"/>
            <a:ext cx="3057143" cy="26502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4697" y="234442"/>
            <a:ext cx="1687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EEPROM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5111" y="1222628"/>
            <a:ext cx="748157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559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181866"/>
                </a:solidFill>
                <a:latin typeface="Verdana"/>
                <a:cs typeface="Verdana"/>
              </a:rPr>
              <a:t>Electrically</a:t>
            </a:r>
            <a:r>
              <a:rPr sz="2400" spc="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181866"/>
                </a:solidFill>
                <a:latin typeface="Verdana"/>
                <a:cs typeface="Verdana"/>
              </a:rPr>
              <a:t>Errasable</a:t>
            </a:r>
            <a:r>
              <a:rPr sz="2400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181866"/>
                </a:solidFill>
                <a:latin typeface="Verdana"/>
                <a:cs typeface="Verdana"/>
              </a:rPr>
              <a:t>Programmable</a:t>
            </a:r>
            <a:r>
              <a:rPr sz="2400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181866"/>
                </a:solidFill>
                <a:latin typeface="Verdana"/>
                <a:cs typeface="Verdana"/>
              </a:rPr>
              <a:t>Read</a:t>
            </a:r>
            <a:r>
              <a:rPr sz="2400" spc="-5" dirty="0">
                <a:solidFill>
                  <a:srgbClr val="181866"/>
                </a:solidFill>
                <a:latin typeface="Verdana"/>
                <a:cs typeface="Verdana"/>
              </a:rPr>
              <a:t> Only </a:t>
            </a:r>
            <a:r>
              <a:rPr sz="2400" spc="-8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181866"/>
                </a:solidFill>
                <a:latin typeface="Verdana"/>
                <a:cs typeface="Verdana"/>
              </a:rPr>
              <a:t>Memory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181866"/>
                </a:solidFill>
                <a:latin typeface="Verdana"/>
                <a:cs typeface="Verdana"/>
              </a:rPr>
              <a:t>Memori</a:t>
            </a:r>
            <a:r>
              <a:rPr sz="2400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181866"/>
                </a:solidFill>
                <a:latin typeface="Verdana"/>
                <a:cs typeface="Verdana"/>
              </a:rPr>
              <a:t>dapat</a:t>
            </a:r>
            <a:r>
              <a:rPr sz="240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181866"/>
                </a:solidFill>
                <a:latin typeface="Verdana"/>
                <a:cs typeface="Verdana"/>
              </a:rPr>
              <a:t>ditulisi</a:t>
            </a:r>
            <a:r>
              <a:rPr sz="2400" spc="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181866"/>
                </a:solidFill>
                <a:latin typeface="Verdana"/>
                <a:cs typeface="Verdana"/>
              </a:rPr>
              <a:t>kapan</a:t>
            </a:r>
            <a:r>
              <a:rPr sz="2400" spc="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181866"/>
                </a:solidFill>
                <a:latin typeface="Verdana"/>
                <a:cs typeface="Verdana"/>
              </a:rPr>
              <a:t>saja</a:t>
            </a:r>
            <a:r>
              <a:rPr sz="2400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181866"/>
                </a:solidFill>
                <a:latin typeface="Verdana"/>
                <a:cs typeface="Verdana"/>
              </a:rPr>
              <a:t>dengan</a:t>
            </a:r>
            <a:r>
              <a:rPr sz="2400" dirty="0">
                <a:solidFill>
                  <a:srgbClr val="181866"/>
                </a:solidFill>
                <a:latin typeface="Verdana"/>
                <a:cs typeface="Verdana"/>
              </a:rPr>
              <a:t> /</a:t>
            </a:r>
            <a:r>
              <a:rPr sz="2400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181866"/>
                </a:solidFill>
                <a:latin typeface="Verdana"/>
                <a:cs typeface="Verdana"/>
              </a:rPr>
              <a:t>tanpa </a:t>
            </a:r>
            <a:r>
              <a:rPr sz="2400" spc="-8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181866"/>
                </a:solidFill>
                <a:latin typeface="Verdana"/>
                <a:cs typeface="Verdana"/>
              </a:rPr>
              <a:t>menghapus </a:t>
            </a:r>
            <a:r>
              <a:rPr sz="2400" spc="-10" dirty="0">
                <a:solidFill>
                  <a:srgbClr val="181866"/>
                </a:solidFill>
                <a:latin typeface="Verdana"/>
                <a:cs typeface="Verdana"/>
              </a:rPr>
              <a:t>isi</a:t>
            </a:r>
            <a:r>
              <a:rPr sz="2400" spc="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181866"/>
                </a:solidFill>
                <a:latin typeface="Verdana"/>
                <a:cs typeface="Verdana"/>
              </a:rPr>
              <a:t>sebelumnya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1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Kolaka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23861" y="234442"/>
            <a:ext cx="1517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</a:t>
            </a:r>
            <a:r>
              <a:rPr dirty="0"/>
              <a:t>m</a:t>
            </a:r>
            <a:r>
              <a:rPr spc="-5" dirty="0"/>
              <a:t>ori</a:t>
            </a:r>
          </a:p>
        </p:txBody>
      </p:sp>
      <p:sp>
        <p:nvSpPr>
          <p:cNvPr id="4" name="object 4"/>
          <p:cNvSpPr/>
          <p:nvPr/>
        </p:nvSpPr>
        <p:spPr>
          <a:xfrm>
            <a:off x="6948678" y="1377696"/>
            <a:ext cx="1739900" cy="78105"/>
          </a:xfrm>
          <a:custGeom>
            <a:avLst/>
            <a:gdLst/>
            <a:ahLst/>
            <a:cxnLst/>
            <a:rect l="l" t="t" r="r" b="b"/>
            <a:pathLst>
              <a:path w="1739900" h="78105">
                <a:moveTo>
                  <a:pt x="0" y="21336"/>
                </a:moveTo>
                <a:lnTo>
                  <a:pt x="0" y="47243"/>
                </a:lnTo>
                <a:lnTo>
                  <a:pt x="25907" y="47370"/>
                </a:lnTo>
                <a:lnTo>
                  <a:pt x="25907" y="21462"/>
                </a:lnTo>
                <a:lnTo>
                  <a:pt x="0" y="21336"/>
                </a:lnTo>
                <a:close/>
              </a:path>
              <a:path w="1739900" h="78105">
                <a:moveTo>
                  <a:pt x="51816" y="21462"/>
                </a:moveTo>
                <a:lnTo>
                  <a:pt x="51816" y="47370"/>
                </a:lnTo>
                <a:lnTo>
                  <a:pt x="77724" y="47498"/>
                </a:lnTo>
                <a:lnTo>
                  <a:pt x="77724" y="21589"/>
                </a:lnTo>
                <a:lnTo>
                  <a:pt x="51816" y="21462"/>
                </a:lnTo>
                <a:close/>
              </a:path>
              <a:path w="1739900" h="78105">
                <a:moveTo>
                  <a:pt x="103631" y="21589"/>
                </a:moveTo>
                <a:lnTo>
                  <a:pt x="103631" y="47498"/>
                </a:lnTo>
                <a:lnTo>
                  <a:pt x="129540" y="47625"/>
                </a:lnTo>
                <a:lnTo>
                  <a:pt x="129540" y="21716"/>
                </a:lnTo>
                <a:lnTo>
                  <a:pt x="103631" y="21589"/>
                </a:lnTo>
                <a:close/>
              </a:path>
              <a:path w="1739900" h="78105">
                <a:moveTo>
                  <a:pt x="155448" y="21716"/>
                </a:moveTo>
                <a:lnTo>
                  <a:pt x="155448" y="47625"/>
                </a:lnTo>
                <a:lnTo>
                  <a:pt x="181355" y="47751"/>
                </a:lnTo>
                <a:lnTo>
                  <a:pt x="181355" y="21843"/>
                </a:lnTo>
                <a:lnTo>
                  <a:pt x="155448" y="21716"/>
                </a:lnTo>
                <a:close/>
              </a:path>
              <a:path w="1739900" h="78105">
                <a:moveTo>
                  <a:pt x="207264" y="21843"/>
                </a:moveTo>
                <a:lnTo>
                  <a:pt x="207264" y="47751"/>
                </a:lnTo>
                <a:lnTo>
                  <a:pt x="233172" y="47878"/>
                </a:lnTo>
                <a:lnTo>
                  <a:pt x="233172" y="21970"/>
                </a:lnTo>
                <a:lnTo>
                  <a:pt x="207264" y="21843"/>
                </a:lnTo>
                <a:close/>
              </a:path>
              <a:path w="1739900" h="78105">
                <a:moveTo>
                  <a:pt x="259079" y="21970"/>
                </a:moveTo>
                <a:lnTo>
                  <a:pt x="259079" y="47878"/>
                </a:lnTo>
                <a:lnTo>
                  <a:pt x="284988" y="48005"/>
                </a:lnTo>
                <a:lnTo>
                  <a:pt x="284988" y="22098"/>
                </a:lnTo>
                <a:lnTo>
                  <a:pt x="259079" y="21970"/>
                </a:lnTo>
                <a:close/>
              </a:path>
              <a:path w="1739900" h="78105">
                <a:moveTo>
                  <a:pt x="336803" y="22225"/>
                </a:moveTo>
                <a:lnTo>
                  <a:pt x="310896" y="22225"/>
                </a:lnTo>
                <a:lnTo>
                  <a:pt x="310896" y="48132"/>
                </a:lnTo>
                <a:lnTo>
                  <a:pt x="336803" y="48132"/>
                </a:lnTo>
                <a:lnTo>
                  <a:pt x="336803" y="22225"/>
                </a:lnTo>
                <a:close/>
              </a:path>
              <a:path w="1739900" h="78105">
                <a:moveTo>
                  <a:pt x="388620" y="22351"/>
                </a:moveTo>
                <a:lnTo>
                  <a:pt x="362712" y="22351"/>
                </a:lnTo>
                <a:lnTo>
                  <a:pt x="362712" y="48259"/>
                </a:lnTo>
                <a:lnTo>
                  <a:pt x="388620" y="48259"/>
                </a:lnTo>
                <a:lnTo>
                  <a:pt x="388620" y="22351"/>
                </a:lnTo>
                <a:close/>
              </a:path>
              <a:path w="1739900" h="78105">
                <a:moveTo>
                  <a:pt x="440436" y="22478"/>
                </a:moveTo>
                <a:lnTo>
                  <a:pt x="414527" y="22478"/>
                </a:lnTo>
                <a:lnTo>
                  <a:pt x="414527" y="48387"/>
                </a:lnTo>
                <a:lnTo>
                  <a:pt x="440436" y="48387"/>
                </a:lnTo>
                <a:lnTo>
                  <a:pt x="440436" y="22478"/>
                </a:lnTo>
                <a:close/>
              </a:path>
              <a:path w="1739900" h="78105">
                <a:moveTo>
                  <a:pt x="492251" y="22605"/>
                </a:moveTo>
                <a:lnTo>
                  <a:pt x="466344" y="22605"/>
                </a:lnTo>
                <a:lnTo>
                  <a:pt x="466344" y="48513"/>
                </a:lnTo>
                <a:lnTo>
                  <a:pt x="492251" y="48513"/>
                </a:lnTo>
                <a:lnTo>
                  <a:pt x="492251" y="22605"/>
                </a:lnTo>
                <a:close/>
              </a:path>
              <a:path w="1739900" h="78105">
                <a:moveTo>
                  <a:pt x="518160" y="22732"/>
                </a:moveTo>
                <a:lnTo>
                  <a:pt x="518160" y="48640"/>
                </a:lnTo>
                <a:lnTo>
                  <a:pt x="544068" y="48767"/>
                </a:lnTo>
                <a:lnTo>
                  <a:pt x="544068" y="22859"/>
                </a:lnTo>
                <a:lnTo>
                  <a:pt x="518160" y="22732"/>
                </a:lnTo>
                <a:close/>
              </a:path>
              <a:path w="1739900" h="78105">
                <a:moveTo>
                  <a:pt x="569976" y="22859"/>
                </a:moveTo>
                <a:lnTo>
                  <a:pt x="569976" y="48767"/>
                </a:lnTo>
                <a:lnTo>
                  <a:pt x="595883" y="48894"/>
                </a:lnTo>
                <a:lnTo>
                  <a:pt x="595883" y="22987"/>
                </a:lnTo>
                <a:lnTo>
                  <a:pt x="569976" y="22859"/>
                </a:lnTo>
                <a:close/>
              </a:path>
              <a:path w="1739900" h="78105">
                <a:moveTo>
                  <a:pt x="621792" y="22987"/>
                </a:moveTo>
                <a:lnTo>
                  <a:pt x="621792" y="48894"/>
                </a:lnTo>
                <a:lnTo>
                  <a:pt x="647700" y="49021"/>
                </a:lnTo>
                <a:lnTo>
                  <a:pt x="647700" y="23113"/>
                </a:lnTo>
                <a:lnTo>
                  <a:pt x="621792" y="22987"/>
                </a:lnTo>
                <a:close/>
              </a:path>
              <a:path w="1739900" h="78105">
                <a:moveTo>
                  <a:pt x="673607" y="23113"/>
                </a:moveTo>
                <a:lnTo>
                  <a:pt x="673607" y="49021"/>
                </a:lnTo>
                <a:lnTo>
                  <a:pt x="699516" y="49149"/>
                </a:lnTo>
                <a:lnTo>
                  <a:pt x="699516" y="23240"/>
                </a:lnTo>
                <a:lnTo>
                  <a:pt x="673607" y="23113"/>
                </a:lnTo>
                <a:close/>
              </a:path>
              <a:path w="1739900" h="78105">
                <a:moveTo>
                  <a:pt x="725424" y="23240"/>
                </a:moveTo>
                <a:lnTo>
                  <a:pt x="725424" y="49149"/>
                </a:lnTo>
                <a:lnTo>
                  <a:pt x="751331" y="49275"/>
                </a:lnTo>
                <a:lnTo>
                  <a:pt x="751331" y="23367"/>
                </a:lnTo>
                <a:lnTo>
                  <a:pt x="725424" y="23240"/>
                </a:lnTo>
                <a:close/>
              </a:path>
              <a:path w="1739900" h="78105">
                <a:moveTo>
                  <a:pt x="777240" y="23367"/>
                </a:moveTo>
                <a:lnTo>
                  <a:pt x="777240" y="49275"/>
                </a:lnTo>
                <a:lnTo>
                  <a:pt x="803148" y="49402"/>
                </a:lnTo>
                <a:lnTo>
                  <a:pt x="803148" y="23494"/>
                </a:lnTo>
                <a:lnTo>
                  <a:pt x="777240" y="23367"/>
                </a:lnTo>
                <a:close/>
              </a:path>
              <a:path w="1739900" h="78105">
                <a:moveTo>
                  <a:pt x="854964" y="23621"/>
                </a:moveTo>
                <a:lnTo>
                  <a:pt x="829055" y="23621"/>
                </a:lnTo>
                <a:lnTo>
                  <a:pt x="829055" y="49529"/>
                </a:lnTo>
                <a:lnTo>
                  <a:pt x="854964" y="49529"/>
                </a:lnTo>
                <a:lnTo>
                  <a:pt x="854964" y="23621"/>
                </a:lnTo>
                <a:close/>
              </a:path>
              <a:path w="1739900" h="78105">
                <a:moveTo>
                  <a:pt x="906779" y="23749"/>
                </a:moveTo>
                <a:lnTo>
                  <a:pt x="880872" y="23749"/>
                </a:lnTo>
                <a:lnTo>
                  <a:pt x="880872" y="49656"/>
                </a:lnTo>
                <a:lnTo>
                  <a:pt x="906779" y="49656"/>
                </a:lnTo>
                <a:lnTo>
                  <a:pt x="906779" y="23749"/>
                </a:lnTo>
                <a:close/>
              </a:path>
              <a:path w="1739900" h="78105">
                <a:moveTo>
                  <a:pt x="958596" y="23875"/>
                </a:moveTo>
                <a:lnTo>
                  <a:pt x="932688" y="23875"/>
                </a:lnTo>
                <a:lnTo>
                  <a:pt x="932688" y="49783"/>
                </a:lnTo>
                <a:lnTo>
                  <a:pt x="958596" y="49783"/>
                </a:lnTo>
                <a:lnTo>
                  <a:pt x="958596" y="23875"/>
                </a:lnTo>
                <a:close/>
              </a:path>
              <a:path w="1739900" h="78105">
                <a:moveTo>
                  <a:pt x="1010412" y="24002"/>
                </a:moveTo>
                <a:lnTo>
                  <a:pt x="984503" y="24002"/>
                </a:lnTo>
                <a:lnTo>
                  <a:pt x="984503" y="49911"/>
                </a:lnTo>
                <a:lnTo>
                  <a:pt x="1010412" y="49911"/>
                </a:lnTo>
                <a:lnTo>
                  <a:pt x="1010412" y="24002"/>
                </a:lnTo>
                <a:close/>
              </a:path>
              <a:path w="1739900" h="78105">
                <a:moveTo>
                  <a:pt x="1062227" y="24129"/>
                </a:moveTo>
                <a:lnTo>
                  <a:pt x="1036320" y="24129"/>
                </a:lnTo>
                <a:lnTo>
                  <a:pt x="1036320" y="50037"/>
                </a:lnTo>
                <a:lnTo>
                  <a:pt x="1062227" y="50037"/>
                </a:lnTo>
                <a:lnTo>
                  <a:pt x="1062227" y="24129"/>
                </a:lnTo>
                <a:close/>
              </a:path>
              <a:path w="1739900" h="78105">
                <a:moveTo>
                  <a:pt x="1088136" y="24256"/>
                </a:moveTo>
                <a:lnTo>
                  <a:pt x="1088136" y="50164"/>
                </a:lnTo>
                <a:lnTo>
                  <a:pt x="1114044" y="50291"/>
                </a:lnTo>
                <a:lnTo>
                  <a:pt x="1114044" y="24383"/>
                </a:lnTo>
                <a:lnTo>
                  <a:pt x="1088136" y="24256"/>
                </a:lnTo>
                <a:close/>
              </a:path>
              <a:path w="1739900" h="78105">
                <a:moveTo>
                  <a:pt x="1139952" y="24383"/>
                </a:moveTo>
                <a:lnTo>
                  <a:pt x="1139952" y="50291"/>
                </a:lnTo>
                <a:lnTo>
                  <a:pt x="1165860" y="50418"/>
                </a:lnTo>
                <a:lnTo>
                  <a:pt x="1165860" y="24511"/>
                </a:lnTo>
                <a:lnTo>
                  <a:pt x="1139952" y="24383"/>
                </a:lnTo>
                <a:close/>
              </a:path>
              <a:path w="1739900" h="78105">
                <a:moveTo>
                  <a:pt x="1191768" y="24511"/>
                </a:moveTo>
                <a:lnTo>
                  <a:pt x="1191768" y="50418"/>
                </a:lnTo>
                <a:lnTo>
                  <a:pt x="1217676" y="50545"/>
                </a:lnTo>
                <a:lnTo>
                  <a:pt x="1217676" y="24637"/>
                </a:lnTo>
                <a:lnTo>
                  <a:pt x="1191768" y="24511"/>
                </a:lnTo>
                <a:close/>
              </a:path>
              <a:path w="1739900" h="78105">
                <a:moveTo>
                  <a:pt x="1243583" y="24637"/>
                </a:moveTo>
                <a:lnTo>
                  <a:pt x="1243583" y="50545"/>
                </a:lnTo>
                <a:lnTo>
                  <a:pt x="1269492" y="50673"/>
                </a:lnTo>
                <a:lnTo>
                  <a:pt x="1269492" y="24764"/>
                </a:lnTo>
                <a:lnTo>
                  <a:pt x="1243583" y="24637"/>
                </a:lnTo>
                <a:close/>
              </a:path>
              <a:path w="1739900" h="78105">
                <a:moveTo>
                  <a:pt x="1295400" y="24764"/>
                </a:moveTo>
                <a:lnTo>
                  <a:pt x="1295400" y="50673"/>
                </a:lnTo>
                <a:lnTo>
                  <a:pt x="1321307" y="50800"/>
                </a:lnTo>
                <a:lnTo>
                  <a:pt x="1321307" y="24891"/>
                </a:lnTo>
                <a:lnTo>
                  <a:pt x="1295400" y="24764"/>
                </a:lnTo>
                <a:close/>
              </a:path>
              <a:path w="1739900" h="78105">
                <a:moveTo>
                  <a:pt x="1373124" y="25018"/>
                </a:moveTo>
                <a:lnTo>
                  <a:pt x="1347216" y="25018"/>
                </a:lnTo>
                <a:lnTo>
                  <a:pt x="1347216" y="50926"/>
                </a:lnTo>
                <a:lnTo>
                  <a:pt x="1373124" y="50926"/>
                </a:lnTo>
                <a:lnTo>
                  <a:pt x="1373124" y="25018"/>
                </a:lnTo>
                <a:close/>
              </a:path>
              <a:path w="1739900" h="78105">
                <a:moveTo>
                  <a:pt x="1424940" y="25145"/>
                </a:moveTo>
                <a:lnTo>
                  <a:pt x="1399031" y="25145"/>
                </a:lnTo>
                <a:lnTo>
                  <a:pt x="1399031" y="51053"/>
                </a:lnTo>
                <a:lnTo>
                  <a:pt x="1424940" y="51053"/>
                </a:lnTo>
                <a:lnTo>
                  <a:pt x="1424940" y="25145"/>
                </a:lnTo>
                <a:close/>
              </a:path>
              <a:path w="1739900" h="78105">
                <a:moveTo>
                  <a:pt x="1476755" y="25273"/>
                </a:moveTo>
                <a:lnTo>
                  <a:pt x="1450848" y="25273"/>
                </a:lnTo>
                <a:lnTo>
                  <a:pt x="1450848" y="51180"/>
                </a:lnTo>
                <a:lnTo>
                  <a:pt x="1476755" y="51180"/>
                </a:lnTo>
                <a:lnTo>
                  <a:pt x="1476755" y="25273"/>
                </a:lnTo>
                <a:close/>
              </a:path>
              <a:path w="1739900" h="78105">
                <a:moveTo>
                  <a:pt x="1528572" y="25400"/>
                </a:moveTo>
                <a:lnTo>
                  <a:pt x="1502664" y="25400"/>
                </a:lnTo>
                <a:lnTo>
                  <a:pt x="1502664" y="51307"/>
                </a:lnTo>
                <a:lnTo>
                  <a:pt x="1528572" y="51307"/>
                </a:lnTo>
                <a:lnTo>
                  <a:pt x="1528572" y="25400"/>
                </a:lnTo>
                <a:close/>
              </a:path>
              <a:path w="1739900" h="78105">
                <a:moveTo>
                  <a:pt x="1580388" y="25526"/>
                </a:moveTo>
                <a:lnTo>
                  <a:pt x="1554479" y="25526"/>
                </a:lnTo>
                <a:lnTo>
                  <a:pt x="1554479" y="51434"/>
                </a:lnTo>
                <a:lnTo>
                  <a:pt x="1580388" y="51434"/>
                </a:lnTo>
                <a:lnTo>
                  <a:pt x="1580388" y="25526"/>
                </a:lnTo>
                <a:close/>
              </a:path>
              <a:path w="1739900" h="78105">
                <a:moveTo>
                  <a:pt x="1606296" y="25653"/>
                </a:moveTo>
                <a:lnTo>
                  <a:pt x="1606296" y="51562"/>
                </a:lnTo>
                <a:lnTo>
                  <a:pt x="1632203" y="51688"/>
                </a:lnTo>
                <a:lnTo>
                  <a:pt x="1632203" y="25780"/>
                </a:lnTo>
                <a:lnTo>
                  <a:pt x="1606296" y="25653"/>
                </a:lnTo>
                <a:close/>
              </a:path>
              <a:path w="1739900" h="78105">
                <a:moveTo>
                  <a:pt x="1700911" y="0"/>
                </a:moveTo>
                <a:lnTo>
                  <a:pt x="1685764" y="3034"/>
                </a:lnTo>
                <a:lnTo>
                  <a:pt x="1673367" y="11318"/>
                </a:lnTo>
                <a:lnTo>
                  <a:pt x="1664995" y="23627"/>
                </a:lnTo>
                <a:lnTo>
                  <a:pt x="1664551" y="25812"/>
                </a:lnTo>
                <a:lnTo>
                  <a:pt x="1684020" y="25907"/>
                </a:lnTo>
                <a:lnTo>
                  <a:pt x="1684020" y="51815"/>
                </a:lnTo>
                <a:lnTo>
                  <a:pt x="1664542" y="51815"/>
                </a:lnTo>
                <a:lnTo>
                  <a:pt x="1664956" y="53881"/>
                </a:lnTo>
                <a:lnTo>
                  <a:pt x="1673240" y="66278"/>
                </a:lnTo>
                <a:lnTo>
                  <a:pt x="1685549" y="74650"/>
                </a:lnTo>
                <a:lnTo>
                  <a:pt x="1700656" y="77724"/>
                </a:lnTo>
                <a:lnTo>
                  <a:pt x="1715803" y="74689"/>
                </a:lnTo>
                <a:lnTo>
                  <a:pt x="1728200" y="66405"/>
                </a:lnTo>
                <a:lnTo>
                  <a:pt x="1736572" y="54096"/>
                </a:lnTo>
                <a:lnTo>
                  <a:pt x="1737036" y="51815"/>
                </a:lnTo>
                <a:lnTo>
                  <a:pt x="1684020" y="51815"/>
                </a:lnTo>
                <a:lnTo>
                  <a:pt x="1737055" y="51720"/>
                </a:lnTo>
                <a:lnTo>
                  <a:pt x="1739646" y="38988"/>
                </a:lnTo>
                <a:lnTo>
                  <a:pt x="1736611" y="23842"/>
                </a:lnTo>
                <a:lnTo>
                  <a:pt x="1728327" y="11445"/>
                </a:lnTo>
                <a:lnTo>
                  <a:pt x="1716018" y="3073"/>
                </a:lnTo>
                <a:lnTo>
                  <a:pt x="1700911" y="0"/>
                </a:lnTo>
                <a:close/>
              </a:path>
              <a:path w="1739900" h="78105">
                <a:moveTo>
                  <a:pt x="1664551" y="25812"/>
                </a:moveTo>
                <a:lnTo>
                  <a:pt x="1661922" y="38734"/>
                </a:lnTo>
                <a:lnTo>
                  <a:pt x="1664523" y="51720"/>
                </a:lnTo>
                <a:lnTo>
                  <a:pt x="1684020" y="51815"/>
                </a:lnTo>
                <a:lnTo>
                  <a:pt x="1684020" y="25907"/>
                </a:lnTo>
                <a:lnTo>
                  <a:pt x="1664551" y="25812"/>
                </a:lnTo>
                <a:close/>
              </a:path>
              <a:path w="1739900" h="78105">
                <a:moveTo>
                  <a:pt x="1658112" y="25780"/>
                </a:moveTo>
                <a:lnTo>
                  <a:pt x="1658112" y="51688"/>
                </a:lnTo>
                <a:lnTo>
                  <a:pt x="1664523" y="51720"/>
                </a:lnTo>
                <a:lnTo>
                  <a:pt x="1661922" y="38734"/>
                </a:lnTo>
                <a:lnTo>
                  <a:pt x="1664551" y="25812"/>
                </a:lnTo>
                <a:lnTo>
                  <a:pt x="1658112" y="25780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7976" y="1006221"/>
            <a:ext cx="8013700" cy="4940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Jenis</a:t>
            </a:r>
            <a:r>
              <a:rPr sz="1800" b="1" spc="-3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Memori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Memori</a:t>
            </a:r>
            <a:r>
              <a:rPr sz="2400" b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Internal</a:t>
            </a:r>
            <a:endParaRPr sz="2400">
              <a:latin typeface="Verdana"/>
              <a:cs typeface="Verdana"/>
            </a:endParaRPr>
          </a:p>
          <a:p>
            <a:pPr marL="12700" marR="1950085">
              <a:lnSpc>
                <a:spcPct val="100000"/>
              </a:lnSpc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Merupakan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memori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yang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dapat diakses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oleh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processor.</a:t>
            </a:r>
            <a:r>
              <a:rPr sz="24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e.g: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Register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Cache</a:t>
            </a:r>
            <a:r>
              <a:rPr sz="24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utama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yang diluar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processor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30"/>
              </a:spcBef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Memori</a:t>
            </a:r>
            <a:r>
              <a:rPr sz="2400" b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181866"/>
                </a:solidFill>
                <a:latin typeface="Verdana"/>
                <a:cs typeface="Verdana"/>
              </a:rPr>
              <a:t>Eksternal</a:t>
            </a:r>
            <a:endParaRPr sz="2400">
              <a:latin typeface="Verdana"/>
              <a:cs typeface="Verdana"/>
            </a:endParaRPr>
          </a:p>
          <a:p>
            <a:pPr marL="12700" marR="1499870">
              <a:lnSpc>
                <a:spcPct val="100000"/>
              </a:lnSpc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Merupakan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memori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yang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diakses prosesor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melalui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piranti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input-output.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e.g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Hardisk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Flash</a:t>
            </a:r>
            <a:r>
              <a:rPr sz="24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Drive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1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2837688"/>
            <a:ext cx="9144000" cy="4018915"/>
            <a:chOff x="761" y="2837688"/>
            <a:chExt cx="9144000" cy="40189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496" y="2837688"/>
              <a:ext cx="3825240" cy="28544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14899" y="2837688"/>
              <a:ext cx="3934967" cy="209702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59728" y="234442"/>
            <a:ext cx="2082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ROM</a:t>
            </a:r>
            <a:r>
              <a:rPr spc="-70" dirty="0"/>
              <a:t> </a:t>
            </a:r>
            <a:r>
              <a:rPr spc="-5" dirty="0"/>
              <a:t>BIOS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5111" y="1222629"/>
            <a:ext cx="664019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181866"/>
                </a:solidFill>
                <a:latin typeface="Verdana"/>
                <a:cs typeface="Verdana"/>
              </a:rPr>
              <a:t>Menyimpan</a:t>
            </a:r>
            <a:r>
              <a:rPr sz="2200" b="1" spc="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181866"/>
                </a:solidFill>
                <a:latin typeface="Verdana"/>
                <a:cs typeface="Verdana"/>
              </a:rPr>
              <a:t>informasi</a:t>
            </a:r>
            <a:r>
              <a:rPr sz="2200" b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10" dirty="0">
                <a:solidFill>
                  <a:srgbClr val="181866"/>
                </a:solidFill>
                <a:latin typeface="Verdana"/>
                <a:cs typeface="Verdana"/>
              </a:rPr>
              <a:t>mengenai</a:t>
            </a:r>
            <a:r>
              <a:rPr sz="2200" b="1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10" dirty="0">
                <a:solidFill>
                  <a:srgbClr val="181866"/>
                </a:solidFill>
                <a:latin typeface="Verdana"/>
                <a:cs typeface="Verdana"/>
              </a:rPr>
              <a:t>hardware </a:t>
            </a:r>
            <a:r>
              <a:rPr sz="2200" b="1" spc="-7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10" dirty="0">
                <a:solidFill>
                  <a:srgbClr val="181866"/>
                </a:solidFill>
                <a:latin typeface="Verdana"/>
                <a:cs typeface="Verdana"/>
              </a:rPr>
              <a:t>komputer </a:t>
            </a:r>
            <a:r>
              <a:rPr sz="2200" b="1" spc="-5" dirty="0">
                <a:solidFill>
                  <a:srgbClr val="181866"/>
                </a:solidFill>
                <a:latin typeface="Verdana"/>
                <a:cs typeface="Verdana"/>
              </a:rPr>
              <a:t>/ mainboard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181866"/>
                </a:solidFill>
                <a:latin typeface="Verdana"/>
                <a:cs typeface="Verdana"/>
              </a:rPr>
              <a:t>BIOS </a:t>
            </a:r>
            <a:r>
              <a:rPr sz="2200" b="1" spc="-10" dirty="0">
                <a:solidFill>
                  <a:srgbClr val="181866"/>
                </a:solidFill>
                <a:latin typeface="Verdana"/>
                <a:cs typeface="Verdana"/>
              </a:rPr>
              <a:t>dapat</a:t>
            </a:r>
            <a:r>
              <a:rPr sz="2200" b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181866"/>
                </a:solidFill>
                <a:latin typeface="Verdana"/>
                <a:cs typeface="Verdana"/>
              </a:rPr>
              <a:t>di</a:t>
            </a:r>
            <a:r>
              <a:rPr sz="2200" b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181866"/>
                </a:solidFill>
                <a:latin typeface="Verdana"/>
                <a:cs typeface="Verdana"/>
              </a:rPr>
              <a:t>Update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3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Kolaka</a:t>
            </a:r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5713" y="234442"/>
            <a:ext cx="6262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Random</a:t>
            </a:r>
            <a:r>
              <a:rPr spc="25" dirty="0"/>
              <a:t> </a:t>
            </a:r>
            <a:r>
              <a:rPr spc="-10" dirty="0"/>
              <a:t>Access</a:t>
            </a:r>
            <a:r>
              <a:rPr spc="25" dirty="0"/>
              <a:t> </a:t>
            </a:r>
            <a:r>
              <a:rPr spc="-5" dirty="0"/>
              <a:t>Memory </a:t>
            </a:r>
            <a:r>
              <a:rPr spc="-10" dirty="0"/>
              <a:t>(RAM)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7062" y="2401951"/>
            <a:ext cx="777113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Karakteristik</a:t>
            </a:r>
            <a:endParaRPr sz="24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Verdana"/>
              <a:buChar char="-"/>
              <a:tabLst>
                <a:tab pos="355600" algn="l"/>
                <a:tab pos="356235" algn="l"/>
              </a:tabLst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RAM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dibungkus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dalam</a:t>
            </a:r>
            <a:r>
              <a:rPr sz="24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paket berbentuk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chip</a:t>
            </a:r>
            <a:endParaRPr sz="24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Verdana"/>
              <a:buChar char="-"/>
              <a:tabLst>
                <a:tab pos="355600" algn="l"/>
                <a:tab pos="356235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Satuan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penyimpanan dasar</a:t>
            </a:r>
            <a:r>
              <a:rPr sz="24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adalah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sel (1bit/sel)</a:t>
            </a:r>
            <a:endParaRPr sz="2400">
              <a:latin typeface="Verdana"/>
              <a:cs typeface="Verdana"/>
            </a:endParaRPr>
          </a:p>
          <a:p>
            <a:pPr marL="355600" marR="848994" indent="-343535">
              <a:lnSpc>
                <a:spcPct val="100000"/>
              </a:lnSpc>
              <a:buFont typeface="Verdana"/>
              <a:buChar char="-"/>
              <a:tabLst>
                <a:tab pos="355600" algn="l"/>
                <a:tab pos="356235" algn="l"/>
              </a:tabLst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Gabungan beberapa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chip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RAM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membentuk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0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Kolaka</a:t>
            </a:r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0266" y="234442"/>
            <a:ext cx="5647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Static</a:t>
            </a:r>
            <a:r>
              <a:rPr spc="-5" dirty="0"/>
              <a:t> </a:t>
            </a:r>
            <a:r>
              <a:rPr spc="-10" dirty="0"/>
              <a:t>RAM</a:t>
            </a:r>
            <a:r>
              <a:rPr spc="-5" dirty="0"/>
              <a:t> Vs</a:t>
            </a:r>
            <a:r>
              <a:rPr dirty="0"/>
              <a:t> </a:t>
            </a:r>
            <a:r>
              <a:rPr spc="-5" dirty="0"/>
              <a:t>Dynamic</a:t>
            </a:r>
            <a:r>
              <a:rPr spc="10" dirty="0"/>
              <a:t> </a:t>
            </a:r>
            <a:r>
              <a:rPr spc="-10" dirty="0"/>
              <a:t>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5388" y="1255521"/>
            <a:ext cx="7912100" cy="4638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Static</a:t>
            </a:r>
            <a:r>
              <a:rPr sz="2400" b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RAM</a:t>
            </a:r>
            <a:r>
              <a:rPr sz="2400" b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(SRAM)</a:t>
            </a:r>
            <a:endParaRPr sz="2400">
              <a:latin typeface="Verdana"/>
              <a:cs typeface="Verdana"/>
            </a:endParaRPr>
          </a:p>
          <a:p>
            <a:pPr marL="396240" indent="-343535">
              <a:lnSpc>
                <a:spcPct val="100000"/>
              </a:lnSpc>
              <a:buFont typeface="Verdana"/>
              <a:buChar char="-"/>
              <a:tabLst>
                <a:tab pos="396240" algn="l"/>
                <a:tab pos="396875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Setiap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sel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menyimpan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bit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dalam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rangkaian</a:t>
            </a:r>
            <a:endParaRPr sz="2400">
              <a:latin typeface="Verdana"/>
              <a:cs typeface="Verdana"/>
            </a:endParaRPr>
          </a:p>
          <a:p>
            <a:pPr marL="396240">
              <a:lnSpc>
                <a:spcPct val="100000"/>
              </a:lnSpc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dengan</a:t>
            </a:r>
            <a:r>
              <a:rPr sz="24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enam</a:t>
            </a:r>
            <a:r>
              <a:rPr sz="24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transistor</a:t>
            </a:r>
            <a:endParaRPr sz="2400">
              <a:latin typeface="Verdana"/>
              <a:cs typeface="Verdana"/>
            </a:endParaRPr>
          </a:p>
          <a:p>
            <a:pPr marL="396240" indent="-343535">
              <a:lnSpc>
                <a:spcPct val="100000"/>
              </a:lnSpc>
              <a:buFont typeface="Verdana"/>
              <a:buChar char="-"/>
              <a:tabLst>
                <a:tab pos="396240" algn="l"/>
                <a:tab pos="396875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Datanya</a:t>
            </a:r>
            <a:r>
              <a:rPr sz="24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akan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bertahan</a:t>
            </a:r>
            <a:r>
              <a:rPr sz="24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terus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selama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diberi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daya</a:t>
            </a:r>
            <a:endParaRPr sz="2400">
              <a:latin typeface="Verdana"/>
              <a:cs typeface="Verdana"/>
            </a:endParaRPr>
          </a:p>
          <a:p>
            <a:pPr marL="396240" indent="-343535">
              <a:lnSpc>
                <a:spcPct val="100000"/>
              </a:lnSpc>
              <a:buFont typeface="Verdana"/>
              <a:buChar char="-"/>
              <a:tabLst>
                <a:tab pos="396240" algn="l"/>
                <a:tab pos="396875" algn="l"/>
              </a:tabLst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Relatif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terhadap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gangguan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seperti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noise</a:t>
            </a:r>
            <a:endParaRPr sz="2400">
              <a:latin typeface="Verdana"/>
              <a:cs typeface="Verdana"/>
            </a:endParaRPr>
          </a:p>
          <a:p>
            <a:pPr marL="396240" indent="-343535">
              <a:lnSpc>
                <a:spcPct val="100000"/>
              </a:lnSpc>
              <a:buFont typeface="Verdana"/>
              <a:buChar char="-"/>
              <a:tabLst>
                <a:tab pos="396240" algn="l"/>
                <a:tab pos="396875" algn="l"/>
              </a:tabLst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Lebih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cepat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mahal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dari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DRAM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Dynamic</a:t>
            </a:r>
            <a:r>
              <a:rPr sz="2400" b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RAM(DRAM)</a:t>
            </a:r>
            <a:endParaRPr sz="2400">
              <a:latin typeface="Verdana"/>
              <a:cs typeface="Verdana"/>
            </a:endParaRPr>
          </a:p>
          <a:p>
            <a:pPr marL="355600" marR="399415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Setiap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sel menyimpan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bit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dalam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kapasitor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dan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transistor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Datanya</a:t>
            </a:r>
            <a:r>
              <a:rPr sz="24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harus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refresh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setiap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10-100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ms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Sensitif</a:t>
            </a:r>
            <a:r>
              <a:rPr sz="24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terhadap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gangguan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Lebih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lambat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murah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dibanding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SRAM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0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Kolaka</a:t>
            </a:r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0285" y="234442"/>
            <a:ext cx="6258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Organisasi</a:t>
            </a:r>
            <a:r>
              <a:rPr spc="25" dirty="0"/>
              <a:t> </a:t>
            </a:r>
            <a:r>
              <a:rPr spc="-10" dirty="0"/>
              <a:t>DRAM </a:t>
            </a:r>
            <a:r>
              <a:rPr spc="-5" dirty="0"/>
              <a:t>Konvensional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72150" y="2093976"/>
            <a:ext cx="5852160" cy="2847340"/>
            <a:chOff x="1672150" y="2093976"/>
            <a:chExt cx="5852160" cy="28473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2150" y="2163223"/>
              <a:ext cx="3588697" cy="27237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6443" y="2093976"/>
              <a:ext cx="2447544" cy="2846832"/>
            </a:xfrm>
            <a:prstGeom prst="rect">
              <a:avLst/>
            </a:prstGeom>
          </p:spPr>
        </p:pic>
      </p:grpSp>
      <p:sp>
        <p:nvSpPr>
          <p:cNvPr id="10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2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Kolaka</a:t>
            </a:r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0"/>
            <a:ext cx="8990965" cy="1219200"/>
            <a:chOff x="761" y="0"/>
            <a:chExt cx="8990965" cy="1219200"/>
          </a:xfrm>
        </p:grpSpPr>
        <p:sp>
          <p:nvSpPr>
            <p:cNvPr id="3" name="object 3"/>
            <p:cNvSpPr/>
            <p:nvPr/>
          </p:nvSpPr>
          <p:spPr>
            <a:xfrm>
              <a:off x="761" y="838961"/>
              <a:ext cx="8686165" cy="0"/>
            </a:xfrm>
            <a:custGeom>
              <a:avLst/>
              <a:gdLst/>
              <a:ahLst/>
              <a:cxnLst/>
              <a:rect l="l" t="t" r="r" b="b"/>
              <a:pathLst>
                <a:path w="8686165">
                  <a:moveTo>
                    <a:pt x="0" y="0"/>
                  </a:moveTo>
                  <a:lnTo>
                    <a:pt x="8686038" y="0"/>
                  </a:lnTo>
                </a:path>
              </a:pathLst>
            </a:custGeom>
            <a:ln w="19811">
              <a:solidFill>
                <a:srgbClr val="33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3399" y="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0" y="1219200"/>
                  </a:lnTo>
                </a:path>
              </a:pathLst>
            </a:custGeom>
            <a:ln w="12192">
              <a:solidFill>
                <a:srgbClr val="66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" y="152400"/>
              <a:ext cx="609600" cy="609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4" y="457200"/>
              <a:ext cx="304799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199" y="45720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12192">
              <a:solidFill>
                <a:srgbClr val="66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914400"/>
              <a:ext cx="304800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6800" y="685800"/>
              <a:ext cx="304800" cy="3048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61" y="2070696"/>
            <a:ext cx="9144000" cy="4785995"/>
            <a:chOff x="761" y="2070696"/>
            <a:chExt cx="9144000" cy="4785995"/>
          </a:xfrm>
        </p:grpSpPr>
        <p:sp>
          <p:nvSpPr>
            <p:cNvPr id="11" name="object 11"/>
            <p:cNvSpPr/>
            <p:nvPr/>
          </p:nvSpPr>
          <p:spPr>
            <a:xfrm>
              <a:off x="761" y="663016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33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86799" y="6248400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45720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66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9763" y="6248400"/>
              <a:ext cx="304800" cy="304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723375" y="6094476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761999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66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58199" y="6400800"/>
              <a:ext cx="153924" cy="1539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2254" y="2070696"/>
              <a:ext cx="7909065" cy="40847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74380" y="5340096"/>
              <a:ext cx="577596" cy="7635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57159" y="5564123"/>
              <a:ext cx="541020" cy="7086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14032" y="5838444"/>
              <a:ext cx="566927" cy="71018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775452" y="234442"/>
            <a:ext cx="2765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Dynamic</a:t>
            </a:r>
            <a:r>
              <a:rPr spc="-45" dirty="0"/>
              <a:t> </a:t>
            </a:r>
            <a:r>
              <a:rPr spc="-10" dirty="0"/>
              <a:t>RAM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86536" y="1156461"/>
            <a:ext cx="77717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400" dirty="0">
                <a:solidFill>
                  <a:srgbClr val="16165D"/>
                </a:solidFill>
                <a:latin typeface="Verdana"/>
                <a:cs typeface="Verdana"/>
              </a:rPr>
              <a:t>-	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Total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d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x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w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bit,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disimpan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dalam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d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buah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supersel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berukuran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w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bit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568" y="1917192"/>
            <a:ext cx="6048756" cy="43921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23085" y="234442"/>
            <a:ext cx="67157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Membaca</a:t>
            </a:r>
            <a:r>
              <a:rPr spc="15" dirty="0"/>
              <a:t> </a:t>
            </a:r>
            <a:r>
              <a:rPr spc="-10" dirty="0"/>
              <a:t>DRAM</a:t>
            </a:r>
            <a:r>
              <a:rPr spc="5" dirty="0"/>
              <a:t> </a:t>
            </a:r>
            <a:r>
              <a:rPr spc="-5" dirty="0"/>
              <a:t>– Supercell</a:t>
            </a:r>
            <a:r>
              <a:rPr spc="15" dirty="0"/>
              <a:t> </a:t>
            </a:r>
            <a:r>
              <a:rPr spc="-10" dirty="0"/>
              <a:t>(2,1)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6277" y="1106805"/>
            <a:ext cx="829754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Langkah</a:t>
            </a:r>
            <a:r>
              <a:rPr sz="20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1(a) :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 Row</a:t>
            </a:r>
            <a:r>
              <a:rPr sz="20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access</a:t>
            </a:r>
            <a:r>
              <a:rPr sz="20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strobe</a:t>
            </a:r>
            <a:r>
              <a:rPr sz="20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(RAS)</a:t>
            </a:r>
            <a:r>
              <a:rPr sz="20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memilih</a:t>
            </a:r>
            <a:r>
              <a:rPr sz="20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baris</a:t>
            </a:r>
            <a:r>
              <a:rPr sz="20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ke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Langkah</a:t>
            </a:r>
            <a:r>
              <a:rPr sz="20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1(b)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:</a:t>
            </a:r>
            <a:r>
              <a:rPr sz="20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Baris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2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disalin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dari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DRAM</a:t>
            </a:r>
            <a:r>
              <a:rPr sz="20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array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ke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buffer</a:t>
            </a:r>
            <a:r>
              <a:rPr sz="20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baris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" y="2130551"/>
            <a:ext cx="7225283" cy="41788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0920" y="1084326"/>
            <a:ext cx="817054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Langkah</a:t>
            </a:r>
            <a:r>
              <a:rPr sz="20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2(a)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: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column</a:t>
            </a:r>
            <a:r>
              <a:rPr sz="20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access</a:t>
            </a:r>
            <a:r>
              <a:rPr sz="20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strobe</a:t>
            </a:r>
            <a:r>
              <a:rPr sz="20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(CAS)</a:t>
            </a:r>
            <a:r>
              <a:rPr sz="20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memilih</a:t>
            </a:r>
            <a:r>
              <a:rPr sz="20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kolom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L="355600" marR="14986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Langkah 2(b) :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Supercell (2,1) disalin dari buffer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ke saluran </a:t>
            </a:r>
            <a:r>
              <a:rPr sz="2000" i="1" spc="-69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20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dikirim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ke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3085" y="234442"/>
            <a:ext cx="67157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Membaca</a:t>
            </a:r>
            <a:r>
              <a:rPr spc="15" dirty="0"/>
              <a:t> </a:t>
            </a:r>
            <a:r>
              <a:rPr spc="-10" dirty="0"/>
              <a:t>DRAM</a:t>
            </a:r>
            <a:r>
              <a:rPr spc="5" dirty="0"/>
              <a:t> </a:t>
            </a:r>
            <a:r>
              <a:rPr spc="-5" dirty="0"/>
              <a:t>– Supercell</a:t>
            </a:r>
            <a:r>
              <a:rPr spc="15" dirty="0"/>
              <a:t> </a:t>
            </a:r>
            <a:r>
              <a:rPr spc="-10" dirty="0"/>
              <a:t>(2,1)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904" y="2205227"/>
            <a:ext cx="7991856" cy="316839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0920" y="1084326"/>
            <a:ext cx="747331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Bus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adalah</a:t>
            </a:r>
            <a:r>
              <a:rPr sz="20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kumpulan</a:t>
            </a:r>
            <a:r>
              <a:rPr sz="20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saluran</a:t>
            </a:r>
            <a:r>
              <a:rPr sz="20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paralel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20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mengalirkan </a:t>
            </a:r>
            <a:r>
              <a:rPr sz="2000" i="1" spc="-68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sinyal</a:t>
            </a:r>
            <a:r>
              <a:rPr sz="20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alamat,</a:t>
            </a:r>
            <a:r>
              <a:rPr sz="20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kontrol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Umumnya</a:t>
            </a:r>
            <a:r>
              <a:rPr sz="20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digunakan</a:t>
            </a:r>
            <a:r>
              <a:rPr sz="20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bersama</a:t>
            </a:r>
            <a:r>
              <a:rPr sz="20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oleh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beberapa</a:t>
            </a:r>
            <a:r>
              <a:rPr sz="20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device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44773" y="234442"/>
            <a:ext cx="5396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Struktur</a:t>
            </a:r>
            <a:r>
              <a:rPr dirty="0"/>
              <a:t> </a:t>
            </a:r>
            <a:r>
              <a:rPr spc="-5" dirty="0"/>
              <a:t>Bus</a:t>
            </a:r>
            <a:r>
              <a:rPr spc="20" dirty="0"/>
              <a:t> </a:t>
            </a:r>
            <a:r>
              <a:rPr spc="-5" dirty="0"/>
              <a:t>CPU</a:t>
            </a:r>
            <a:r>
              <a:rPr spc="15" dirty="0"/>
              <a:t> </a:t>
            </a:r>
            <a:r>
              <a:rPr spc="-5" dirty="0"/>
              <a:t>-</a:t>
            </a:r>
            <a:r>
              <a:rPr spc="5" dirty="0"/>
              <a:t> </a:t>
            </a:r>
            <a:r>
              <a:rPr spc="-5" dirty="0"/>
              <a:t>Memori</a:t>
            </a:r>
          </a:p>
        </p:txBody>
      </p:sp>
      <p:sp>
        <p:nvSpPr>
          <p:cNvPr id="11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9"/>
          <p:cNvSpPr txBox="1">
            <a:spLocks/>
          </p:cNvSpPr>
          <p:nvPr/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-2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2013</a:t>
            </a:r>
            <a:endParaRPr kumimoji="0" lang="en-US" sz="900" b="0" i="0" u="none" strike="noStrike" kern="1200" cap="none" spc="-2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13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Kolaka</a:t>
            </a:r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6791" y="234442"/>
            <a:ext cx="3473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Contoh</a:t>
            </a:r>
            <a:r>
              <a:rPr spc="-25" dirty="0"/>
              <a:t> </a:t>
            </a:r>
            <a:r>
              <a:rPr spc="-10" dirty="0"/>
              <a:t>Assembly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59" y="1170432"/>
            <a:ext cx="8569452" cy="410413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39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920" y="1167130"/>
            <a:ext cx="59309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2000" dirty="0">
                <a:solidFill>
                  <a:srgbClr val="16165D"/>
                </a:solidFill>
                <a:latin typeface="Verdana"/>
                <a:cs typeface="Verdana"/>
              </a:rPr>
              <a:t>-	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20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meletakan</a:t>
            </a:r>
            <a:r>
              <a:rPr sz="20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alamat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A</a:t>
            </a:r>
            <a:r>
              <a:rPr sz="20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pada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memory</a:t>
            </a:r>
            <a:r>
              <a:rPr sz="20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bus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15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Proses Membaca</a:t>
            </a:r>
            <a:r>
              <a:rPr spc="10" dirty="0"/>
              <a:t> </a:t>
            </a:r>
            <a:r>
              <a:rPr spc="-5" dirty="0"/>
              <a:t>Memori</a:t>
            </a:r>
            <a:r>
              <a:rPr dirty="0"/>
              <a:t> </a:t>
            </a:r>
            <a:r>
              <a:rPr spc="-5" dirty="0"/>
              <a:t>(1)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759" y="2484879"/>
            <a:ext cx="7804868" cy="256860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32452" y="234442"/>
            <a:ext cx="3906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Operasi</a:t>
            </a:r>
            <a:r>
              <a:rPr spc="5" dirty="0"/>
              <a:t> </a:t>
            </a:r>
            <a:r>
              <a:rPr spc="-5" dirty="0"/>
              <a:t>Sel</a:t>
            </a:r>
            <a:r>
              <a:rPr spc="-20" dirty="0"/>
              <a:t> </a:t>
            </a:r>
            <a:r>
              <a:rPr spc="-5" dirty="0"/>
              <a:t>Memori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7976" y="1576196"/>
            <a:ext cx="7967980" cy="3131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Sel</a:t>
            </a:r>
            <a:r>
              <a:rPr sz="2400" b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Memori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Merupakan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elemen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dasar</a:t>
            </a:r>
            <a:r>
              <a:rPr sz="24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dari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sebuah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Sifat</a:t>
            </a:r>
            <a:r>
              <a:rPr sz="2400" b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dari</a:t>
            </a:r>
            <a:r>
              <a:rPr sz="2400" b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181866"/>
                </a:solidFill>
                <a:latin typeface="Verdana"/>
                <a:cs typeface="Verdana"/>
              </a:rPr>
              <a:t>sel</a:t>
            </a:r>
            <a:r>
              <a:rPr sz="2400" b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Memori</a:t>
            </a:r>
            <a:endParaRPr sz="24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Memiliki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dua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keadaan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stabil,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yand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digunakan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untuk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merepresentasikan</a:t>
            </a:r>
            <a:r>
              <a:rPr sz="2400" i="1" spc="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bilangan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biner</a:t>
            </a:r>
            <a:r>
              <a:rPr sz="24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1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atau 0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Mempunyai</a:t>
            </a:r>
            <a:r>
              <a:rPr sz="24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kemampuan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ditulisi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Mempunyai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kemampuan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untuk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dibaca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0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40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920" y="1167130"/>
            <a:ext cx="82816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2000" dirty="0">
                <a:solidFill>
                  <a:srgbClr val="16165D"/>
                </a:solidFill>
                <a:latin typeface="Verdana"/>
                <a:cs typeface="Verdana"/>
              </a:rPr>
              <a:t>-	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Main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memory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membaca</a:t>
            </a:r>
            <a:r>
              <a:rPr sz="20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A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dari memory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bus,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mengambil</a:t>
            </a:r>
            <a:r>
              <a:rPr sz="20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word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x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dan meletakannya</a:t>
            </a:r>
            <a:r>
              <a:rPr sz="20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pada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bus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15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Proses Membaca</a:t>
            </a:r>
            <a:r>
              <a:rPr spc="10" dirty="0"/>
              <a:t> </a:t>
            </a:r>
            <a:r>
              <a:rPr spc="-5" dirty="0"/>
              <a:t>Memori</a:t>
            </a:r>
            <a:r>
              <a:rPr dirty="0"/>
              <a:t> </a:t>
            </a:r>
            <a:r>
              <a:rPr spc="-5" dirty="0"/>
              <a:t>(2)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966" y="2484101"/>
            <a:ext cx="7796137" cy="250743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41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920" y="1167130"/>
            <a:ext cx="80200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2000" dirty="0">
                <a:solidFill>
                  <a:srgbClr val="16165D"/>
                </a:solidFill>
                <a:latin typeface="Verdana"/>
                <a:cs typeface="Verdana"/>
              </a:rPr>
              <a:t>-	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20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membaca</a:t>
            </a:r>
            <a:r>
              <a:rPr sz="20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word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x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dari bus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dan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menyalinnya</a:t>
            </a:r>
            <a:r>
              <a:rPr sz="20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ke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register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%eax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15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Proses Membaca</a:t>
            </a:r>
            <a:r>
              <a:rPr spc="10" dirty="0"/>
              <a:t> </a:t>
            </a:r>
            <a:r>
              <a:rPr spc="-5" dirty="0"/>
              <a:t>Memori</a:t>
            </a:r>
            <a:r>
              <a:rPr dirty="0"/>
              <a:t> </a:t>
            </a:r>
            <a:r>
              <a:rPr spc="-5" dirty="0"/>
              <a:t>(3)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758" y="2449471"/>
            <a:ext cx="7476393" cy="245455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42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920" y="1167130"/>
            <a:ext cx="69278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2000" dirty="0">
                <a:solidFill>
                  <a:srgbClr val="16165D"/>
                </a:solidFill>
                <a:latin typeface="Verdana"/>
                <a:cs typeface="Verdana"/>
              </a:rPr>
              <a:t>-	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20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meletakan</a:t>
            </a:r>
            <a:r>
              <a:rPr sz="20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alamat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A</a:t>
            </a:r>
            <a:r>
              <a:rPr sz="20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pada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bus.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Main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memory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membacanya</a:t>
            </a:r>
            <a:r>
              <a:rPr sz="20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menunggu</a:t>
            </a:r>
            <a:r>
              <a:rPr sz="20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munculnya</a:t>
            </a:r>
            <a:r>
              <a:rPr sz="20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word</a:t>
            </a:r>
            <a:r>
              <a:rPr sz="20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13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Proses</a:t>
            </a:r>
            <a:r>
              <a:rPr spc="10" dirty="0"/>
              <a:t> </a:t>
            </a:r>
            <a:r>
              <a:rPr spc="-5" dirty="0"/>
              <a:t>Menulis</a:t>
            </a:r>
            <a:r>
              <a:rPr spc="35" dirty="0"/>
              <a:t> </a:t>
            </a:r>
            <a:r>
              <a:rPr spc="-5" dirty="0"/>
              <a:t>ke</a:t>
            </a:r>
            <a:r>
              <a:rPr spc="10" dirty="0"/>
              <a:t> </a:t>
            </a:r>
            <a:r>
              <a:rPr spc="-5" dirty="0"/>
              <a:t>Memori</a:t>
            </a:r>
            <a:r>
              <a:rPr spc="-30" dirty="0"/>
              <a:t> </a:t>
            </a:r>
            <a:r>
              <a:rPr spc="-5" dirty="0"/>
              <a:t>(1)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469" y="2442512"/>
            <a:ext cx="7640966" cy="244133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43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920" y="1167130"/>
            <a:ext cx="5166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2000" dirty="0">
                <a:solidFill>
                  <a:srgbClr val="16165D"/>
                </a:solidFill>
                <a:latin typeface="Verdana"/>
                <a:cs typeface="Verdana"/>
              </a:rPr>
              <a:t>-	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20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meletakan</a:t>
            </a:r>
            <a:r>
              <a:rPr sz="20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word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20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y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pada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bus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13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Proses</a:t>
            </a:r>
            <a:r>
              <a:rPr spc="10" dirty="0"/>
              <a:t> </a:t>
            </a:r>
            <a:r>
              <a:rPr spc="-5" dirty="0"/>
              <a:t>Menulis</a:t>
            </a:r>
            <a:r>
              <a:rPr spc="35" dirty="0"/>
              <a:t> </a:t>
            </a:r>
            <a:r>
              <a:rPr spc="-5" dirty="0"/>
              <a:t>ke</a:t>
            </a:r>
            <a:r>
              <a:rPr spc="10" dirty="0"/>
              <a:t> </a:t>
            </a:r>
            <a:r>
              <a:rPr spc="-5" dirty="0"/>
              <a:t>Memori</a:t>
            </a:r>
            <a:r>
              <a:rPr spc="-30" dirty="0"/>
              <a:t> </a:t>
            </a:r>
            <a:r>
              <a:rPr spc="-5" dirty="0"/>
              <a:t>(2)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501" y="2327772"/>
            <a:ext cx="7497339" cy="246337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44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0920" y="1167130"/>
            <a:ext cx="67310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2000" dirty="0">
                <a:solidFill>
                  <a:srgbClr val="16165D"/>
                </a:solidFill>
                <a:latin typeface="Verdana"/>
                <a:cs typeface="Verdana"/>
              </a:rPr>
              <a:t>-	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Main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memory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membaca</a:t>
            </a:r>
            <a:r>
              <a:rPr sz="20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word</a:t>
            </a:r>
            <a:r>
              <a:rPr sz="20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20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y</a:t>
            </a:r>
            <a:r>
              <a:rPr sz="20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spc="-5" dirty="0">
                <a:solidFill>
                  <a:srgbClr val="16165D"/>
                </a:solidFill>
                <a:latin typeface="Verdana"/>
                <a:cs typeface="Verdana"/>
              </a:rPr>
              <a:t>dari bus dan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menyimpannya</a:t>
            </a:r>
            <a:r>
              <a:rPr sz="2000" i="1" spc="-7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di</a:t>
            </a:r>
            <a:r>
              <a:rPr sz="20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alamat</a:t>
            </a:r>
            <a:r>
              <a:rPr sz="20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16165D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135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Proses</a:t>
            </a:r>
            <a:r>
              <a:rPr spc="10" dirty="0"/>
              <a:t> </a:t>
            </a:r>
            <a:r>
              <a:rPr spc="-5" dirty="0"/>
              <a:t>Menulis</a:t>
            </a:r>
            <a:r>
              <a:rPr spc="35" dirty="0"/>
              <a:t> </a:t>
            </a:r>
            <a:r>
              <a:rPr spc="-5" dirty="0"/>
              <a:t>ke</a:t>
            </a:r>
            <a:r>
              <a:rPr spc="10" dirty="0"/>
              <a:t> </a:t>
            </a:r>
            <a:r>
              <a:rPr spc="-5" dirty="0"/>
              <a:t>Memori</a:t>
            </a:r>
            <a:r>
              <a:rPr spc="-30" dirty="0"/>
              <a:t> </a:t>
            </a:r>
            <a:r>
              <a:rPr spc="-5" dirty="0"/>
              <a:t>(3)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494" y="2401040"/>
            <a:ext cx="7288709" cy="237670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45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2547" y="1508760"/>
            <a:ext cx="745235" cy="9845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31023" y="2834639"/>
            <a:ext cx="696468" cy="914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15783" y="4041647"/>
            <a:ext cx="731520" cy="9128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84375" y="1470660"/>
            <a:ext cx="5779008" cy="3483864"/>
          </a:xfrm>
          <a:prstGeom prst="rect">
            <a:avLst/>
          </a:prstGeom>
        </p:spPr>
      </p:pic>
      <p:sp>
        <p:nvSpPr>
          <p:cNvPr id="10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2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Kolaka</a:t>
            </a:r>
            <a:endParaRPr spc="-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0"/>
            <a:ext cx="8990965" cy="1219200"/>
            <a:chOff x="761" y="0"/>
            <a:chExt cx="8990965" cy="1219200"/>
          </a:xfrm>
        </p:grpSpPr>
        <p:sp>
          <p:nvSpPr>
            <p:cNvPr id="3" name="object 3"/>
            <p:cNvSpPr/>
            <p:nvPr/>
          </p:nvSpPr>
          <p:spPr>
            <a:xfrm>
              <a:off x="761" y="838961"/>
              <a:ext cx="8686165" cy="0"/>
            </a:xfrm>
            <a:custGeom>
              <a:avLst/>
              <a:gdLst/>
              <a:ahLst/>
              <a:cxnLst/>
              <a:rect l="l" t="t" r="r" b="b"/>
              <a:pathLst>
                <a:path w="8686165">
                  <a:moveTo>
                    <a:pt x="0" y="0"/>
                  </a:moveTo>
                  <a:lnTo>
                    <a:pt x="8686038" y="0"/>
                  </a:lnTo>
                </a:path>
              </a:pathLst>
            </a:custGeom>
            <a:ln w="19811">
              <a:solidFill>
                <a:srgbClr val="33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3399" y="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0" y="1219200"/>
                  </a:lnTo>
                </a:path>
              </a:pathLst>
            </a:custGeom>
            <a:ln w="12192">
              <a:solidFill>
                <a:srgbClr val="66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" y="152400"/>
              <a:ext cx="609600" cy="609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4" y="457200"/>
              <a:ext cx="304799" cy="304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199" y="45720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12192">
              <a:solidFill>
                <a:srgbClr val="66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914400"/>
              <a:ext cx="304800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6800" y="685800"/>
              <a:ext cx="304800" cy="3048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61" y="6094476"/>
            <a:ext cx="9144000" cy="762000"/>
            <a:chOff x="761" y="6094476"/>
            <a:chExt cx="9144000" cy="762000"/>
          </a:xfrm>
        </p:grpSpPr>
        <p:sp>
          <p:nvSpPr>
            <p:cNvPr id="11" name="object 11"/>
            <p:cNvSpPr/>
            <p:nvPr/>
          </p:nvSpPr>
          <p:spPr>
            <a:xfrm>
              <a:off x="761" y="663016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33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86799" y="6248400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45720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66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9763" y="6248400"/>
              <a:ext cx="304800" cy="304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723375" y="6094476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761999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66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58199" y="6400800"/>
              <a:ext cx="153924" cy="15392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336600"/>
                </a:solidFill>
                <a:latin typeface="Times New Roman"/>
                <a:cs typeface="Times New Roman"/>
              </a:rPr>
              <a:t>46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407911" y="234442"/>
            <a:ext cx="2134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Thank</a:t>
            </a:r>
            <a:r>
              <a:rPr spc="-50" dirty="0"/>
              <a:t> </a:t>
            </a:r>
            <a:r>
              <a:rPr spc="-5" dirty="0"/>
              <a:t>You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427221" y="3031058"/>
            <a:ext cx="2089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Verdana"/>
                <a:cs typeface="Verdana"/>
              </a:rPr>
              <a:t>To</a:t>
            </a:r>
            <a:r>
              <a:rPr sz="1800" i="1" spc="-40" dirty="0">
                <a:latin typeface="Verdana"/>
                <a:cs typeface="Verdana"/>
              </a:rPr>
              <a:t> </a:t>
            </a:r>
            <a:r>
              <a:rPr sz="1800" i="1" dirty="0">
                <a:latin typeface="Verdana"/>
                <a:cs typeface="Verdana"/>
              </a:rPr>
              <a:t>Be</a:t>
            </a:r>
            <a:r>
              <a:rPr sz="1800" i="1" spc="-30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Continued..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366003" y="3183635"/>
            <a:ext cx="3598545" cy="2654935"/>
            <a:chOff x="5366003" y="3183635"/>
            <a:chExt cx="3598545" cy="265493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58683" y="3183635"/>
              <a:ext cx="1205483" cy="15956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91299" y="3669791"/>
              <a:ext cx="1129283" cy="147980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66003" y="4358639"/>
              <a:ext cx="1185672" cy="1479804"/>
            </a:xfrm>
            <a:prstGeom prst="rect">
              <a:avLst/>
            </a:prstGeom>
          </p:spPr>
        </p:pic>
      </p:grpSp>
      <p:sp>
        <p:nvSpPr>
          <p:cNvPr id="26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28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Kolaka</a:t>
            </a:r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32452" y="234442"/>
            <a:ext cx="3906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Operasi</a:t>
            </a:r>
            <a:r>
              <a:rPr spc="5" dirty="0"/>
              <a:t> </a:t>
            </a:r>
            <a:r>
              <a:rPr spc="-5" dirty="0"/>
              <a:t>Sel</a:t>
            </a:r>
            <a:r>
              <a:rPr spc="-20" dirty="0"/>
              <a:t> </a:t>
            </a:r>
            <a:r>
              <a:rPr spc="-5" dirty="0"/>
              <a:t>Memori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9765" y="4407534"/>
            <a:ext cx="700785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Sel</a:t>
            </a:r>
            <a:r>
              <a:rPr sz="2400" b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181866"/>
                </a:solidFill>
                <a:latin typeface="Verdana"/>
                <a:cs typeface="Verdana"/>
              </a:rPr>
              <a:t>Memori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Mempunyai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tiga terminal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fungsi yang mampu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membawa</a:t>
            </a:r>
            <a:r>
              <a:rPr sz="24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sinyal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listrik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5544" y="1315211"/>
            <a:ext cx="6115811" cy="2848356"/>
          </a:xfrm>
          <a:prstGeom prst="rect">
            <a:avLst/>
          </a:prstGeom>
        </p:spPr>
      </p:pic>
      <p:sp>
        <p:nvSpPr>
          <p:cNvPr id="9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1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523" y="1126236"/>
            <a:ext cx="6932677" cy="436016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6061" y="234442"/>
            <a:ext cx="4232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Karakteristik</a:t>
            </a:r>
            <a:r>
              <a:rPr spc="-55" dirty="0"/>
              <a:t> </a:t>
            </a:r>
            <a:r>
              <a:rPr spc="-5" dirty="0"/>
              <a:t>Memori</a:t>
            </a:r>
          </a:p>
        </p:txBody>
      </p:sp>
      <p:sp>
        <p:nvSpPr>
          <p:cNvPr id="8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0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Kolaka</a:t>
            </a:r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20003" y="234442"/>
            <a:ext cx="2919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Lokasi</a:t>
            </a:r>
            <a:r>
              <a:rPr spc="-15" dirty="0"/>
              <a:t> </a:t>
            </a:r>
            <a:r>
              <a:rPr spc="-5" dirty="0"/>
              <a:t>Memori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5927" y="2265121"/>
            <a:ext cx="761492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Register</a:t>
            </a:r>
            <a:endParaRPr sz="24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Verdana"/>
              <a:buChar char="-"/>
              <a:tabLst>
                <a:tab pos="355600" algn="l"/>
                <a:tab pos="356235" algn="l"/>
              </a:tabLst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Berada di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dalam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chip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 prosesor</a:t>
            </a:r>
            <a:endParaRPr sz="2400">
              <a:latin typeface="Verdana"/>
              <a:cs typeface="Verdana"/>
            </a:endParaRPr>
          </a:p>
          <a:p>
            <a:pPr marL="355600" marR="1256030" indent="-343535">
              <a:lnSpc>
                <a:spcPct val="100000"/>
              </a:lnSpc>
              <a:buFont typeface="Verdana"/>
              <a:buChar char="-"/>
              <a:tabLst>
                <a:tab pos="355600" algn="l"/>
                <a:tab pos="356235" algn="l"/>
              </a:tabLst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Diakses langsung</a:t>
            </a:r>
            <a:r>
              <a:rPr sz="24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oleh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processor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untuk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menjalankan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operasinya</a:t>
            </a:r>
            <a:endParaRPr sz="24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buFont typeface="Verdana"/>
              <a:buChar char="-"/>
              <a:tabLst>
                <a:tab pos="355600" algn="l"/>
                <a:tab pos="356235" algn="l"/>
              </a:tabLst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Register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digunakan sebagai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sementara</a:t>
            </a:r>
            <a:endParaRPr sz="24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dalam</a:t>
            </a:r>
            <a:r>
              <a:rPr sz="24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pengolahan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24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processor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0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Kolaka</a:t>
            </a:r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7050" y="6272232"/>
            <a:ext cx="3184525" cy="242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Verdana"/>
                <a:cs typeface="Verdana"/>
              </a:rPr>
              <a:t>©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Eko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Budi</a:t>
            </a:r>
            <a:r>
              <a:rPr sz="1400" spc="-1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Setiawan,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S.Kom.,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M.T.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20" dirty="0"/>
              <a:t> </a:t>
            </a:r>
            <a:r>
              <a:rPr spc="-5" dirty="0"/>
              <a:t>Teknik</a:t>
            </a:r>
            <a:r>
              <a:rPr dirty="0"/>
              <a:t> </a:t>
            </a:r>
            <a:r>
              <a:rPr spc="-5" dirty="0"/>
              <a:t>Informatika</a:t>
            </a:r>
            <a:r>
              <a:rPr dirty="0"/>
              <a:t> -</a:t>
            </a:r>
            <a:r>
              <a:rPr spc="-20" dirty="0"/>
              <a:t> </a:t>
            </a:r>
            <a:r>
              <a:rPr spc="-5" dirty="0"/>
              <a:t>UNIKOM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20003" y="234442"/>
            <a:ext cx="2919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Lokasi</a:t>
            </a:r>
            <a:r>
              <a:rPr spc="-15" dirty="0"/>
              <a:t> </a:t>
            </a:r>
            <a:r>
              <a:rPr spc="-5" dirty="0"/>
              <a:t>Memori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9655" y="1622297"/>
            <a:ext cx="7428230" cy="332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Memori</a:t>
            </a:r>
            <a:r>
              <a:rPr sz="2400" b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Internal</a:t>
            </a:r>
            <a:endParaRPr sz="2400">
              <a:latin typeface="Verdana"/>
              <a:cs typeface="Verdana"/>
            </a:endParaRPr>
          </a:p>
          <a:p>
            <a:pPr marL="432434" indent="-343535">
              <a:lnSpc>
                <a:spcPct val="100000"/>
              </a:lnSpc>
              <a:buFont typeface="Verdana"/>
              <a:buChar char="-"/>
              <a:tabLst>
                <a:tab pos="432434" algn="l"/>
                <a:tab pos="433070" algn="l"/>
              </a:tabLst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Berada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di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luar</a:t>
            </a:r>
            <a:r>
              <a:rPr sz="24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chip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processor</a:t>
            </a:r>
            <a:endParaRPr sz="2400">
              <a:latin typeface="Verdana"/>
              <a:cs typeface="Verdana"/>
            </a:endParaRPr>
          </a:p>
          <a:p>
            <a:pPr marL="432434" indent="-343535">
              <a:lnSpc>
                <a:spcPct val="100000"/>
              </a:lnSpc>
              <a:buFont typeface="Verdana"/>
              <a:buChar char="-"/>
              <a:tabLst>
                <a:tab pos="432434" algn="l"/>
                <a:tab pos="433070" algn="l"/>
              </a:tabLst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Diakses langsung</a:t>
            </a:r>
            <a:r>
              <a:rPr sz="24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oleh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processor</a:t>
            </a:r>
            <a:endParaRPr sz="2400">
              <a:latin typeface="Verdana"/>
              <a:cs typeface="Verdana"/>
            </a:endParaRPr>
          </a:p>
          <a:p>
            <a:pPr marL="432434" marR="5080" indent="-342900">
              <a:lnSpc>
                <a:spcPct val="100000"/>
              </a:lnSpc>
              <a:buFont typeface="Verdana"/>
              <a:buChar char="-"/>
              <a:tabLst>
                <a:tab pos="432434" algn="l"/>
                <a:tab pos="433070" algn="l"/>
              </a:tabLst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Dibedakan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menjadi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utama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cache </a:t>
            </a:r>
            <a:r>
              <a:rPr sz="2400" i="1" spc="-8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181866"/>
                </a:solidFill>
                <a:latin typeface="Verdana"/>
                <a:cs typeface="Verdana"/>
              </a:rPr>
              <a:t>Memori</a:t>
            </a:r>
            <a:r>
              <a:rPr sz="2400" b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181866"/>
                </a:solidFill>
                <a:latin typeface="Verdana"/>
                <a:cs typeface="Verdana"/>
              </a:rPr>
              <a:t>Eksternal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Berada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luar</a:t>
            </a:r>
            <a:r>
              <a:rPr sz="24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chip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processor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Diakses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oleh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processor</a:t>
            </a:r>
            <a:r>
              <a:rPr sz="2400" i="1" spc="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melalui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piranti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I/O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336600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7064" y="234442"/>
            <a:ext cx="3582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Kapasitas</a:t>
            </a:r>
            <a:r>
              <a:rPr spc="-35" dirty="0"/>
              <a:t> </a:t>
            </a:r>
            <a:r>
              <a:rPr spc="-5" dirty="0"/>
              <a:t>Memori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7075" y="1622297"/>
            <a:ext cx="753300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33119" indent="-342900">
              <a:lnSpc>
                <a:spcPct val="100000"/>
              </a:lnSpc>
              <a:spcBef>
                <a:spcPts val="100"/>
              </a:spcBef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Kapasitas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memori internal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atau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eksternal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biasanya</a:t>
            </a:r>
            <a:r>
              <a:rPr sz="24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dinyatakan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dalam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bentuk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Byte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1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Byte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= 1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word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=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1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karakter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1</a:t>
            </a:r>
            <a:r>
              <a:rPr sz="24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Byte</a:t>
            </a:r>
            <a:r>
              <a:rPr sz="24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=</a:t>
            </a:r>
            <a:r>
              <a:rPr sz="2400" i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8</a:t>
            </a:r>
            <a:r>
              <a:rPr sz="24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bit</a:t>
            </a:r>
            <a:endParaRPr sz="2400">
              <a:latin typeface="Verdana"/>
              <a:cs typeface="Verdana"/>
            </a:endParaRPr>
          </a:p>
          <a:p>
            <a:pPr marL="355600" marR="1174750" indent="-342900">
              <a:lnSpc>
                <a:spcPct val="100000"/>
              </a:lnSpc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eksternal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biasanya lebih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besar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kapasitasnya</a:t>
            </a:r>
            <a:r>
              <a:rPr sz="24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daripada</a:t>
            </a:r>
            <a:r>
              <a:rPr sz="24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internal</a:t>
            </a:r>
            <a:endParaRPr sz="24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Verdana"/>
              <a:buChar char="-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Memori</a:t>
            </a:r>
            <a:r>
              <a:rPr sz="2400" i="1" spc="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eksternal</a:t>
            </a:r>
            <a:r>
              <a:rPr sz="2400" i="1" spc="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biasanya lebih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lambat</a:t>
            </a:r>
            <a:r>
              <a:rPr sz="24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dalam </a:t>
            </a:r>
            <a:r>
              <a:rPr sz="2400" i="1" spc="-8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pengaksesan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data</a:t>
            </a:r>
            <a:r>
              <a:rPr sz="2400" i="1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2400" i="1" spc="-5" dirty="0">
                <a:solidFill>
                  <a:srgbClr val="16165D"/>
                </a:solidFill>
                <a:latin typeface="Verdana"/>
                <a:cs typeface="Verdana"/>
              </a:rPr>
              <a:t>daripada memori internal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067050" y="6272232"/>
            <a:ext cx="318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mtClean="0">
                <a:latin typeface="Verdana"/>
                <a:cs typeface="Verdana"/>
              </a:rPr>
              <a:t>©</a:t>
            </a:r>
            <a:r>
              <a:rPr lang="en-US" sz="1400" dirty="0" smtClean="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3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25">
                <a:latin typeface="Verdana"/>
                <a:cs typeface="Verdana"/>
              </a:rPr>
              <a:t> </a:t>
            </a:r>
            <a:r>
              <a:rPr sz="1400" spc="-50" smtClean="0">
                <a:latin typeface="Verdana"/>
                <a:cs typeface="Verdana"/>
              </a:rPr>
              <a:t>M.</a:t>
            </a:r>
            <a:r>
              <a:rPr lang="en-US" sz="1400" spc="-5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19"/>
          <p:cNvSpPr txBox="1"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10" name="object 14"/>
          <p:cNvSpPr txBox="1">
            <a:spLocks noGrp="1"/>
          </p:cNvSpPr>
          <p:nvPr/>
        </p:nvSpPr>
        <p:spPr>
          <a:xfrm>
            <a:off x="6369434" y="662940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Kolaka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1594</Words>
  <Application>Microsoft Office PowerPoint</Application>
  <PresentationFormat>On-screen Show (4:3)</PresentationFormat>
  <Paragraphs>381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Organisasi &amp; Arsitektur Komputer</vt:lpstr>
      <vt:lpstr>Memori</vt:lpstr>
      <vt:lpstr>Memori</vt:lpstr>
      <vt:lpstr>Operasi Sel Memori</vt:lpstr>
      <vt:lpstr>Operasi Sel Memori</vt:lpstr>
      <vt:lpstr>Karakteristik Memori</vt:lpstr>
      <vt:lpstr>Lokasi Memori</vt:lpstr>
      <vt:lpstr>Lokasi Memori</vt:lpstr>
      <vt:lpstr>Kapasitas Memori</vt:lpstr>
      <vt:lpstr>Metode Akses</vt:lpstr>
      <vt:lpstr>Pita Magnetik</vt:lpstr>
      <vt:lpstr>Metode Akses</vt:lpstr>
      <vt:lpstr>Metode Akses</vt:lpstr>
      <vt:lpstr>Metode Akses</vt:lpstr>
      <vt:lpstr>Parameter Utama Kinerja</vt:lpstr>
      <vt:lpstr>Fisik Memori</vt:lpstr>
      <vt:lpstr>Keandalan Memori</vt:lpstr>
      <vt:lpstr>Keandalan Memori</vt:lpstr>
      <vt:lpstr>Slide 19</vt:lpstr>
      <vt:lpstr>Hirarki Memori</vt:lpstr>
      <vt:lpstr>Hirarki Memori</vt:lpstr>
      <vt:lpstr>Spesifikasi Memori</vt:lpstr>
      <vt:lpstr>Satuan Memori</vt:lpstr>
      <vt:lpstr>Satuan Memori</vt:lpstr>
      <vt:lpstr>Slide 25</vt:lpstr>
      <vt:lpstr>Slide 26</vt:lpstr>
      <vt:lpstr>PROM</vt:lpstr>
      <vt:lpstr>PROM</vt:lpstr>
      <vt:lpstr>EEPROM</vt:lpstr>
      <vt:lpstr>ROM BIOS</vt:lpstr>
      <vt:lpstr>Random Access Memory (RAM)</vt:lpstr>
      <vt:lpstr>Static RAM Vs Dynamic RAM</vt:lpstr>
      <vt:lpstr>Organisasi DRAM Konvensional</vt:lpstr>
      <vt:lpstr>Dynamic RAM</vt:lpstr>
      <vt:lpstr>Membaca DRAM – Supercell (2,1)</vt:lpstr>
      <vt:lpstr>Membaca DRAM – Supercell (2,1)</vt:lpstr>
      <vt:lpstr>Struktur Bus CPU - Memori</vt:lpstr>
      <vt:lpstr>Contoh Assembly</vt:lpstr>
      <vt:lpstr>Proses Membaca Memori (1)</vt:lpstr>
      <vt:lpstr>Proses Membaca Memori (2)</vt:lpstr>
      <vt:lpstr>Proses Membaca Memori (3)</vt:lpstr>
      <vt:lpstr>Proses Menulis ke Memori (1)</vt:lpstr>
      <vt:lpstr>Proses Menulis ke Memori (2)</vt:lpstr>
      <vt:lpstr>Proses Menulis ke Memori (3)</vt:lpstr>
      <vt:lpstr>Slide 45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Organisasi &amp; Arsitektur Komputer</dc:title>
  <cp:lastModifiedBy>ADIFA</cp:lastModifiedBy>
  <cp:revision>2</cp:revision>
  <dcterms:created xsi:type="dcterms:W3CDTF">2023-11-09T14:15:39Z</dcterms:created>
  <dcterms:modified xsi:type="dcterms:W3CDTF">2023-11-09T14:55:49Z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2023-11-09T00:00:00Z</vt:filetime>
  </property>
</Properties>
</file>