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906000" cy="6858000" type="A4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18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8AB7-B56F-4822-878B-11A4A5F99789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EE394-E309-47DB-B3B7-9639C2DEB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EE394-E309-47DB-B3B7-9639C2DEBE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F1FB-6E17-4ACE-8CA3-1B7AAD109835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91590-B579-470F-AB44-9DA1314EC7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33800"/>
            <a:ext cx="8420100" cy="8572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ARSITEKTUR SISTEM TERDISTRIBUSI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800600"/>
            <a:ext cx="6934200" cy="1371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Pengampu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MARDIANTO,S.Kom.,M.Cs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USN STATUT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1752600"/>
            <a:ext cx="2050978" cy="182403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0" y="160020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200400" cy="6858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2954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Centralized Architectures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67000"/>
            <a:ext cx="5334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487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6038"/>
            <a:ext cx="6438900" cy="1020762"/>
          </a:xfrm>
        </p:spPr>
        <p:txBody>
          <a:bodyPr>
            <a:noAutofit/>
          </a:bodyPr>
          <a:lstStyle/>
          <a:p>
            <a:r>
              <a:rPr lang="en-US" sz="2800" b="1" dirty="0"/>
              <a:t>Centralized Architectures (Client-Server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9831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Centralized System :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data, proses </a:t>
            </a:r>
            <a:r>
              <a:rPr lang="en-US" dirty="0" err="1" smtClean="0"/>
              <a:t>dan</a:t>
            </a:r>
            <a:r>
              <a:rPr lang="en-US" dirty="0" smtClean="0"/>
              <a:t> interface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terpusat</a:t>
            </a:r>
            <a:r>
              <a:rPr lang="en-US" dirty="0" smtClean="0"/>
              <a:t>. User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terminal </a:t>
            </a:r>
            <a:r>
              <a:rPr lang="en-US" dirty="0" err="1" smtClean="0"/>
              <a:t>atau</a:t>
            </a:r>
            <a:r>
              <a:rPr lang="en-US" dirty="0" smtClean="0"/>
              <a:t> emulator terminal</a:t>
            </a:r>
          </a:p>
          <a:p>
            <a:pPr marL="628650" indent="-400050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computer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 CPU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endParaRPr lang="en-US" dirty="0" smtClean="0"/>
          </a:p>
          <a:p>
            <a:pPr marL="628650" indent="-400050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keandalan</a:t>
            </a:r>
            <a:endParaRPr lang="en-US" dirty="0" smtClean="0"/>
          </a:p>
          <a:p>
            <a:pPr marL="628650" indent="-400050" algn="just">
              <a:buFont typeface="Wingdings" panose="05000000000000000000" pitchFamily="2" charset="2"/>
              <a:buChar char="v"/>
            </a:pP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45809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781800" cy="715962"/>
          </a:xfrm>
        </p:spPr>
        <p:txBody>
          <a:bodyPr>
            <a:noAutofit/>
          </a:bodyPr>
          <a:lstStyle/>
          <a:p>
            <a:r>
              <a:rPr lang="en-US" sz="2800" b="1" dirty="0"/>
              <a:t>Centralized Architectures (Client-Server)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143000"/>
            <a:ext cx="4953000" cy="4419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721512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6613920" cy="1143000"/>
          </a:xfrm>
        </p:spPr>
        <p:txBody>
          <a:bodyPr/>
          <a:lstStyle/>
          <a:p>
            <a:pPr algn="l"/>
            <a:r>
              <a:rPr lang="en-US" b="1" dirty="0"/>
              <a:t>Architectures </a:t>
            </a:r>
            <a:r>
              <a:rPr lang="en-US" b="1" dirty="0" smtClean="0"/>
              <a:t>Client-Server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191000"/>
            <a:ext cx="9182100" cy="19351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Client-server </a:t>
            </a:r>
            <a:r>
              <a:rPr lang="en-US" dirty="0" err="1" smtClean="0"/>
              <a:t>ungul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setup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,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sdm</a:t>
            </a:r>
            <a:r>
              <a:rPr lang="en-US" dirty="0" smtClean="0"/>
              <a:t> yang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8343900" cy="2209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98206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Application Layering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User Interface Level </a:t>
            </a:r>
            <a:r>
              <a:rPr lang="en-US" dirty="0" smtClean="0"/>
              <a:t>: GUI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end user</a:t>
            </a:r>
          </a:p>
          <a:p>
            <a:r>
              <a:rPr lang="en-US" b="1" dirty="0" smtClean="0"/>
              <a:t>Processing level :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pemerosessan</a:t>
            </a:r>
            <a:r>
              <a:rPr lang="en-US" dirty="0" smtClean="0"/>
              <a:t> data – </a:t>
            </a:r>
            <a:r>
              <a:rPr lang="en-US" dirty="0" err="1" smtClean="0"/>
              <a:t>fungsionalitas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endParaRPr lang="en-US" dirty="0" smtClean="0"/>
          </a:p>
          <a:p>
            <a:r>
              <a:rPr lang="en-US" b="1" dirty="0" smtClean="0"/>
              <a:t>Data Level :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basis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file</a:t>
            </a:r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dirty="0" smtClean="0"/>
              <a:t>data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persisten</a:t>
            </a:r>
            <a:r>
              <a:rPr lang="en-US" dirty="0" smtClean="0"/>
              <a:t> :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yang </a:t>
            </a:r>
            <a:r>
              <a:rPr lang="en-US" dirty="0" err="1" smtClean="0"/>
              <a:t>mengaksesnya</a:t>
            </a:r>
            <a:endParaRPr lang="en-US" dirty="0"/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dirty="0" smtClean="0"/>
              <a:t>File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62922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Application </a:t>
            </a:r>
            <a:r>
              <a:rPr lang="en-US" b="1" dirty="0" smtClean="0"/>
              <a:t>Layering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8659420" cy="4572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848554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Multitier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logikal</a:t>
            </a:r>
            <a:r>
              <a:rPr lang="en-US" dirty="0"/>
              <a:t> Layer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fisik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client server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. Ada </a:t>
            </a:r>
            <a:r>
              <a:rPr lang="en-US" dirty="0" err="1" smtClean="0"/>
              <a:t>dua</a:t>
            </a:r>
            <a:r>
              <a:rPr lang="en-US" dirty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742950" indent="-45720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/>
              <a:t>Client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program </a:t>
            </a:r>
            <a:r>
              <a:rPr lang="en-US" dirty="0" err="1"/>
              <a:t>pada</a:t>
            </a:r>
            <a:r>
              <a:rPr lang="en-US" dirty="0"/>
              <a:t> user-interface level</a:t>
            </a:r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dirty="0" smtClean="0"/>
              <a:t> Server </a:t>
            </a:r>
            <a:r>
              <a:rPr lang="en-US" dirty="0"/>
              <a:t>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program </a:t>
            </a: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/>
              <a:t>dan</a:t>
            </a:r>
            <a:r>
              <a:rPr lang="en-US" dirty="0"/>
              <a:t> data level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51170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438900" cy="86836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2 tier </a:t>
            </a:r>
            <a:r>
              <a:rPr lang="en-US" b="1" dirty="0" smtClean="0"/>
              <a:t>architecture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58428"/>
            <a:ext cx="6096000" cy="421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5184378"/>
            <a:ext cx="4876800" cy="108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772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4525963"/>
          </a:xfrm>
        </p:spPr>
        <p:txBody>
          <a:bodyPr/>
          <a:lstStyle/>
          <a:p>
            <a:r>
              <a:rPr lang="en-US" dirty="0"/>
              <a:t>3 tier architecture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kadang</a:t>
            </a:r>
            <a:r>
              <a:rPr lang="en-US" dirty="0"/>
              <a:t> server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client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program </a:t>
            </a:r>
            <a:r>
              <a:rPr lang="en-US" dirty="0" err="1"/>
              <a:t>pada</a:t>
            </a:r>
            <a:r>
              <a:rPr lang="en-US" dirty="0"/>
              <a:t> processing level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server yang </a:t>
            </a:r>
            <a:r>
              <a:rPr lang="en-US" dirty="0" err="1"/>
              <a:t>terpisah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terdistribusi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client </a:t>
            </a:r>
            <a:r>
              <a:rPr lang="en-US" dirty="0" err="1"/>
              <a:t>dan</a:t>
            </a:r>
            <a:r>
              <a:rPr lang="en-US" dirty="0"/>
              <a:t> server </a:t>
            </a:r>
            <a:r>
              <a:rPr lang="en-US" dirty="0" err="1" smtClean="0"/>
              <a:t>mesin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0"/>
            <a:ext cx="64389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3</a:t>
            </a:r>
            <a:r>
              <a:rPr lang="en-US" b="1" dirty="0" smtClean="0"/>
              <a:t> tier architecture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08184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868362"/>
            <a:ext cx="7105650" cy="3657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0"/>
            <a:ext cx="64389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3</a:t>
            </a:r>
            <a:r>
              <a:rPr lang="en-US" b="1" dirty="0" smtClean="0"/>
              <a:t> tier architecture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4648200"/>
            <a:ext cx="5705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971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nn-NO" dirty="0"/>
              <a:t>Arsitektur didefinisikan sebagai suatu rancangan untuk </a:t>
            </a:r>
            <a:r>
              <a:rPr lang="nn-NO" dirty="0" smtClean="0"/>
              <a:t>penyusunan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/>
              <a:t> </a:t>
            </a:r>
            <a:r>
              <a:rPr lang="nn-NO" dirty="0" smtClean="0"/>
              <a:t>serta </a:t>
            </a:r>
            <a:r>
              <a:rPr lang="nn-NO" dirty="0"/>
              <a:t>fungsi masing-masing </a:t>
            </a:r>
            <a:r>
              <a:rPr lang="nn-NO" dirty="0" smtClean="0"/>
              <a:t>komponen, </a:t>
            </a:r>
            <a:r>
              <a:rPr lang="en-US" dirty="0" err="1" smtClean="0"/>
              <a:t>konektifitas</a:t>
            </a:r>
            <a:r>
              <a:rPr lang="en-US" dirty="0" smtClean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10400" y="-28574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60235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0"/>
            <a:ext cx="9425553" cy="3124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2400" y="0"/>
            <a:ext cx="64389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N-tier architecture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65665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044"/>
            <a:ext cx="63627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S</a:t>
            </a:r>
            <a:r>
              <a:rPr lang="en-US" sz="3600" b="1" dirty="0" smtClean="0"/>
              <a:t>erver </a:t>
            </a:r>
            <a:r>
              <a:rPr lang="en-US" sz="3600" b="1" dirty="0" err="1"/>
              <a:t>berperan</a:t>
            </a:r>
            <a:r>
              <a:rPr lang="en-US" sz="3600" b="1" dirty="0"/>
              <a:t> </a:t>
            </a:r>
            <a:r>
              <a:rPr lang="en-US" sz="3600" b="1" dirty="0" err="1"/>
              <a:t>sebagai</a:t>
            </a:r>
            <a:r>
              <a:rPr lang="en-US" sz="3600" b="1" dirty="0"/>
              <a:t> </a:t>
            </a:r>
            <a:r>
              <a:rPr lang="en-US" sz="3600" b="1" i="1" dirty="0"/>
              <a:t>client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" y="1828800"/>
            <a:ext cx="8703129" cy="3124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66465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3200400" cy="6858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1357312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Decentralized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514600"/>
            <a:ext cx="7010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146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"/>
            <a:ext cx="6515100" cy="1143000"/>
          </a:xfrm>
        </p:spPr>
        <p:txBody>
          <a:bodyPr>
            <a:normAutofit/>
          </a:bodyPr>
          <a:lstStyle/>
          <a:p>
            <a:r>
              <a:rPr lang="en-US" b="1" i="1" dirty="0"/>
              <a:t>Decentralized </a:t>
            </a:r>
            <a:r>
              <a:rPr lang="en-US" b="1" i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Horizontal </a:t>
            </a:r>
            <a:r>
              <a:rPr lang="en-US" dirty="0" smtClean="0"/>
              <a:t>distribute</a:t>
            </a:r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level yang </a:t>
            </a:r>
            <a:r>
              <a:rPr lang="en-US" dirty="0" err="1"/>
              <a:t>sama</a:t>
            </a:r>
            <a:r>
              <a:rPr lang="en-US" dirty="0"/>
              <a:t> (equivalent),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bagiannya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balancing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proses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/>
              <a:t>lain Peer-to-peer architecture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53486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04420" cy="868362"/>
          </a:xfrm>
        </p:spPr>
        <p:txBody>
          <a:bodyPr/>
          <a:lstStyle/>
          <a:p>
            <a:pPr algn="l"/>
            <a:r>
              <a:rPr lang="en-US" dirty="0" smtClean="0"/>
              <a:t>P2P 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3486"/>
            <a:ext cx="9296400" cy="15970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Structured peer-to-peer </a:t>
            </a:r>
            <a:r>
              <a:rPr lang="en-US" b="1" dirty="0" smtClean="0"/>
              <a:t>architecture</a:t>
            </a:r>
          </a:p>
          <a:p>
            <a:pPr marL="742950" indent="-400050">
              <a:buFont typeface="Wingdings" panose="05000000000000000000" pitchFamily="2" charset="2"/>
              <a:buChar char="q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di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deterministic procedure,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distributes hash table (DHT).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906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9987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5600700" cy="3428999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 smtClean="0"/>
              <a:t>Unstructured </a:t>
            </a:r>
            <a:r>
              <a:rPr lang="en-US" b="1" i="1" dirty="0"/>
              <a:t>peer-to-peer </a:t>
            </a:r>
            <a:r>
              <a:rPr lang="en-US" b="1" i="1" dirty="0" smtClean="0"/>
              <a:t>architecture</a:t>
            </a:r>
          </a:p>
          <a:p>
            <a:pPr marL="914400" indent="-514350"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menugaskan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mendata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node </a:t>
            </a:r>
            <a:r>
              <a:rPr lang="en-US" dirty="0" err="1"/>
              <a:t>neighboor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data node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tempuh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04420" cy="868362"/>
          </a:xfrm>
        </p:spPr>
        <p:txBody>
          <a:bodyPr/>
          <a:lstStyle/>
          <a:p>
            <a:pPr algn="l"/>
            <a:r>
              <a:rPr lang="en-US" dirty="0" smtClean="0"/>
              <a:t>P2P  Architecture (Cont.)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458959"/>
            <a:ext cx="3581400" cy="33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8506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9643"/>
            <a:ext cx="4800600" cy="5288757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Topology Management of Overlay Networks</a:t>
            </a:r>
          </a:p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structured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unstrustured</a:t>
            </a:r>
            <a:r>
              <a:rPr lang="en-US" dirty="0"/>
              <a:t> peer-to-peer System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.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kehatihatian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entries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topologi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dijaga</a:t>
            </a:r>
            <a:r>
              <a:rPr lang="en-US" dirty="0"/>
              <a:t> </a:t>
            </a:r>
            <a:r>
              <a:rPr lang="en-US" dirty="0" err="1"/>
              <a:t>konektivitasnya</a:t>
            </a:r>
            <a:r>
              <a:rPr lang="en-US" dirty="0"/>
              <a:t>. </a:t>
            </a:r>
            <a:endParaRPr lang="en-US" dirty="0" smtClean="0"/>
          </a:p>
          <a:p>
            <a:pPr marL="28575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04420" cy="868362"/>
          </a:xfrm>
        </p:spPr>
        <p:txBody>
          <a:bodyPr/>
          <a:lstStyle/>
          <a:p>
            <a:pPr algn="l"/>
            <a:r>
              <a:rPr lang="en-US" dirty="0" smtClean="0"/>
              <a:t>P2P  Architecture (Cont.)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37" y="1143000"/>
            <a:ext cx="4953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71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04420" cy="868362"/>
          </a:xfrm>
        </p:spPr>
        <p:txBody>
          <a:bodyPr/>
          <a:lstStyle/>
          <a:p>
            <a:pPr algn="l"/>
            <a:r>
              <a:rPr lang="en-US" dirty="0" smtClean="0"/>
              <a:t>P2P  Architecture (Cont.)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1" y="3200400"/>
            <a:ext cx="9602159" cy="3657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6712" y="959643"/>
            <a:ext cx="9218288" cy="1966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err="1"/>
              <a:t>Pendekatan</a:t>
            </a:r>
            <a:r>
              <a:rPr lang="en-US" dirty="0"/>
              <a:t> TMOOD in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Layering,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742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3930"/>
            <a:ext cx="5181600" cy="535067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err="1"/>
              <a:t>Superpeers</a:t>
            </a:r>
            <a:r>
              <a:rPr lang="en-US" b="1" i="1" dirty="0"/>
              <a:t> </a:t>
            </a:r>
            <a:endParaRPr lang="en-US" b="1" i="1" dirty="0" smtClean="0"/>
          </a:p>
          <a:p>
            <a:pPr marL="857250" indent="-514350" algn="just">
              <a:buFont typeface="Wingdings" panose="05000000000000000000" pitchFamily="2" charset="2"/>
              <a:buChar char="q"/>
            </a:pPr>
            <a:r>
              <a:rPr lang="en-US" b="1" i="1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</a:t>
            </a:r>
            <a:r>
              <a:rPr lang="en-US" dirty="0"/>
              <a:t>item data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 smtClean="0"/>
              <a:t>.</a:t>
            </a:r>
            <a:endParaRPr lang="en-US" dirty="0"/>
          </a:p>
          <a:p>
            <a:pPr marL="857250" indent="-514350" algn="just">
              <a:buFont typeface="Wingdings" panose="05000000000000000000" pitchFamily="2" charset="2"/>
              <a:buChar char="q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Superspeers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scalability,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konektifitas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item data</a:t>
            </a:r>
            <a:r>
              <a:rPr lang="en-US" dirty="0" smtClean="0"/>
              <a:t>.</a:t>
            </a:r>
          </a:p>
          <a:p>
            <a:pPr marL="857250" indent="-514350" algn="just">
              <a:buFont typeface="Wingdings" panose="05000000000000000000" pitchFamily="2" charset="2"/>
              <a:buChar char="q"/>
            </a:pP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Superspeers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peer to peer network</a:t>
            </a:r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04420" cy="868362"/>
          </a:xfrm>
        </p:spPr>
        <p:txBody>
          <a:bodyPr/>
          <a:lstStyle/>
          <a:p>
            <a:pPr algn="l"/>
            <a:r>
              <a:rPr lang="en-US" dirty="0" smtClean="0"/>
              <a:t>P2P  Architecture (Cont.)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514600"/>
            <a:ext cx="3938588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517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9144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Hybrid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90800"/>
            <a:ext cx="5400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7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2" y="33337"/>
            <a:ext cx="8915400" cy="1033464"/>
          </a:xfrm>
        </p:spPr>
        <p:txBody>
          <a:bodyPr/>
          <a:lstStyle/>
          <a:p>
            <a:pPr algn="l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5638799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/>
              <a:t>Software </a:t>
            </a:r>
            <a:r>
              <a:rPr lang="en-US" b="1" i="1" dirty="0"/>
              <a:t>architectures </a:t>
            </a:r>
            <a:r>
              <a:rPr lang="en-US" dirty="0" smtClean="0"/>
              <a:t>: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 Focus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logis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b="1" dirty="0" smtClean="0"/>
              <a:t>System </a:t>
            </a:r>
            <a:r>
              <a:rPr lang="en-US" b="1" i="1" dirty="0"/>
              <a:t>architectures</a:t>
            </a:r>
            <a:r>
              <a:rPr lang="en-US" i="1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pPr marL="857250" indent="-457200"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(</a:t>
            </a: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terpusat</a:t>
            </a:r>
            <a:r>
              <a:rPr lang="en-US" dirty="0" smtClean="0"/>
              <a:t>), 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fungsionalitas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(decentralization) </a:t>
            </a:r>
            <a:r>
              <a:rPr lang="en-US" dirty="0" err="1" smtClean="0"/>
              <a:t>atau</a:t>
            </a:r>
            <a:r>
              <a:rPr lang="en-US" dirty="0" smtClean="0"/>
              <a:t> hybrid (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3420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119109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5295900" cy="5635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Hybrid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2" y="965199"/>
            <a:ext cx="8039100" cy="353060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Edge-Server Systems</a:t>
            </a:r>
          </a:p>
          <a:p>
            <a:pPr marL="857250" indent="-514350">
              <a:buFont typeface="Wingdings" panose="05000000000000000000" pitchFamily="2" charset="2"/>
              <a:buChar char="q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di </a:t>
            </a:r>
            <a:r>
              <a:rPr lang="en-US" dirty="0" err="1"/>
              <a:t>jaringan</a:t>
            </a:r>
            <a:r>
              <a:rPr lang="en-US" dirty="0"/>
              <a:t> internet </a:t>
            </a:r>
            <a:r>
              <a:rPr lang="en-US" dirty="0" err="1"/>
              <a:t>dimana</a:t>
            </a:r>
            <a:r>
              <a:rPr lang="en-US" dirty="0"/>
              <a:t> server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edge (</a:t>
            </a:r>
            <a:r>
              <a:rPr lang="en-US" dirty="0" err="1"/>
              <a:t>tepi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jaringan</a:t>
            </a:r>
            <a:endParaRPr lang="en-US" dirty="0"/>
          </a:p>
          <a:p>
            <a:pPr marL="857250" indent="-514350">
              <a:buFont typeface="Wingdings" panose="05000000000000000000" pitchFamily="2" charset="2"/>
              <a:buChar char="q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/>
              <a:t>Edge server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content (</a:t>
            </a:r>
            <a:r>
              <a:rPr lang="en-US" dirty="0" err="1"/>
              <a:t>isi</a:t>
            </a:r>
            <a:r>
              <a:rPr lang="en-US" dirty="0"/>
              <a:t>),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proses filtering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transcoding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62"/>
            <a:ext cx="9906000" cy="2362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66489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9067800" cy="2667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Collaborative </a:t>
            </a:r>
            <a:r>
              <a:rPr lang="en-US" dirty="0" smtClean="0"/>
              <a:t>Distributed Systems</a:t>
            </a:r>
          </a:p>
          <a:p>
            <a:pPr marL="857250" indent="-514350">
              <a:buFont typeface="Wingdings" panose="05000000000000000000" pitchFamily="2" charset="2"/>
              <a:buChar char="q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CBS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</a:p>
          <a:p>
            <a:pPr marL="857250" indent="-514350">
              <a:buFont typeface="Wingdings" panose="05000000000000000000" pitchFamily="2" charset="2"/>
              <a:buChar char="q"/>
            </a:pP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BitTorrent</a:t>
            </a:r>
            <a:r>
              <a:rPr lang="en-US" dirty="0"/>
              <a:t> file-sharing </a:t>
            </a:r>
            <a:r>
              <a:rPr lang="en-US" dirty="0" smtClean="0"/>
              <a:t>system</a:t>
            </a:r>
          </a:p>
          <a:p>
            <a:pPr marL="857250" indent="-514350">
              <a:buFont typeface="Wingdings" panose="05000000000000000000" pitchFamily="2" charset="2"/>
              <a:buChar char="q"/>
            </a:pPr>
            <a:r>
              <a:rPr lang="fr-FR" dirty="0" smtClean="0"/>
              <a:t>Component </a:t>
            </a:r>
            <a:r>
              <a:rPr lang="fr-FR" dirty="0" err="1"/>
              <a:t>dapat</a:t>
            </a:r>
            <a:r>
              <a:rPr lang="fr-FR" dirty="0"/>
              <a:t> </a:t>
            </a:r>
            <a:r>
              <a:rPr lang="fr-FR" dirty="0" err="1"/>
              <a:t>redirect</a:t>
            </a:r>
            <a:r>
              <a:rPr lang="fr-FR" dirty="0"/>
              <a:t> client </a:t>
            </a:r>
            <a:r>
              <a:rPr lang="fr-FR" dirty="0" err="1"/>
              <a:t>untuk</a:t>
            </a:r>
            <a:r>
              <a:rPr lang="fr-FR" dirty="0"/>
              <a:t> </a:t>
            </a:r>
            <a:r>
              <a:rPr lang="fr-FR" dirty="0" err="1"/>
              <a:t>akses</a:t>
            </a:r>
            <a:r>
              <a:rPr lang="fr-FR" dirty="0"/>
              <a:t> server </a:t>
            </a:r>
            <a:r>
              <a:rPr lang="fr-FR" dirty="0" err="1"/>
              <a:t>lain</a:t>
            </a:r>
            <a:r>
              <a:rPr lang="fr-FR" dirty="0"/>
              <a:t>, </a:t>
            </a:r>
            <a:r>
              <a:rPr lang="fr-FR" dirty="0" err="1"/>
              <a:t>analisa</a:t>
            </a:r>
            <a:r>
              <a:rPr lang="fr-FR" dirty="0"/>
              <a:t> </a:t>
            </a:r>
            <a:r>
              <a:rPr lang="fr-FR" dirty="0" err="1"/>
              <a:t>pola</a:t>
            </a:r>
            <a:r>
              <a:rPr lang="fr-FR" dirty="0"/>
              <a:t> </a:t>
            </a:r>
            <a:r>
              <a:rPr lang="fr-FR" dirty="0" err="1"/>
              <a:t>akses</a:t>
            </a:r>
            <a:r>
              <a:rPr lang="fr-FR" dirty="0"/>
              <a:t> client, </a:t>
            </a:r>
            <a:r>
              <a:rPr lang="fr-FR" dirty="0" err="1"/>
              <a:t>memanage</a:t>
            </a:r>
            <a:r>
              <a:rPr lang="fr-FR" dirty="0"/>
              <a:t> </a:t>
            </a:r>
            <a:r>
              <a:rPr lang="fr-FR" dirty="0" err="1"/>
              <a:t>replication</a:t>
            </a:r>
            <a:r>
              <a:rPr lang="fr-FR" dirty="0"/>
              <a:t> data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5295900" cy="56356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Hybrid architecture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6527"/>
            <a:ext cx="9906000" cy="29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929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43840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Architecture Versus Middleware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474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8583"/>
            <a:ext cx="5524500" cy="715962"/>
          </a:xfrm>
        </p:spPr>
        <p:txBody>
          <a:bodyPr>
            <a:noAutofit/>
          </a:bodyPr>
          <a:lstStyle/>
          <a:p>
            <a:r>
              <a:rPr lang="en-US" sz="2800" b="1" i="1" dirty="0"/>
              <a:t>Architecture Versus Middleware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4525963"/>
          </a:xfrm>
        </p:spPr>
        <p:txBody>
          <a:bodyPr/>
          <a:lstStyle/>
          <a:p>
            <a:pPr algn="just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Middleware </a:t>
            </a:r>
            <a:endParaRPr lang="en-US" dirty="0" smtClean="0"/>
          </a:p>
          <a:p>
            <a:pPr algn="just"/>
            <a:r>
              <a:rPr lang="en-US" dirty="0"/>
              <a:t>Middleware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Middleware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middleware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konfigurasi</a:t>
            </a:r>
            <a:r>
              <a:rPr lang="en-US" dirty="0"/>
              <a:t>,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kostumisasi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8660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672206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81600" cy="1143000"/>
          </a:xfrm>
        </p:spPr>
        <p:txBody>
          <a:bodyPr/>
          <a:lstStyle/>
          <a:p>
            <a:pPr algn="l"/>
            <a:r>
              <a:rPr lang="en-US" i="1" dirty="0"/>
              <a:t>Interceptors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3886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Interceptors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mengijinkan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/>
              <a:t>eksekusi</a:t>
            </a:r>
            <a:r>
              <a:rPr lang="en-US" dirty="0"/>
              <a:t>/proses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Interceptors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proses transparency </a:t>
            </a:r>
            <a:r>
              <a:rPr lang="en-US" dirty="0" err="1"/>
              <a:t>dari</a:t>
            </a:r>
            <a:r>
              <a:rPr lang="en-US" dirty="0"/>
              <a:t> Replication </a:t>
            </a:r>
            <a:r>
              <a:rPr lang="en-US" dirty="0" err="1"/>
              <a:t>dan</a:t>
            </a:r>
            <a:r>
              <a:rPr lang="en-US" dirty="0"/>
              <a:t> Performa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1371600"/>
            <a:ext cx="5895975" cy="4572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8660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2745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1475"/>
            <a:ext cx="6781800" cy="1143000"/>
          </a:xfrm>
        </p:spPr>
        <p:txBody>
          <a:bodyPr>
            <a:noAutofit/>
          </a:bodyPr>
          <a:lstStyle/>
          <a:p>
            <a:r>
              <a:rPr lang="en-US" sz="2800" b="1" i="1" dirty="0"/>
              <a:t>General Approaches to Adaptive Software</a:t>
            </a:r>
            <a:br>
              <a:rPr lang="en-US" sz="2800" b="1" i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Kebutuhan akan penyesuaian terhadap lingkungan aplikasi di sistem tersebar adalah perubahan secara terus menerus</a:t>
            </a:r>
            <a:r>
              <a:rPr lang="sv-SE" dirty="0" smtClean="0"/>
              <a:t>.</a:t>
            </a:r>
          </a:p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mobility, </a:t>
            </a:r>
            <a:r>
              <a:rPr lang="en-US" dirty="0" err="1"/>
              <a:t>qualityof</a:t>
            </a:r>
            <a:r>
              <a:rPr lang="en-US" dirty="0"/>
              <a:t>-service networks, </a:t>
            </a:r>
            <a:r>
              <a:rPr lang="en-US" dirty="0" err="1"/>
              <a:t>kerusakan</a:t>
            </a:r>
            <a:r>
              <a:rPr lang="en-US" dirty="0"/>
              <a:t> hardware, </a:t>
            </a:r>
            <a:r>
              <a:rPr lang="en-US" dirty="0" err="1"/>
              <a:t>dan</a:t>
            </a:r>
            <a:r>
              <a:rPr lang="en-US" dirty="0"/>
              <a:t> battery drainage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adaptive </a:t>
            </a:r>
            <a:r>
              <a:rPr lang="en-US" dirty="0" smtClean="0"/>
              <a:t>software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86600" y="0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26068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0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Architecktural</a:t>
            </a:r>
            <a:r>
              <a:rPr lang="en-US" dirty="0" smtClean="0"/>
              <a:t> SISTER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connector </a:t>
            </a:r>
            <a:r>
              <a:rPr lang="en-US" i="1" dirty="0" smtClean="0"/>
              <a:t> </a:t>
            </a:r>
            <a:r>
              <a:rPr lang="en-US" i="1" dirty="0" err="1"/>
              <a:t>bedakan</a:t>
            </a:r>
            <a:r>
              <a:rPr lang="en-US" i="1" dirty="0"/>
              <a:t> </a:t>
            </a:r>
            <a:r>
              <a:rPr lang="en-US" i="1" dirty="0" err="1" smtClean="0"/>
              <a:t>dalam</a:t>
            </a:r>
            <a:r>
              <a:rPr lang="en-US" i="1" dirty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/>
              <a:t>lain ;</a:t>
            </a:r>
            <a:endParaRPr lang="en-US" dirty="0"/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i="1" dirty="0"/>
              <a:t>Layered </a:t>
            </a:r>
            <a:r>
              <a:rPr lang="en-US" i="1" dirty="0" smtClean="0"/>
              <a:t>architectures</a:t>
            </a:r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i="1" dirty="0" smtClean="0"/>
              <a:t>Object-base </a:t>
            </a:r>
            <a:r>
              <a:rPr lang="en-US" i="1" dirty="0"/>
              <a:t>architectures </a:t>
            </a:r>
            <a:endParaRPr lang="en-US" i="1" dirty="0"/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i="1" dirty="0" smtClean="0"/>
              <a:t>Data-Center </a:t>
            </a:r>
            <a:r>
              <a:rPr lang="en-US" i="1" dirty="0"/>
              <a:t>architectures </a:t>
            </a:r>
            <a:endParaRPr lang="en-US" i="1" dirty="0"/>
          </a:p>
          <a:p>
            <a:pPr marL="800100" indent="-457200">
              <a:buFont typeface="Wingdings" panose="05000000000000000000" pitchFamily="2" charset="2"/>
              <a:buChar char="q"/>
            </a:pPr>
            <a:r>
              <a:rPr lang="en-US" i="1" dirty="0" smtClean="0"/>
              <a:t>Event-based </a:t>
            </a:r>
            <a:r>
              <a:rPr lang="en-US" i="1" dirty="0"/>
              <a:t>architectures.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10400" y="-68262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95715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613920" cy="639762"/>
          </a:xfrm>
        </p:spPr>
        <p:txBody>
          <a:bodyPr>
            <a:noAutofit/>
          </a:bodyPr>
          <a:lstStyle/>
          <a:p>
            <a:pPr algn="l"/>
            <a:r>
              <a:rPr lang="en-US" sz="3200" b="1" i="1" dirty="0" smtClean="0"/>
              <a:t>Layer </a:t>
            </a:r>
            <a:r>
              <a:rPr lang="en-US" sz="3200" b="1" i="1" dirty="0" err="1" smtClean="0"/>
              <a:t>vs</a:t>
            </a:r>
            <a:r>
              <a:rPr lang="en-US" sz="3200" b="1" i="1" dirty="0" smtClean="0"/>
              <a:t> </a:t>
            </a:r>
            <a:r>
              <a:rPr lang="en-US" sz="3200" b="1" i="1" dirty="0"/>
              <a:t>Object-base architectures 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15962"/>
            <a:ext cx="4495800" cy="3364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08" y="670657"/>
            <a:ext cx="3933232" cy="32378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5300" y="4124748"/>
            <a:ext cx="4152900" cy="2491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Komponen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layer </a:t>
            </a:r>
            <a:r>
              <a:rPr lang="en-US" dirty="0" err="1" smtClean="0">
                <a:solidFill>
                  <a:schemeClr val="tx1"/>
                </a:solidFill>
              </a:rPr>
              <a:t>archichitectures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organisasikan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lapisan-lapisan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service.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Ex 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OS (Windows, Linux)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tx1"/>
                </a:solidFill>
              </a:rPr>
              <a:t>Potocol</a:t>
            </a:r>
            <a:r>
              <a:rPr lang="en-US" dirty="0" smtClean="0">
                <a:solidFill>
                  <a:schemeClr val="tx1"/>
                </a:solidFill>
              </a:rPr>
              <a:t> Network (OSI, TCP/IP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0" y="4106123"/>
            <a:ext cx="4350540" cy="250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Object-base architectures </a:t>
            </a:r>
            <a:r>
              <a:rPr lang="en-US" i="1" dirty="0" err="1" smtClean="0"/>
              <a:t>mengambarkan</a:t>
            </a:r>
            <a:r>
              <a:rPr lang="en-US" i="1" dirty="0" smtClean="0"/>
              <a:t> </a:t>
            </a:r>
            <a:r>
              <a:rPr lang="en-US" i="1" dirty="0" err="1" smtClean="0"/>
              <a:t>objek</a:t>
            </a:r>
            <a:r>
              <a:rPr lang="en-US" i="1" dirty="0" smtClean="0"/>
              <a:t> </a:t>
            </a:r>
            <a:r>
              <a:rPr lang="en-US" i="1" dirty="0" err="1" smtClean="0"/>
              <a:t>melakukan</a:t>
            </a:r>
            <a:r>
              <a:rPr lang="en-US" i="1" dirty="0" smtClean="0"/>
              <a:t> </a:t>
            </a:r>
            <a:r>
              <a:rPr lang="en-US" i="1" dirty="0" err="1" smtClean="0"/>
              <a:t>koresponden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komponen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komponen</a:t>
            </a:r>
            <a:r>
              <a:rPr lang="en-US" i="1" dirty="0" smtClean="0"/>
              <a:t> </a:t>
            </a:r>
            <a:r>
              <a:rPr lang="en-US" i="1" dirty="0" err="1" smtClean="0"/>
              <a:t>interkoneksi</a:t>
            </a:r>
            <a:r>
              <a:rPr lang="en-US" i="1" dirty="0" smtClean="0"/>
              <a:t> </a:t>
            </a:r>
            <a:r>
              <a:rPr lang="en-US" i="1" dirty="0" err="1" smtClean="0"/>
              <a:t>melaluiprocedure</a:t>
            </a:r>
            <a:r>
              <a:rPr lang="en-US" i="1" dirty="0" smtClean="0"/>
              <a:t> call.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tx1"/>
                </a:solidFill>
              </a:rPr>
              <a:t>Bentuk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Object_base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/>
              <a:t>architectures </a:t>
            </a:r>
            <a:r>
              <a:rPr lang="en-US" i="1" dirty="0" smtClean="0">
                <a:solidFill>
                  <a:schemeClr val="tx1"/>
                </a:solidFill>
              </a:rPr>
              <a:t>di </a:t>
            </a:r>
            <a:r>
              <a:rPr lang="en-US" i="1" dirty="0" err="1" smtClean="0">
                <a:solidFill>
                  <a:schemeClr val="tx1"/>
                </a:solidFill>
              </a:rPr>
              <a:t>gunakan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untuk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aplikasi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perangkat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lunak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dalam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skala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besar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27165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1" dirty="0"/>
              <a:t>Data-center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Tujauan</a:t>
            </a:r>
            <a:r>
              <a:rPr lang="en-US" dirty="0" smtClean="0"/>
              <a:t> :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Pembaharuan</a:t>
            </a:r>
            <a:r>
              <a:rPr lang="en-US" dirty="0" smtClean="0"/>
              <a:t> data</a:t>
            </a:r>
          </a:p>
          <a:p>
            <a:pPr algn="just"/>
            <a:r>
              <a:rPr lang="en-US" dirty="0" smtClean="0"/>
              <a:t>Proses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memodifikasi</a:t>
            </a:r>
            <a:r>
              <a:rPr lang="en-US" dirty="0" smtClean="0"/>
              <a:t> data di </a:t>
            </a:r>
            <a:r>
              <a:rPr lang="en-US" dirty="0" err="1" smtClean="0"/>
              <a:t>beberapa</a:t>
            </a:r>
            <a:r>
              <a:rPr lang="en-US" dirty="0" smtClean="0"/>
              <a:t> repository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</a:p>
          <a:p>
            <a:pPr marL="685800" indent="-228600"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Menangapi</a:t>
            </a:r>
            <a:r>
              <a:rPr lang="en-US" dirty="0"/>
              <a:t> </a:t>
            </a:r>
            <a:r>
              <a:rPr lang="en-US" dirty="0" err="1"/>
              <a:t>Pemintaan</a:t>
            </a:r>
            <a:r>
              <a:rPr lang="en-US" dirty="0"/>
              <a:t> (</a:t>
            </a:r>
            <a:r>
              <a:rPr lang="en-US" dirty="0" err="1"/>
              <a:t>Tradisional</a:t>
            </a:r>
            <a:r>
              <a:rPr lang="en-US" dirty="0"/>
              <a:t> database)</a:t>
            </a:r>
          </a:p>
          <a:p>
            <a:pPr marL="800100"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Klent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kolaboratif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memperbaharui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update (Blackboard system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Ex :Sister </a:t>
            </a:r>
            <a:r>
              <a:rPr lang="en-US" dirty="0" err="1" smtClean="0"/>
              <a:t>Berbasisi</a:t>
            </a:r>
            <a:r>
              <a:rPr lang="en-US" dirty="0" smtClean="0"/>
              <a:t> Web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Web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82136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438900" cy="639762"/>
          </a:xfrm>
        </p:spPr>
        <p:txBody>
          <a:bodyPr>
            <a:noAutofit/>
          </a:bodyPr>
          <a:lstStyle/>
          <a:p>
            <a:pPr algn="l"/>
            <a:r>
              <a:rPr lang="en-US" sz="3600" b="1" i="1" dirty="0"/>
              <a:t>Data-center </a:t>
            </a:r>
            <a:r>
              <a:rPr lang="en-US" sz="3600" b="1" i="1" dirty="0" smtClean="0"/>
              <a:t>architectures (Cont.)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715962"/>
            <a:ext cx="5321229" cy="32464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112" y="3962400"/>
            <a:ext cx="9067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Data center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dipandang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gudang</a:t>
            </a:r>
            <a:r>
              <a:rPr lang="en-US" sz="2400" dirty="0">
                <a:solidFill>
                  <a:srgbClr val="FFFF00"/>
                </a:solidFill>
              </a:rPr>
              <a:t> data (data warehouse) </a:t>
            </a:r>
            <a:r>
              <a:rPr lang="en-US" sz="2400" dirty="0">
                <a:solidFill>
                  <a:schemeClr val="tx1"/>
                </a:solidFill>
              </a:rPr>
              <a:t>yang </a:t>
            </a:r>
            <a:r>
              <a:rPr lang="en-US" sz="2400" dirty="0" err="1">
                <a:solidFill>
                  <a:schemeClr val="tx1"/>
                </a:solidFill>
              </a:rPr>
              <a:t>berfungsi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pengelolaan</a:t>
            </a:r>
            <a:r>
              <a:rPr lang="en-US" sz="2400" dirty="0">
                <a:solidFill>
                  <a:schemeClr val="tx1"/>
                </a:solidFill>
              </a:rPr>
              <a:t> data </a:t>
            </a:r>
            <a:r>
              <a:rPr lang="en-US" sz="2400" dirty="0" err="1">
                <a:solidFill>
                  <a:schemeClr val="tx1"/>
                </a:solidFill>
              </a:rPr>
              <a:t>mulai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pengumpulan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pengolahan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penyimpanan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sampai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penemuan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kembali</a:t>
            </a:r>
            <a:r>
              <a:rPr lang="en-US" sz="2400" dirty="0">
                <a:solidFill>
                  <a:schemeClr val="tx1"/>
                </a:solidFill>
              </a:rPr>
              <a:t> data, </a:t>
            </a:r>
            <a:r>
              <a:rPr lang="en-US" sz="2400" dirty="0" err="1">
                <a:solidFill>
                  <a:schemeClr val="tx1"/>
                </a:solidFill>
              </a:rPr>
              <a:t>serta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mampu</a:t>
            </a:r>
            <a:r>
              <a:rPr lang="en-US" sz="2400" dirty="0">
                <a:solidFill>
                  <a:schemeClr val="tx1"/>
                </a:solidFill>
              </a:rPr>
              <a:t> pula </a:t>
            </a:r>
            <a:r>
              <a:rPr lang="en-US" sz="2400" dirty="0" err="1">
                <a:solidFill>
                  <a:schemeClr val="tx1"/>
                </a:solidFill>
              </a:rPr>
              <a:t>memberikan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dukungan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pengambilan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keputusan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Ex : </a:t>
            </a:r>
            <a:r>
              <a:rPr lang="en-US" sz="2400" dirty="0" err="1" smtClean="0">
                <a:solidFill>
                  <a:schemeClr val="tx1"/>
                </a:solidFill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tersebar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berbasis</a:t>
            </a:r>
            <a:r>
              <a:rPr lang="en-US" sz="2400" dirty="0">
                <a:solidFill>
                  <a:schemeClr val="tx1"/>
                </a:solidFill>
              </a:rPr>
              <a:t> web.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109220" y="-91281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err="1" smtClean="0"/>
              <a:t>Fakultas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Teknologi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Informasi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Prodi </a:t>
            </a:r>
            <a:r>
              <a:rPr lang="en-US" sz="1800" b="1" dirty="0" err="1" smtClean="0"/>
              <a:t>Ilmu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Komputer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2567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963612"/>
          </a:xfrm>
        </p:spPr>
        <p:txBody>
          <a:bodyPr/>
          <a:lstStyle/>
          <a:p>
            <a:pPr algn="l"/>
            <a:r>
              <a:rPr lang="en-US" b="1" dirty="0"/>
              <a:t>Event-based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09824"/>
            <a:ext cx="3800475" cy="421957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Event, </a:t>
            </a:r>
            <a:r>
              <a:rPr lang="en-US" dirty="0" err="1" smtClean="0"/>
              <a:t>dalam</a:t>
            </a:r>
            <a:r>
              <a:rPr lang="en-US" dirty="0" smtClean="0"/>
              <a:t> sister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dipublikasikan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berlangganan</a:t>
            </a:r>
            <a:r>
              <a:rPr lang="en-US" dirty="0" smtClean="0"/>
              <a:t> Ex: 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minat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info </a:t>
            </a:r>
            <a:r>
              <a:rPr lang="en-US" dirty="0" err="1" smtClean="0"/>
              <a:t>pasar</a:t>
            </a:r>
            <a:r>
              <a:rPr lang="en-US" dirty="0" smtClean="0"/>
              <a:t>, </a:t>
            </a:r>
            <a:r>
              <a:rPr lang="en-US" dirty="0" err="1" smtClean="0"/>
              <a:t>pembaruan</a:t>
            </a:r>
            <a:r>
              <a:rPr lang="en-US" dirty="0" smtClean="0"/>
              <a:t> email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Pisahkan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sinkron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238249"/>
            <a:ext cx="3705225" cy="2343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3886200"/>
            <a:ext cx="3800475" cy="2163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base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 smtClean="0"/>
          </a:p>
          <a:p>
            <a:pPr marL="571500" indent="-285750">
              <a:buFont typeface="Wingdings" panose="05000000000000000000" pitchFamily="2" charset="2"/>
              <a:buChar char="q"/>
            </a:pPr>
            <a:r>
              <a:rPr lang="en-US" dirty="0" smtClean="0"/>
              <a:t>Publish subscribe</a:t>
            </a:r>
          </a:p>
          <a:p>
            <a:pPr marL="571500" indent="-285750">
              <a:buFont typeface="Wingdings" panose="05000000000000000000" pitchFamily="2" charset="2"/>
              <a:buChar char="q"/>
            </a:pPr>
            <a:r>
              <a:rPr lang="en-US" dirty="0" smtClean="0"/>
              <a:t>Broadcast</a:t>
            </a:r>
          </a:p>
          <a:p>
            <a:pPr marL="571500" indent="-285750">
              <a:buFont typeface="Wingdings" panose="05000000000000000000" pitchFamily="2" charset="2"/>
              <a:buChar char="q"/>
            </a:pPr>
            <a:r>
              <a:rPr lang="en-US" dirty="0" smtClean="0"/>
              <a:t>P2P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8902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Centralized Architectures (Client-Server</a:t>
            </a:r>
            <a:r>
              <a:rPr lang="en-US" b="1" dirty="0" smtClean="0"/>
              <a:t>)</a:t>
            </a:r>
          </a:p>
          <a:p>
            <a:pPr indent="0">
              <a:buFont typeface="Wingdings" panose="05000000000000000000" pitchFamily="2" charset="2"/>
              <a:buChar char="q"/>
            </a:pPr>
            <a:r>
              <a:rPr lang="en-US" dirty="0" smtClean="0"/>
              <a:t> Application Layering</a:t>
            </a:r>
          </a:p>
          <a:p>
            <a:pPr indent="0">
              <a:buFont typeface="Wingdings" panose="05000000000000000000" pitchFamily="2" charset="2"/>
              <a:buChar char="q"/>
            </a:pPr>
            <a:r>
              <a:rPr lang="en-US" dirty="0" smtClean="0"/>
              <a:t> Multi-tiered Architectures</a:t>
            </a:r>
          </a:p>
          <a:p>
            <a:r>
              <a:rPr lang="en-US" b="1" dirty="0"/>
              <a:t>Decentralized </a:t>
            </a:r>
            <a:r>
              <a:rPr lang="en-US" b="1" dirty="0" smtClean="0"/>
              <a:t>Architectures (P2P)</a:t>
            </a:r>
          </a:p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Structured P2P (Peer-to-Peer) </a:t>
            </a:r>
            <a:r>
              <a:rPr lang="en-US" dirty="0" smtClean="0"/>
              <a:t>Architectures</a:t>
            </a:r>
          </a:p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smtClean="0"/>
              <a:t> Unstructured </a:t>
            </a:r>
            <a:r>
              <a:rPr lang="en-US" dirty="0"/>
              <a:t>P2P </a:t>
            </a:r>
            <a:r>
              <a:rPr lang="en-US" dirty="0" smtClean="0"/>
              <a:t>Architectures</a:t>
            </a:r>
          </a:p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smtClean="0"/>
              <a:t> Topology </a:t>
            </a:r>
            <a:r>
              <a:rPr lang="en-US" dirty="0"/>
              <a:t>Management of Overlay </a:t>
            </a:r>
            <a:r>
              <a:rPr lang="en-US" dirty="0" smtClean="0"/>
              <a:t>Networks</a:t>
            </a:r>
          </a:p>
          <a:p>
            <a:pPr marL="685800" indent="-400050">
              <a:buFont typeface="Wingdings" panose="05000000000000000000" pitchFamily="2" charset="2"/>
              <a:buChar char="q"/>
            </a:pPr>
            <a:r>
              <a:rPr lang="en-US" dirty="0" err="1" smtClean="0"/>
              <a:t>Superpeers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/>
              <a:t>Hybrid </a:t>
            </a:r>
            <a:r>
              <a:rPr lang="en-US" b="1" dirty="0" smtClean="0"/>
              <a:t>Architectures</a:t>
            </a:r>
          </a:p>
          <a:p>
            <a:pPr marL="742950" indent="-457200">
              <a:buFont typeface="Wingdings" panose="05000000000000000000" pitchFamily="2" charset="2"/>
              <a:buChar char="q"/>
            </a:pPr>
            <a:r>
              <a:rPr lang="en-US" dirty="0"/>
              <a:t>Edge-Server </a:t>
            </a:r>
            <a:r>
              <a:rPr lang="en-US" dirty="0" smtClean="0"/>
              <a:t>Systems</a:t>
            </a:r>
          </a:p>
          <a:p>
            <a:pPr marL="742950" indent="-457200">
              <a:buFont typeface="Wingdings" panose="05000000000000000000" pitchFamily="2" charset="2"/>
              <a:buChar char="q"/>
            </a:pPr>
            <a:r>
              <a:rPr lang="en-US" dirty="0"/>
              <a:t>Collaborative Distributed Systems</a:t>
            </a:r>
            <a:endParaRPr lang="en-US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525212"/>
            <a:ext cx="7473264" cy="64185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02124"/>
                </a:solidFill>
                <a:latin typeface="+mn-lt"/>
              </a:rPr>
              <a:t>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+mn-lt"/>
              </a:rPr>
              <a:t>istribution system architecture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76837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4F46D1DB-4E3F-4D27-9076-C242CF3D13E0}"/>
  <p:tag name="ISPRING_RESOURCE_FOLDER" val="E:\Semester Gasal S1\Komdat\Komdat S1 USN Kolaka\BAB I\"/>
  <p:tag name="ISPRING_PRESENTATION_PATH" val="E:\Semester Gasal S1\Komdat\Komdat S1 USN Kolaka\BAB I.pptx"/>
  <p:tag name="ISPRING_PROJECT_FOLDER_UPDATED" val="1"/>
  <p:tag name="ISPRING_SCREEN_RECS_UPDATED" val="E:\Semester Gasal S1\Komdat\Komdat S1 USN Kolaka\BAB I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1134</Words>
  <Application>Microsoft Office PowerPoint</Application>
  <PresentationFormat>A4 Paper (210x297 mm)</PresentationFormat>
  <Paragraphs>159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Office Theme</vt:lpstr>
      <vt:lpstr>ARSITEKTUR SISTEM TERDISTRIBUSI</vt:lpstr>
      <vt:lpstr>ARCHITECTURE</vt:lpstr>
      <vt:lpstr>DEFINITION</vt:lpstr>
      <vt:lpstr>Architecktural SISTER</vt:lpstr>
      <vt:lpstr>Layer vs Object-base architectures </vt:lpstr>
      <vt:lpstr>Data-center architectures</vt:lpstr>
      <vt:lpstr>Data-center architectures (Cont.)</vt:lpstr>
      <vt:lpstr>Event-based Architectures</vt:lpstr>
      <vt:lpstr>Distribution system architecture </vt:lpstr>
      <vt:lpstr>Fakultas Teknologi Informasi Prodi Ilmu Komputer</vt:lpstr>
      <vt:lpstr>Centralized Architectures (Client-Server)</vt:lpstr>
      <vt:lpstr>Centralized Architectures (Client-Server)</vt:lpstr>
      <vt:lpstr>Architectures Client-Server</vt:lpstr>
      <vt:lpstr>Application Layering</vt:lpstr>
      <vt:lpstr>Application Layering (Cont.)</vt:lpstr>
      <vt:lpstr>Multitier Architecture</vt:lpstr>
      <vt:lpstr>2 tier architecture</vt:lpstr>
      <vt:lpstr>PowerPoint Presentation</vt:lpstr>
      <vt:lpstr>PowerPoint Presentation</vt:lpstr>
      <vt:lpstr>PowerPoint Presentation</vt:lpstr>
      <vt:lpstr>Server berperan sebagai client </vt:lpstr>
      <vt:lpstr>Fakultas Teknologi Informasi Prodi Ilmu Komputer</vt:lpstr>
      <vt:lpstr>Decentralized architecture</vt:lpstr>
      <vt:lpstr>P2P  Architecture</vt:lpstr>
      <vt:lpstr>P2P  Architecture (Cont.)</vt:lpstr>
      <vt:lpstr>P2P  Architecture (Cont.)</vt:lpstr>
      <vt:lpstr>P2P  Architecture (Cont.)</vt:lpstr>
      <vt:lpstr>P2P  Architecture (Cont.)</vt:lpstr>
      <vt:lpstr>PowerPoint Presentation</vt:lpstr>
      <vt:lpstr>Hybrid architecture</vt:lpstr>
      <vt:lpstr>Hybrid architecture</vt:lpstr>
      <vt:lpstr>PowerPoint Presentation</vt:lpstr>
      <vt:lpstr>Architecture Versus Middleware </vt:lpstr>
      <vt:lpstr>Interceptors </vt:lpstr>
      <vt:lpstr>General Approaches to Adaptive Software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 MODEL SISTEM KOMUNIKASI</dc:title>
  <dc:creator>MARDIANTO</dc:creator>
  <cp:lastModifiedBy>Windows 10</cp:lastModifiedBy>
  <cp:revision>72</cp:revision>
  <dcterms:created xsi:type="dcterms:W3CDTF">2016-10-13T14:12:25Z</dcterms:created>
  <dcterms:modified xsi:type="dcterms:W3CDTF">2021-09-16T14:38:08Z</dcterms:modified>
</cp:coreProperties>
</file>