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3" r:id="rId4"/>
    <p:sldId id="264" r:id="rId5"/>
    <p:sldId id="265" r:id="rId6"/>
    <p:sldId id="266" r:id="rId7"/>
    <p:sldId id="257" r:id="rId8"/>
    <p:sldId id="258" r:id="rId9"/>
    <p:sldId id="267" r:id="rId10"/>
    <p:sldId id="268" r:id="rId11"/>
    <p:sldId id="260"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65526C1D-0725-495D-BC04-9DB7A0095375}" type="datetimeFigureOut">
              <a:rPr lang="en-US" smtClean="0"/>
              <a:pPr/>
              <a:t>2/1/2018</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2E210914-D4AF-4238-97E5-78E42663D5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526C1D-0725-495D-BC04-9DB7A0095375}" type="datetimeFigureOut">
              <a:rPr lang="en-US" smtClean="0"/>
              <a:pPr/>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10914-D4AF-4238-97E5-78E42663D5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526C1D-0725-495D-BC04-9DB7A0095375}" type="datetimeFigureOut">
              <a:rPr lang="en-US" smtClean="0"/>
              <a:pPr/>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10914-D4AF-4238-97E5-78E42663D5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526C1D-0725-495D-BC04-9DB7A0095375}" type="datetimeFigureOut">
              <a:rPr lang="en-US" smtClean="0"/>
              <a:pPr/>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10914-D4AF-4238-97E5-78E42663D53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5526C1D-0725-495D-BC04-9DB7A0095375}" type="datetimeFigureOut">
              <a:rPr lang="en-US" smtClean="0"/>
              <a:pPr/>
              <a:t>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210914-D4AF-4238-97E5-78E42663D5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5526C1D-0725-495D-BC04-9DB7A0095375}" type="datetimeFigureOut">
              <a:rPr lang="en-US" smtClean="0"/>
              <a:pPr/>
              <a:t>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210914-D4AF-4238-97E5-78E42663D5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65526C1D-0725-495D-BC04-9DB7A0095375}" type="datetimeFigureOut">
              <a:rPr lang="en-US" smtClean="0"/>
              <a:pPr/>
              <a:t>2/1/2018</a:t>
            </a:fld>
            <a:endParaRPr lang="en-US"/>
          </a:p>
        </p:txBody>
      </p:sp>
      <p:sp>
        <p:nvSpPr>
          <p:cNvPr id="27" name="Slide Number Placeholder 26"/>
          <p:cNvSpPr>
            <a:spLocks noGrp="1"/>
          </p:cNvSpPr>
          <p:nvPr>
            <p:ph type="sldNum" sz="quarter" idx="11"/>
          </p:nvPr>
        </p:nvSpPr>
        <p:spPr/>
        <p:txBody>
          <a:bodyPr rtlCol="0"/>
          <a:lstStyle/>
          <a:p>
            <a:fld id="{2E210914-D4AF-4238-97E5-78E42663D53C}"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65526C1D-0725-495D-BC04-9DB7A0095375}" type="datetimeFigureOut">
              <a:rPr lang="en-US" smtClean="0"/>
              <a:pPr/>
              <a:t>2/1/2018</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2E210914-D4AF-4238-97E5-78E42663D5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526C1D-0725-495D-BC04-9DB7A0095375}" type="datetimeFigureOut">
              <a:rPr lang="en-US" smtClean="0"/>
              <a:pPr/>
              <a:t>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210914-D4AF-4238-97E5-78E42663D5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5526C1D-0725-495D-BC04-9DB7A0095375}" type="datetimeFigureOut">
              <a:rPr lang="en-US" smtClean="0"/>
              <a:pPr/>
              <a:t>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210914-D4AF-4238-97E5-78E42663D5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5526C1D-0725-495D-BC04-9DB7A0095375}" type="datetimeFigureOut">
              <a:rPr lang="en-US" smtClean="0"/>
              <a:pPr/>
              <a:t>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210914-D4AF-4238-97E5-78E42663D5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65526C1D-0725-495D-BC04-9DB7A0095375}" type="datetimeFigureOut">
              <a:rPr lang="en-US" smtClean="0"/>
              <a:pPr/>
              <a:t>2/1/2018</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2E210914-D4AF-4238-97E5-78E42663D53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95400"/>
            <a:ext cx="8458200" cy="1470025"/>
          </a:xfrm>
        </p:spPr>
        <p:txBody>
          <a:bodyPr>
            <a:normAutofit/>
          </a:bodyPr>
          <a:lstStyle/>
          <a:p>
            <a:pPr algn="ctr"/>
            <a:r>
              <a:rPr lang="en-US" sz="3200" dirty="0" err="1" smtClean="0"/>
              <a:t>Pertemuan</a:t>
            </a:r>
            <a:r>
              <a:rPr lang="en-US" sz="3200" dirty="0" smtClean="0"/>
              <a:t> </a:t>
            </a:r>
            <a:r>
              <a:rPr lang="en-US" sz="3200" dirty="0" smtClean="0"/>
              <a:t>III</a:t>
            </a:r>
            <a:r>
              <a:rPr lang="en-US" sz="3200" i="1" dirty="0" smtClean="0"/>
              <a:t/>
            </a:r>
            <a:br>
              <a:rPr lang="en-US" sz="3200" i="1" dirty="0" smtClean="0"/>
            </a:br>
            <a:r>
              <a:rPr lang="en-US" sz="3200" i="1" dirty="0" smtClean="0"/>
              <a:t>Global System for Mobile communication</a:t>
            </a:r>
            <a:endParaRPr lang="en-US" sz="3200" dirty="0"/>
          </a:p>
        </p:txBody>
      </p:sp>
      <p:sp>
        <p:nvSpPr>
          <p:cNvPr id="3" name="Subtitle 2"/>
          <p:cNvSpPr>
            <a:spLocks noGrp="1"/>
          </p:cNvSpPr>
          <p:nvPr>
            <p:ph type="subTitle" idx="1"/>
          </p:nvPr>
        </p:nvSpPr>
        <p:spPr>
          <a:xfrm>
            <a:off x="381000" y="4419600"/>
            <a:ext cx="8534400" cy="1752600"/>
          </a:xfrm>
        </p:spPr>
        <p:txBody>
          <a:bodyPr/>
          <a:lstStyle/>
          <a:p>
            <a:pPr algn="ctr"/>
            <a:r>
              <a:rPr lang="en-US" dirty="0" err="1" smtClean="0"/>
              <a:t>Dosen</a:t>
            </a:r>
            <a:r>
              <a:rPr lang="en-US" dirty="0" smtClean="0"/>
              <a:t> </a:t>
            </a:r>
            <a:r>
              <a:rPr lang="en-US" dirty="0" err="1" smtClean="0"/>
              <a:t>Pengampu</a:t>
            </a:r>
            <a:endParaRPr lang="en-US" dirty="0" smtClean="0"/>
          </a:p>
          <a:p>
            <a:pPr algn="ctr"/>
            <a:r>
              <a:rPr lang="en-US" dirty="0" err="1" smtClean="0"/>
              <a:t>MARDIANTO,S.Kom</a:t>
            </a:r>
            <a:r>
              <a:rPr lang="en-US" dirty="0" smtClean="0"/>
              <a:t>., M.Cs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nl-NL" dirty="0" smtClean="0"/>
              <a:t>Keputusan untuk sebuah handover dibuat oleh BSC, yaitu dengan mengevaluasi secara permanent pengukuran yang diambil oleh BTS dan MS. </a:t>
            </a:r>
          </a:p>
          <a:p>
            <a:r>
              <a:rPr lang="nl-NL" dirty="0" smtClean="0"/>
              <a:t>Pengukuran rata-rata oleh BSC dibandingkan dengan nilai-nilai ambang batas (treshold); jika Px melebihi nilai treshold maka dimulai proses handover dengan mencari sebuah sel target yang cocok.</a:t>
            </a:r>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Grp="1" noChangeAspect="1" noChangeArrowheads="1"/>
          </p:cNvPicPr>
          <p:nvPr>
            <p:ph idx="1"/>
          </p:nvPr>
        </p:nvPicPr>
        <p:blipFill>
          <a:blip r:embed="rId2"/>
          <a:srcRect/>
          <a:stretch>
            <a:fillRect/>
          </a:stretch>
        </p:blipFill>
        <p:spPr>
          <a:xfrm>
            <a:off x="0" y="0"/>
            <a:ext cx="9144000" cy="6900186"/>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229600" cy="1066800"/>
          </a:xfrm>
        </p:spPr>
        <p:txBody>
          <a:bodyPr>
            <a:normAutofit/>
          </a:bodyPr>
          <a:lstStyle/>
          <a:p>
            <a:r>
              <a:rPr lang="en-US" sz="3200" dirty="0" err="1" smtClean="0"/>
              <a:t>Arsitektur</a:t>
            </a:r>
            <a:r>
              <a:rPr lang="en-US" sz="3200" dirty="0" smtClean="0"/>
              <a:t> </a:t>
            </a:r>
            <a:r>
              <a:rPr lang="en-US" sz="3200" dirty="0" err="1" smtClean="0"/>
              <a:t>Dasar</a:t>
            </a:r>
            <a:r>
              <a:rPr lang="en-US" sz="3200" dirty="0" smtClean="0"/>
              <a:t> </a:t>
            </a:r>
            <a:r>
              <a:rPr lang="en-US" sz="3200" dirty="0" err="1" smtClean="0"/>
              <a:t>Jaringan</a:t>
            </a:r>
            <a:r>
              <a:rPr lang="en-US" sz="3200" dirty="0" smtClean="0"/>
              <a:t> GPRS </a:t>
            </a:r>
            <a:r>
              <a:rPr lang="en-US" sz="3200" dirty="0" err="1" smtClean="0"/>
              <a:t>dalam</a:t>
            </a:r>
            <a:r>
              <a:rPr lang="en-US" sz="3200" dirty="0" smtClean="0"/>
              <a:t>   GSM</a:t>
            </a:r>
            <a:endParaRPr lang="en-US" sz="3200" dirty="0"/>
          </a:p>
        </p:txBody>
      </p:sp>
      <p:graphicFrame>
        <p:nvGraphicFramePr>
          <p:cNvPr id="2050" name="Object 3"/>
          <p:cNvGraphicFramePr>
            <a:graphicFrameLocks noChangeAspect="1"/>
          </p:cNvGraphicFramePr>
          <p:nvPr/>
        </p:nvGraphicFramePr>
        <p:xfrm>
          <a:off x="152400" y="1447800"/>
          <a:ext cx="8763000" cy="5110163"/>
        </p:xfrm>
        <a:graphic>
          <a:graphicData uri="http://schemas.openxmlformats.org/presentationml/2006/ole">
            <p:oleObj spid="_x0000_s2050" name="Visio" r:id="rId3" imgW="4881960" imgH="2845800" progId="">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Apa</a:t>
            </a:r>
            <a:r>
              <a:rPr lang="en-US" dirty="0" smtClean="0"/>
              <a:t> </a:t>
            </a:r>
            <a:r>
              <a:rPr lang="en-US" dirty="0" err="1" smtClean="0"/>
              <a:t>itu</a:t>
            </a:r>
            <a:r>
              <a:rPr lang="en-US" dirty="0" smtClean="0"/>
              <a:t> GSM ?</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GSM (</a:t>
            </a:r>
            <a:r>
              <a:rPr lang="en-US" i="1" dirty="0" smtClean="0"/>
              <a:t>Global System for Mobile communication) </a:t>
            </a:r>
            <a:r>
              <a:rPr lang="en-US" i="1" dirty="0" err="1" smtClean="0"/>
              <a:t>adalah</a:t>
            </a:r>
            <a:r>
              <a:rPr lang="en-US" i="1" dirty="0" smtClean="0"/>
              <a:t> </a:t>
            </a:r>
            <a:r>
              <a:rPr lang="en-US" i="1" dirty="0" err="1" smtClean="0"/>
              <a:t>suatu</a:t>
            </a:r>
            <a:r>
              <a:rPr lang="en-US" i="1" dirty="0" smtClean="0"/>
              <a:t> </a:t>
            </a:r>
            <a:r>
              <a:rPr lang="en-US" i="1" dirty="0" err="1" smtClean="0"/>
              <a:t>teknologi</a:t>
            </a:r>
            <a:r>
              <a:rPr lang="en-US" i="1" dirty="0" smtClean="0"/>
              <a:t> yang </a:t>
            </a:r>
            <a:r>
              <a:rPr lang="en-US" i="1" dirty="0" err="1" smtClean="0"/>
              <a:t>digunakan</a:t>
            </a:r>
            <a:r>
              <a:rPr lang="en-US" i="1" dirty="0" smtClean="0"/>
              <a:t> </a:t>
            </a:r>
            <a:r>
              <a:rPr lang="en-US" i="1" dirty="0" err="1" smtClean="0"/>
              <a:t>dalam</a:t>
            </a:r>
            <a:r>
              <a:rPr lang="en-US" i="1" dirty="0" smtClean="0"/>
              <a:t> </a:t>
            </a:r>
            <a:r>
              <a:rPr lang="en-US" dirty="0" err="1" smtClean="0"/>
              <a:t>komunikasi</a:t>
            </a:r>
            <a:r>
              <a:rPr lang="en-US" dirty="0" smtClean="0"/>
              <a:t> mobile </a:t>
            </a:r>
            <a:r>
              <a:rPr lang="en-US" dirty="0" err="1" smtClean="0"/>
              <a:t>dengan</a:t>
            </a:r>
            <a:r>
              <a:rPr lang="en-US" dirty="0" smtClean="0"/>
              <a:t> </a:t>
            </a:r>
            <a:r>
              <a:rPr lang="en-US" dirty="0" err="1" smtClean="0"/>
              <a:t>teknik</a:t>
            </a:r>
            <a:r>
              <a:rPr lang="en-US" dirty="0" smtClean="0"/>
              <a:t> digital. </a:t>
            </a:r>
          </a:p>
          <a:p>
            <a:r>
              <a:rPr lang="en-US" dirty="0" smtClean="0"/>
              <a:t> GSM </a:t>
            </a:r>
            <a:r>
              <a:rPr lang="en-US" dirty="0" err="1" smtClean="0"/>
              <a:t>Terdiri</a:t>
            </a:r>
            <a:r>
              <a:rPr lang="en-US" dirty="0" smtClean="0"/>
              <a:t> </a:t>
            </a:r>
            <a:r>
              <a:rPr lang="en-US" dirty="0" err="1" smtClean="0"/>
              <a:t>dari</a:t>
            </a:r>
            <a:r>
              <a:rPr lang="en-US" dirty="0" smtClean="0"/>
              <a:t> </a:t>
            </a:r>
            <a:r>
              <a:rPr lang="en-US" dirty="0" err="1" smtClean="0"/>
              <a:t>Tiga</a:t>
            </a:r>
            <a:r>
              <a:rPr lang="en-US" dirty="0" smtClean="0"/>
              <a:t> </a:t>
            </a:r>
            <a:r>
              <a:rPr lang="en-US" dirty="0" err="1" smtClean="0"/>
              <a:t>Kelompok</a:t>
            </a:r>
            <a:r>
              <a:rPr lang="en-US" dirty="0" smtClean="0"/>
              <a:t>: GSM 900, 1800 </a:t>
            </a:r>
            <a:r>
              <a:rPr lang="en-US" dirty="0" err="1" smtClean="0"/>
              <a:t>dan</a:t>
            </a:r>
            <a:r>
              <a:rPr lang="en-US" dirty="0" smtClean="0"/>
              <a:t> 1900. </a:t>
            </a:r>
          </a:p>
          <a:p>
            <a:pPr algn="just"/>
            <a:r>
              <a:rPr lang="en-US" dirty="0" err="1" smtClean="0"/>
              <a:t>Perbedaan</a:t>
            </a:r>
            <a:r>
              <a:rPr lang="en-US" dirty="0" smtClean="0"/>
              <a:t> </a:t>
            </a:r>
            <a:r>
              <a:rPr lang="en-US" dirty="0" err="1" smtClean="0"/>
              <a:t>ketiga</a:t>
            </a:r>
            <a:r>
              <a:rPr lang="en-US" dirty="0" smtClean="0"/>
              <a:t> </a:t>
            </a:r>
            <a:r>
              <a:rPr lang="en-US" dirty="0" err="1" smtClean="0"/>
              <a:t>kelompok</a:t>
            </a:r>
            <a:r>
              <a:rPr lang="en-US" dirty="0" smtClean="0"/>
              <a:t> </a:t>
            </a:r>
            <a:r>
              <a:rPr lang="en-US" dirty="0" err="1" smtClean="0"/>
              <a:t>tersebut</a:t>
            </a:r>
            <a:r>
              <a:rPr lang="en-US" dirty="0" smtClean="0"/>
              <a:t> </a:t>
            </a:r>
            <a:r>
              <a:rPr lang="en-US" dirty="0" err="1" smtClean="0"/>
              <a:t>adalah</a:t>
            </a:r>
            <a:r>
              <a:rPr lang="en-US" dirty="0" smtClean="0"/>
              <a:t> </a:t>
            </a:r>
            <a:r>
              <a:rPr lang="en-US" dirty="0" err="1" smtClean="0"/>
              <a:t>pada</a:t>
            </a:r>
            <a:r>
              <a:rPr lang="en-US" dirty="0" smtClean="0"/>
              <a:t> </a:t>
            </a:r>
            <a:r>
              <a:rPr lang="en-US" dirty="0" err="1" smtClean="0"/>
              <a:t>lokasi</a:t>
            </a:r>
            <a:r>
              <a:rPr lang="en-US" dirty="0" smtClean="0"/>
              <a:t> band </a:t>
            </a:r>
            <a:r>
              <a:rPr lang="en-US" dirty="0" err="1" smtClean="0"/>
              <a:t>frekuensi</a:t>
            </a:r>
            <a:r>
              <a:rPr lang="en-US" dirty="0" smtClean="0"/>
              <a:t> yang </a:t>
            </a:r>
            <a:r>
              <a:rPr lang="en-US" dirty="0" err="1" smtClean="0"/>
              <a:t>digunakan</a:t>
            </a:r>
            <a:r>
              <a:rPr lang="en-US" dirty="0" smtClean="0"/>
              <a:t>. GSM 900 </a:t>
            </a:r>
            <a:r>
              <a:rPr lang="en-US" dirty="0" err="1" smtClean="0"/>
              <a:t>menggunakan</a:t>
            </a:r>
            <a:r>
              <a:rPr lang="en-US" dirty="0" smtClean="0"/>
              <a:t> </a:t>
            </a:r>
            <a:r>
              <a:rPr lang="en-US" dirty="0" err="1" smtClean="0"/>
              <a:t>frekuensi</a:t>
            </a:r>
            <a:r>
              <a:rPr lang="en-US" dirty="0" smtClean="0"/>
              <a:t> 900 MHz </a:t>
            </a:r>
            <a:r>
              <a:rPr lang="en-US" dirty="0" err="1" smtClean="0"/>
              <a:t>sebagai</a:t>
            </a:r>
            <a:r>
              <a:rPr lang="en-US" dirty="0" smtClean="0"/>
              <a:t> </a:t>
            </a:r>
            <a:r>
              <a:rPr lang="en-US" dirty="0" err="1" smtClean="0"/>
              <a:t>kanal</a:t>
            </a:r>
            <a:r>
              <a:rPr lang="en-US" dirty="0" smtClean="0"/>
              <a:t> </a:t>
            </a:r>
            <a:r>
              <a:rPr lang="en-US" dirty="0" err="1" smtClean="0"/>
              <a:t>transmisinya</a:t>
            </a:r>
            <a:r>
              <a:rPr lang="en-US" dirty="0" smtClean="0"/>
              <a:t>. GSM 1800 </a:t>
            </a:r>
            <a:r>
              <a:rPr lang="en-US" dirty="0" err="1" smtClean="0"/>
              <a:t>dan</a:t>
            </a:r>
            <a:r>
              <a:rPr lang="en-US" dirty="0" smtClean="0"/>
              <a:t> 1900 </a:t>
            </a:r>
            <a:r>
              <a:rPr lang="en-US" dirty="0" err="1" smtClean="0"/>
              <a:t>masing-masing</a:t>
            </a:r>
            <a:r>
              <a:rPr lang="en-US" dirty="0" smtClean="0"/>
              <a:t> </a:t>
            </a:r>
            <a:r>
              <a:rPr lang="en-US" dirty="0" err="1" smtClean="0"/>
              <a:t>menggunakan</a:t>
            </a:r>
            <a:r>
              <a:rPr lang="en-US" dirty="0" smtClean="0"/>
              <a:t> </a:t>
            </a:r>
            <a:r>
              <a:rPr lang="en-US" dirty="0" err="1" smtClean="0"/>
              <a:t>frekuensi</a:t>
            </a:r>
            <a:r>
              <a:rPr lang="en-US" dirty="0" smtClean="0"/>
              <a:t> 1800 </a:t>
            </a:r>
            <a:r>
              <a:rPr lang="en-US" dirty="0" err="1" smtClean="0"/>
              <a:t>dan</a:t>
            </a:r>
            <a:r>
              <a:rPr lang="en-US" dirty="0" smtClean="0"/>
              <a:t> 1900 </a:t>
            </a:r>
            <a:r>
              <a:rPr lang="en-US" dirty="0" err="1" smtClean="0"/>
              <a:t>MHz.</a:t>
            </a:r>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GSM</a:t>
            </a:r>
            <a:endParaRPr lang="en-US" dirty="0"/>
          </a:p>
        </p:txBody>
      </p:sp>
      <p:sp>
        <p:nvSpPr>
          <p:cNvPr id="3" name="Content Placeholder 2"/>
          <p:cNvSpPr>
            <a:spLocks noGrp="1"/>
          </p:cNvSpPr>
          <p:nvPr>
            <p:ph idx="1"/>
          </p:nvPr>
        </p:nvSpPr>
        <p:spPr>
          <a:xfrm>
            <a:off x="457200" y="2249424"/>
            <a:ext cx="8229600" cy="3313176"/>
          </a:xfrm>
        </p:spPr>
        <p:txBody>
          <a:bodyPr/>
          <a:lstStyle/>
          <a:p>
            <a:r>
              <a:rPr lang="nl-NL" dirty="0" smtClean="0"/>
              <a:t>Sebuah Sebuah jaringan GSM terdiri dari beberapa komponen : </a:t>
            </a:r>
          </a:p>
          <a:p>
            <a:pPr lvl="1"/>
            <a:r>
              <a:rPr lang="nl-NL" dirty="0" smtClean="0">
                <a:solidFill>
                  <a:schemeClr val="tx1"/>
                </a:solidFill>
              </a:rPr>
              <a:t>Mobile Station (MS), </a:t>
            </a:r>
          </a:p>
          <a:p>
            <a:pPr lvl="1"/>
            <a:r>
              <a:rPr lang="nl-NL" dirty="0" smtClean="0">
                <a:solidFill>
                  <a:schemeClr val="tx1"/>
                </a:solidFill>
              </a:rPr>
              <a:t>Subscriber Identity Modul (SIM), </a:t>
            </a:r>
          </a:p>
          <a:p>
            <a:pPr lvl="1"/>
            <a:r>
              <a:rPr lang="nl-NL" dirty="0" smtClean="0">
                <a:solidFill>
                  <a:schemeClr val="tx1"/>
                </a:solidFill>
              </a:rPr>
              <a:t>Base Transceiver Station (BTS), </a:t>
            </a:r>
          </a:p>
          <a:p>
            <a:pPr lvl="1"/>
            <a:r>
              <a:rPr lang="nl-NL" dirty="0" smtClean="0">
                <a:solidFill>
                  <a:schemeClr val="tx1"/>
                </a:solidFill>
              </a:rPr>
              <a:t>Base Station Controller (BSC) dan </a:t>
            </a:r>
          </a:p>
          <a:p>
            <a:pPr lvl="1"/>
            <a:r>
              <a:rPr lang="nl-NL" dirty="0" smtClean="0">
                <a:solidFill>
                  <a:schemeClr val="tx1"/>
                </a:solidFill>
              </a:rPr>
              <a:t>Mobile Service Switching Centre (MSC).</a:t>
            </a:r>
            <a:endParaRPr lang="en-US" dirty="0" smtClean="0">
              <a:solidFill>
                <a:schemeClr val="tx1"/>
              </a:solidFill>
            </a:endParaRP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GSM</a:t>
            </a:r>
            <a:endParaRPr lang="en-US" dirty="0"/>
          </a:p>
        </p:txBody>
      </p:sp>
      <p:sp>
        <p:nvSpPr>
          <p:cNvPr id="3" name="Content Placeholder 2"/>
          <p:cNvSpPr>
            <a:spLocks noGrp="1"/>
          </p:cNvSpPr>
          <p:nvPr>
            <p:ph idx="1"/>
          </p:nvPr>
        </p:nvSpPr>
        <p:spPr/>
        <p:txBody>
          <a:bodyPr>
            <a:normAutofit fontScale="92500" lnSpcReduction="10000"/>
          </a:bodyPr>
          <a:lstStyle/>
          <a:p>
            <a:pPr algn="just">
              <a:lnSpc>
                <a:spcPct val="80000"/>
              </a:lnSpc>
              <a:buNone/>
            </a:pPr>
            <a:r>
              <a:rPr lang="en-US" b="1" dirty="0" smtClean="0"/>
              <a:t>Mobile Station (MS)</a:t>
            </a:r>
            <a:endParaRPr lang="en-US" dirty="0" smtClean="0"/>
          </a:p>
          <a:p>
            <a:pPr algn="just">
              <a:lnSpc>
                <a:spcPct val="80000"/>
              </a:lnSpc>
              <a:buNone/>
            </a:pPr>
            <a:r>
              <a:rPr lang="en-US" dirty="0" smtClean="0"/>
              <a:t>   Mobile Station (MS) </a:t>
            </a:r>
            <a:r>
              <a:rPr lang="en-US" dirty="0" err="1" smtClean="0"/>
              <a:t>merupakan</a:t>
            </a:r>
            <a:r>
              <a:rPr lang="en-US" dirty="0" smtClean="0"/>
              <a:t> </a:t>
            </a:r>
            <a:r>
              <a:rPr lang="en-US" dirty="0" err="1" smtClean="0"/>
              <a:t>peralatan</a:t>
            </a:r>
            <a:r>
              <a:rPr lang="en-US" dirty="0" smtClean="0"/>
              <a:t> </a:t>
            </a:r>
            <a:r>
              <a:rPr lang="en-US" dirty="0" err="1" smtClean="0"/>
              <a:t>bergerak</a:t>
            </a:r>
            <a:r>
              <a:rPr lang="en-US" dirty="0" smtClean="0"/>
              <a:t> yang </a:t>
            </a:r>
            <a:r>
              <a:rPr lang="en-US" dirty="0" err="1" smtClean="0"/>
              <a:t>digunakan</a:t>
            </a:r>
            <a:r>
              <a:rPr lang="en-US" dirty="0" smtClean="0"/>
              <a:t> </a:t>
            </a:r>
            <a:r>
              <a:rPr lang="en-US" dirty="0" err="1" smtClean="0"/>
              <a:t>untuk</a:t>
            </a:r>
            <a:r>
              <a:rPr lang="en-US" dirty="0" smtClean="0"/>
              <a:t> </a:t>
            </a:r>
            <a:r>
              <a:rPr lang="en-US" dirty="0" err="1" smtClean="0"/>
              <a:t>mengakses</a:t>
            </a:r>
            <a:r>
              <a:rPr lang="en-US" dirty="0" smtClean="0"/>
              <a:t> </a:t>
            </a:r>
            <a:r>
              <a:rPr lang="en-US" dirty="0" err="1" smtClean="0"/>
              <a:t>layanan</a:t>
            </a:r>
            <a:r>
              <a:rPr lang="en-US" dirty="0" smtClean="0"/>
              <a:t> </a:t>
            </a:r>
            <a:r>
              <a:rPr lang="en-US" dirty="0" err="1" smtClean="0"/>
              <a:t>telekomunikasi</a:t>
            </a:r>
            <a:r>
              <a:rPr lang="en-US" dirty="0" smtClean="0"/>
              <a:t> GSM. MS </a:t>
            </a:r>
            <a:r>
              <a:rPr lang="en-US" dirty="0" err="1" smtClean="0"/>
              <a:t>terdiri</a:t>
            </a:r>
            <a:r>
              <a:rPr lang="en-US" dirty="0" smtClean="0"/>
              <a:t> </a:t>
            </a:r>
            <a:r>
              <a:rPr lang="en-US" dirty="0" err="1" smtClean="0"/>
              <a:t>dari</a:t>
            </a:r>
            <a:r>
              <a:rPr lang="en-US" dirty="0" smtClean="0"/>
              <a:t> smartcard yang </a:t>
            </a:r>
            <a:r>
              <a:rPr lang="en-US" dirty="0" err="1" smtClean="0"/>
              <a:t>disebut</a:t>
            </a:r>
            <a:r>
              <a:rPr lang="en-US" dirty="0" smtClean="0"/>
              <a:t> SIM card </a:t>
            </a:r>
            <a:r>
              <a:rPr lang="en-US" dirty="0" err="1" smtClean="0"/>
              <a:t>dan</a:t>
            </a:r>
            <a:r>
              <a:rPr lang="en-US" dirty="0" smtClean="0"/>
              <a:t> Mobile Equipment (ME) .</a:t>
            </a:r>
            <a:endParaRPr lang="en-US" b="1" dirty="0" smtClean="0"/>
          </a:p>
          <a:p>
            <a:pPr algn="just">
              <a:lnSpc>
                <a:spcPct val="80000"/>
              </a:lnSpc>
              <a:buNone/>
            </a:pPr>
            <a:r>
              <a:rPr lang="en-US" b="1" dirty="0" smtClean="0"/>
              <a:t>Subscriber Identity Module (SIM)</a:t>
            </a:r>
            <a:endParaRPr lang="en-US" dirty="0" smtClean="0"/>
          </a:p>
          <a:p>
            <a:pPr algn="just">
              <a:lnSpc>
                <a:spcPct val="80000"/>
              </a:lnSpc>
              <a:buNone/>
            </a:pPr>
            <a:r>
              <a:rPr lang="en-US" dirty="0" smtClean="0"/>
              <a:t>   </a:t>
            </a:r>
            <a:r>
              <a:rPr lang="en-US" dirty="0" err="1" smtClean="0"/>
              <a:t>Tiap</a:t>
            </a:r>
            <a:r>
              <a:rPr lang="en-US" dirty="0" smtClean="0"/>
              <a:t> </a:t>
            </a:r>
            <a:r>
              <a:rPr lang="en-US" dirty="0" err="1" smtClean="0"/>
              <a:t>pelanggan</a:t>
            </a:r>
            <a:r>
              <a:rPr lang="en-US" dirty="0" smtClean="0"/>
              <a:t> </a:t>
            </a:r>
            <a:r>
              <a:rPr lang="en-US" dirty="0" err="1" smtClean="0"/>
              <a:t>bergerak</a:t>
            </a:r>
            <a:r>
              <a:rPr lang="en-US" dirty="0" smtClean="0"/>
              <a:t> </a:t>
            </a:r>
            <a:r>
              <a:rPr lang="en-US" dirty="0" err="1" smtClean="0"/>
              <a:t>memiliki</a:t>
            </a:r>
            <a:r>
              <a:rPr lang="en-US" dirty="0" smtClean="0"/>
              <a:t> SIM card </a:t>
            </a:r>
            <a:r>
              <a:rPr lang="en-US" dirty="0" err="1" smtClean="0"/>
              <a:t>pribadi</a:t>
            </a:r>
            <a:r>
              <a:rPr lang="en-US" dirty="0" smtClean="0"/>
              <a:t> yang </a:t>
            </a:r>
            <a:r>
              <a:rPr lang="en-US" dirty="0" err="1" smtClean="0"/>
              <a:t>diselipkan</a:t>
            </a:r>
            <a:r>
              <a:rPr lang="en-US" dirty="0" smtClean="0"/>
              <a:t> </a:t>
            </a:r>
            <a:r>
              <a:rPr lang="en-US" dirty="0" err="1" smtClean="0"/>
              <a:t>ke</a:t>
            </a:r>
            <a:r>
              <a:rPr lang="en-US" dirty="0" smtClean="0"/>
              <a:t> </a:t>
            </a:r>
            <a:r>
              <a:rPr lang="en-US" dirty="0" err="1" smtClean="0"/>
              <a:t>telepon</a:t>
            </a:r>
            <a:r>
              <a:rPr lang="en-US" dirty="0" smtClean="0"/>
              <a:t>. SIM card </a:t>
            </a:r>
            <a:r>
              <a:rPr lang="en-US" dirty="0" err="1" smtClean="0"/>
              <a:t>merupakan</a:t>
            </a:r>
            <a:r>
              <a:rPr lang="en-US" dirty="0" smtClean="0"/>
              <a:t> </a:t>
            </a:r>
            <a:r>
              <a:rPr lang="en-US" dirty="0" err="1" smtClean="0"/>
              <a:t>tiket</a:t>
            </a:r>
            <a:r>
              <a:rPr lang="en-US" dirty="0" smtClean="0"/>
              <a:t> </a:t>
            </a:r>
            <a:r>
              <a:rPr lang="en-US" dirty="0" err="1" smtClean="0"/>
              <a:t>untuk</a:t>
            </a:r>
            <a:r>
              <a:rPr lang="en-US" dirty="0" smtClean="0"/>
              <a:t> </a:t>
            </a:r>
            <a:r>
              <a:rPr lang="en-US" dirty="0" err="1" smtClean="0"/>
              <a:t>mengakses</a:t>
            </a:r>
            <a:r>
              <a:rPr lang="en-US" dirty="0" smtClean="0"/>
              <a:t> </a:t>
            </a:r>
            <a:r>
              <a:rPr lang="en-US" dirty="0" err="1" smtClean="0"/>
              <a:t>jaringan</a:t>
            </a:r>
            <a:r>
              <a:rPr lang="en-US" dirty="0" smtClean="0"/>
              <a:t>. SIM card </a:t>
            </a:r>
            <a:r>
              <a:rPr lang="en-US" dirty="0" err="1" smtClean="0"/>
              <a:t>harus</a:t>
            </a:r>
            <a:r>
              <a:rPr lang="en-US" dirty="0" smtClean="0"/>
              <a:t> </a:t>
            </a:r>
            <a:r>
              <a:rPr lang="en-US" dirty="0" err="1" smtClean="0"/>
              <a:t>ada</a:t>
            </a:r>
            <a:r>
              <a:rPr lang="en-US" dirty="0" smtClean="0"/>
              <a:t> </a:t>
            </a:r>
            <a:r>
              <a:rPr lang="en-US" dirty="0" err="1" smtClean="0"/>
              <a:t>dalam</a:t>
            </a:r>
            <a:r>
              <a:rPr lang="en-US" dirty="0" smtClean="0"/>
              <a:t> Mobile Station </a:t>
            </a:r>
            <a:r>
              <a:rPr lang="en-US" dirty="0" err="1" smtClean="0"/>
              <a:t>untuk</a:t>
            </a:r>
            <a:r>
              <a:rPr lang="en-US" dirty="0" smtClean="0"/>
              <a:t> </a:t>
            </a:r>
            <a:r>
              <a:rPr lang="en-US" dirty="0" err="1" smtClean="0"/>
              <a:t>mengakses</a:t>
            </a:r>
            <a:r>
              <a:rPr lang="en-US" dirty="0" smtClean="0"/>
              <a:t> </a:t>
            </a:r>
            <a:r>
              <a:rPr lang="en-US" dirty="0" err="1" smtClean="0"/>
              <a:t>jaringan</a:t>
            </a:r>
            <a:r>
              <a:rPr lang="en-US" dirty="0" smtClean="0"/>
              <a:t>, </a:t>
            </a:r>
            <a:r>
              <a:rPr lang="en-US" dirty="0" err="1" smtClean="0"/>
              <a:t>baik</a:t>
            </a:r>
            <a:r>
              <a:rPr lang="en-US" dirty="0" smtClean="0"/>
              <a:t> </a:t>
            </a:r>
            <a:r>
              <a:rPr lang="en-US" dirty="0" err="1" smtClean="0"/>
              <a:t>digunakan</a:t>
            </a:r>
            <a:r>
              <a:rPr lang="en-US" dirty="0" smtClean="0"/>
              <a:t> </a:t>
            </a:r>
            <a:r>
              <a:rPr lang="en-US" dirty="0" err="1" smtClean="0"/>
              <a:t>untuk</a:t>
            </a:r>
            <a:r>
              <a:rPr lang="en-US" dirty="0" smtClean="0"/>
              <a:t> </a:t>
            </a:r>
            <a:r>
              <a:rPr lang="en-US" dirty="0" err="1" smtClean="0"/>
              <a:t>menerima</a:t>
            </a:r>
            <a:r>
              <a:rPr lang="en-US" dirty="0" smtClean="0"/>
              <a:t> </a:t>
            </a:r>
            <a:r>
              <a:rPr lang="en-US" dirty="0" err="1" smtClean="0"/>
              <a:t>atau</a:t>
            </a:r>
            <a:r>
              <a:rPr lang="en-US" dirty="0" smtClean="0"/>
              <a:t> </a:t>
            </a:r>
            <a:r>
              <a:rPr lang="en-US" dirty="0" err="1" smtClean="0"/>
              <a:t>melakukan</a:t>
            </a:r>
            <a:r>
              <a:rPr lang="en-US" dirty="0" smtClean="0"/>
              <a:t> </a:t>
            </a:r>
            <a:r>
              <a:rPr lang="en-US" dirty="0" err="1" smtClean="0"/>
              <a:t>panggilan</a:t>
            </a:r>
            <a:r>
              <a:rPr lang="en-US" dirty="0" smtClean="0"/>
              <a:t>.</a:t>
            </a:r>
          </a:p>
          <a:p>
            <a:pPr algn="just"/>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GSM</a:t>
            </a:r>
            <a:endParaRPr lang="en-US" dirty="0"/>
          </a:p>
        </p:txBody>
      </p:sp>
      <p:sp>
        <p:nvSpPr>
          <p:cNvPr id="3" name="Content Placeholder 2"/>
          <p:cNvSpPr>
            <a:spLocks noGrp="1"/>
          </p:cNvSpPr>
          <p:nvPr>
            <p:ph idx="1"/>
          </p:nvPr>
        </p:nvSpPr>
        <p:spPr/>
        <p:txBody>
          <a:bodyPr/>
          <a:lstStyle/>
          <a:p>
            <a:pPr>
              <a:lnSpc>
                <a:spcPct val="90000"/>
              </a:lnSpc>
              <a:buNone/>
            </a:pPr>
            <a:r>
              <a:rPr lang="en-US" sz="2000" b="1" dirty="0" smtClean="0"/>
              <a:t>Base Transceiver Station (BTS)</a:t>
            </a:r>
            <a:endParaRPr lang="en-US" sz="2000" dirty="0" smtClean="0"/>
          </a:p>
          <a:p>
            <a:pPr>
              <a:lnSpc>
                <a:spcPct val="90000"/>
              </a:lnSpc>
            </a:pPr>
            <a:r>
              <a:rPr lang="en-US" sz="2000" dirty="0" err="1" smtClean="0"/>
              <a:t>Tiap</a:t>
            </a:r>
            <a:r>
              <a:rPr lang="en-US" sz="2000" dirty="0" smtClean="0"/>
              <a:t> cell </a:t>
            </a:r>
            <a:r>
              <a:rPr lang="en-US" sz="2000" dirty="0" err="1" smtClean="0"/>
              <a:t>memiliki</a:t>
            </a:r>
            <a:r>
              <a:rPr lang="en-US" sz="2000" dirty="0" smtClean="0"/>
              <a:t> </a:t>
            </a:r>
            <a:r>
              <a:rPr lang="en-US" sz="2000" dirty="0" err="1" smtClean="0"/>
              <a:t>satu</a:t>
            </a:r>
            <a:r>
              <a:rPr lang="en-US" sz="2000" dirty="0" smtClean="0"/>
              <a:t> Base Transceiver Station (BTS) yang </a:t>
            </a:r>
            <a:r>
              <a:rPr lang="en-US" sz="2000" dirty="0" err="1" smtClean="0"/>
              <a:t>menjamin</a:t>
            </a:r>
            <a:r>
              <a:rPr lang="en-US" sz="2000" dirty="0" smtClean="0"/>
              <a:t> </a:t>
            </a:r>
            <a:r>
              <a:rPr lang="en-US" sz="2000" dirty="0" err="1" smtClean="0"/>
              <a:t>komunikasi</a:t>
            </a:r>
            <a:r>
              <a:rPr lang="en-US" sz="2000" dirty="0" smtClean="0"/>
              <a:t> radio </a:t>
            </a:r>
            <a:r>
              <a:rPr lang="en-US" sz="2000" dirty="0" err="1" smtClean="0"/>
              <a:t>antar</a:t>
            </a:r>
            <a:r>
              <a:rPr lang="en-US" sz="2000" dirty="0" smtClean="0"/>
              <a:t> mobile station </a:t>
            </a:r>
            <a:r>
              <a:rPr lang="en-US" sz="2000" dirty="0" err="1" smtClean="0"/>
              <a:t>dalam</a:t>
            </a:r>
            <a:r>
              <a:rPr lang="en-US" sz="2000" dirty="0" smtClean="0"/>
              <a:t> cell </a:t>
            </a:r>
            <a:r>
              <a:rPr lang="en-US" sz="2000" dirty="0" err="1" smtClean="0"/>
              <a:t>dan</a:t>
            </a:r>
            <a:r>
              <a:rPr lang="en-US" sz="2000" dirty="0" smtClean="0"/>
              <a:t> mobile station </a:t>
            </a:r>
            <a:r>
              <a:rPr lang="en-US" sz="2000" dirty="0" err="1" smtClean="0"/>
              <a:t>dengan</a:t>
            </a:r>
            <a:r>
              <a:rPr lang="en-US" sz="2000" dirty="0" smtClean="0"/>
              <a:t> </a:t>
            </a:r>
            <a:r>
              <a:rPr lang="en-US" sz="2000" dirty="0" err="1" smtClean="0"/>
              <a:t>jaringan</a:t>
            </a:r>
            <a:r>
              <a:rPr lang="en-US" sz="2000" dirty="0" smtClean="0"/>
              <a:t> </a:t>
            </a:r>
            <a:r>
              <a:rPr lang="en-US" sz="2000" dirty="0" err="1" smtClean="0"/>
              <a:t>tetap</a:t>
            </a:r>
            <a:r>
              <a:rPr lang="en-US" sz="2000" dirty="0" smtClean="0"/>
              <a:t> (PSTN). </a:t>
            </a:r>
            <a:r>
              <a:rPr lang="en-US" sz="2000" dirty="0" err="1" smtClean="0"/>
              <a:t>Fungsi</a:t>
            </a:r>
            <a:r>
              <a:rPr lang="en-US" sz="2000" dirty="0" smtClean="0"/>
              <a:t> </a:t>
            </a:r>
            <a:r>
              <a:rPr lang="en-US" sz="2000" dirty="0" err="1" smtClean="0"/>
              <a:t>utama</a:t>
            </a:r>
            <a:r>
              <a:rPr lang="en-US" sz="2000" dirty="0" smtClean="0"/>
              <a:t> </a:t>
            </a:r>
            <a:r>
              <a:rPr lang="en-US" sz="2000" dirty="0" err="1" smtClean="0"/>
              <a:t>dari</a:t>
            </a:r>
            <a:r>
              <a:rPr lang="en-US" sz="2000" dirty="0" smtClean="0"/>
              <a:t> BTS </a:t>
            </a:r>
            <a:r>
              <a:rPr lang="en-US" sz="2000" dirty="0" err="1" smtClean="0"/>
              <a:t>adalah</a:t>
            </a:r>
            <a:r>
              <a:rPr lang="en-US" sz="2000" dirty="0" smtClean="0"/>
              <a:t> </a:t>
            </a:r>
            <a:r>
              <a:rPr lang="en-US" sz="2000" dirty="0" err="1" smtClean="0"/>
              <a:t>menjaga</a:t>
            </a:r>
            <a:r>
              <a:rPr lang="en-US" sz="2000" dirty="0" smtClean="0"/>
              <a:t> </a:t>
            </a:r>
            <a:r>
              <a:rPr lang="en-US" sz="2000" dirty="0" err="1" smtClean="0"/>
              <a:t>dan</a:t>
            </a:r>
            <a:r>
              <a:rPr lang="en-US" sz="2000" dirty="0" smtClean="0"/>
              <a:t> </a:t>
            </a:r>
            <a:r>
              <a:rPr lang="en-US" sz="2000" dirty="0" err="1" smtClean="0"/>
              <a:t>memonitor</a:t>
            </a:r>
            <a:r>
              <a:rPr lang="en-US" sz="2000" dirty="0" smtClean="0"/>
              <a:t> </a:t>
            </a:r>
            <a:r>
              <a:rPr lang="en-US" sz="2000" dirty="0" err="1" smtClean="0"/>
              <a:t>koneksi</a:t>
            </a:r>
            <a:r>
              <a:rPr lang="en-US" sz="2000" dirty="0" smtClean="0"/>
              <a:t> </a:t>
            </a:r>
            <a:r>
              <a:rPr lang="en-US" sz="2000" dirty="0" err="1" smtClean="0"/>
              <a:t>ke</a:t>
            </a:r>
            <a:r>
              <a:rPr lang="en-US" sz="2000" dirty="0" smtClean="0"/>
              <a:t> mobile station </a:t>
            </a:r>
            <a:r>
              <a:rPr lang="en-US" sz="2000" dirty="0" err="1" smtClean="0"/>
              <a:t>dalam</a:t>
            </a:r>
            <a:r>
              <a:rPr lang="en-US" sz="2000" dirty="0" smtClean="0"/>
              <a:t> </a:t>
            </a:r>
            <a:r>
              <a:rPr lang="en-US" sz="2000" dirty="0" err="1" smtClean="0"/>
              <a:t>satu</a:t>
            </a:r>
            <a:r>
              <a:rPr lang="en-US" sz="2000" dirty="0" smtClean="0"/>
              <a:t> cell.</a:t>
            </a:r>
            <a:endParaRPr lang="en-US" sz="2000" b="1" dirty="0" smtClean="0"/>
          </a:p>
          <a:p>
            <a:pPr>
              <a:lnSpc>
                <a:spcPct val="90000"/>
              </a:lnSpc>
              <a:buNone/>
            </a:pPr>
            <a:r>
              <a:rPr lang="en-US" sz="2000" b="1" dirty="0" smtClean="0"/>
              <a:t>Base Station Controller</a:t>
            </a:r>
            <a:endParaRPr lang="en-US" sz="2000" dirty="0" smtClean="0"/>
          </a:p>
          <a:p>
            <a:pPr>
              <a:lnSpc>
                <a:spcPct val="90000"/>
              </a:lnSpc>
            </a:pPr>
            <a:r>
              <a:rPr lang="en-US" sz="2000" dirty="0" smtClean="0"/>
              <a:t>Base Station Controller (BSC) </a:t>
            </a:r>
            <a:r>
              <a:rPr lang="en-US" sz="2000" dirty="0" err="1" smtClean="0"/>
              <a:t>merupakan</a:t>
            </a:r>
            <a:r>
              <a:rPr lang="en-US" sz="2000" dirty="0" smtClean="0"/>
              <a:t> </a:t>
            </a:r>
            <a:r>
              <a:rPr lang="en-US" sz="2000" dirty="0" err="1" smtClean="0"/>
              <a:t>penghubung</a:t>
            </a:r>
            <a:r>
              <a:rPr lang="en-US" sz="2000" dirty="0" smtClean="0"/>
              <a:t> </a:t>
            </a:r>
            <a:r>
              <a:rPr lang="en-US" sz="2000" dirty="0" err="1" smtClean="0"/>
              <a:t>antara</a:t>
            </a:r>
            <a:r>
              <a:rPr lang="en-US" sz="2000" dirty="0" smtClean="0"/>
              <a:t> </a:t>
            </a:r>
            <a:r>
              <a:rPr lang="en-US" sz="2000" dirty="0" err="1" smtClean="0"/>
              <a:t>sejumlah</a:t>
            </a:r>
            <a:r>
              <a:rPr lang="en-US" sz="2000" dirty="0" smtClean="0"/>
              <a:t> BTS </a:t>
            </a:r>
            <a:r>
              <a:rPr lang="en-US" sz="2000" dirty="0" err="1" smtClean="0"/>
              <a:t>dan</a:t>
            </a:r>
            <a:r>
              <a:rPr lang="en-US" sz="2000" dirty="0" smtClean="0"/>
              <a:t> NSS. BSC </a:t>
            </a:r>
            <a:r>
              <a:rPr lang="en-US" sz="2000" dirty="0" err="1" smtClean="0"/>
              <a:t>juga</a:t>
            </a:r>
            <a:r>
              <a:rPr lang="en-US" sz="2000" dirty="0" smtClean="0"/>
              <a:t> </a:t>
            </a:r>
            <a:r>
              <a:rPr lang="en-US" sz="2000" dirty="0" err="1" smtClean="0"/>
              <a:t>mengubah</a:t>
            </a:r>
            <a:r>
              <a:rPr lang="en-US" sz="2000" dirty="0" smtClean="0"/>
              <a:t> 13 Kbps voice channel yang </a:t>
            </a:r>
            <a:r>
              <a:rPr lang="en-US" sz="2000" dirty="0" err="1" smtClean="0"/>
              <a:t>digunakan</a:t>
            </a:r>
            <a:r>
              <a:rPr lang="en-US" sz="2000" dirty="0" smtClean="0"/>
              <a:t> radio link </a:t>
            </a:r>
            <a:r>
              <a:rPr lang="en-US" sz="2000" dirty="0" err="1" smtClean="0"/>
              <a:t>ke</a:t>
            </a:r>
            <a:r>
              <a:rPr lang="en-US" sz="2000" dirty="0" smtClean="0"/>
              <a:t> </a:t>
            </a:r>
            <a:r>
              <a:rPr lang="en-US" sz="2000" dirty="0" err="1" smtClean="0"/>
              <a:t>standar</a:t>
            </a:r>
            <a:r>
              <a:rPr lang="en-US" sz="2000" dirty="0" smtClean="0"/>
              <a:t> 64 Kbps channel yang </a:t>
            </a:r>
            <a:r>
              <a:rPr lang="en-US" sz="2000" dirty="0" err="1" smtClean="0"/>
              <a:t>digunakan</a:t>
            </a:r>
            <a:r>
              <a:rPr lang="en-US" sz="2000" dirty="0" smtClean="0"/>
              <a:t> </a:t>
            </a:r>
            <a:r>
              <a:rPr lang="en-US" sz="2000" dirty="0" err="1" smtClean="0"/>
              <a:t>oleh</a:t>
            </a:r>
            <a:r>
              <a:rPr lang="en-US" sz="2000" dirty="0" smtClean="0"/>
              <a:t> PSTN. </a:t>
            </a:r>
            <a:r>
              <a:rPr lang="en-US" sz="2000" dirty="0" err="1" smtClean="0"/>
              <a:t>Tugas</a:t>
            </a:r>
            <a:r>
              <a:rPr lang="en-US" sz="2000" dirty="0" smtClean="0"/>
              <a:t> BSC </a:t>
            </a:r>
            <a:r>
              <a:rPr lang="en-US" sz="2000" dirty="0" err="1" smtClean="0"/>
              <a:t>diantaranya</a:t>
            </a:r>
            <a:r>
              <a:rPr lang="en-US" sz="2000" dirty="0" smtClean="0"/>
              <a:t> </a:t>
            </a:r>
            <a:r>
              <a:rPr lang="en-US" sz="2000" dirty="0" err="1" smtClean="0"/>
              <a:t>meliputi</a:t>
            </a:r>
            <a:r>
              <a:rPr lang="en-US" sz="2000" dirty="0" smtClean="0"/>
              <a:t> :</a:t>
            </a:r>
          </a:p>
          <a:p>
            <a:pPr lvl="1">
              <a:lnSpc>
                <a:spcPct val="90000"/>
              </a:lnSpc>
            </a:pPr>
            <a:r>
              <a:rPr lang="en-US" sz="1800" dirty="0" err="1" smtClean="0">
                <a:solidFill>
                  <a:schemeClr val="tx1"/>
                </a:solidFill>
              </a:rPr>
              <a:t>Manajemen</a:t>
            </a:r>
            <a:r>
              <a:rPr lang="en-US" sz="1800" dirty="0" smtClean="0">
                <a:solidFill>
                  <a:schemeClr val="tx1"/>
                </a:solidFill>
              </a:rPr>
              <a:t> radio resources </a:t>
            </a:r>
            <a:r>
              <a:rPr lang="en-US" sz="1800" dirty="0" err="1" smtClean="0">
                <a:solidFill>
                  <a:schemeClr val="tx1"/>
                </a:solidFill>
              </a:rPr>
              <a:t>dan</a:t>
            </a:r>
            <a:r>
              <a:rPr lang="en-US" sz="1800" dirty="0" smtClean="0">
                <a:solidFill>
                  <a:schemeClr val="tx1"/>
                </a:solidFill>
              </a:rPr>
              <a:t> </a:t>
            </a:r>
            <a:r>
              <a:rPr lang="en-US" sz="1800" dirty="0" err="1" smtClean="0">
                <a:solidFill>
                  <a:schemeClr val="tx1"/>
                </a:solidFill>
              </a:rPr>
              <a:t>frekuensi</a:t>
            </a:r>
            <a:endParaRPr lang="en-US" sz="1800" dirty="0" smtClean="0">
              <a:solidFill>
                <a:schemeClr val="tx1"/>
              </a:solidFill>
            </a:endParaRPr>
          </a:p>
          <a:p>
            <a:pPr lvl="1">
              <a:lnSpc>
                <a:spcPct val="90000"/>
              </a:lnSpc>
            </a:pPr>
            <a:r>
              <a:rPr lang="en-US" sz="1800" dirty="0" err="1" smtClean="0">
                <a:solidFill>
                  <a:schemeClr val="tx1"/>
                </a:solidFill>
              </a:rPr>
              <a:t>Distribusi</a:t>
            </a:r>
            <a:r>
              <a:rPr lang="en-US" sz="1800" dirty="0" smtClean="0">
                <a:solidFill>
                  <a:schemeClr val="tx1"/>
                </a:solidFill>
              </a:rPr>
              <a:t> speech, data </a:t>
            </a:r>
            <a:r>
              <a:rPr lang="en-US" sz="1800" dirty="0" err="1" smtClean="0">
                <a:solidFill>
                  <a:schemeClr val="tx1"/>
                </a:solidFill>
              </a:rPr>
              <a:t>dan</a:t>
            </a:r>
            <a:r>
              <a:rPr lang="en-US" sz="1800" dirty="0" smtClean="0">
                <a:solidFill>
                  <a:schemeClr val="tx1"/>
                </a:solidFill>
              </a:rPr>
              <a:t> </a:t>
            </a:r>
            <a:r>
              <a:rPr lang="en-US" sz="1800" dirty="0" err="1" smtClean="0">
                <a:solidFill>
                  <a:schemeClr val="tx1"/>
                </a:solidFill>
              </a:rPr>
              <a:t>signalling</a:t>
            </a:r>
            <a:r>
              <a:rPr lang="en-US" sz="1800" dirty="0" smtClean="0">
                <a:solidFill>
                  <a:schemeClr val="tx1"/>
                </a:solidFill>
              </a:rPr>
              <a:t> data </a:t>
            </a:r>
            <a:r>
              <a:rPr lang="en-US" sz="1800" dirty="0" err="1" smtClean="0">
                <a:solidFill>
                  <a:schemeClr val="tx1"/>
                </a:solidFill>
              </a:rPr>
              <a:t>dari</a:t>
            </a:r>
            <a:r>
              <a:rPr lang="en-US" sz="1800" dirty="0" smtClean="0">
                <a:solidFill>
                  <a:schemeClr val="tx1"/>
                </a:solidFill>
              </a:rPr>
              <a:t> NSS </a:t>
            </a:r>
            <a:r>
              <a:rPr lang="en-US" sz="1800" dirty="0" err="1" smtClean="0">
                <a:solidFill>
                  <a:schemeClr val="tx1"/>
                </a:solidFill>
              </a:rPr>
              <a:t>ke</a:t>
            </a:r>
            <a:r>
              <a:rPr lang="en-US" sz="1800" dirty="0" smtClean="0">
                <a:solidFill>
                  <a:schemeClr val="tx1"/>
                </a:solidFill>
              </a:rPr>
              <a:t> BTS-BTS</a:t>
            </a:r>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GSM</a:t>
            </a:r>
            <a:endParaRPr lang="en-US" dirty="0"/>
          </a:p>
        </p:txBody>
      </p:sp>
      <p:sp>
        <p:nvSpPr>
          <p:cNvPr id="3" name="Content Placeholder 2"/>
          <p:cNvSpPr>
            <a:spLocks noGrp="1"/>
          </p:cNvSpPr>
          <p:nvPr>
            <p:ph idx="1"/>
          </p:nvPr>
        </p:nvSpPr>
        <p:spPr/>
        <p:txBody>
          <a:bodyPr/>
          <a:lstStyle/>
          <a:p>
            <a:pPr>
              <a:lnSpc>
                <a:spcPct val="90000"/>
              </a:lnSpc>
              <a:buNone/>
            </a:pPr>
            <a:r>
              <a:rPr lang="en-US" b="1" dirty="0" smtClean="0"/>
              <a:t>Mobile Service Switching Centre (MSC)</a:t>
            </a:r>
            <a:endParaRPr lang="en-US" dirty="0" smtClean="0"/>
          </a:p>
          <a:p>
            <a:pPr>
              <a:lnSpc>
                <a:spcPct val="90000"/>
              </a:lnSpc>
            </a:pPr>
            <a:r>
              <a:rPr lang="en-US" dirty="0" smtClean="0"/>
              <a:t>Mobile Services Switching Centre (MSC) </a:t>
            </a:r>
            <a:r>
              <a:rPr lang="en-US" dirty="0" err="1" smtClean="0"/>
              <a:t>memiliki</a:t>
            </a:r>
            <a:r>
              <a:rPr lang="en-US" dirty="0" smtClean="0"/>
              <a:t> </a:t>
            </a:r>
            <a:r>
              <a:rPr lang="en-US" dirty="0" err="1" smtClean="0"/>
              <a:t>seluruh</a:t>
            </a:r>
            <a:r>
              <a:rPr lang="en-US" dirty="0" smtClean="0"/>
              <a:t> </a:t>
            </a:r>
            <a:r>
              <a:rPr lang="en-US" dirty="0" err="1" smtClean="0"/>
              <a:t>fungsi</a:t>
            </a:r>
            <a:r>
              <a:rPr lang="en-US" dirty="0" smtClean="0"/>
              <a:t> </a:t>
            </a:r>
            <a:r>
              <a:rPr lang="en-US" dirty="0" err="1" smtClean="0"/>
              <a:t>penting</a:t>
            </a:r>
            <a:r>
              <a:rPr lang="en-US" dirty="0" smtClean="0"/>
              <a:t> </a:t>
            </a:r>
            <a:r>
              <a:rPr lang="en-US" dirty="0" err="1" smtClean="0"/>
              <a:t>dalam</a:t>
            </a:r>
            <a:r>
              <a:rPr lang="en-US" dirty="0" smtClean="0"/>
              <a:t> switching </a:t>
            </a:r>
            <a:r>
              <a:rPr lang="en-US" dirty="0" err="1" smtClean="0"/>
              <a:t>komunikasi</a:t>
            </a:r>
            <a:r>
              <a:rPr lang="en-US" dirty="0" smtClean="0"/>
              <a:t> </a:t>
            </a:r>
            <a:r>
              <a:rPr lang="en-US" dirty="0" err="1" smtClean="0"/>
              <a:t>pada</a:t>
            </a:r>
            <a:r>
              <a:rPr lang="en-US" dirty="0" smtClean="0"/>
              <a:t> </a:t>
            </a:r>
            <a:r>
              <a:rPr lang="en-US" dirty="0" err="1" smtClean="0"/>
              <a:t>seluruh</a:t>
            </a:r>
            <a:r>
              <a:rPr lang="en-US" dirty="0" smtClean="0"/>
              <a:t> mobile station </a:t>
            </a:r>
            <a:r>
              <a:rPr lang="en-US" dirty="0" err="1" smtClean="0"/>
              <a:t>dalam</a:t>
            </a:r>
            <a:r>
              <a:rPr lang="en-US" dirty="0" smtClean="0"/>
              <a:t> MSC area. </a:t>
            </a:r>
          </a:p>
          <a:p>
            <a:pPr>
              <a:lnSpc>
                <a:spcPct val="90000"/>
              </a:lnSpc>
            </a:pPr>
            <a:r>
              <a:rPr lang="en-US" dirty="0" err="1" smtClean="0"/>
              <a:t>Fungsi</a:t>
            </a:r>
            <a:r>
              <a:rPr lang="en-US" dirty="0" smtClean="0"/>
              <a:t> </a:t>
            </a:r>
            <a:r>
              <a:rPr lang="en-US" dirty="0" err="1" smtClean="0"/>
              <a:t>utama</a:t>
            </a:r>
            <a:r>
              <a:rPr lang="en-US" dirty="0" smtClean="0"/>
              <a:t>  MSC  </a:t>
            </a:r>
            <a:r>
              <a:rPr lang="en-US" dirty="0" err="1" smtClean="0"/>
              <a:t>adalah</a:t>
            </a:r>
            <a:r>
              <a:rPr lang="en-US" dirty="0" smtClean="0"/>
              <a:t> </a:t>
            </a:r>
            <a:r>
              <a:rPr lang="en-US" dirty="0" err="1" smtClean="0"/>
              <a:t>untuk</a:t>
            </a:r>
            <a:r>
              <a:rPr lang="en-US" dirty="0" smtClean="0"/>
              <a:t> </a:t>
            </a:r>
            <a:r>
              <a:rPr lang="en-US" dirty="0" err="1" smtClean="0"/>
              <a:t>mengkoordinasikan</a:t>
            </a:r>
            <a:r>
              <a:rPr lang="en-US" dirty="0" smtClean="0"/>
              <a:t> </a:t>
            </a:r>
            <a:r>
              <a:rPr lang="en-US" dirty="0" err="1" smtClean="0"/>
              <a:t>pembentukan</a:t>
            </a:r>
            <a:r>
              <a:rPr lang="en-US" dirty="0" smtClean="0"/>
              <a:t> call (</a:t>
            </a:r>
            <a:r>
              <a:rPr lang="en-US" i="1" dirty="0" smtClean="0"/>
              <a:t>call set up</a:t>
            </a:r>
            <a:r>
              <a:rPr lang="en-US" dirty="0" smtClean="0"/>
              <a:t>)  </a:t>
            </a:r>
            <a:r>
              <a:rPr lang="en-US" dirty="0" err="1" smtClean="0"/>
              <a:t>antara</a:t>
            </a:r>
            <a:r>
              <a:rPr lang="en-US" dirty="0" smtClean="0"/>
              <a:t> mobile station (MS GSM) </a:t>
            </a:r>
            <a:r>
              <a:rPr lang="en-US" dirty="0" err="1" smtClean="0"/>
              <a:t>dengan</a:t>
            </a:r>
            <a:r>
              <a:rPr lang="en-US" dirty="0" smtClean="0"/>
              <a:t> MS GSM </a:t>
            </a:r>
            <a:r>
              <a:rPr lang="en-US" dirty="0" err="1" smtClean="0"/>
              <a:t>atau</a:t>
            </a:r>
            <a:r>
              <a:rPr lang="en-US" dirty="0" smtClean="0"/>
              <a:t> user PSTN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4191000" cy="914400"/>
          </a:xfrm>
        </p:spPr>
        <p:txBody>
          <a:bodyPr/>
          <a:lstStyle/>
          <a:p>
            <a:r>
              <a:rPr lang="en-US" dirty="0" smtClean="0"/>
              <a:t>GSM: overview</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28600" y="1295401"/>
            <a:ext cx="8915400"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229600" cy="1066800"/>
          </a:xfrm>
        </p:spPr>
        <p:txBody>
          <a:bodyPr/>
          <a:lstStyle/>
          <a:p>
            <a:r>
              <a:rPr lang="en-US" dirty="0" smtClean="0"/>
              <a:t>GSM: elements and interfaces</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0" y="1371600"/>
            <a:ext cx="8763000" cy="51271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b="1" i="1" dirty="0" smtClean="0">
                <a:solidFill>
                  <a:schemeClr val="tx1"/>
                </a:solidFill>
              </a:rPr>
              <a:t>Handover</a:t>
            </a:r>
            <a:endParaRPr lang="en-US" dirty="0">
              <a:solidFill>
                <a:schemeClr val="tx1"/>
              </a:solidFill>
            </a:endParaRPr>
          </a:p>
        </p:txBody>
      </p:sp>
      <p:sp>
        <p:nvSpPr>
          <p:cNvPr id="3" name="Content Placeholder 2"/>
          <p:cNvSpPr>
            <a:spLocks noGrp="1"/>
          </p:cNvSpPr>
          <p:nvPr>
            <p:ph idx="1"/>
          </p:nvPr>
        </p:nvSpPr>
        <p:spPr/>
        <p:txBody>
          <a:bodyPr>
            <a:normAutofit fontScale="92500" lnSpcReduction="10000"/>
          </a:bodyPr>
          <a:lstStyle/>
          <a:p>
            <a:pPr>
              <a:lnSpc>
                <a:spcPct val="90000"/>
              </a:lnSpc>
            </a:pPr>
            <a:r>
              <a:rPr lang="nl-NL" b="1" i="1" dirty="0" smtClean="0"/>
              <a:t>Handover</a:t>
            </a:r>
            <a:r>
              <a:rPr lang="nl-NL" dirty="0" smtClean="0"/>
              <a:t> adalah proses pengalihan kanal traffic secara otomatis pada MS yang sedang digunakan untuk berkomunikasi tanpa terjadinya pemutusan hubungan. </a:t>
            </a:r>
          </a:p>
          <a:p>
            <a:pPr>
              <a:lnSpc>
                <a:spcPct val="90000"/>
              </a:lnSpc>
            </a:pPr>
            <a:r>
              <a:rPr lang="nl-NL" dirty="0" smtClean="0"/>
              <a:t>Hal ini menjelaskan bahwa handover pada dasarnya adalah sebuah ‘call’ koneksi yang bergerak dari satu sel ke sel lainnya. </a:t>
            </a:r>
          </a:p>
          <a:p>
            <a:pPr>
              <a:lnSpc>
                <a:spcPct val="90000"/>
              </a:lnSpc>
            </a:pPr>
            <a:r>
              <a:rPr lang="nl-NL" dirty="0" smtClean="0"/>
              <a:t>Proses ini memerlukan alat pendeteksi untuk mengubah status dedicated node (persiapan handover) dan alat untuk menswitch komunikasi yang sedang berlangsung dari suatu kanal pada sel tertentu ke kanal yang lain pada sel yang lain. </a:t>
            </a:r>
            <a:endParaRPr lang="en-US" dirty="0" smtClean="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37</TotalTime>
  <Words>515</Words>
  <Application>Microsoft Office PowerPoint</Application>
  <PresentationFormat>On-screen Show (4:3)</PresentationFormat>
  <Paragraphs>39</Paragraphs>
  <Slides>12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Urban</vt:lpstr>
      <vt:lpstr>Visio</vt:lpstr>
      <vt:lpstr>Pertemuan III Global System for Mobile communication</vt:lpstr>
      <vt:lpstr>Apa itu GSM ?</vt:lpstr>
      <vt:lpstr>GSM</vt:lpstr>
      <vt:lpstr>GSM</vt:lpstr>
      <vt:lpstr>GSM</vt:lpstr>
      <vt:lpstr>GSM</vt:lpstr>
      <vt:lpstr>GSM: overview</vt:lpstr>
      <vt:lpstr>GSM: elements and interfaces</vt:lpstr>
      <vt:lpstr>Handover</vt:lpstr>
      <vt:lpstr>Slide 10</vt:lpstr>
      <vt:lpstr>Slide 11</vt:lpstr>
      <vt:lpstr>Arsitektur Dasar Jaringan GPRS dalam   GSM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Pertemuan II Global System for Mobile communication</dc:title>
  <dc:creator>MARDIANTO</dc:creator>
  <cp:lastModifiedBy>RAFIKA</cp:lastModifiedBy>
  <cp:revision>6</cp:revision>
  <dcterms:created xsi:type="dcterms:W3CDTF">2016-10-12T14:41:16Z</dcterms:created>
  <dcterms:modified xsi:type="dcterms:W3CDTF">2018-01-31T19:57:06Z</dcterms:modified>
</cp:coreProperties>
</file>