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60" r:id="rId3"/>
    <p:sldId id="261" r:id="rId4"/>
    <p:sldId id="264" r:id="rId5"/>
    <p:sldId id="265" r:id="rId6"/>
    <p:sldId id="263" r:id="rId7"/>
    <p:sldId id="267" r:id="rId8"/>
    <p:sldId id="269" r:id="rId9"/>
    <p:sldId id="270" r:id="rId10"/>
    <p:sldId id="276" r:id="rId11"/>
    <p:sldId id="274" r:id="rId12"/>
  </p:sldIdLst>
  <p:sldSz cx="9144000" cy="6858000" type="screen4x3"/>
  <p:notesSz cx="6854825" cy="96313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30CBDCF-407F-450A-87CC-7D6C95BB9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1008A-27F9-4602-AF47-033D3437C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255DC-A844-4EF3-8CD3-93C3A80DE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F1D97-69F8-469F-8712-4385D3806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3B9241-5356-41C9-905A-7094B9EF8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3BD5D2-70A9-479B-98EF-2366D3F57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79BB46-2206-48AE-9BB0-5E7DE8D737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AB8E5B8-5E96-422E-A0EF-1D87A5134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D9D69-BBCE-414F-9B40-0BF5D9EC1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7C27B2-50A9-41D9-8EA0-E5F3BEFD4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1330642500 h 528"/>
              <a:gd name="T6" fmla="*/ 2091398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546D595-9D57-411A-BE22-50E72FF1B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7 w 5760"/>
              <a:gd name="T3" fmla="*/ 0 h 528"/>
              <a:gd name="T4" fmla="*/ 2147483647 w 5760"/>
              <a:gd name="T5" fmla="*/ 1330642500 h 528"/>
              <a:gd name="T6" fmla="*/ 20913987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4E37FFC-7792-4881-BE54-A1F14FAAF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07" r:id="rId2"/>
    <p:sldLayoutId id="2147483812" r:id="rId3"/>
    <p:sldLayoutId id="2147483813" r:id="rId4"/>
    <p:sldLayoutId id="2147483814" r:id="rId5"/>
    <p:sldLayoutId id="2147483815" r:id="rId6"/>
    <p:sldLayoutId id="2147483808" r:id="rId7"/>
    <p:sldLayoutId id="2147483816" r:id="rId8"/>
    <p:sldLayoutId id="2147483817" r:id="rId9"/>
    <p:sldLayoutId id="2147483809" r:id="rId10"/>
    <p:sldLayoutId id="21474838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Waktu" TargetMode="External"/><Relationship Id="rId2" Type="http://schemas.openxmlformats.org/officeDocument/2006/relationships/hyperlink" Target="http://id.wikipedia.org/wiki/Kejadi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iki/Sumber_daya" TargetMode="External"/><Relationship Id="rId5" Type="http://schemas.openxmlformats.org/officeDocument/2006/relationships/hyperlink" Target="http://id.wikipedia.org/w/index.php?title=Keahlian&amp;action=edit&amp;redlink=1" TargetMode="External"/><Relationship Id="rId4" Type="http://schemas.openxmlformats.org/officeDocument/2006/relationships/hyperlink" Target="http://id.wikipedia.org/wiki/Rua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Konsumen" TargetMode="External"/><Relationship Id="rId2" Type="http://schemas.openxmlformats.org/officeDocument/2006/relationships/hyperlink" Target="http://id.wikipedia.org/wiki/Ilmu_ekonom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d.wikipedia.org/wiki/Bahasa_Inggris" TargetMode="External"/><Relationship Id="rId4" Type="http://schemas.openxmlformats.org/officeDocument/2006/relationships/hyperlink" Target="http://id.wikipedia.org/wiki/Lab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Masalah" TargetMode="External"/><Relationship Id="rId2" Type="http://schemas.openxmlformats.org/officeDocument/2006/relationships/hyperlink" Target="http://id.wikipedia.org/wiki/Pekerjaa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d.wikipedia.org/w/index.php?title=Atribut&amp;action=edit&amp;redlink=1" TargetMode="External"/><Relationship Id="rId4" Type="http://schemas.openxmlformats.org/officeDocument/2006/relationships/hyperlink" Target="http://id.wikipedia.org/wiki/Pros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786" y="3357562"/>
            <a:ext cx="77724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latin typeface="Agency FB" pitchFamily="34" charset="0"/>
              </a:rPr>
              <a:t/>
            </a:r>
            <a:br>
              <a:rPr lang="en-US" sz="6000" dirty="0" smtClean="0">
                <a:latin typeface="Agency FB" pitchFamily="34" charset="0"/>
              </a:rPr>
            </a:br>
            <a:r>
              <a:rPr lang="en-US" sz="6000" dirty="0" err="1" smtClean="0">
                <a:latin typeface="Agency FB" pitchFamily="34" charset="0"/>
              </a:rPr>
              <a:t>Analisa</a:t>
            </a:r>
            <a:r>
              <a:rPr lang="en-US" sz="6000" dirty="0" smtClean="0">
                <a:latin typeface="Agency FB" pitchFamily="34" charset="0"/>
              </a:rPr>
              <a:t> </a:t>
            </a:r>
            <a:r>
              <a:rPr lang="en-US" sz="6000" dirty="0" err="1" smtClean="0">
                <a:latin typeface="Agency FB" pitchFamily="34" charset="0"/>
              </a:rPr>
              <a:t>Proses</a:t>
            </a:r>
            <a:r>
              <a:rPr lang="en-US" sz="6000" dirty="0" smtClean="0">
                <a:latin typeface="Agency FB" pitchFamily="34" charset="0"/>
              </a:rPr>
              <a:t> </a:t>
            </a:r>
            <a:r>
              <a:rPr lang="en-US" sz="6000" dirty="0" err="1" smtClean="0">
                <a:latin typeface="Agency FB" pitchFamily="34" charset="0"/>
              </a:rPr>
              <a:t>Bisnis</a:t>
            </a:r>
            <a:r>
              <a:rPr lang="en-US" sz="4000" dirty="0" smtClean="0">
                <a:latin typeface="Agency FB" pitchFamily="34" charset="0"/>
              </a:rPr>
              <a:t/>
            </a:r>
            <a:br>
              <a:rPr lang="en-US" sz="4000" dirty="0" smtClean="0">
                <a:latin typeface="Agency FB" pitchFamily="34" charset="0"/>
              </a:rPr>
            </a:br>
            <a:r>
              <a:rPr lang="en-US" sz="4000" dirty="0" smtClean="0">
                <a:latin typeface="Agency FB" pitchFamily="34" charset="0"/>
              </a:rPr>
              <a:t>PERTEMUAN I</a:t>
            </a:r>
            <a:br>
              <a:rPr lang="en-US" sz="4000" dirty="0" smtClean="0">
                <a:latin typeface="Agency FB" pitchFamily="34" charset="0"/>
              </a:rPr>
            </a:br>
            <a:r>
              <a:rPr lang="en-US" sz="4000" dirty="0" smtClean="0">
                <a:latin typeface="Agency FB" pitchFamily="34" charset="0"/>
              </a:rPr>
              <a:t/>
            </a:r>
            <a:br>
              <a:rPr lang="en-US" sz="4000" dirty="0" smtClean="0">
                <a:latin typeface="Agency FB" pitchFamily="34" charset="0"/>
              </a:rPr>
            </a:br>
            <a:r>
              <a:rPr lang="en-US" sz="4000" dirty="0" smtClean="0">
                <a:latin typeface="Agency FB" pitchFamily="34" charset="0"/>
              </a:rPr>
              <a:t/>
            </a:r>
            <a:br>
              <a:rPr lang="en-US" sz="4000" dirty="0" smtClean="0">
                <a:latin typeface="Agency FB" pitchFamily="34" charset="0"/>
              </a:rPr>
            </a:br>
            <a:r>
              <a:rPr lang="en-US" sz="4000" dirty="0" smtClean="0">
                <a:latin typeface="Agency FB" pitchFamily="34" charset="0"/>
              </a:rPr>
              <a:t>DOSEN PENGAMPU:</a:t>
            </a:r>
            <a:br>
              <a:rPr lang="en-US" sz="4000" dirty="0" smtClean="0">
                <a:latin typeface="Agency FB" pitchFamily="34" charset="0"/>
              </a:rPr>
            </a:br>
            <a:r>
              <a:rPr lang="en-US" sz="4000" dirty="0" err="1" smtClean="0">
                <a:latin typeface="Agency FB" pitchFamily="34" charset="0"/>
              </a:rPr>
              <a:t>MARDIANTO,S.K</a:t>
            </a:r>
            <a:r>
              <a:rPr lang="en-US" sz="4000" b="0" dirty="0" err="1" smtClean="0">
                <a:latin typeface="Agency FB" pitchFamily="34" charset="0"/>
              </a:rPr>
              <a:t>om.,M.Cs</a:t>
            </a:r>
            <a:r>
              <a:rPr lang="en-US" sz="4000" dirty="0" smtClean="0">
                <a:latin typeface="Agency FB" pitchFamily="34" charset="0"/>
              </a:rPr>
              <a:t/>
            </a:r>
            <a:br>
              <a:rPr lang="en-US" sz="4000" dirty="0" smtClean="0">
                <a:latin typeface="Agency FB" pitchFamily="34" charset="0"/>
              </a:rPr>
            </a:br>
            <a:endParaRPr lang="en-US" sz="4000" dirty="0" smtClean="0">
              <a:latin typeface="Agency FB" pitchFamily="34" charset="0"/>
            </a:endParaRPr>
          </a:p>
        </p:txBody>
      </p:sp>
      <p:sp>
        <p:nvSpPr>
          <p:cNvPr id="9219" name="Rectangle 10"/>
          <p:cNvSpPr>
            <a:spLocks noChangeArrowheads="1"/>
          </p:cNvSpPr>
          <p:nvPr/>
        </p:nvSpPr>
        <p:spPr bwMode="auto">
          <a:xfrm>
            <a:off x="2230438" y="692150"/>
            <a:ext cx="6056312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000">
              <a:solidFill>
                <a:schemeClr val="tx2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Proses Bisnis Operasi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Proses Bisnis Informasi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Proses Bisnis Manajemen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3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38" cy="4525963"/>
          </a:xfrm>
        </p:spPr>
        <p:txBody>
          <a:bodyPr/>
          <a:lstStyle/>
          <a:p>
            <a:pPr eaLnBrk="1" hangingPunct="1"/>
            <a:r>
              <a:rPr lang="en-US" smtClean="0"/>
              <a:t>Wawancara</a:t>
            </a:r>
          </a:p>
          <a:p>
            <a:pPr eaLnBrk="1" hangingPunct="1"/>
            <a:r>
              <a:rPr lang="en-US" smtClean="0"/>
              <a:t>Observasi</a:t>
            </a:r>
          </a:p>
          <a:p>
            <a:pPr eaLnBrk="1" hangingPunct="1"/>
            <a:r>
              <a:rPr lang="en-US" smtClean="0"/>
              <a:t>Teknik Dokumentasi</a:t>
            </a:r>
          </a:p>
          <a:p>
            <a:pPr eaLnBrk="1" hangingPunct="1"/>
            <a:r>
              <a:rPr lang="en-US" smtClean="0"/>
              <a:t>Kuisioner</a:t>
            </a:r>
          </a:p>
          <a:p>
            <a:pPr eaLnBrk="1" hangingPunct="1"/>
            <a:r>
              <a:rPr lang="en-US" smtClean="0"/>
              <a:t>JAD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Teknik Mengetahui Proses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8" y="1643063"/>
            <a:ext cx="8072437" cy="4543425"/>
          </a:xfrm>
        </p:spPr>
        <p:txBody>
          <a:bodyPr>
            <a:normAutofit/>
          </a:bodyPr>
          <a:lstStyle/>
          <a:p>
            <a:pPr marL="3175" indent="11113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berjalan</a:t>
            </a:r>
            <a:r>
              <a:rPr lang="en-US" dirty="0" smtClean="0"/>
              <a:t>, </a:t>
            </a:r>
            <a:r>
              <a:rPr lang="en-US" dirty="0" err="1" smtClean="0"/>
              <a:t>teknik-teknik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marL="3175" indent="11113" algn="just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marL="3175" indent="11113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sebuh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yang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 </a:t>
            </a:r>
            <a:r>
              <a:rPr lang="en-US" dirty="0" err="1" smtClean="0"/>
              <a:t>operasi</a:t>
            </a:r>
            <a:r>
              <a:rPr lang="en-US" dirty="0" smtClean="0"/>
              <a:t>,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endParaRPr lang="en-US" dirty="0" smtClean="0"/>
          </a:p>
          <a:p>
            <a:pPr marL="3175" indent="11113" algn="just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Uraian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smtClean="0"/>
              <a:t>	Mahasiswa menjadi mengerti bagaimana proses yang ada di sistem berjalan, dokumen-dokumen yang digunakan, orang orang yang terlibat. Mengunakan teknik-teknik pengumpulan data yang ada. Menggambarkan interaksi sistem informasi dan informasi dari lingkungan sistem.</a:t>
            </a:r>
          </a:p>
          <a:p>
            <a:pPr algn="just" eaLnBrk="1" hangingPunct="1"/>
            <a:endParaRPr lang="en-US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Sasaran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Analisa</a:t>
            </a:r>
          </a:p>
          <a:p>
            <a:pPr eaLnBrk="1" hangingPunct="1"/>
            <a:r>
              <a:rPr lang="en-US" smtClean="0"/>
              <a:t>Proses</a:t>
            </a:r>
          </a:p>
          <a:p>
            <a:pPr eaLnBrk="1" hangingPunct="1"/>
            <a:r>
              <a:rPr lang="en-US" smtClean="0"/>
              <a:t>Bisnis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Apakah APB itu?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Analisa</a:t>
            </a:r>
            <a:r>
              <a:rPr lang="en-US" smtClean="0"/>
              <a:t> atau </a:t>
            </a:r>
            <a:r>
              <a:rPr lang="en-US" b="1" smtClean="0"/>
              <a:t>analisis</a:t>
            </a:r>
            <a:r>
              <a:rPr lang="en-US" smtClean="0"/>
              <a:t>  adalah suatu kegiatan yang dimulai dari proses awal didalam mempelajari serta mengevaluasi suatu bentuk permasalahan (case yang ada).</a:t>
            </a:r>
          </a:p>
          <a:p>
            <a:pPr eaLnBrk="1" hangingPunct="1"/>
            <a:endParaRPr lang="en-US" smtClean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Analisa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Urutan pelaksanaan atau </a:t>
            </a:r>
            <a:r>
              <a:rPr lang="en-US" smtClean="0">
                <a:hlinkClick r:id="rId2" action="ppaction://hlinkfile" tooltip="Kejadian"/>
              </a:rPr>
              <a:t>kejadian</a:t>
            </a:r>
            <a:r>
              <a:rPr lang="en-US" smtClean="0"/>
              <a:t> yang terjadi secara alami atau didesain, mungkin menggunakan </a:t>
            </a:r>
            <a:r>
              <a:rPr lang="en-US" smtClean="0">
                <a:hlinkClick r:id="rId3" action="ppaction://hlinkfile" tooltip="Waktu"/>
              </a:rPr>
              <a:t>waktu</a:t>
            </a:r>
            <a:r>
              <a:rPr lang="en-US" smtClean="0"/>
              <a:t>, </a:t>
            </a:r>
            <a:r>
              <a:rPr lang="en-US" smtClean="0">
                <a:hlinkClick r:id="rId4" action="ppaction://hlinkfile" tooltip="Ruang"/>
              </a:rPr>
              <a:t>ruang</a:t>
            </a:r>
            <a:r>
              <a:rPr lang="en-US" smtClean="0"/>
              <a:t>, </a:t>
            </a:r>
            <a:r>
              <a:rPr lang="en-US" smtClean="0">
                <a:hlinkClick r:id="rId5" action="ppaction://hlinkfile" tooltip="Keahlian (halaman belum tersedia)"/>
              </a:rPr>
              <a:t>keahlian</a:t>
            </a:r>
            <a:r>
              <a:rPr lang="en-US" smtClean="0"/>
              <a:t> atau </a:t>
            </a:r>
            <a:r>
              <a:rPr lang="en-US" smtClean="0">
                <a:hlinkClick r:id="rId6" action="ppaction://hlinkfile" tooltip="Sumber daya"/>
              </a:rPr>
              <a:t>sumber daya</a:t>
            </a:r>
            <a:r>
              <a:rPr lang="en-US" smtClean="0"/>
              <a:t> lainnya, yang menghasilkan suatu hasil.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Input  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Proses</a:t>
            </a:r>
            <a:r>
              <a:rPr lang="en-US" smtClean="0">
                <a:sym typeface="Wingdings" pitchFamily="2" charset="2"/>
              </a:rPr>
              <a:t>  Output</a:t>
            </a:r>
            <a:endParaRPr lang="en-US" smtClean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Proses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Dalam </a:t>
            </a:r>
            <a:r>
              <a:rPr lang="en-US" smtClean="0">
                <a:hlinkClick r:id="rId2" action="ppaction://hlinkfile" tooltip="Ilmu ekonomi"/>
              </a:rPr>
              <a:t>ilmu ekonomi</a:t>
            </a:r>
            <a:r>
              <a:rPr lang="en-US" smtClean="0"/>
              <a:t>, </a:t>
            </a:r>
            <a:r>
              <a:rPr lang="en-US" b="1" smtClean="0"/>
              <a:t>bisnis</a:t>
            </a:r>
            <a:r>
              <a:rPr lang="en-US" smtClean="0"/>
              <a:t> adalah suatu organisasi yang menjual barang atau jasa kepada </a:t>
            </a:r>
            <a:r>
              <a:rPr lang="en-US" smtClean="0">
                <a:hlinkClick r:id="rId3" action="ppaction://hlinkfile" tooltip="Konsumen"/>
              </a:rPr>
              <a:t>konsumen</a:t>
            </a:r>
            <a:r>
              <a:rPr lang="en-US" smtClean="0"/>
              <a:t> atau bisnis lainnya, untuk mendapatkan </a:t>
            </a:r>
            <a:r>
              <a:rPr lang="en-US" smtClean="0">
                <a:hlinkClick r:id="rId4" action="ppaction://hlinkfile" tooltip="Laba"/>
              </a:rPr>
              <a:t>laba</a:t>
            </a:r>
            <a:r>
              <a:rPr lang="en-US" smtClean="0"/>
              <a:t>. Secara historis kata bisnis dari </a:t>
            </a:r>
            <a:r>
              <a:rPr lang="en-US" smtClean="0">
                <a:hlinkClick r:id="rId5" action="ppaction://hlinkfile" tooltip="Bahasa Inggris"/>
              </a:rPr>
              <a:t>bahasa Inggris</a:t>
            </a:r>
            <a:r>
              <a:rPr lang="en-US" smtClean="0"/>
              <a:t> </a:t>
            </a:r>
            <a:r>
              <a:rPr lang="en-US" i="1" smtClean="0"/>
              <a:t>business</a:t>
            </a:r>
            <a:r>
              <a:rPr lang="en-US" smtClean="0"/>
              <a:t>, dari kata dasar </a:t>
            </a:r>
            <a:r>
              <a:rPr lang="en-US" i="1" smtClean="0"/>
              <a:t>busy</a:t>
            </a:r>
            <a:r>
              <a:rPr lang="en-US" smtClean="0"/>
              <a:t> yang berarti "sibuk" dalam konteks individu, komunitas, ataupun masyarakat. Dalam artian, sibuk mengerjakan aktivitas dan pekerjaan yang mendatangkan keuntungan.</a:t>
            </a:r>
          </a:p>
          <a:p>
            <a:pPr eaLnBrk="1" hangingPunct="1"/>
            <a:endParaRPr lang="en-US" smtClean="0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Bisnis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S</a:t>
            </a:r>
            <a:r>
              <a:rPr lang="id-ID" smtClean="0"/>
              <a:t>uatu kumpulan </a:t>
            </a:r>
            <a:r>
              <a:rPr lang="id-ID" smtClean="0">
                <a:hlinkClick r:id="rId2" tooltip="Pekerjaan"/>
              </a:rPr>
              <a:t>pekerjaan</a:t>
            </a:r>
            <a:r>
              <a:rPr lang="id-ID" smtClean="0"/>
              <a:t> yang saling terkait untuk menyelesaikan suatu </a:t>
            </a:r>
            <a:r>
              <a:rPr lang="id-ID" smtClean="0">
                <a:hlinkClick r:id="rId3" tooltip="Masalah"/>
              </a:rPr>
              <a:t>masalah</a:t>
            </a:r>
            <a:r>
              <a:rPr lang="id-ID" smtClean="0"/>
              <a:t> tertentu. 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</a:p>
          <a:p>
            <a:pPr algn="just" eaLnBrk="1" hangingPunct="1">
              <a:buFontTx/>
              <a:buNone/>
            </a:pPr>
            <a:r>
              <a:rPr lang="en-US" smtClean="0"/>
              <a:t>	</a:t>
            </a:r>
            <a:r>
              <a:rPr lang="id-ID" smtClean="0"/>
              <a:t>Suatu proses bisnis dapat dipecah menjadi beberapa </a:t>
            </a:r>
            <a:r>
              <a:rPr lang="id-ID" smtClean="0">
                <a:hlinkClick r:id="rId4" tooltip="Proses"/>
              </a:rPr>
              <a:t>subproses</a:t>
            </a:r>
            <a:r>
              <a:rPr lang="id-ID" smtClean="0"/>
              <a:t> yang masing-masing memiliki </a:t>
            </a:r>
            <a:r>
              <a:rPr lang="id-ID" smtClean="0">
                <a:hlinkClick r:id="rId5" tooltip="Atribut (halaman belum tersedia)"/>
              </a:rPr>
              <a:t>atribut</a:t>
            </a:r>
            <a:r>
              <a:rPr lang="en-US" smtClean="0"/>
              <a:t> </a:t>
            </a:r>
            <a:r>
              <a:rPr lang="id-ID" smtClean="0"/>
              <a:t>sendiri tapi juga berkontribusi untuk mencapai tujuan dari superprosesnya. 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Proses Bisnis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d-ID" smtClean="0"/>
              <a:t>Analisis proses bisnis umumnya melibatkan pemetaan proses dan subproses di dalamnya hingga tingkatan aktivitas atau kegiatan.</a:t>
            </a: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Proses Bisnis </a:t>
            </a:r>
            <a:r>
              <a:rPr lang="en-US" sz="2400" smtClean="0"/>
              <a:t>lanj.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733</TotalTime>
  <Words>218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Lucida Sans Unicode</vt:lpstr>
      <vt:lpstr>Wingdings 3</vt:lpstr>
      <vt:lpstr>Verdana</vt:lpstr>
      <vt:lpstr>Wingdings 2</vt:lpstr>
      <vt:lpstr>Calibri</vt:lpstr>
      <vt:lpstr>Agency FB</vt:lpstr>
      <vt:lpstr>Wingdings</vt:lpstr>
      <vt:lpstr>Concourse</vt:lpstr>
      <vt:lpstr> Analisa Proses Bisnis PERTEMUAN I   DOSEN PENGAMPU: MARDIANTO,S.Kom.,M.Cs </vt:lpstr>
      <vt:lpstr>Uraian </vt:lpstr>
      <vt:lpstr>Sasaran</vt:lpstr>
      <vt:lpstr>Apakah APB itu?</vt:lpstr>
      <vt:lpstr>Analisa</vt:lpstr>
      <vt:lpstr>Proses</vt:lpstr>
      <vt:lpstr>Bisnis</vt:lpstr>
      <vt:lpstr>Proses Bisnis</vt:lpstr>
      <vt:lpstr>Proses Bisnis lanj.</vt:lpstr>
      <vt:lpstr>3 Jenis Proses Bisnis</vt:lpstr>
      <vt:lpstr>Teknik Mengetahui Proses</vt:lpstr>
    </vt:vector>
  </TitlesOfParts>
  <Company>Univ. Budi Luhur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Koordinasi Jadwal Mengajar Dosen  Semester Pendek Tahun Akademik Gasal 2008/2009</dc:title>
  <dc:creator>Hendri Irawan</dc:creator>
  <cp:lastModifiedBy>RAMADANI</cp:lastModifiedBy>
  <cp:revision>42</cp:revision>
  <dcterms:created xsi:type="dcterms:W3CDTF">2009-01-19T08:11:43Z</dcterms:created>
  <dcterms:modified xsi:type="dcterms:W3CDTF">2017-06-11T07:49:41Z</dcterms:modified>
</cp:coreProperties>
</file>