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37"/>
  </p:notesMasterIdLst>
  <p:sldIdLst>
    <p:sldId id="256" r:id="rId2"/>
    <p:sldId id="276" r:id="rId3"/>
    <p:sldId id="277" r:id="rId4"/>
    <p:sldId id="278" r:id="rId5"/>
    <p:sldId id="279" r:id="rId6"/>
    <p:sldId id="301" r:id="rId7"/>
    <p:sldId id="303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306" r:id="rId18"/>
    <p:sldId id="307" r:id="rId19"/>
    <p:sldId id="289" r:id="rId20"/>
    <p:sldId id="290" r:id="rId21"/>
    <p:sldId id="291" r:id="rId22"/>
    <p:sldId id="292" r:id="rId23"/>
    <p:sldId id="302" r:id="rId24"/>
    <p:sldId id="293" r:id="rId25"/>
    <p:sldId id="294" r:id="rId26"/>
    <p:sldId id="295" r:id="rId27"/>
    <p:sldId id="304" r:id="rId28"/>
    <p:sldId id="310" r:id="rId29"/>
    <p:sldId id="296" r:id="rId30"/>
    <p:sldId id="297" r:id="rId31"/>
    <p:sldId id="311" r:id="rId32"/>
    <p:sldId id="298" r:id="rId33"/>
    <p:sldId id="299" r:id="rId34"/>
    <p:sldId id="300" r:id="rId35"/>
    <p:sldId id="308" r:id="rId36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0213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F7A229-DBC8-4887-9632-7C431E692174}" type="datetimeFigureOut">
              <a:rPr lang="id-ID"/>
              <a:pPr>
                <a:defRPr/>
              </a:pPr>
              <a:t>11/06/2017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1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75175"/>
            <a:ext cx="5483225" cy="433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48763"/>
            <a:ext cx="2970213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025" y="9148763"/>
            <a:ext cx="2970213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D956D4-80E1-41D3-BB51-F5EA09F5970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3046D7-B986-498C-A8BA-488FBF93CDA7}" type="slidenum">
              <a:rPr lang="id-ID"/>
              <a:pPr/>
              <a:t>31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C7DB051-3CE6-4863-82AB-92CB161C7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43C2E-1ABD-4F84-9A21-40E36DFB8D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D3BB6-902F-422C-B169-D94DC4CD3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CCB3-0940-4001-8DD8-9C51B35E73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342BDD-13A2-4BC6-B849-7512BE32FF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C19C3-DAE4-46B1-9490-D779EFAFF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73A7599-CBB3-486B-A37C-12B1971464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AB29F848-9525-4FC7-946B-8F220E8E46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8F4B6-FC7B-4DE9-AD9B-E5D387F138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D72F6-8655-4D3B-9B6A-134120EEF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18082-F63B-442A-AFF8-164D406DAD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BC5E67-59B8-4A2F-B957-8F1875133A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428604"/>
            <a:ext cx="8058152" cy="557216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sz="6000" dirty="0" smtClean="0">
                <a:latin typeface="Agency FB" pitchFamily="34" charset="0"/>
              </a:rPr>
              <a:t>ANALISA</a:t>
            </a: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 </a:t>
            </a:r>
            <a:r>
              <a:rPr lang="id-ID" sz="6000" dirty="0" smtClean="0">
                <a:latin typeface="Agency FB" pitchFamily="34" charset="0"/>
              </a:rPr>
              <a:t>PROSES BISNIS</a:t>
            </a: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err="1" smtClean="0">
                <a:latin typeface="Agency FB" pitchFamily="34" charset="0"/>
              </a:rPr>
              <a:t>Pertemuan</a:t>
            </a:r>
            <a:r>
              <a:rPr lang="en-US" sz="4000" dirty="0" smtClean="0">
                <a:latin typeface="Agency FB" pitchFamily="34" charset="0"/>
              </a:rPr>
              <a:t> </a:t>
            </a:r>
            <a:r>
              <a:rPr lang="en-US" sz="4000" dirty="0" smtClean="0">
                <a:latin typeface="Agency FB" pitchFamily="34" charset="0"/>
              </a:rPr>
              <a:t>3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DOSEN PENGAMPU</a:t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4000" dirty="0" err="1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MARDIANTO,S.Kom.,M.Cs</a:t>
            </a:r>
            <a:endParaRPr lang="en-US" sz="4000" dirty="0" smtClean="0">
              <a:solidFill>
                <a:schemeClr val="accent1">
                  <a:satMod val="1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Tipe-tipe Pertanyaan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Tipe Pertanyaan</a:t>
            </a:r>
          </a:p>
          <a:p>
            <a:pPr lvl="1" eaLnBrk="1" hangingPunct="1"/>
            <a:r>
              <a:rPr lang="id-ID" b="1" i="1" smtClean="0"/>
              <a:t>Probing Question</a:t>
            </a:r>
          </a:p>
          <a:p>
            <a:pPr lvl="1" eaLnBrk="1" hangingPunct="1"/>
            <a:r>
              <a:rPr lang="id-ID" smtClean="0"/>
              <a:t>Contoh:</a:t>
            </a:r>
          </a:p>
          <a:p>
            <a:pPr lvl="2" eaLnBrk="1" hangingPunct="1"/>
            <a:r>
              <a:rPr lang="id-ID" smtClean="0"/>
              <a:t>Mengapa?</a:t>
            </a:r>
          </a:p>
          <a:p>
            <a:pPr lvl="2" eaLnBrk="1" hangingPunct="1"/>
            <a:r>
              <a:rPr lang="id-ID" smtClean="0"/>
              <a:t>Dapatkah diberikan sebuah contoh?</a:t>
            </a:r>
          </a:p>
          <a:p>
            <a:pPr lvl="2" eaLnBrk="1" hangingPunct="1"/>
            <a:r>
              <a:rPr lang="id-ID" smtClean="0"/>
              <a:t>Dapatkah dijelaskan lebih detil  lagi?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3700" dirty="0" smtClean="0">
                <a:solidFill>
                  <a:schemeClr val="accent1">
                    <a:satMod val="150000"/>
                  </a:schemeClr>
                </a:solidFill>
              </a:rPr>
              <a:t>Pengorganisasian Pertanyaan Interview</a:t>
            </a:r>
            <a:endParaRPr lang="en-US" sz="37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357299"/>
            <a:ext cx="8229600" cy="5000660"/>
          </a:xfrm>
        </p:spPr>
        <p:txBody>
          <a:bodyPr/>
          <a:lstStyle/>
          <a:p>
            <a:pPr eaLnBrk="1" hangingPunct="1"/>
            <a:r>
              <a:rPr lang="id-ID" b="1" dirty="0" smtClean="0"/>
              <a:t>Interview Tak Terstruktur </a:t>
            </a:r>
          </a:p>
          <a:p>
            <a:pPr lvl="1" eaLnBrk="1" hangingPunct="1"/>
            <a:r>
              <a:rPr lang="id-ID" dirty="0" smtClean="0"/>
              <a:t>Sangat bermanfaat pada mulanya </a:t>
            </a:r>
            <a:r>
              <a:rPr lang="id-ID" dirty="0" smtClean="0"/>
              <a:t>dalam pengumpulan informasi</a:t>
            </a:r>
            <a:endParaRPr lang="id-ID" dirty="0" smtClean="0"/>
          </a:p>
          <a:p>
            <a:pPr lvl="1" eaLnBrk="1" hangingPunct="1"/>
            <a:r>
              <a:rPr lang="id-ID" dirty="0" smtClean="0"/>
              <a:t>Tujuan Keluasan, informasi didefinisikan secara global</a:t>
            </a:r>
          </a:p>
          <a:p>
            <a:pPr lvl="1" eaLnBrk="1" hangingPunct="1">
              <a:buFont typeface="Wingdings" pitchFamily="2" charset="2"/>
              <a:buNone/>
            </a:pPr>
            <a:endParaRPr lang="id-ID" dirty="0" smtClean="0"/>
          </a:p>
          <a:p>
            <a:pPr eaLnBrk="1" hangingPunct="1"/>
            <a:r>
              <a:rPr lang="id-ID" b="1" dirty="0" smtClean="0"/>
              <a:t>Interview Terstruktur </a:t>
            </a:r>
          </a:p>
          <a:p>
            <a:pPr lvl="1" eaLnBrk="1" hangingPunct="1"/>
            <a:r>
              <a:rPr lang="id-ID" dirty="0" smtClean="0"/>
              <a:t>Bermanfaat kemudian dalam proses</a:t>
            </a:r>
          </a:p>
          <a:p>
            <a:pPr lvl="1" eaLnBrk="1" hangingPunct="1"/>
            <a:r>
              <a:rPr lang="id-ID" dirty="0" smtClean="0"/>
              <a:t>Tujuan Informasi yang sangat spesifik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Strategi Mengajukan Pertanyaan-pertanyaan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755650" y="2000250"/>
            <a:ext cx="7777163" cy="417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>
              <a:cs typeface="Arial" charset="0"/>
            </a:endParaRP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755650" y="3440113"/>
            <a:ext cx="777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755650" y="4879975"/>
            <a:ext cx="777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2987675" y="2000250"/>
            <a:ext cx="0" cy="417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042988" y="2308225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 Level:</a:t>
            </a:r>
          </a:p>
          <a:p>
            <a:pPr eaLnBrk="0" hangingPunct="0"/>
            <a:r>
              <a:rPr lang="id-ID">
                <a:cs typeface="Arial" charset="0"/>
              </a:rPr>
              <a:t>Sangat Umum</a:t>
            </a:r>
            <a:endParaRPr lang="en-US">
              <a:cs typeface="Arial" charset="0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1023938" y="3676650"/>
            <a:ext cx="1670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Medium Level:</a:t>
            </a:r>
          </a:p>
          <a:p>
            <a:pPr eaLnBrk="0" hangingPunct="0"/>
            <a:r>
              <a:rPr lang="id-ID">
                <a:cs typeface="Arial" charset="0"/>
              </a:rPr>
              <a:t>Spesifik</a:t>
            </a:r>
          </a:p>
          <a:p>
            <a:pPr eaLnBrk="0" hangingPunct="0"/>
            <a:r>
              <a:rPr lang="id-ID">
                <a:cs typeface="Arial" charset="0"/>
              </a:rPr>
              <a:t>Moderat</a:t>
            </a:r>
            <a:endParaRPr lang="en-US">
              <a:cs typeface="Arial" charset="0"/>
            </a:endParaRP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000125" y="5187950"/>
            <a:ext cx="177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 Level:</a:t>
            </a:r>
          </a:p>
          <a:p>
            <a:pPr eaLnBrk="0" hangingPunct="0"/>
            <a:r>
              <a:rPr lang="id-ID">
                <a:cs typeface="Arial" charset="0"/>
              </a:rPr>
              <a:t>Sangat Spesifik</a:t>
            </a:r>
            <a:endParaRPr lang="en-US">
              <a:cs typeface="Arial" charset="0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flipH="1">
            <a:off x="2987675" y="2000250"/>
            <a:ext cx="2952750" cy="417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5940425" y="2000250"/>
            <a:ext cx="2592388" cy="417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6804025" y="5816600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 b="1">
                <a:cs typeface="Arial" charset="0"/>
              </a:rPr>
              <a:t>BOTTOM UP</a:t>
            </a:r>
            <a:endParaRPr lang="en-US" b="1">
              <a:cs typeface="Arial" charset="0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3059113" y="2144713"/>
            <a:ext cx="1441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 b="1" dirty="0">
                <a:cs typeface="Arial" charset="0"/>
              </a:rPr>
              <a:t>TOP DOWN</a:t>
            </a:r>
            <a:endParaRPr lang="en-US" b="1" dirty="0">
              <a:cs typeface="Arial" charset="0"/>
            </a:endParaRPr>
          </a:p>
        </p:txBody>
      </p:sp>
      <p:sp>
        <p:nvSpPr>
          <p:cNvPr id="19470" name="AutoShape 15"/>
          <p:cNvSpPr>
            <a:spLocks noChangeArrowheads="1"/>
          </p:cNvSpPr>
          <p:nvPr/>
        </p:nvSpPr>
        <p:spPr bwMode="auto">
          <a:xfrm>
            <a:off x="3348038" y="2720975"/>
            <a:ext cx="792162" cy="1150938"/>
          </a:xfrm>
          <a:prstGeom prst="downArrow">
            <a:avLst>
              <a:gd name="adj1" fmla="val 50000"/>
              <a:gd name="adj2" fmla="val 363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id-ID">
              <a:cs typeface="Arial" charset="0"/>
            </a:endParaRPr>
          </a:p>
        </p:txBody>
      </p:sp>
      <p:sp>
        <p:nvSpPr>
          <p:cNvPr id="19471" name="AutoShape 16"/>
          <p:cNvSpPr>
            <a:spLocks noChangeArrowheads="1"/>
          </p:cNvSpPr>
          <p:nvPr/>
        </p:nvSpPr>
        <p:spPr bwMode="auto">
          <a:xfrm>
            <a:off x="7308850" y="4448175"/>
            <a:ext cx="792163" cy="1152525"/>
          </a:xfrm>
          <a:prstGeom prst="upArrow">
            <a:avLst>
              <a:gd name="adj1" fmla="val 50000"/>
              <a:gd name="adj2" fmla="val 363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id-ID">
              <a:cs typeface="Arial" charset="0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7019925" y="1630363"/>
            <a:ext cx="1409700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id-ID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</a:rPr>
              <a:t>CONTOH ?</a:t>
            </a:r>
            <a:endParaRPr lang="en-US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4C7FE5"/>
                  </a:outerShdw>
                </a:cont>
                <a:cont type="tree" name="">
                  <a:effect ref="fillLine"/>
                  <a:outerShdw dist="38100" dir="2700000" algn="tl">
                    <a:srgbClr val="001E5B"/>
                  </a:outerShdw>
                </a:cont>
                <a:effect ref="fillLine"/>
              </a:effectDag>
            </a:endParaRPr>
          </a:p>
        </p:txBody>
      </p:sp>
      <p:sp>
        <p:nvSpPr>
          <p:cNvPr id="19473" name="Line 18"/>
          <p:cNvSpPr>
            <a:spLocks noChangeShapeType="1"/>
          </p:cNvSpPr>
          <p:nvPr/>
        </p:nvSpPr>
        <p:spPr bwMode="auto">
          <a:xfrm flipH="1">
            <a:off x="6588125" y="2071688"/>
            <a:ext cx="6477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 flipH="1">
            <a:off x="7164388" y="2071688"/>
            <a:ext cx="43180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7956550" y="2071688"/>
            <a:ext cx="360363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Langkah Persiapan Interview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Persiapkan rencana wawancara secara umum</a:t>
            </a:r>
          </a:p>
          <a:p>
            <a:pPr lvl="1" eaLnBrk="1" hangingPunct="1"/>
            <a:r>
              <a:rPr lang="en-US" sz="2400" smtClean="0"/>
              <a:t>Daftar Pertanyaan</a:t>
            </a:r>
          </a:p>
          <a:p>
            <a:pPr lvl="1" eaLnBrk="1" hangingPunct="1"/>
            <a:r>
              <a:rPr lang="en-US" sz="2400" smtClean="0"/>
              <a:t>Jawaban-jawaban untuk antisipasi dan kelanjutannya</a:t>
            </a:r>
          </a:p>
          <a:p>
            <a:pPr eaLnBrk="1" hangingPunct="1"/>
            <a:r>
              <a:rPr lang="en-US" sz="2400" smtClean="0"/>
              <a:t>Tegaskan wilayah-wilayah pengetahuan</a:t>
            </a:r>
          </a:p>
          <a:p>
            <a:pPr eaLnBrk="1" hangingPunct="1"/>
            <a:r>
              <a:rPr lang="en-US" sz="2400" smtClean="0"/>
              <a:t>Tetapkan Prioritas-prioritas jika kehabisan Waktu</a:t>
            </a:r>
          </a:p>
          <a:p>
            <a:pPr eaLnBrk="1" hangingPunct="1"/>
            <a:r>
              <a:rPr lang="en-US" sz="2400" smtClean="0"/>
              <a:t>Siapkan Orang-orang yang akan diwawancara</a:t>
            </a:r>
          </a:p>
          <a:p>
            <a:pPr lvl="1" eaLnBrk="1" hangingPunct="1"/>
            <a:r>
              <a:rPr lang="en-US" sz="2400" smtClean="0"/>
              <a:t>Beri Jadwal</a:t>
            </a:r>
          </a:p>
          <a:p>
            <a:pPr lvl="1" eaLnBrk="1" hangingPunct="1"/>
            <a:r>
              <a:rPr lang="en-US" sz="2400" smtClean="0"/>
              <a:t>Informasikan Alasan dari Wawancara</a:t>
            </a:r>
          </a:p>
          <a:p>
            <a:pPr lvl="1" eaLnBrk="1" hangingPunct="1"/>
            <a:r>
              <a:rPr lang="en-US" sz="2400" smtClean="0"/>
              <a:t>Informasikan Area yang akan didiskusikan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Pengarahan Interview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785926"/>
            <a:ext cx="8229600" cy="43251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Tampil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Profesional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Bias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Catat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Cek</a:t>
            </a:r>
            <a:r>
              <a:rPr lang="en-US" sz="2800" dirty="0" smtClean="0"/>
              <a:t> </a:t>
            </a:r>
            <a:r>
              <a:rPr lang="en-US" sz="2800" dirty="0" err="1" smtClean="0"/>
              <a:t>Kebijakan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i="1" dirty="0" smtClean="0"/>
              <a:t>tape recorder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yakin</a:t>
            </a:r>
            <a:r>
              <a:rPr lang="en-US" sz="2800" dirty="0" smtClean="0"/>
              <a:t> </a:t>
            </a: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Isu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Pisahkan</a:t>
            </a:r>
            <a:r>
              <a:rPr lang="en-US" sz="2800" dirty="0" smtClean="0"/>
              <a:t> </a:t>
            </a:r>
            <a:r>
              <a:rPr lang="en-US" sz="2800" dirty="0" err="1" smtClean="0"/>
              <a:t>Fakta-fakta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Opini-opini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Beri</a:t>
            </a:r>
            <a:r>
              <a:rPr lang="en-US" sz="2800" dirty="0" smtClean="0"/>
              <a:t> </a:t>
            </a:r>
            <a:r>
              <a:rPr lang="id-ID" sz="2800" dirty="0" smtClean="0"/>
              <a:t>o</a:t>
            </a:r>
            <a:r>
              <a:rPr lang="en-US" sz="2800" dirty="0" smtClean="0"/>
              <a:t>rang yang </a:t>
            </a:r>
            <a:r>
              <a:rPr lang="en-US" sz="2800" dirty="0" err="1" smtClean="0"/>
              <a:t>diwawancara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mengajukan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Jangan</a:t>
            </a:r>
            <a:r>
              <a:rPr lang="en-US" sz="2800" dirty="0" smtClean="0"/>
              <a:t> </a:t>
            </a:r>
            <a:r>
              <a:rPr lang="en-US" sz="2800" dirty="0" err="1" smtClean="0"/>
              <a:t>Lupa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berterima</a:t>
            </a:r>
            <a:r>
              <a:rPr lang="en-US" sz="2800" dirty="0" smtClean="0"/>
              <a:t> </a:t>
            </a:r>
            <a:r>
              <a:rPr lang="en-US" sz="2800" dirty="0" err="1" smtClean="0"/>
              <a:t>kasih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orang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diwawancara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Akhiri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Wawancara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3700" smtClean="0">
                <a:solidFill>
                  <a:schemeClr val="accent1">
                    <a:satMod val="150000"/>
                  </a:schemeClr>
                </a:solidFill>
              </a:rPr>
              <a:t>Pengarahan Interview</a:t>
            </a:r>
            <a:br>
              <a:rPr lang="id-ID" sz="370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id-ID" sz="3700" smtClean="0">
                <a:solidFill>
                  <a:schemeClr val="accent1">
                    <a:satMod val="150000"/>
                  </a:schemeClr>
                </a:solidFill>
              </a:rPr>
              <a:t>Tip Praktis</a:t>
            </a:r>
            <a:endParaRPr lang="en-US" sz="370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Jangan Khawatir, Tenang Saja</a:t>
            </a:r>
          </a:p>
          <a:p>
            <a:pPr eaLnBrk="1" hangingPunct="1"/>
            <a:r>
              <a:rPr lang="en-US" smtClean="0"/>
              <a:t>Beri Perhatian</a:t>
            </a:r>
          </a:p>
          <a:p>
            <a:pPr eaLnBrk="1" hangingPunct="1"/>
            <a:r>
              <a:rPr lang="en-US" smtClean="0"/>
              <a:t>Rangkum </a:t>
            </a:r>
            <a:r>
              <a:rPr lang="en-US" i="1" smtClean="0"/>
              <a:t>point-point</a:t>
            </a:r>
          </a:p>
          <a:p>
            <a:pPr eaLnBrk="1" hangingPunct="1"/>
            <a:r>
              <a:rPr lang="en-US" smtClean="0"/>
              <a:t>Ringkas </a:t>
            </a:r>
          </a:p>
          <a:p>
            <a:pPr eaLnBrk="1" hangingPunct="1"/>
            <a:r>
              <a:rPr lang="en-US" smtClean="0"/>
              <a:t>Jujur</a:t>
            </a:r>
          </a:p>
          <a:p>
            <a:pPr eaLnBrk="1" hangingPunct="1"/>
            <a:r>
              <a:rPr lang="en-US" smtClean="0"/>
              <a:t>Perhatikan Bahasa Tubuh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Tindak Lanjut Setelah Interview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Persiapkan catatan Interview</a:t>
            </a:r>
          </a:p>
          <a:p>
            <a:pPr eaLnBrk="1" hangingPunct="1"/>
            <a:r>
              <a:rPr lang="id-ID" smtClean="0"/>
              <a:t>Persiapkan Laporan Interview</a:t>
            </a:r>
          </a:p>
          <a:p>
            <a:pPr eaLnBrk="1" hangingPunct="1"/>
            <a:r>
              <a:rPr lang="id-ID" smtClean="0"/>
              <a:t>Dapatkan Ulasan Pewawancara dan Konfirmasikan Laporan Interview</a:t>
            </a:r>
          </a:p>
          <a:p>
            <a:pPr eaLnBrk="1" hangingPunct="1"/>
            <a:r>
              <a:rPr lang="id-ID" smtClean="0"/>
              <a:t>Temukan Gap dan Pertanyaan Baru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Giliran Anda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Anda Sedang mewawancarai direktur LAB PC disekolah Anda berkenaan dengan program baru untuk membantu </a:t>
            </a:r>
            <a:r>
              <a:rPr lang="id-ID" b="1" smtClean="0"/>
              <a:t>mengadministr</a:t>
            </a:r>
            <a:r>
              <a:rPr lang="en-US" b="1" smtClean="0"/>
              <a:t> </a:t>
            </a:r>
            <a:r>
              <a:rPr lang="id-ID" b="1" smtClean="0"/>
              <a:t>asikan </a:t>
            </a:r>
            <a:r>
              <a:rPr lang="en-US" b="1" smtClean="0"/>
              <a:t>catatan siswa-siswa yang meminjam software.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Tulis 5 Pertanyaan yang akan anda tanyakan pada direktur Lab. PC</a:t>
            </a:r>
            <a:r>
              <a:rPr lang="id-ID" smtClean="0"/>
              <a:t> !</a:t>
            </a:r>
            <a:endParaRPr lang="en-US" smtClean="0"/>
          </a:p>
          <a:p>
            <a:pPr eaLnBrk="1" hangingPunct="1"/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Contoh Pertanyaan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325112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Peminjaman</a:t>
            </a:r>
            <a:r>
              <a:rPr lang="en-US" sz="2800" dirty="0" smtClean="0"/>
              <a:t> </a:t>
            </a:r>
            <a:r>
              <a:rPr lang="en-US" sz="2800" i="1" dirty="0" smtClean="0"/>
              <a:t>Software </a:t>
            </a:r>
            <a:r>
              <a:rPr lang="en-US" sz="2800" dirty="0" err="1" smtClean="0"/>
              <a:t>di</a:t>
            </a:r>
            <a:r>
              <a:rPr lang="en-US" sz="2800" dirty="0" smtClean="0"/>
              <a:t> Lab </a:t>
            </a:r>
            <a:r>
              <a:rPr lang="en-US" sz="2800" dirty="0" err="1" smtClean="0"/>
              <a:t>ini</a:t>
            </a:r>
            <a:r>
              <a:rPr lang="en-US" sz="2800" dirty="0" smtClean="0"/>
              <a:t>?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dijadikan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</a:t>
            </a:r>
            <a:r>
              <a:rPr lang="en-US" sz="2800" dirty="0" err="1" smtClean="0"/>
              <a:t>didalam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?  </a:t>
            </a:r>
            <a:r>
              <a:rPr lang="en-US" sz="2800" dirty="0" err="1" smtClean="0"/>
              <a:t>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.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terlambat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mengembalikan</a:t>
            </a:r>
            <a:r>
              <a:rPr lang="en-US" sz="2800" dirty="0" smtClean="0"/>
              <a:t> </a:t>
            </a:r>
            <a:r>
              <a:rPr lang="en-US" sz="2800" i="1" dirty="0" smtClean="0"/>
              <a:t>software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ditetapkan</a:t>
            </a:r>
            <a:r>
              <a:rPr lang="en-US" sz="2800" dirty="0" smtClean="0"/>
              <a:t> </a:t>
            </a:r>
            <a:r>
              <a:rPr lang="en-US" sz="2800" dirty="0" err="1" smtClean="0"/>
              <a:t>bagaimanakah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penanganannya</a:t>
            </a:r>
            <a:r>
              <a:rPr lang="en-US" sz="2800" dirty="0" smtClean="0"/>
              <a:t> ?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yang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memperpanjang</a:t>
            </a:r>
            <a:r>
              <a:rPr lang="en-US" sz="2800" dirty="0" smtClean="0"/>
              <a:t> software yang </a:t>
            </a:r>
            <a:r>
              <a:rPr lang="en-US" sz="2800" dirty="0" err="1" smtClean="0"/>
              <a:t>dipinjamnya</a:t>
            </a:r>
            <a:r>
              <a:rPr lang="en-US" sz="2800" dirty="0" smtClean="0"/>
              <a:t>?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i="1" dirty="0" smtClean="0"/>
              <a:t>Software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anggota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terdaftar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Lab </a:t>
            </a:r>
            <a:r>
              <a:rPr lang="en-US" sz="2800" dirty="0" err="1" smtClean="0"/>
              <a:t>ini</a:t>
            </a:r>
            <a:r>
              <a:rPr lang="en-US" sz="2800" dirty="0" smtClean="0"/>
              <a:t>.</a:t>
            </a:r>
          </a:p>
          <a:p>
            <a:pPr marL="609600" indent="-6096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800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2. Joint Application Development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(JAD)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Menggunakan teknik seperti rapat atau diskusi dalam pengumpulan data</a:t>
            </a:r>
            <a:endParaRPr lang="id-ID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id-ID" smtClean="0"/>
              <a:t>Libatkan Tim Proyek, </a:t>
            </a:r>
            <a:r>
              <a:rPr lang="en-US" smtClean="0"/>
              <a:t>User/</a:t>
            </a:r>
            <a:r>
              <a:rPr lang="id-ID" smtClean="0"/>
              <a:t>Pemakai, dan Manajemen yang bekerja bersama-sama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Berbeda dengan wawancara per orang yang berbeda tempat berbeda waktu, JAD dikumpulkan bersama, dengan satu tempat dan satu waktu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id-ID" smtClean="0"/>
              <a:t>Kemungkinan mengurangi </a:t>
            </a:r>
            <a:r>
              <a:rPr lang="en-US" smtClean="0"/>
              <a:t>kesalahan </a:t>
            </a:r>
            <a:r>
              <a:rPr lang="id-ID" smtClean="0"/>
              <a:t>sampai dengan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Sasaran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GB" dirty="0" err="1" smtClean="0"/>
              <a:t>Mahasiswa</a:t>
            </a:r>
            <a:r>
              <a:rPr lang="en-GB" dirty="0" smtClean="0"/>
              <a:t> </a:t>
            </a:r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teknik-teknik</a:t>
            </a:r>
            <a:r>
              <a:rPr lang="en-GB" dirty="0" smtClean="0"/>
              <a:t> </a:t>
            </a:r>
            <a:r>
              <a:rPr lang="en-GB" dirty="0" err="1" smtClean="0"/>
              <a:t>pengumpulan</a:t>
            </a:r>
            <a:r>
              <a:rPr lang="en-GB" dirty="0" smtClean="0"/>
              <a:t> data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organisasi</a:t>
            </a:r>
            <a:endParaRPr lang="en-US" dirty="0" smtClean="0"/>
          </a:p>
          <a:p>
            <a:pPr algn="just" eaLnBrk="1" hangingPunct="1"/>
            <a:r>
              <a:rPr lang="en-GB" dirty="0" err="1" smtClean="0"/>
              <a:t>Mahasiswa</a:t>
            </a:r>
            <a:r>
              <a:rPr lang="en-GB" dirty="0" smtClean="0"/>
              <a:t>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pengumpulan</a:t>
            </a:r>
            <a:r>
              <a:rPr lang="en-GB" dirty="0" smtClean="0"/>
              <a:t> data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informasi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teknik</a:t>
            </a:r>
            <a:r>
              <a:rPr lang="en-GB" dirty="0" smtClean="0"/>
              <a:t> </a:t>
            </a:r>
            <a:r>
              <a:rPr lang="en-GB" dirty="0" err="1" smtClean="0"/>
              <a:t>teknik</a:t>
            </a:r>
            <a:r>
              <a:rPr lang="en-GB" dirty="0" smtClean="0"/>
              <a:t> yang </a:t>
            </a:r>
            <a:r>
              <a:rPr lang="en-GB" dirty="0" err="1" smtClean="0"/>
              <a:t>diajarkan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</a:rPr>
              <a:t>Aturan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</a:rPr>
              <a:t>Penting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</a:rPr>
              <a:t>dalam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1">
                    <a:satMod val="150000"/>
                  </a:schemeClr>
                </a:solidFill>
              </a:rPr>
              <a:t>merancang</a:t>
            </a:r>
            <a:r>
              <a:rPr lang="en-US" sz="3200" dirty="0" smtClean="0">
                <a:solidFill>
                  <a:schemeClr val="accent1">
                    <a:satMod val="150000"/>
                  </a:schemeClr>
                </a:solidFill>
              </a:rPr>
              <a:t> Joint Application Design (JAD)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Fasilitator</a:t>
            </a:r>
          </a:p>
          <a:p>
            <a:pPr eaLnBrk="1" hangingPunct="1"/>
            <a:r>
              <a:rPr lang="en-US" b="1" smtClean="0"/>
              <a:t>Penggambaran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Joint Application Design (JAD) Setting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Tempat duduk berbentuk U</a:t>
            </a:r>
          </a:p>
          <a:p>
            <a:pPr eaLnBrk="1" hangingPunct="1"/>
            <a:r>
              <a:rPr lang="en-US" smtClean="0"/>
              <a:t>Jauh dari kekacauan</a:t>
            </a:r>
          </a:p>
          <a:p>
            <a:pPr eaLnBrk="1" hangingPunct="1"/>
            <a:r>
              <a:rPr lang="en-US" smtClean="0"/>
              <a:t>White board</a:t>
            </a:r>
          </a:p>
          <a:p>
            <a:pPr eaLnBrk="1" hangingPunct="1"/>
            <a:r>
              <a:rPr lang="en-US" smtClean="0"/>
              <a:t>Alat-alat Prototyping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Ruang Pertemuan JAD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0723" name="Picture 4" descr="!05-05W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785938"/>
            <a:ext cx="7573963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j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500063"/>
            <a:ext cx="8753475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Sesi JAD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mtClean="0"/>
              <a:t>Agenda Formal dan Aturan Dasar</a:t>
            </a:r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Struktur Top Down sanga</a:t>
            </a:r>
            <a:r>
              <a:rPr lang="en-US" smtClean="0"/>
              <a:t>t</a:t>
            </a:r>
            <a:r>
              <a:rPr lang="id-ID" smtClean="0"/>
              <a:t> bermanfaat</a:t>
            </a:r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Kegiatan Fasilitator</a:t>
            </a:r>
          </a:p>
          <a:p>
            <a:pPr lvl="1" eaLnBrk="1" hangingPunct="1">
              <a:lnSpc>
                <a:spcPct val="90000"/>
              </a:lnSpc>
            </a:pPr>
            <a:r>
              <a:rPr lang="id-ID" smtClean="0"/>
              <a:t>Pertahankan Sesi pada Track-nya</a:t>
            </a:r>
          </a:p>
          <a:p>
            <a:pPr lvl="1" eaLnBrk="1" hangingPunct="1">
              <a:lnSpc>
                <a:spcPct val="90000"/>
              </a:lnSpc>
            </a:pPr>
            <a:r>
              <a:rPr lang="id-ID" smtClean="0"/>
              <a:t>Bantu dengan Terminologi dan Jargon Teknis</a:t>
            </a:r>
          </a:p>
          <a:p>
            <a:pPr lvl="1" eaLnBrk="1" hangingPunct="1">
              <a:lnSpc>
                <a:spcPct val="90000"/>
              </a:lnSpc>
            </a:pPr>
            <a:r>
              <a:rPr lang="id-ID" smtClean="0"/>
              <a:t>Rekam Masukan</a:t>
            </a:r>
            <a:r>
              <a:rPr lang="en-US" smtClean="0"/>
              <a:t>-masukan</a:t>
            </a:r>
            <a:endParaRPr lang="id-ID" smtClean="0"/>
          </a:p>
          <a:p>
            <a:pPr lvl="1" eaLnBrk="1" hangingPunct="1">
              <a:lnSpc>
                <a:spcPct val="90000"/>
              </a:lnSpc>
            </a:pPr>
            <a:r>
              <a:rPr lang="id-ID" smtClean="0"/>
              <a:t>Tetap Alami, tetapi membantu menyelesaikan isu</a:t>
            </a:r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Tindak Lanjut Laporan setelah Sesi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accent1">
                    <a:satMod val="150000"/>
                  </a:schemeClr>
                </a:solidFill>
              </a:rPr>
              <a:t>Masalah-masalah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accent1">
                    <a:satMod val="150000"/>
                  </a:schemeClr>
                </a:solidFill>
              </a:rPr>
              <a:t>dalam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</a:rPr>
              <a:t> JAD Sessions</a:t>
            </a:r>
            <a:endParaRPr lang="en-US" sz="37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Hindari d</a:t>
            </a:r>
            <a:r>
              <a:rPr lang="id-ID" smtClean="0"/>
              <a:t>ominasi</a:t>
            </a:r>
            <a:r>
              <a:rPr lang="en-US" smtClean="0"/>
              <a:t> satu pihak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Semua harus memberikan kontribusi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Diskusi</a:t>
            </a:r>
            <a:r>
              <a:rPr lang="en-US" smtClean="0"/>
              <a:t> samping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Pembicaraan yang tidak berujung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Pe</a:t>
            </a:r>
            <a:r>
              <a:rPr lang="en-US" smtClean="0"/>
              <a:t>maksaan kehendak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Konflik </a:t>
            </a:r>
            <a:r>
              <a:rPr lang="en-US" smtClean="0"/>
              <a:t>yang tid</a:t>
            </a:r>
            <a:r>
              <a:rPr lang="id-ID" smtClean="0"/>
              <a:t>ak </a:t>
            </a:r>
            <a:r>
              <a:rPr lang="en-US" smtClean="0"/>
              <a:t>t</a:t>
            </a:r>
            <a:r>
              <a:rPr lang="id-ID" smtClean="0"/>
              <a:t>erselesaikan</a:t>
            </a:r>
          </a:p>
          <a:p>
            <a:pPr eaLnBrk="1" hangingPunct="1">
              <a:lnSpc>
                <a:spcPct val="90000"/>
              </a:lnSpc>
            </a:pPr>
            <a:r>
              <a:rPr lang="id-ID" smtClean="0"/>
              <a:t>Konflik </a:t>
            </a:r>
            <a:r>
              <a:rPr lang="en-US" smtClean="0"/>
              <a:t>abadi</a:t>
            </a:r>
            <a:endParaRPr lang="id-ID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Dibawa santai dengan humor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3. Questionaire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id-ID" sz="2800" smtClean="0"/>
              <a:t>Kumpulan Pertanyaan tertulis, sering digunakan untuk sejumlah besar orang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Diisi biasanya pada </a:t>
            </a:r>
            <a:r>
              <a:rPr lang="id-ID" sz="2800" smtClean="0"/>
              <a:t>kertas atau elektronik</a:t>
            </a:r>
            <a:r>
              <a:rPr lang="en-US" sz="2800" smtClean="0"/>
              <a:t> (online)</a:t>
            </a:r>
            <a:endParaRPr lang="id-ID" sz="2800" smtClean="0"/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Pilih Partisipan dengan menggunakan sampel dari populasi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Rancangan Pertanyaan untuk kejelasan dan analisa kasus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Administrasikan Daftar  Pertanyaan dan ambil langkah untuk mendapatkan tanggapan yang baik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Daftar  Pertanyaan dilanjuti dengan Laporan</a:t>
            </a:r>
            <a:endParaRPr lang="en-US" sz="2800" smtClean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6325" y="188913"/>
            <a:ext cx="20542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id-ID" sz="2800" b="1" dirty="0">
              <a:latin typeface="+mj-lt"/>
            </a:endParaRPr>
          </a:p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800" b="1" dirty="0" err="1">
                <a:latin typeface="+mj-lt"/>
              </a:rPr>
              <a:t>Kuesioner</a:t>
            </a:r>
            <a:r>
              <a:rPr lang="en-US" sz="2800" b="1" dirty="0">
                <a:latin typeface="+mj-lt"/>
              </a:rPr>
              <a:t> Format </a:t>
            </a:r>
            <a:r>
              <a:rPr lang="en-US" sz="2800" b="1" dirty="0" err="1">
                <a:latin typeface="+mj-lt"/>
              </a:rPr>
              <a:t>Bebas</a:t>
            </a:r>
            <a:endParaRPr lang="en-US" sz="2800" b="1" dirty="0">
              <a:latin typeface="+mj-lt"/>
            </a:endParaRPr>
          </a:p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err="1">
                <a:latin typeface="+mj-lt"/>
              </a:rPr>
              <a:t>Berisi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pertanyaan-pertanyaan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harus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diisi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oleh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responden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tempat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telah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disediakan</a:t>
            </a:r>
            <a:endParaRPr lang="en-US" sz="2800" dirty="0">
              <a:latin typeface="+mj-lt"/>
            </a:endParaRPr>
          </a:p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800" dirty="0">
              <a:latin typeface="+mj-lt"/>
            </a:endParaRPr>
          </a:p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800" dirty="0">
              <a:latin typeface="+mj-lt"/>
            </a:endParaRPr>
          </a:p>
          <a:p>
            <a:pPr marL="365125" indent="-255588" eaLnBrk="0" hangingPunct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104570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Tipe Quisioner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 l="13477" t="45000" r="16211" b="29688"/>
          <a:stretch>
            <a:fillRect/>
          </a:stretch>
        </p:blipFill>
        <p:spPr bwMode="auto">
          <a:xfrm>
            <a:off x="857250" y="3686175"/>
            <a:ext cx="74295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Tipe Quisioner cont...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625975"/>
          </a:xfrm>
        </p:spPr>
        <p:txBody>
          <a:bodyPr rtlCol="0">
            <a:normAutofit/>
          </a:bodyPr>
          <a:lstStyle/>
          <a:p>
            <a:pPr marL="365125" indent="-255588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Wingdings 3" pitchFamily="18" charset="2"/>
              <a:buChar char=""/>
              <a:defRPr/>
            </a:pPr>
            <a:r>
              <a:rPr lang="en-US" sz="2400" b="1" dirty="0" err="1" smtClean="0"/>
              <a:t>Kuesioner</a:t>
            </a:r>
            <a:r>
              <a:rPr lang="en-US" sz="2400" b="1" dirty="0" smtClean="0"/>
              <a:t> Format </a:t>
            </a:r>
            <a:r>
              <a:rPr lang="en-US" sz="2400" b="1" dirty="0" err="1" smtClean="0"/>
              <a:t>Pasti</a:t>
            </a:r>
            <a:endParaRPr lang="id-ID" sz="2400" b="1" dirty="0" smtClean="0"/>
          </a:p>
          <a:p>
            <a:pPr marL="365125" indent="-255588" algn="just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Wingdings 2"/>
              <a:buNone/>
              <a:defRPr/>
            </a:pPr>
            <a:r>
              <a:rPr lang="id-ID" sz="2400" dirty="0" smtClean="0"/>
              <a:t>	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pertanyaan-pertayaan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jawabannya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chek</a:t>
            </a:r>
            <a:r>
              <a:rPr lang="en-US" sz="2400" dirty="0" smtClean="0"/>
              <a:t> list, </a:t>
            </a:r>
            <a:r>
              <a:rPr lang="en-US" sz="2400" dirty="0" err="1" smtClean="0"/>
              <a:t>ya</a:t>
            </a:r>
            <a:r>
              <a:rPr lang="en-US" sz="2400" dirty="0" smtClean="0"/>
              <a:t>/</a:t>
            </a:r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skalanya</a:t>
            </a:r>
            <a:r>
              <a:rPr lang="en-US" sz="2400" dirty="0" smtClean="0"/>
              <a:t> (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setuju</a:t>
            </a:r>
            <a:r>
              <a:rPr lang="en-US" sz="2400" dirty="0" smtClean="0"/>
              <a:t> s/d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setuju</a:t>
            </a:r>
            <a:r>
              <a:rPr lang="en-US" sz="2400" dirty="0" smtClean="0"/>
              <a:t>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id-ID" sz="24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 l="17578" t="38437" r="37305" b="42813"/>
          <a:stretch>
            <a:fillRect/>
          </a:stretch>
        </p:blipFill>
        <p:spPr bwMode="auto">
          <a:xfrm>
            <a:off x="1428750" y="3143250"/>
            <a:ext cx="6357938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 l="15234" t="66563" r="27930" b="14687"/>
          <a:stretch>
            <a:fillRect/>
          </a:stretch>
        </p:blipFill>
        <p:spPr bwMode="auto">
          <a:xfrm>
            <a:off x="1071563" y="4714875"/>
            <a:ext cx="69294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Rancangan Questionnaire Baik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2800" smtClean="0"/>
              <a:t>Dimulai dengan pertanyaan yg tidak ada ancaman dan menarik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Kelompokkan item secara logika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Jangan meletakkan item penting pada akhir questionnaire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Jangan penuhi halaman dengan banyak item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Hindari Penyingkatan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Hindari Terminologi atau materi yang bias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Nomor pertanyaan untuk menghindari kebingungan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Pretest pertanyaan  untuk mengidentifikasikan pertanyaan yang membingungkan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Teknik Pengumpulan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Data/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714375" y="2214563"/>
            <a:ext cx="700087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Sans Unicode" pitchFamily="34" charset="0"/>
              <a:buAutoNum type="arabicPeriod"/>
              <a:defRPr/>
            </a:pPr>
            <a:r>
              <a:rPr lang="en-GB" sz="3200" b="1" dirty="0">
                <a:latin typeface="+mj-lt"/>
              </a:rPr>
              <a:t>Interview</a:t>
            </a:r>
            <a:endParaRPr lang="en-US" sz="3200" b="1" dirty="0">
              <a:latin typeface="+mj-lt"/>
            </a:endParaRPr>
          </a:p>
          <a:p>
            <a:pPr marL="457200" indent="-457200">
              <a:buFont typeface="Lucida Sans Unicode" pitchFamily="34" charset="0"/>
              <a:buAutoNum type="arabicPeriod"/>
              <a:defRPr/>
            </a:pPr>
            <a:r>
              <a:rPr lang="en-GB" sz="3200" b="1" dirty="0">
                <a:latin typeface="+mj-lt"/>
              </a:rPr>
              <a:t>Joint application development</a:t>
            </a:r>
            <a:r>
              <a:rPr lang="id-ID" sz="3200" b="1" dirty="0">
                <a:latin typeface="+mj-lt"/>
              </a:rPr>
              <a:t> (JAD)</a:t>
            </a:r>
            <a:endParaRPr lang="en-US" sz="3200" b="1" dirty="0">
              <a:latin typeface="+mj-lt"/>
            </a:endParaRPr>
          </a:p>
          <a:p>
            <a:pPr marL="457200" indent="-457200">
              <a:buFont typeface="Lucida Sans Unicode" pitchFamily="34" charset="0"/>
              <a:buAutoNum type="arabicPeriod"/>
              <a:defRPr/>
            </a:pPr>
            <a:r>
              <a:rPr lang="en-GB" sz="3200" b="1" dirty="0">
                <a:latin typeface="+mj-lt"/>
              </a:rPr>
              <a:t>Questionnaire</a:t>
            </a:r>
            <a:endParaRPr lang="en-US" sz="3200" b="1" dirty="0">
              <a:latin typeface="+mj-lt"/>
            </a:endParaRPr>
          </a:p>
          <a:p>
            <a:pPr marL="457200" indent="-457200">
              <a:buFont typeface="Lucida Sans Unicode" pitchFamily="34" charset="0"/>
              <a:buAutoNum type="arabicPeriod"/>
              <a:defRPr/>
            </a:pPr>
            <a:r>
              <a:rPr lang="en-GB" sz="3200" b="1" dirty="0" err="1">
                <a:latin typeface="+mj-lt"/>
              </a:rPr>
              <a:t>Analisa</a:t>
            </a:r>
            <a:r>
              <a:rPr lang="en-GB" sz="3200" b="1" dirty="0">
                <a:latin typeface="+mj-lt"/>
              </a:rPr>
              <a:t> </a:t>
            </a:r>
            <a:r>
              <a:rPr lang="en-GB" sz="3200" b="1" dirty="0" err="1">
                <a:latin typeface="+mj-lt"/>
              </a:rPr>
              <a:t>dokumen</a:t>
            </a:r>
            <a:endParaRPr lang="en-US" sz="3200" b="1" dirty="0">
              <a:latin typeface="+mj-lt"/>
            </a:endParaRPr>
          </a:p>
          <a:p>
            <a:pPr marL="457200" indent="-457200">
              <a:buFont typeface="Lucida Sans Unicode" pitchFamily="34" charset="0"/>
              <a:buAutoNum type="arabicPeriod"/>
              <a:defRPr/>
            </a:pPr>
            <a:r>
              <a:rPr lang="en-GB" sz="3200" b="1" dirty="0" err="1">
                <a:latin typeface="+mj-lt"/>
              </a:rPr>
              <a:t>Observasi</a:t>
            </a:r>
            <a:endParaRPr lang="en-GB" sz="3200" b="1" dirty="0">
              <a:latin typeface="+mj-lt"/>
            </a:endParaRPr>
          </a:p>
          <a:p>
            <a:pPr marL="457200" indent="-457200">
              <a:defRPr/>
            </a:pPr>
            <a:endParaRPr lang="en-GB" sz="3200" dirty="0">
              <a:latin typeface="+mj-lt"/>
            </a:endParaRPr>
          </a:p>
          <a:p>
            <a:pPr marL="457200" indent="-457200">
              <a:defRPr/>
            </a:pPr>
            <a:r>
              <a:rPr lang="en-GB" sz="3200" b="1" dirty="0" err="1">
                <a:solidFill>
                  <a:srgbClr val="FF0000"/>
                </a:solidFill>
                <a:latin typeface="+mj-lt"/>
              </a:rPr>
              <a:t>Pertimbang</a:t>
            </a:r>
            <a:r>
              <a:rPr lang="id-ID" sz="3200" b="1" dirty="0">
                <a:solidFill>
                  <a:srgbClr val="FF0000"/>
                </a:solidFill>
                <a:latin typeface="+mj-lt"/>
              </a:rPr>
              <a:t>kan </a:t>
            </a:r>
            <a:r>
              <a:rPr lang="en-GB" sz="3200" b="1" dirty="0" err="1">
                <a:solidFill>
                  <a:srgbClr val="FF0000"/>
                </a:solidFill>
                <a:latin typeface="+mj-lt"/>
              </a:rPr>
              <a:t>tehnik</a:t>
            </a:r>
            <a:r>
              <a:rPr lang="en-GB" sz="3200" b="1" dirty="0">
                <a:solidFill>
                  <a:srgbClr val="FF0000"/>
                </a:solidFill>
                <a:latin typeface="+mj-lt"/>
              </a:rPr>
              <a:t> yang </a:t>
            </a:r>
            <a:r>
              <a:rPr lang="en-GB" sz="3200" b="1" dirty="0" err="1">
                <a:solidFill>
                  <a:srgbClr val="FF0000"/>
                </a:solidFill>
                <a:latin typeface="+mj-lt"/>
              </a:rPr>
              <a:t>dipakai</a:t>
            </a:r>
            <a:r>
              <a:rPr lang="id-ID" sz="3200" b="1" dirty="0">
                <a:solidFill>
                  <a:srgbClr val="FF0000"/>
                </a:solidFill>
                <a:latin typeface="+mj-lt"/>
              </a:rPr>
              <a:t>!!!</a:t>
            </a:r>
            <a:endParaRPr lang="en-US" sz="32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4. Analisa Dokumen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63"/>
            <a:ext cx="8229600" cy="46259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id-ID" sz="2800" dirty="0" smtClean="0"/>
              <a:t>Pelajari material (dokumen-dokumen) yang ada pada sistem berjalan</a:t>
            </a:r>
          </a:p>
          <a:p>
            <a:pPr eaLnBrk="1" hangingPunct="1"/>
            <a:r>
              <a:rPr lang="id-ID" sz="2800" dirty="0" smtClean="0"/>
              <a:t>Dokumen khas yang digunakan:</a:t>
            </a:r>
          </a:p>
          <a:p>
            <a:pPr lvl="1" eaLnBrk="1" hangingPunct="1"/>
            <a:r>
              <a:rPr lang="id-ID" dirty="0" smtClean="0"/>
              <a:t>Form, Laporan, Kebijakan manual, Gambar Organisasi yang menerangkan sistem formal</a:t>
            </a:r>
          </a:p>
          <a:p>
            <a:pPr eaLnBrk="1" hangingPunct="1"/>
            <a:r>
              <a:rPr lang="id-ID" sz="2800" dirty="0" smtClean="0"/>
              <a:t>Temukan Sistem Informal dalam tambahan pemakai ke form/ Laporan dan elemen Form/ Laporan yg tak terpakai</a:t>
            </a:r>
          </a:p>
          <a:p>
            <a:pPr eaLnBrk="1" hangingPunct="1"/>
            <a:r>
              <a:rPr lang="id-ID" sz="2800" dirty="0" smtClean="0"/>
              <a:t>Perubahan Pemakai ke form/ Laporan berjalan atau form/ Laporan tak terpakai untuk modifikasi kebutuhan sistem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Dokumen</a:t>
            </a:r>
            <a:endParaRPr lang="id-ID" dirty="0"/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989138"/>
            <a:ext cx="4437063" cy="443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141663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5. Observasi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d-ID" sz="2800" smtClean="0"/>
              <a:t>Perhatikan Proses yg sedang ditampilkan</a:t>
            </a:r>
          </a:p>
          <a:p>
            <a:pPr eaLnBrk="1" hangingPunct="1"/>
            <a:r>
              <a:rPr lang="id-ID" sz="2800" smtClean="0"/>
              <a:t>Pemakai/ Manajer sering tidak akurat mengulang kembali apa yg telah dikerjakan</a:t>
            </a:r>
          </a:p>
          <a:p>
            <a:pPr eaLnBrk="1" hangingPunct="1"/>
            <a:r>
              <a:rPr lang="id-ID" sz="2800" smtClean="0"/>
              <a:t>Periksa Validitas Informasi yg telah dikelompokkan</a:t>
            </a:r>
          </a:p>
          <a:p>
            <a:pPr eaLnBrk="1" hangingPunct="1"/>
            <a:r>
              <a:rPr lang="id-ID" sz="2800" smtClean="0"/>
              <a:t>Waspadai tingkah laku perubahan </a:t>
            </a:r>
          </a:p>
          <a:p>
            <a:pPr eaLnBrk="1" hangingPunct="1"/>
            <a:r>
              <a:rPr lang="id-ID" sz="2800" smtClean="0"/>
              <a:t>Jadikan tidak bersifat pengrusakan</a:t>
            </a:r>
          </a:p>
          <a:p>
            <a:pPr eaLnBrk="1" hangingPunct="1"/>
            <a:r>
              <a:rPr lang="en-US" sz="2800" smtClean="0"/>
              <a:t>Hati-hati untuk tidak mengabaikan Informasi secara periodik</a:t>
            </a:r>
          </a:p>
          <a:p>
            <a:pPr lvl="1" eaLnBrk="1" hangingPunct="1"/>
            <a:r>
              <a:rPr lang="en-US" smtClean="0"/>
              <a:t>Mingguan … Bulanan … Tahunan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z="3700" smtClean="0">
                <a:solidFill>
                  <a:schemeClr val="accent1">
                    <a:satMod val="150000"/>
                  </a:schemeClr>
                </a:solidFill>
              </a:rPr>
              <a:t>Pemilihan Teknik Pengumpulan-Kebutuhan yang Sesuai</a:t>
            </a:r>
            <a:endParaRPr lang="en-US" sz="370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Jenis</a:t>
            </a:r>
            <a:r>
              <a:rPr lang="id-ID" smtClean="0"/>
              <a:t> Informasi</a:t>
            </a:r>
          </a:p>
          <a:p>
            <a:pPr eaLnBrk="1" hangingPunct="1"/>
            <a:r>
              <a:rPr lang="id-ID" smtClean="0"/>
              <a:t>Kedalaman Informasi</a:t>
            </a:r>
          </a:p>
          <a:p>
            <a:pPr eaLnBrk="1" hangingPunct="1"/>
            <a:r>
              <a:rPr lang="id-ID" smtClean="0"/>
              <a:t>Keluasan Informasi</a:t>
            </a:r>
          </a:p>
          <a:p>
            <a:pPr eaLnBrk="1" hangingPunct="1"/>
            <a:r>
              <a:rPr lang="id-ID" smtClean="0"/>
              <a:t>Integrasi Informasi</a:t>
            </a:r>
          </a:p>
          <a:p>
            <a:pPr eaLnBrk="1" hangingPunct="1"/>
            <a:r>
              <a:rPr lang="id-ID" smtClean="0"/>
              <a:t>Keterlibatan User</a:t>
            </a:r>
          </a:p>
          <a:p>
            <a:pPr eaLnBrk="1" hangingPunct="1"/>
            <a:r>
              <a:rPr lang="id-ID" smtClean="0"/>
              <a:t>Biaya</a:t>
            </a:r>
          </a:p>
          <a:p>
            <a:pPr eaLnBrk="1" hangingPunct="1"/>
            <a:r>
              <a:rPr lang="id-ID" smtClean="0"/>
              <a:t>Kombinasi Teknik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8229600" cy="1066800"/>
          </a:xfrm>
        </p:spPr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Pemilihan Teknik Yg Sesuai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23850" y="1677988"/>
            <a:ext cx="8496300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id-ID">
              <a:cs typeface="Arial" charset="0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495300" y="2398713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Tipe </a:t>
            </a:r>
          </a:p>
          <a:p>
            <a:pPr eaLnBrk="0" hangingPunct="0"/>
            <a:r>
              <a:rPr lang="id-ID">
                <a:cs typeface="Arial" charset="0"/>
              </a:rPr>
              <a:t>Informasi</a:t>
            </a:r>
            <a:endParaRPr lang="en-US">
              <a:cs typeface="Arial" charset="0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495300" y="3117850"/>
            <a:ext cx="1339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Kedalaman</a:t>
            </a:r>
          </a:p>
          <a:p>
            <a:pPr eaLnBrk="0" hangingPunct="0"/>
            <a:r>
              <a:rPr lang="id-ID">
                <a:cs typeface="Arial" charset="0"/>
              </a:rPr>
              <a:t>Informasi</a:t>
            </a:r>
            <a:endParaRPr lang="en-US">
              <a:cs typeface="Arial" charset="0"/>
            </a:endParaRPr>
          </a:p>
        </p:txBody>
      </p:sp>
      <p:sp>
        <p:nvSpPr>
          <p:cNvPr id="43014" name="Text Box 8"/>
          <p:cNvSpPr txBox="1">
            <a:spLocks noChangeArrowheads="1"/>
          </p:cNvSpPr>
          <p:nvPr/>
        </p:nvSpPr>
        <p:spPr bwMode="auto">
          <a:xfrm>
            <a:off x="468313" y="3838575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Keluasan</a:t>
            </a:r>
          </a:p>
          <a:p>
            <a:pPr eaLnBrk="0" hangingPunct="0"/>
            <a:r>
              <a:rPr lang="id-ID">
                <a:cs typeface="Arial" charset="0"/>
              </a:rPr>
              <a:t>Informasi</a:t>
            </a:r>
            <a:endParaRPr lang="en-US">
              <a:cs typeface="Arial" charset="0"/>
            </a:endParaRP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495300" y="4557713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Integrasi</a:t>
            </a:r>
          </a:p>
          <a:p>
            <a:pPr eaLnBrk="0" hangingPunct="0"/>
            <a:r>
              <a:rPr lang="id-ID">
                <a:cs typeface="Arial" charset="0"/>
              </a:rPr>
              <a:t>Informasi</a:t>
            </a:r>
            <a:endParaRPr lang="en-US">
              <a:cs typeface="Arial" charset="0"/>
            </a:endParaRP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504825" y="5207000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Keterlibatan</a:t>
            </a:r>
          </a:p>
          <a:p>
            <a:pPr eaLnBrk="0" hangingPunct="0"/>
            <a:r>
              <a:rPr lang="id-ID">
                <a:cs typeface="Arial" charset="0"/>
              </a:rPr>
              <a:t>User</a:t>
            </a:r>
            <a:endParaRPr lang="en-US">
              <a:cs typeface="Arial" charset="0"/>
            </a:endParaRP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468313" y="5919788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Biaya</a:t>
            </a:r>
            <a:endParaRPr lang="en-US">
              <a:cs typeface="Arial" charset="0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2249488" y="167798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Interview</a:t>
            </a:r>
            <a:endParaRPr lang="en-US">
              <a:cs typeface="Arial" charset="0"/>
            </a:endParaRP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3468688" y="16779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J A D</a:t>
            </a:r>
            <a:endParaRPr lang="en-US">
              <a:cs typeface="Arial" charset="0"/>
            </a:endParaRPr>
          </a:p>
        </p:txBody>
      </p:sp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4284663" y="1677988"/>
            <a:ext cx="160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Questionnaire</a:t>
            </a:r>
            <a:endParaRPr lang="en-US">
              <a:cs typeface="Arial" charset="0"/>
            </a:endParaRPr>
          </a:p>
        </p:txBody>
      </p:sp>
      <p:sp>
        <p:nvSpPr>
          <p:cNvPr id="43021" name="Text Box 15"/>
          <p:cNvSpPr txBox="1">
            <a:spLocks noChangeArrowheads="1"/>
          </p:cNvSpPr>
          <p:nvPr/>
        </p:nvSpPr>
        <p:spPr bwMode="auto">
          <a:xfrm>
            <a:off x="6146800" y="1677988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Analisa</a:t>
            </a:r>
          </a:p>
          <a:p>
            <a:pPr eaLnBrk="0" hangingPunct="0"/>
            <a:r>
              <a:rPr lang="id-ID">
                <a:cs typeface="Arial" charset="0"/>
              </a:rPr>
              <a:t>Dokumen</a:t>
            </a:r>
            <a:endParaRPr lang="en-US">
              <a:cs typeface="Arial" charset="0"/>
            </a:endParaRPr>
          </a:p>
        </p:txBody>
      </p:sp>
      <p:sp>
        <p:nvSpPr>
          <p:cNvPr id="43022" name="Text Box 16"/>
          <p:cNvSpPr txBox="1">
            <a:spLocks noChangeArrowheads="1"/>
          </p:cNvSpPr>
          <p:nvPr/>
        </p:nvSpPr>
        <p:spPr bwMode="auto">
          <a:xfrm>
            <a:off x="7391400" y="16779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Observasi</a:t>
            </a:r>
            <a:endParaRPr lang="en-US">
              <a:cs typeface="Arial" charset="0"/>
            </a:endParaRPr>
          </a:p>
        </p:txBody>
      </p:sp>
      <p:sp>
        <p:nvSpPr>
          <p:cNvPr id="43023" name="Text Box 17"/>
          <p:cNvSpPr txBox="1">
            <a:spLocks noChangeArrowheads="1"/>
          </p:cNvSpPr>
          <p:nvPr/>
        </p:nvSpPr>
        <p:spPr bwMode="auto">
          <a:xfrm>
            <a:off x="2193925" y="2254250"/>
            <a:ext cx="1009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As=IS</a:t>
            </a:r>
          </a:p>
          <a:p>
            <a:pPr eaLnBrk="0" hangingPunct="0"/>
            <a:r>
              <a:rPr lang="id-ID">
                <a:cs typeface="Arial" charset="0"/>
              </a:rPr>
              <a:t>Improve</a:t>
            </a:r>
          </a:p>
          <a:p>
            <a:pPr eaLnBrk="0" hangingPunct="0"/>
            <a:r>
              <a:rPr lang="id-ID">
                <a:cs typeface="Arial" charset="0"/>
              </a:rPr>
              <a:t>To be</a:t>
            </a:r>
            <a:endParaRPr lang="en-US">
              <a:cs typeface="Arial" charset="0"/>
            </a:endParaRPr>
          </a:p>
        </p:txBody>
      </p:sp>
      <p:sp>
        <p:nvSpPr>
          <p:cNvPr id="43024" name="Text Box 18"/>
          <p:cNvSpPr txBox="1">
            <a:spLocks noChangeArrowheads="1"/>
          </p:cNvSpPr>
          <p:nvPr/>
        </p:nvSpPr>
        <p:spPr bwMode="auto">
          <a:xfrm>
            <a:off x="3275013" y="2254250"/>
            <a:ext cx="1009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As=IS</a:t>
            </a:r>
          </a:p>
          <a:p>
            <a:pPr eaLnBrk="0" hangingPunct="0"/>
            <a:r>
              <a:rPr lang="id-ID">
                <a:cs typeface="Arial" charset="0"/>
              </a:rPr>
              <a:t>Improve</a:t>
            </a:r>
          </a:p>
          <a:p>
            <a:pPr eaLnBrk="0" hangingPunct="0"/>
            <a:r>
              <a:rPr lang="id-ID">
                <a:cs typeface="Arial" charset="0"/>
              </a:rPr>
              <a:t>To be</a:t>
            </a:r>
            <a:endParaRPr lang="en-US">
              <a:cs typeface="Arial" charset="0"/>
            </a:endParaRP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4500563" y="225425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As=IS</a:t>
            </a:r>
          </a:p>
          <a:p>
            <a:pPr eaLnBrk="0" hangingPunct="0"/>
            <a:r>
              <a:rPr lang="id-ID">
                <a:cs typeface="Arial" charset="0"/>
              </a:rPr>
              <a:t>Improve</a:t>
            </a:r>
            <a:endParaRPr lang="en-US">
              <a:cs typeface="Arial" charset="0"/>
            </a:endParaRP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6227763" y="225425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As=IS</a:t>
            </a:r>
            <a:endParaRPr lang="en-US">
              <a:cs typeface="Arial" charset="0"/>
            </a:endParaRPr>
          </a:p>
        </p:txBody>
      </p:sp>
      <p:sp>
        <p:nvSpPr>
          <p:cNvPr id="43027" name="Text Box 21"/>
          <p:cNvSpPr txBox="1">
            <a:spLocks noChangeArrowheads="1"/>
          </p:cNvSpPr>
          <p:nvPr/>
        </p:nvSpPr>
        <p:spPr bwMode="auto">
          <a:xfrm>
            <a:off x="7588250" y="224790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As=IS</a:t>
            </a:r>
            <a:endParaRPr lang="en-US">
              <a:cs typeface="Arial" charset="0"/>
            </a:endParaRPr>
          </a:p>
        </p:txBody>
      </p:sp>
      <p:sp>
        <p:nvSpPr>
          <p:cNvPr id="43028" name="Line 22"/>
          <p:cNvSpPr>
            <a:spLocks noChangeShapeType="1"/>
          </p:cNvSpPr>
          <p:nvPr/>
        </p:nvSpPr>
        <p:spPr bwMode="auto">
          <a:xfrm>
            <a:off x="323850" y="22860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23"/>
          <p:cNvSpPr>
            <a:spLocks noChangeShapeType="1"/>
          </p:cNvSpPr>
          <p:nvPr/>
        </p:nvSpPr>
        <p:spPr bwMode="auto">
          <a:xfrm>
            <a:off x="1979613" y="1677988"/>
            <a:ext cx="0" cy="460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Text Box 24"/>
          <p:cNvSpPr txBox="1">
            <a:spLocks noChangeArrowheads="1"/>
          </p:cNvSpPr>
          <p:nvPr/>
        </p:nvSpPr>
        <p:spPr bwMode="auto">
          <a:xfrm>
            <a:off x="2268538" y="31178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3341688" y="31178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2" name="Text Box 26"/>
          <p:cNvSpPr txBox="1">
            <a:spLocks noChangeArrowheads="1"/>
          </p:cNvSpPr>
          <p:nvPr/>
        </p:nvSpPr>
        <p:spPr bwMode="auto">
          <a:xfrm>
            <a:off x="4638675" y="38385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3" name="Text Box 27"/>
          <p:cNvSpPr txBox="1">
            <a:spLocks noChangeArrowheads="1"/>
          </p:cNvSpPr>
          <p:nvPr/>
        </p:nvSpPr>
        <p:spPr bwMode="auto">
          <a:xfrm>
            <a:off x="6300788" y="383222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4" name="Text Box 28"/>
          <p:cNvSpPr txBox="1">
            <a:spLocks noChangeArrowheads="1"/>
          </p:cNvSpPr>
          <p:nvPr/>
        </p:nvSpPr>
        <p:spPr bwMode="auto">
          <a:xfrm>
            <a:off x="3413125" y="45577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5" name="Text Box 29"/>
          <p:cNvSpPr txBox="1">
            <a:spLocks noChangeArrowheads="1"/>
          </p:cNvSpPr>
          <p:nvPr/>
        </p:nvSpPr>
        <p:spPr bwMode="auto">
          <a:xfrm>
            <a:off x="3413125" y="5207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High</a:t>
            </a:r>
            <a:endParaRPr lang="en-US">
              <a:cs typeface="Arial" charset="0"/>
            </a:endParaRPr>
          </a:p>
        </p:txBody>
      </p:sp>
      <p:sp>
        <p:nvSpPr>
          <p:cNvPr id="43036" name="Text Box 30"/>
          <p:cNvSpPr txBox="1">
            <a:spLocks noChangeArrowheads="1"/>
          </p:cNvSpPr>
          <p:nvPr/>
        </p:nvSpPr>
        <p:spPr bwMode="auto">
          <a:xfrm>
            <a:off x="4572000" y="31115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Medium</a:t>
            </a:r>
            <a:endParaRPr lang="en-US">
              <a:cs typeface="Arial" charset="0"/>
            </a:endParaRPr>
          </a:p>
        </p:txBody>
      </p:sp>
      <p:sp>
        <p:nvSpPr>
          <p:cNvPr id="43037" name="Text Box 31"/>
          <p:cNvSpPr txBox="1">
            <a:spLocks noChangeArrowheads="1"/>
          </p:cNvSpPr>
          <p:nvPr/>
        </p:nvSpPr>
        <p:spPr bwMode="auto">
          <a:xfrm>
            <a:off x="3348038" y="3838575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Medium</a:t>
            </a:r>
            <a:endParaRPr lang="en-US">
              <a:cs typeface="Arial" charset="0"/>
            </a:endParaRPr>
          </a:p>
        </p:txBody>
      </p:sp>
      <p:sp>
        <p:nvSpPr>
          <p:cNvPr id="43038" name="Text Box 32"/>
          <p:cNvSpPr txBox="1">
            <a:spLocks noChangeArrowheads="1"/>
          </p:cNvSpPr>
          <p:nvPr/>
        </p:nvSpPr>
        <p:spPr bwMode="auto">
          <a:xfrm>
            <a:off x="2195513" y="519906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Medium</a:t>
            </a:r>
            <a:endParaRPr lang="en-US">
              <a:cs typeface="Arial" charset="0"/>
            </a:endParaRPr>
          </a:p>
        </p:txBody>
      </p:sp>
      <p:sp>
        <p:nvSpPr>
          <p:cNvPr id="43039" name="Text Box 33"/>
          <p:cNvSpPr txBox="1">
            <a:spLocks noChangeArrowheads="1"/>
          </p:cNvSpPr>
          <p:nvPr/>
        </p:nvSpPr>
        <p:spPr bwMode="auto">
          <a:xfrm>
            <a:off x="2195513" y="591978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Medium</a:t>
            </a:r>
            <a:endParaRPr lang="en-US">
              <a:cs typeface="Arial" charset="0"/>
            </a:endParaRP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6273800" y="31115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1" name="Text Box 35"/>
          <p:cNvSpPr txBox="1">
            <a:spLocks noChangeArrowheads="1"/>
          </p:cNvSpPr>
          <p:nvPr/>
        </p:nvSpPr>
        <p:spPr bwMode="auto">
          <a:xfrm>
            <a:off x="7596188" y="31178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2" name="Text Box 36"/>
          <p:cNvSpPr txBox="1">
            <a:spLocks noChangeArrowheads="1"/>
          </p:cNvSpPr>
          <p:nvPr/>
        </p:nvSpPr>
        <p:spPr bwMode="auto">
          <a:xfrm>
            <a:off x="7640638" y="38322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7640638" y="45577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4" name="Text Box 38"/>
          <p:cNvSpPr txBox="1">
            <a:spLocks noChangeArrowheads="1"/>
          </p:cNvSpPr>
          <p:nvPr/>
        </p:nvSpPr>
        <p:spPr bwMode="auto">
          <a:xfrm>
            <a:off x="7640638" y="51990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6273800" y="51990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6" name="Text Box 40"/>
          <p:cNvSpPr txBox="1">
            <a:spLocks noChangeArrowheads="1"/>
          </p:cNvSpPr>
          <p:nvPr/>
        </p:nvSpPr>
        <p:spPr bwMode="auto">
          <a:xfrm>
            <a:off x="6273800" y="45513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7" name="Text Box 41"/>
          <p:cNvSpPr txBox="1">
            <a:spLocks noChangeArrowheads="1"/>
          </p:cNvSpPr>
          <p:nvPr/>
        </p:nvSpPr>
        <p:spPr bwMode="auto">
          <a:xfrm>
            <a:off x="6273800" y="5919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8" name="Text Box 42"/>
          <p:cNvSpPr txBox="1">
            <a:spLocks noChangeArrowheads="1"/>
          </p:cNvSpPr>
          <p:nvPr/>
        </p:nvSpPr>
        <p:spPr bwMode="auto">
          <a:xfrm>
            <a:off x="4716463" y="5919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49" name="Text Box 43"/>
          <p:cNvSpPr txBox="1">
            <a:spLocks noChangeArrowheads="1"/>
          </p:cNvSpPr>
          <p:nvPr/>
        </p:nvSpPr>
        <p:spPr bwMode="auto">
          <a:xfrm>
            <a:off x="4643438" y="519906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50" name="Text Box 44"/>
          <p:cNvSpPr txBox="1">
            <a:spLocks noChangeArrowheads="1"/>
          </p:cNvSpPr>
          <p:nvPr/>
        </p:nvSpPr>
        <p:spPr bwMode="auto">
          <a:xfrm>
            <a:off x="4643438" y="45577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51" name="Text Box 45"/>
          <p:cNvSpPr txBox="1">
            <a:spLocks noChangeArrowheads="1"/>
          </p:cNvSpPr>
          <p:nvPr/>
        </p:nvSpPr>
        <p:spPr bwMode="auto">
          <a:xfrm>
            <a:off x="2195513" y="45577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52" name="Text Box 46"/>
          <p:cNvSpPr txBox="1">
            <a:spLocks noChangeArrowheads="1"/>
          </p:cNvSpPr>
          <p:nvPr/>
        </p:nvSpPr>
        <p:spPr bwMode="auto">
          <a:xfrm>
            <a:off x="2195513" y="383857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</a:t>
            </a:r>
            <a:endParaRPr lang="en-US">
              <a:cs typeface="Arial" charset="0"/>
            </a:endParaRPr>
          </a:p>
        </p:txBody>
      </p:sp>
      <p:sp>
        <p:nvSpPr>
          <p:cNvPr id="43053" name="Text Box 47"/>
          <p:cNvSpPr txBox="1">
            <a:spLocks noChangeArrowheads="1"/>
          </p:cNvSpPr>
          <p:nvPr/>
        </p:nvSpPr>
        <p:spPr bwMode="auto">
          <a:xfrm>
            <a:off x="3419475" y="564515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Low-</a:t>
            </a:r>
          </a:p>
          <a:p>
            <a:pPr eaLnBrk="0" hangingPunct="0"/>
            <a:r>
              <a:rPr lang="id-ID">
                <a:cs typeface="Arial" charset="0"/>
              </a:rPr>
              <a:t>Mwdium</a:t>
            </a:r>
            <a:endParaRPr lang="en-US">
              <a:cs typeface="Arial" charset="0"/>
            </a:endParaRPr>
          </a:p>
        </p:txBody>
      </p:sp>
      <p:sp>
        <p:nvSpPr>
          <p:cNvPr id="43054" name="Text Box 48"/>
          <p:cNvSpPr txBox="1">
            <a:spLocks noChangeArrowheads="1"/>
          </p:cNvSpPr>
          <p:nvPr/>
        </p:nvSpPr>
        <p:spPr bwMode="auto">
          <a:xfrm>
            <a:off x="7640638" y="5638800"/>
            <a:ext cx="103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id-ID">
                <a:cs typeface="Arial" charset="0"/>
              </a:rPr>
              <a:t>Low-</a:t>
            </a:r>
          </a:p>
          <a:p>
            <a:pPr eaLnBrk="0" hangingPunct="0"/>
            <a:r>
              <a:rPr lang="id-ID">
                <a:cs typeface="Arial" charset="0"/>
              </a:rPr>
              <a:t>Mwdium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Kesimpulan</a:t>
            </a:r>
            <a:endParaRPr lang="id-ID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Ada lima teknik utama dalam mengumpulkan Informasi</a:t>
            </a:r>
            <a:r>
              <a:rPr lang="id-ID" sz="2800" smtClean="0"/>
              <a:t> </a:t>
            </a:r>
            <a:r>
              <a:rPr lang="en-US" sz="2800" smtClean="0"/>
              <a:t>yaitu :</a:t>
            </a:r>
          </a:p>
          <a:p>
            <a:pPr eaLnBrk="1" hangingPunct="1">
              <a:buFont typeface="Wingdings 2" pitchFamily="18" charset="2"/>
              <a:buNone/>
            </a:pPr>
            <a:r>
              <a:rPr lang="id-ID" sz="2800" i="1" smtClean="0">
                <a:solidFill>
                  <a:srgbClr val="FF0033"/>
                </a:solidFill>
              </a:rPr>
              <a:t>     </a:t>
            </a:r>
            <a:r>
              <a:rPr lang="en-US" sz="2800" i="1" smtClean="0">
                <a:solidFill>
                  <a:srgbClr val="FF0033"/>
                </a:solidFill>
              </a:rPr>
              <a:t>Wawancara, JAD, Kuisioner, Analisa Dokumen, dan Observasi</a:t>
            </a:r>
            <a:r>
              <a:rPr lang="en-US" sz="2800" smtClean="0"/>
              <a:t>.</a:t>
            </a:r>
            <a:endParaRPr lang="id-ID" sz="2800" smtClean="0"/>
          </a:p>
          <a:p>
            <a:pPr eaLnBrk="1" hangingPunct="1">
              <a:buFont typeface="Wingdings 2" pitchFamily="18" charset="2"/>
              <a:buNone/>
            </a:pPr>
            <a:endParaRPr lang="en-US" sz="2800" smtClean="0"/>
          </a:p>
          <a:p>
            <a:pPr eaLnBrk="1" hangingPunct="1"/>
            <a:r>
              <a:rPr lang="id-ID" sz="2800" smtClean="0"/>
              <a:t>Harus</a:t>
            </a:r>
            <a:r>
              <a:rPr lang="en-US" sz="2800" smtClean="0"/>
              <a:t> mengetahui bagaimana dan kapan menggunakan masing-masing </a:t>
            </a:r>
            <a:r>
              <a:rPr lang="id-ID" sz="2800" smtClean="0"/>
              <a:t>teknik tersebut </a:t>
            </a:r>
            <a:r>
              <a:rPr lang="en-US" sz="2800" smtClean="0"/>
              <a:t>dan bagaimana mengkombinasikan </a:t>
            </a:r>
            <a:r>
              <a:rPr lang="id-ID" sz="2800" smtClean="0"/>
              <a:t>teknik-teknik</a:t>
            </a:r>
            <a:r>
              <a:rPr lang="en-US" sz="2800" smtClean="0"/>
              <a:t> tersebut. </a:t>
            </a:r>
          </a:p>
          <a:p>
            <a:pPr eaLnBrk="1" hangingPunct="1"/>
            <a:endParaRPr lang="id-ID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1. Interview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Tehnik yang paling</a:t>
            </a:r>
            <a:r>
              <a:rPr lang="id-ID" smtClean="0"/>
              <a:t> umum </a:t>
            </a:r>
            <a:r>
              <a:rPr lang="en-US" smtClean="0"/>
              <a:t>dipakai</a:t>
            </a:r>
            <a:endParaRPr lang="id-ID" smtClean="0"/>
          </a:p>
          <a:p>
            <a:pPr eaLnBrk="1" hangingPunct="1"/>
            <a:r>
              <a:rPr lang="id-ID" smtClean="0"/>
              <a:t>Langkah Dasar:</a:t>
            </a:r>
          </a:p>
          <a:p>
            <a:pPr lvl="1" eaLnBrk="1" hangingPunct="1"/>
            <a:r>
              <a:rPr lang="en-US" smtClean="0"/>
              <a:t>Tentukan tujuan dari wawancara</a:t>
            </a:r>
          </a:p>
          <a:p>
            <a:pPr lvl="1" eaLnBrk="1" hangingPunct="1"/>
            <a:r>
              <a:rPr lang="id-ID" smtClean="0"/>
              <a:t>Pemilihan </a:t>
            </a:r>
            <a:r>
              <a:rPr lang="en-US" smtClean="0"/>
              <a:t>Narasumber/Responden (orang yang diwawancarai)</a:t>
            </a:r>
            <a:endParaRPr lang="id-ID" smtClean="0"/>
          </a:p>
          <a:p>
            <a:pPr lvl="1" eaLnBrk="1" hangingPunct="1"/>
            <a:r>
              <a:rPr lang="id-ID" smtClean="0"/>
              <a:t>Perancangan Pertanyaan Interview</a:t>
            </a:r>
          </a:p>
          <a:p>
            <a:pPr lvl="1" eaLnBrk="1" hangingPunct="1"/>
            <a:r>
              <a:rPr lang="id-ID" smtClean="0"/>
              <a:t>Persiapan Interview</a:t>
            </a:r>
          </a:p>
          <a:p>
            <a:pPr lvl="1" eaLnBrk="1" hangingPunct="1"/>
            <a:r>
              <a:rPr lang="id-ID" smtClean="0"/>
              <a:t>Pengarahan Interview</a:t>
            </a:r>
          </a:p>
          <a:p>
            <a:pPr lvl="1" eaLnBrk="1" hangingPunct="1"/>
            <a:r>
              <a:rPr lang="id-ID" smtClean="0"/>
              <a:t>Tindak Lanjut Interview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Pemilihan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Narasumber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Didasari pada Kebutuhan Informasi</a:t>
            </a:r>
          </a:p>
          <a:p>
            <a:pPr eaLnBrk="1" hangingPunct="1"/>
            <a:r>
              <a:rPr lang="id-ID" smtClean="0"/>
              <a:t>Sangat baik mendapatkan Perbedaan Pandangan</a:t>
            </a:r>
          </a:p>
          <a:p>
            <a:pPr lvl="1" eaLnBrk="1" hangingPunct="1"/>
            <a:r>
              <a:rPr lang="id-ID" smtClean="0"/>
              <a:t>Para Manajer</a:t>
            </a:r>
          </a:p>
          <a:p>
            <a:pPr lvl="1" eaLnBrk="1" hangingPunct="1"/>
            <a:r>
              <a:rPr lang="id-ID" smtClean="0"/>
              <a:t>Para Pemakai</a:t>
            </a:r>
          </a:p>
          <a:p>
            <a:pPr lvl="1" eaLnBrk="1" hangingPunct="1"/>
            <a:r>
              <a:rPr lang="id-ID" smtClean="0"/>
              <a:t>Idealnya, seluruh stakeholde</a:t>
            </a:r>
            <a:r>
              <a:rPr lang="en-US" smtClean="0"/>
              <a:t>r</a:t>
            </a: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Tujuan dari Wawancara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Awal sebelum dimulai wawancara, haruslah menetapkan </a:t>
            </a:r>
            <a:r>
              <a:rPr lang="en-US" b="1" smtClean="0">
                <a:solidFill>
                  <a:srgbClr val="FF0000"/>
                </a:solidFill>
              </a:rPr>
              <a:t>tujuan dari wawancara tersebut untuk apa? Hasil yang ingin di capai apa? </a:t>
            </a:r>
            <a:r>
              <a:rPr lang="en-US" smtClean="0"/>
              <a:t>Sehingga akan memudahkan dalam memilih narasumber dan merancang pertanyaan.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Tipe-tipe Pertanyaan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id-ID" sz="3200" b="1" i="1" smtClean="0"/>
              <a:t>Closed-ended Questions</a:t>
            </a:r>
            <a:endParaRPr lang="en-US" sz="3200" b="1" i="1" smtClean="0"/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id-ID" sz="3200" b="1" i="1" smtClean="0"/>
              <a:t>Open-Ended Question</a:t>
            </a:r>
            <a:endParaRPr lang="en-US" sz="3200" b="1" i="1" smtClean="0"/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id-ID" sz="3200" b="1" i="1" smtClean="0"/>
              <a:t>Probing Question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Tipe-tipe Pertanyaan</a:t>
            </a: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Tipe Pertanyaan</a:t>
            </a:r>
          </a:p>
          <a:p>
            <a:pPr lvl="1" eaLnBrk="1" hangingPunct="1"/>
            <a:r>
              <a:rPr lang="id-ID" b="1" i="1" smtClean="0"/>
              <a:t>Closed-ended Questions</a:t>
            </a:r>
          </a:p>
          <a:p>
            <a:pPr lvl="1" eaLnBrk="1" hangingPunct="1"/>
            <a:r>
              <a:rPr lang="id-ID" smtClean="0"/>
              <a:t>Contoh</a:t>
            </a:r>
          </a:p>
          <a:p>
            <a:pPr lvl="2" eaLnBrk="1" hangingPunct="1"/>
            <a:r>
              <a:rPr lang="id-ID" smtClean="0"/>
              <a:t>Berapa banyak penerimaan telepon setiap hari?</a:t>
            </a:r>
          </a:p>
          <a:p>
            <a:pPr lvl="2" eaLnBrk="1" hangingPunct="1"/>
            <a:r>
              <a:rPr lang="id-ID" smtClean="0"/>
              <a:t>Bagaimana pelanggan melakukan pesanan?</a:t>
            </a:r>
          </a:p>
          <a:p>
            <a:pPr lvl="2" eaLnBrk="1" hangingPunct="1"/>
            <a:r>
              <a:rPr lang="id-ID" smtClean="0"/>
              <a:t>Informasi tambahan apa yang dibutuhkan sistem baru?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tIns="45720" rIns="91440" bIns="45720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smtClean="0">
                <a:solidFill>
                  <a:schemeClr val="accent1">
                    <a:satMod val="150000"/>
                  </a:schemeClr>
                </a:solidFill>
              </a:rPr>
              <a:t>Tipe-tipe Pertanyaan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Tipe Pertanyaan</a:t>
            </a:r>
          </a:p>
          <a:p>
            <a:pPr lvl="1" eaLnBrk="1" hangingPunct="1"/>
            <a:r>
              <a:rPr lang="id-ID" b="1" i="1" smtClean="0"/>
              <a:t>Open-Ended Question</a:t>
            </a:r>
          </a:p>
          <a:p>
            <a:pPr lvl="1" eaLnBrk="1" hangingPunct="1"/>
            <a:r>
              <a:rPr lang="id-ID" smtClean="0"/>
              <a:t>Contoh</a:t>
            </a:r>
          </a:p>
          <a:p>
            <a:pPr lvl="2" eaLnBrk="1" hangingPunct="1"/>
            <a:r>
              <a:rPr lang="id-ID" smtClean="0"/>
              <a:t>Apa yg menjadi pemikiran dalam sistem berjalan?</a:t>
            </a:r>
          </a:p>
          <a:p>
            <a:pPr lvl="2" eaLnBrk="1" hangingPunct="1"/>
            <a:r>
              <a:rPr lang="id-ID" smtClean="0"/>
              <a:t>Apa permasalahan yang dihadapi setiap hari?</a:t>
            </a:r>
          </a:p>
          <a:p>
            <a:pPr lvl="2" eaLnBrk="1" hangingPunct="1"/>
            <a:r>
              <a:rPr lang="id-ID" smtClean="0"/>
              <a:t>Bagaimana menentukan tipe marketing unggulan apa yang dijalankan?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1174</TotalTime>
  <Words>1016</Words>
  <Application>Microsoft Office PowerPoint</Application>
  <PresentationFormat>On-screen Show (4:3)</PresentationFormat>
  <Paragraphs>253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Corbel</vt:lpstr>
      <vt:lpstr>Wingdings 2</vt:lpstr>
      <vt:lpstr>Wingdings</vt:lpstr>
      <vt:lpstr>Wingdings 3</vt:lpstr>
      <vt:lpstr>Calibri</vt:lpstr>
      <vt:lpstr>Agency FB</vt:lpstr>
      <vt:lpstr>Lucida Sans Unicode</vt:lpstr>
      <vt:lpstr>Century Gothic</vt:lpstr>
      <vt:lpstr>Urban</vt:lpstr>
      <vt:lpstr>ANALISA PROSES BISNIS Pertemuan 3    DOSEN PENGAMPU MARDIANTO,S.Kom.,M.Cs</vt:lpstr>
      <vt:lpstr>Sasaran</vt:lpstr>
      <vt:lpstr>Teknik Pengumpulan Data/Informasi</vt:lpstr>
      <vt:lpstr>1. Interview</vt:lpstr>
      <vt:lpstr>Pemilihan Narasumber</vt:lpstr>
      <vt:lpstr>Tujuan dari Wawancara</vt:lpstr>
      <vt:lpstr>Tipe-tipe Pertanyaan</vt:lpstr>
      <vt:lpstr>Tipe-tipe Pertanyaan</vt:lpstr>
      <vt:lpstr>Tipe-tipe Pertanyaan</vt:lpstr>
      <vt:lpstr>Tipe-tipe Pertanyaan</vt:lpstr>
      <vt:lpstr>Pengorganisasian Pertanyaan Interview</vt:lpstr>
      <vt:lpstr>Strategi Mengajukan Pertanyaan-pertanyaan</vt:lpstr>
      <vt:lpstr>Langkah Persiapan Interview</vt:lpstr>
      <vt:lpstr>Pengarahan Interview</vt:lpstr>
      <vt:lpstr>Pengarahan Interview Tip Praktis</vt:lpstr>
      <vt:lpstr>Tindak Lanjut Setelah Interview</vt:lpstr>
      <vt:lpstr>Giliran Anda</vt:lpstr>
      <vt:lpstr>Contoh Pertanyaan</vt:lpstr>
      <vt:lpstr>2. Joint Application Development (JAD)</vt:lpstr>
      <vt:lpstr>Aturan Penting dalam merancang Joint Application Design (JAD)</vt:lpstr>
      <vt:lpstr>Joint Application Design (JAD) Setting</vt:lpstr>
      <vt:lpstr>Ruang Pertemuan JAD</vt:lpstr>
      <vt:lpstr>Slide 23</vt:lpstr>
      <vt:lpstr>Sesi JAD</vt:lpstr>
      <vt:lpstr>Masalah-masalah dalam JAD Sessions</vt:lpstr>
      <vt:lpstr>3. Questionaire</vt:lpstr>
      <vt:lpstr>Tipe Quisioner</vt:lpstr>
      <vt:lpstr>Tipe Quisioner cont...</vt:lpstr>
      <vt:lpstr>Rancangan Questionnaire Baik</vt:lpstr>
      <vt:lpstr>4. Analisa Dokumen</vt:lpstr>
      <vt:lpstr>Analisa Dokumen</vt:lpstr>
      <vt:lpstr>5. Observasi</vt:lpstr>
      <vt:lpstr>Pemilihan Teknik Pengumpulan-Kebutuhan yang Sesuai</vt:lpstr>
      <vt:lpstr>Pemilihan Teknik Yg Sesuai</vt:lpstr>
      <vt:lpstr>Kesimpulan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67</cp:revision>
  <dcterms:created xsi:type="dcterms:W3CDTF">2009-01-19T08:11:43Z</dcterms:created>
  <dcterms:modified xsi:type="dcterms:W3CDTF">2017-06-11T08:15:32Z</dcterms:modified>
</cp:coreProperties>
</file>