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4" r:id="rId1"/>
  </p:sldMasterIdLst>
  <p:sldIdLst>
    <p:sldId id="256" r:id="rId2"/>
    <p:sldId id="265" r:id="rId3"/>
    <p:sldId id="259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1" r:id="rId19"/>
    <p:sldId id="282" r:id="rId20"/>
    <p:sldId id="283" r:id="rId21"/>
    <p:sldId id="284" r:id="rId22"/>
    <p:sldId id="285" r:id="rId23"/>
    <p:sldId id="289" r:id="rId24"/>
    <p:sldId id="286" r:id="rId25"/>
    <p:sldId id="291" r:id="rId26"/>
    <p:sldId id="287" r:id="rId27"/>
    <p:sldId id="290" r:id="rId28"/>
    <p:sldId id="280" r:id="rId29"/>
  </p:sldIdLst>
  <p:sldSz cx="9144000" cy="6858000" type="screen4x3"/>
  <p:notesSz cx="6854825" cy="96313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7" d="100"/>
          <a:sy n="47" d="100"/>
        </p:scale>
        <p:origin x="-5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2EF45-3FD5-4074-A39B-C5030BA657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63A2F6-5F44-469A-ABDC-967FC6B991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1C4BD-25B8-4DB8-BD90-A8E1171B6C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68F3DD-252E-464C-9D43-145A9C9AD7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16FBFF-6779-4380-A6D4-75EAD695E9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F0480E-401C-4830-A96B-E1AF7EE2BD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00149-A55F-498A-9D36-E9FAB039F5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763810-ACFF-45C5-AFAC-BE47C2DD86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21FBE7-DC93-489F-8EC0-EFF278E8FD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7AAD9-8C4C-4FB4-A00B-E44CA6BDDB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73F94-13F6-4612-BF9D-EDAC86ED06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  <a:latin typeface="Arial" pitchFamily="34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  <a:latin typeface="Arial" pitchFamily="34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  <a:latin typeface="Arial" pitchFamily="34" charset="0"/>
              </a:defRPr>
            </a:lvl1pPr>
            <a:extLst/>
          </a:lstStyle>
          <a:p>
            <a:pPr>
              <a:defRPr/>
            </a:pPr>
            <a:fld id="{A6F82648-72F4-4072-8593-BE08D54AEA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60" r:id="rId2"/>
    <p:sldLayoutId id="2147484066" r:id="rId3"/>
    <p:sldLayoutId id="2147484061" r:id="rId4"/>
    <p:sldLayoutId id="2147484062" r:id="rId5"/>
    <p:sldLayoutId id="2147484063" r:id="rId6"/>
    <p:sldLayoutId id="2147484067" r:id="rId7"/>
    <p:sldLayoutId id="2147484068" r:id="rId8"/>
    <p:sldLayoutId id="2147484069" r:id="rId9"/>
    <p:sldLayoutId id="2147484064" r:id="rId10"/>
    <p:sldLayoutId id="214748407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9pPr>
      <a:extLst/>
    </p:titleStyle>
    <p:bodyStyle>
      <a:lvl1pPr marL="438150" indent="-319088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rgbClr val="E66C7D"/>
        </a:buClr>
        <a:buFont typeface="Arial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eaLnBrk="0" fontAlgn="base" hangingPunct="0">
        <a:spcBef>
          <a:spcPct val="20000"/>
        </a:spcBef>
        <a:spcAft>
          <a:spcPct val="0"/>
        </a:spcAft>
        <a:buClr>
          <a:srgbClr val="6BB76D"/>
        </a:buClr>
        <a:buFont typeface="Arial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eaLnBrk="0" fontAlgn="base" hangingPunct="0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48" y="928670"/>
            <a:ext cx="7772400" cy="2714644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id-ID" sz="6000" dirty="0" smtClean="0">
                <a:solidFill>
                  <a:schemeClr val="accent1">
                    <a:satMod val="150000"/>
                  </a:schemeClr>
                </a:solidFill>
                <a:latin typeface="Agency FB" pitchFamily="34" charset="0"/>
              </a:rPr>
              <a:t>ANALISA PROSES </a:t>
            </a:r>
            <a:r>
              <a:rPr lang="id-ID" sz="6000" dirty="0" smtClean="0">
                <a:solidFill>
                  <a:schemeClr val="accent1">
                    <a:satMod val="150000"/>
                  </a:schemeClr>
                </a:solidFill>
                <a:latin typeface="Agency FB" pitchFamily="34" charset="0"/>
              </a:rPr>
              <a:t>BISNIS</a:t>
            </a:r>
            <a:r>
              <a:rPr lang="id-ID" sz="6000" dirty="0" smtClean="0">
                <a:solidFill>
                  <a:schemeClr val="accent1">
                    <a:satMod val="150000"/>
                  </a:schemeClr>
                </a:solidFill>
                <a:latin typeface="Agency FB" pitchFamily="34" charset="0"/>
              </a:rPr>
              <a:t/>
            </a:r>
            <a:br>
              <a:rPr lang="id-ID" sz="6000" dirty="0" smtClean="0">
                <a:solidFill>
                  <a:schemeClr val="accent1">
                    <a:satMod val="150000"/>
                  </a:schemeClr>
                </a:solidFill>
                <a:latin typeface="Agency FB" pitchFamily="34" charset="0"/>
              </a:rPr>
            </a:br>
            <a:r>
              <a:rPr lang="id-ID" sz="6000" dirty="0" smtClean="0">
                <a:solidFill>
                  <a:schemeClr val="accent1">
                    <a:satMod val="150000"/>
                  </a:schemeClr>
                </a:solidFill>
                <a:latin typeface="Agency FB" pitchFamily="34" charset="0"/>
              </a:rPr>
              <a:t>PROSES </a:t>
            </a:r>
            <a:r>
              <a:rPr lang="id-ID" sz="6000" dirty="0" smtClean="0">
                <a:solidFill>
                  <a:schemeClr val="accent1">
                    <a:satMod val="150000"/>
                  </a:schemeClr>
                </a:solidFill>
                <a:latin typeface="Agency FB" pitchFamily="34" charset="0"/>
              </a:rPr>
              <a:t>INFORMASI</a:t>
            </a:r>
            <a:r>
              <a:rPr lang="en-US" sz="6000" smtClean="0">
                <a:solidFill>
                  <a:schemeClr val="accent1">
                    <a:satMod val="150000"/>
                  </a:schemeClr>
                </a:solidFill>
                <a:latin typeface="Agency FB" pitchFamily="34" charset="0"/>
              </a:rPr>
              <a:t/>
            </a:r>
            <a:br>
              <a:rPr lang="en-US" sz="6000" smtClean="0">
                <a:solidFill>
                  <a:schemeClr val="accent1">
                    <a:satMod val="150000"/>
                  </a:schemeClr>
                </a:solidFill>
                <a:latin typeface="Agency FB" pitchFamily="34" charset="0"/>
              </a:rPr>
            </a:br>
            <a:r>
              <a:rPr lang="en-US" sz="6000" smtClean="0">
                <a:solidFill>
                  <a:schemeClr val="accent1">
                    <a:satMod val="150000"/>
                  </a:schemeClr>
                </a:solidFill>
                <a:latin typeface="Agency FB" pitchFamily="34" charset="0"/>
              </a:rPr>
              <a:t/>
            </a:r>
            <a:br>
              <a:rPr lang="en-US" sz="6000" smtClean="0">
                <a:solidFill>
                  <a:schemeClr val="accent1">
                    <a:satMod val="150000"/>
                  </a:schemeClr>
                </a:solidFill>
                <a:latin typeface="Agency FB" pitchFamily="34" charset="0"/>
              </a:rPr>
            </a:br>
            <a:r>
              <a:rPr lang="en-US" sz="6000" smtClean="0">
                <a:solidFill>
                  <a:schemeClr val="accent1">
                    <a:satMod val="150000"/>
                  </a:schemeClr>
                </a:solidFill>
                <a:latin typeface="Agency FB" pitchFamily="34" charset="0"/>
              </a:rPr>
              <a:t/>
            </a:r>
            <a:br>
              <a:rPr lang="en-US" sz="6000" smtClean="0">
                <a:solidFill>
                  <a:schemeClr val="accent1">
                    <a:satMod val="150000"/>
                  </a:schemeClr>
                </a:solidFill>
                <a:latin typeface="Agency FB" pitchFamily="34" charset="0"/>
              </a:rPr>
            </a:br>
            <a:r>
              <a:rPr lang="en-US" sz="6000" dirty="0" smtClean="0">
                <a:solidFill>
                  <a:schemeClr val="accent1">
                    <a:satMod val="150000"/>
                  </a:schemeClr>
                </a:solidFill>
                <a:latin typeface="Agency FB" pitchFamily="34" charset="0"/>
              </a:rPr>
              <a:t/>
            </a:r>
            <a:br>
              <a:rPr lang="en-US" sz="6000" dirty="0" smtClean="0">
                <a:solidFill>
                  <a:schemeClr val="accent1">
                    <a:satMod val="150000"/>
                  </a:schemeClr>
                </a:solidFill>
                <a:latin typeface="Agency FB" pitchFamily="34" charset="0"/>
              </a:rPr>
            </a:br>
            <a:r>
              <a:rPr lang="en-US" sz="6000" dirty="0" smtClean="0">
                <a:solidFill>
                  <a:schemeClr val="accent1">
                    <a:satMod val="150000"/>
                  </a:schemeClr>
                </a:solidFill>
                <a:latin typeface="Agency FB" pitchFamily="34" charset="0"/>
              </a:rPr>
              <a:t>DOSEN PENGAMPU</a:t>
            </a:r>
            <a:br>
              <a:rPr lang="en-US" sz="6000" dirty="0" smtClean="0">
                <a:solidFill>
                  <a:schemeClr val="accent1">
                    <a:satMod val="150000"/>
                  </a:schemeClr>
                </a:solidFill>
                <a:latin typeface="Agency FB" pitchFamily="34" charset="0"/>
              </a:rPr>
            </a:br>
            <a:r>
              <a:rPr lang="en-US" sz="6000" dirty="0" smtClean="0">
                <a:solidFill>
                  <a:schemeClr val="accent1">
                    <a:satMod val="150000"/>
                  </a:schemeClr>
                </a:solidFill>
                <a:latin typeface="Agency FB" pitchFamily="34" charset="0"/>
              </a:rPr>
              <a:t>MARDIANTO,S.KOM.,M.Cs</a:t>
            </a:r>
            <a:r>
              <a:rPr lang="en-US" sz="4000" dirty="0" smtClean="0">
                <a:solidFill>
                  <a:schemeClr val="accent1">
                    <a:satMod val="150000"/>
                  </a:schemeClr>
                </a:solidFill>
                <a:latin typeface="Agency FB" pitchFamily="34" charset="0"/>
              </a:rPr>
              <a:t/>
            </a:r>
            <a:br>
              <a:rPr lang="en-US" sz="4000" dirty="0" smtClean="0">
                <a:solidFill>
                  <a:schemeClr val="accent1">
                    <a:satMod val="150000"/>
                  </a:schemeClr>
                </a:solidFill>
                <a:latin typeface="Agency FB" pitchFamily="34" charset="0"/>
              </a:rPr>
            </a:br>
            <a:endParaRPr lang="en-US" sz="4000" dirty="0" smtClean="0">
              <a:solidFill>
                <a:schemeClr val="accent1">
                  <a:satMod val="150000"/>
                </a:schemeClr>
              </a:solidFill>
              <a:latin typeface="Agency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d-ID" dirty="0" smtClean="0"/>
              <a:t>DFD cont...</a:t>
            </a:r>
            <a:endParaRPr lang="id-ID" dirty="0"/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611188" y="1646238"/>
            <a:ext cx="7924800" cy="4951412"/>
            <a:chOff x="480" y="865"/>
            <a:chExt cx="4992" cy="3119"/>
          </a:xfrm>
        </p:grpSpPr>
        <p:sp>
          <p:nvSpPr>
            <p:cNvPr id="17412" name="Rectangle 4"/>
            <p:cNvSpPr>
              <a:spLocks noChangeArrowheads="1"/>
            </p:cNvSpPr>
            <p:nvPr/>
          </p:nvSpPr>
          <p:spPr bwMode="auto">
            <a:xfrm>
              <a:off x="576" y="1392"/>
              <a:ext cx="5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7413" name="Rectangle 5"/>
            <p:cNvSpPr>
              <a:spLocks noChangeArrowheads="1"/>
            </p:cNvSpPr>
            <p:nvPr/>
          </p:nvSpPr>
          <p:spPr bwMode="auto">
            <a:xfrm>
              <a:off x="1776" y="1392"/>
              <a:ext cx="62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7414" name="Line 6"/>
            <p:cNvSpPr>
              <a:spLocks noChangeShapeType="1"/>
            </p:cNvSpPr>
            <p:nvPr/>
          </p:nvSpPr>
          <p:spPr bwMode="auto">
            <a:xfrm>
              <a:off x="1152" y="153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15" name="Text Box 7"/>
            <p:cNvSpPr txBox="1">
              <a:spLocks noChangeArrowheads="1"/>
            </p:cNvSpPr>
            <p:nvPr/>
          </p:nvSpPr>
          <p:spPr bwMode="auto">
            <a:xfrm>
              <a:off x="1056" y="865"/>
              <a:ext cx="6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Tahoma" pitchFamily="34" charset="0"/>
                </a:rPr>
                <a:t>SALAH</a:t>
              </a:r>
              <a:endParaRPr lang="en-GB" sz="2400">
                <a:latin typeface="Tahoma" pitchFamily="34" charset="0"/>
              </a:endParaRPr>
            </a:p>
          </p:txBody>
        </p:sp>
        <p:sp>
          <p:nvSpPr>
            <p:cNvPr id="17416" name="Rectangle 8"/>
            <p:cNvSpPr>
              <a:spLocks noChangeArrowheads="1"/>
            </p:cNvSpPr>
            <p:nvPr/>
          </p:nvSpPr>
          <p:spPr bwMode="auto">
            <a:xfrm>
              <a:off x="576" y="1872"/>
              <a:ext cx="5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7417" name="Line 9"/>
            <p:cNvSpPr>
              <a:spLocks noChangeShapeType="1"/>
            </p:cNvSpPr>
            <p:nvPr/>
          </p:nvSpPr>
          <p:spPr bwMode="auto">
            <a:xfrm>
              <a:off x="1152" y="201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18" name="Line 10"/>
            <p:cNvSpPr>
              <a:spLocks noChangeShapeType="1"/>
            </p:cNvSpPr>
            <p:nvPr/>
          </p:nvSpPr>
          <p:spPr bwMode="auto">
            <a:xfrm>
              <a:off x="1824" y="192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19" name="Line 11"/>
            <p:cNvSpPr>
              <a:spLocks noChangeShapeType="1"/>
            </p:cNvSpPr>
            <p:nvPr/>
          </p:nvSpPr>
          <p:spPr bwMode="auto">
            <a:xfrm>
              <a:off x="1824" y="216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0" name="Line 12"/>
            <p:cNvSpPr>
              <a:spLocks noChangeShapeType="1"/>
            </p:cNvSpPr>
            <p:nvPr/>
          </p:nvSpPr>
          <p:spPr bwMode="auto">
            <a:xfrm>
              <a:off x="576" y="249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1" name="Line 13"/>
            <p:cNvSpPr>
              <a:spLocks noChangeShapeType="1"/>
            </p:cNvSpPr>
            <p:nvPr/>
          </p:nvSpPr>
          <p:spPr bwMode="auto">
            <a:xfrm>
              <a:off x="576" y="273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2" name="Line 14"/>
            <p:cNvSpPr>
              <a:spLocks noChangeShapeType="1"/>
            </p:cNvSpPr>
            <p:nvPr/>
          </p:nvSpPr>
          <p:spPr bwMode="auto">
            <a:xfrm>
              <a:off x="1152" y="259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3" name="Line 15"/>
            <p:cNvSpPr>
              <a:spLocks noChangeShapeType="1"/>
            </p:cNvSpPr>
            <p:nvPr/>
          </p:nvSpPr>
          <p:spPr bwMode="auto">
            <a:xfrm>
              <a:off x="1824" y="249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4" name="Line 16"/>
            <p:cNvSpPr>
              <a:spLocks noChangeShapeType="1"/>
            </p:cNvSpPr>
            <p:nvPr/>
          </p:nvSpPr>
          <p:spPr bwMode="auto">
            <a:xfrm>
              <a:off x="1824" y="273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5" name="Line 17"/>
            <p:cNvSpPr>
              <a:spLocks noChangeShapeType="1"/>
            </p:cNvSpPr>
            <p:nvPr/>
          </p:nvSpPr>
          <p:spPr bwMode="auto">
            <a:xfrm>
              <a:off x="2784" y="1152"/>
              <a:ext cx="0" cy="2832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6" name="Line 18"/>
            <p:cNvSpPr>
              <a:spLocks noChangeShapeType="1"/>
            </p:cNvSpPr>
            <p:nvPr/>
          </p:nvSpPr>
          <p:spPr bwMode="auto">
            <a:xfrm>
              <a:off x="480" y="1824"/>
              <a:ext cx="4896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7" name="Line 19"/>
            <p:cNvSpPr>
              <a:spLocks noChangeShapeType="1"/>
            </p:cNvSpPr>
            <p:nvPr/>
          </p:nvSpPr>
          <p:spPr bwMode="auto">
            <a:xfrm>
              <a:off x="480" y="2400"/>
              <a:ext cx="4896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8" name="Line 20"/>
            <p:cNvSpPr>
              <a:spLocks noChangeShapeType="1"/>
            </p:cNvSpPr>
            <p:nvPr/>
          </p:nvSpPr>
          <p:spPr bwMode="auto">
            <a:xfrm>
              <a:off x="480" y="2928"/>
              <a:ext cx="4896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9" name="Line 21"/>
            <p:cNvSpPr>
              <a:spLocks noChangeShapeType="1"/>
            </p:cNvSpPr>
            <p:nvPr/>
          </p:nvSpPr>
          <p:spPr bwMode="auto">
            <a:xfrm>
              <a:off x="480" y="3408"/>
              <a:ext cx="4896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0" name="Text Box 22"/>
            <p:cNvSpPr txBox="1">
              <a:spLocks noChangeArrowheads="1"/>
            </p:cNvSpPr>
            <p:nvPr/>
          </p:nvSpPr>
          <p:spPr bwMode="auto">
            <a:xfrm>
              <a:off x="3792" y="865"/>
              <a:ext cx="6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Tahoma" pitchFamily="34" charset="0"/>
                </a:rPr>
                <a:t>BENAR</a:t>
              </a:r>
              <a:endParaRPr lang="en-GB" sz="2400">
                <a:latin typeface="Tahoma" pitchFamily="34" charset="0"/>
              </a:endParaRPr>
            </a:p>
          </p:txBody>
        </p:sp>
        <p:sp>
          <p:nvSpPr>
            <p:cNvPr id="17431" name="Rectangle 23"/>
            <p:cNvSpPr>
              <a:spLocks noChangeArrowheads="1"/>
            </p:cNvSpPr>
            <p:nvPr/>
          </p:nvSpPr>
          <p:spPr bwMode="auto">
            <a:xfrm>
              <a:off x="2928" y="1344"/>
              <a:ext cx="5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7432" name="Oval 24"/>
            <p:cNvSpPr>
              <a:spLocks noChangeArrowheads="1"/>
            </p:cNvSpPr>
            <p:nvPr/>
          </p:nvSpPr>
          <p:spPr bwMode="auto">
            <a:xfrm>
              <a:off x="3984" y="1296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7433" name="Rectangle 25"/>
            <p:cNvSpPr>
              <a:spLocks noChangeArrowheads="1"/>
            </p:cNvSpPr>
            <p:nvPr/>
          </p:nvSpPr>
          <p:spPr bwMode="auto">
            <a:xfrm>
              <a:off x="4848" y="1344"/>
              <a:ext cx="62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7434" name="Line 26"/>
            <p:cNvSpPr>
              <a:spLocks noChangeShapeType="1"/>
            </p:cNvSpPr>
            <p:nvPr/>
          </p:nvSpPr>
          <p:spPr bwMode="auto">
            <a:xfrm>
              <a:off x="3504" y="148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5" name="Line 27"/>
            <p:cNvSpPr>
              <a:spLocks noChangeShapeType="1"/>
            </p:cNvSpPr>
            <p:nvPr/>
          </p:nvSpPr>
          <p:spPr bwMode="auto">
            <a:xfrm>
              <a:off x="4368" y="148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6" name="Rectangle 28"/>
            <p:cNvSpPr>
              <a:spLocks noChangeArrowheads="1"/>
            </p:cNvSpPr>
            <p:nvPr/>
          </p:nvSpPr>
          <p:spPr bwMode="auto">
            <a:xfrm>
              <a:off x="2880" y="1920"/>
              <a:ext cx="5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7437" name="Oval 29"/>
            <p:cNvSpPr>
              <a:spLocks noChangeArrowheads="1"/>
            </p:cNvSpPr>
            <p:nvPr/>
          </p:nvSpPr>
          <p:spPr bwMode="auto">
            <a:xfrm>
              <a:off x="3936" y="187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7438" name="Line 30"/>
            <p:cNvSpPr>
              <a:spLocks noChangeShapeType="1"/>
            </p:cNvSpPr>
            <p:nvPr/>
          </p:nvSpPr>
          <p:spPr bwMode="auto">
            <a:xfrm>
              <a:off x="3456" y="206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9" name="Line 31"/>
            <p:cNvSpPr>
              <a:spLocks noChangeShapeType="1"/>
            </p:cNvSpPr>
            <p:nvPr/>
          </p:nvSpPr>
          <p:spPr bwMode="auto">
            <a:xfrm>
              <a:off x="4368" y="206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0" name="Line 32"/>
            <p:cNvSpPr>
              <a:spLocks noChangeShapeType="1"/>
            </p:cNvSpPr>
            <p:nvPr/>
          </p:nvSpPr>
          <p:spPr bwMode="auto">
            <a:xfrm>
              <a:off x="4848" y="192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1" name="Line 33"/>
            <p:cNvSpPr>
              <a:spLocks noChangeShapeType="1"/>
            </p:cNvSpPr>
            <p:nvPr/>
          </p:nvSpPr>
          <p:spPr bwMode="auto">
            <a:xfrm>
              <a:off x="4848" y="220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2" name="Line 34"/>
            <p:cNvSpPr>
              <a:spLocks noChangeShapeType="1"/>
            </p:cNvSpPr>
            <p:nvPr/>
          </p:nvSpPr>
          <p:spPr bwMode="auto">
            <a:xfrm>
              <a:off x="2928" y="254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3" name="Line 35"/>
            <p:cNvSpPr>
              <a:spLocks noChangeShapeType="1"/>
            </p:cNvSpPr>
            <p:nvPr/>
          </p:nvSpPr>
          <p:spPr bwMode="auto">
            <a:xfrm>
              <a:off x="2928" y="278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4" name="Line 36"/>
            <p:cNvSpPr>
              <a:spLocks noChangeShapeType="1"/>
            </p:cNvSpPr>
            <p:nvPr/>
          </p:nvSpPr>
          <p:spPr bwMode="auto">
            <a:xfrm>
              <a:off x="3504" y="264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5" name="Line 37"/>
            <p:cNvSpPr>
              <a:spLocks noChangeShapeType="1"/>
            </p:cNvSpPr>
            <p:nvPr/>
          </p:nvSpPr>
          <p:spPr bwMode="auto">
            <a:xfrm>
              <a:off x="4800" y="254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6" name="Line 38"/>
            <p:cNvSpPr>
              <a:spLocks noChangeShapeType="1"/>
            </p:cNvSpPr>
            <p:nvPr/>
          </p:nvSpPr>
          <p:spPr bwMode="auto">
            <a:xfrm>
              <a:off x="4800" y="278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7" name="Oval 39"/>
            <p:cNvSpPr>
              <a:spLocks noChangeArrowheads="1"/>
            </p:cNvSpPr>
            <p:nvPr/>
          </p:nvSpPr>
          <p:spPr bwMode="auto">
            <a:xfrm>
              <a:off x="3888" y="2448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7448" name="Line 40"/>
            <p:cNvSpPr>
              <a:spLocks noChangeShapeType="1"/>
            </p:cNvSpPr>
            <p:nvPr/>
          </p:nvSpPr>
          <p:spPr bwMode="auto">
            <a:xfrm>
              <a:off x="4272" y="264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9" name="Rectangle 41"/>
            <p:cNvSpPr>
              <a:spLocks noChangeArrowheads="1"/>
            </p:cNvSpPr>
            <p:nvPr/>
          </p:nvSpPr>
          <p:spPr bwMode="auto">
            <a:xfrm>
              <a:off x="624" y="2976"/>
              <a:ext cx="5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7450" name="Oval 42"/>
            <p:cNvSpPr>
              <a:spLocks noChangeArrowheads="1"/>
            </p:cNvSpPr>
            <p:nvPr/>
          </p:nvSpPr>
          <p:spPr bwMode="auto">
            <a:xfrm>
              <a:off x="1680" y="2976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7451" name="Line 43"/>
            <p:cNvSpPr>
              <a:spLocks noChangeShapeType="1"/>
            </p:cNvSpPr>
            <p:nvPr/>
          </p:nvSpPr>
          <p:spPr bwMode="auto">
            <a:xfrm>
              <a:off x="1200" y="312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2" name="Oval 44"/>
            <p:cNvSpPr>
              <a:spLocks noChangeArrowheads="1"/>
            </p:cNvSpPr>
            <p:nvPr/>
          </p:nvSpPr>
          <p:spPr bwMode="auto">
            <a:xfrm>
              <a:off x="1200" y="3504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7453" name="Rectangle 45"/>
            <p:cNvSpPr>
              <a:spLocks noChangeArrowheads="1"/>
            </p:cNvSpPr>
            <p:nvPr/>
          </p:nvSpPr>
          <p:spPr bwMode="auto">
            <a:xfrm>
              <a:off x="2064" y="3552"/>
              <a:ext cx="62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7454" name="Line 46"/>
            <p:cNvSpPr>
              <a:spLocks noChangeShapeType="1"/>
            </p:cNvSpPr>
            <p:nvPr/>
          </p:nvSpPr>
          <p:spPr bwMode="auto">
            <a:xfrm>
              <a:off x="1584" y="36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5" name="Rectangle 47"/>
            <p:cNvSpPr>
              <a:spLocks noChangeArrowheads="1"/>
            </p:cNvSpPr>
            <p:nvPr/>
          </p:nvSpPr>
          <p:spPr bwMode="auto">
            <a:xfrm>
              <a:off x="2880" y="3024"/>
              <a:ext cx="5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7456" name="Oval 48"/>
            <p:cNvSpPr>
              <a:spLocks noChangeArrowheads="1"/>
            </p:cNvSpPr>
            <p:nvPr/>
          </p:nvSpPr>
          <p:spPr bwMode="auto">
            <a:xfrm>
              <a:off x="3936" y="2976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7457" name="Rectangle 49"/>
            <p:cNvSpPr>
              <a:spLocks noChangeArrowheads="1"/>
            </p:cNvSpPr>
            <p:nvPr/>
          </p:nvSpPr>
          <p:spPr bwMode="auto">
            <a:xfrm>
              <a:off x="4800" y="3024"/>
              <a:ext cx="62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7458" name="Line 50"/>
            <p:cNvSpPr>
              <a:spLocks noChangeShapeType="1"/>
            </p:cNvSpPr>
            <p:nvPr/>
          </p:nvSpPr>
          <p:spPr bwMode="auto">
            <a:xfrm>
              <a:off x="3456" y="316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9" name="Line 51"/>
            <p:cNvSpPr>
              <a:spLocks noChangeShapeType="1"/>
            </p:cNvSpPr>
            <p:nvPr/>
          </p:nvSpPr>
          <p:spPr bwMode="auto">
            <a:xfrm>
              <a:off x="4320" y="316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0" name="Rectangle 52"/>
            <p:cNvSpPr>
              <a:spLocks noChangeArrowheads="1"/>
            </p:cNvSpPr>
            <p:nvPr/>
          </p:nvSpPr>
          <p:spPr bwMode="auto">
            <a:xfrm>
              <a:off x="2928" y="3504"/>
              <a:ext cx="5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7461" name="Oval 53"/>
            <p:cNvSpPr>
              <a:spLocks noChangeArrowheads="1"/>
            </p:cNvSpPr>
            <p:nvPr/>
          </p:nvSpPr>
          <p:spPr bwMode="auto">
            <a:xfrm>
              <a:off x="3984" y="3456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7462" name="Rectangle 54"/>
            <p:cNvSpPr>
              <a:spLocks noChangeArrowheads="1"/>
            </p:cNvSpPr>
            <p:nvPr/>
          </p:nvSpPr>
          <p:spPr bwMode="auto">
            <a:xfrm>
              <a:off x="4848" y="3504"/>
              <a:ext cx="62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7463" name="Line 55"/>
            <p:cNvSpPr>
              <a:spLocks noChangeShapeType="1"/>
            </p:cNvSpPr>
            <p:nvPr/>
          </p:nvSpPr>
          <p:spPr bwMode="auto">
            <a:xfrm>
              <a:off x="3504" y="364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4" name="Line 56"/>
            <p:cNvSpPr>
              <a:spLocks noChangeShapeType="1"/>
            </p:cNvSpPr>
            <p:nvPr/>
          </p:nvSpPr>
          <p:spPr bwMode="auto">
            <a:xfrm>
              <a:off x="4368" y="364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d-ID" dirty="0" smtClean="0"/>
              <a:t>DFD cont...</a:t>
            </a:r>
            <a:endParaRPr lang="id-ID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219200" y="1665288"/>
            <a:ext cx="6818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CARA MEMBERIKAN NAMA PROSES DI DAD</a:t>
            </a:r>
            <a:endParaRPr lang="en-GB" sz="2400" b="1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2590800" y="3144838"/>
            <a:ext cx="4191000" cy="3092450"/>
            <a:chOff x="1632" y="1316"/>
            <a:chExt cx="2640" cy="1948"/>
          </a:xfrm>
        </p:grpSpPr>
        <p:sp>
          <p:nvSpPr>
            <p:cNvPr id="18437" name="Oval 4"/>
            <p:cNvSpPr>
              <a:spLocks noChangeArrowheads="1"/>
            </p:cNvSpPr>
            <p:nvPr/>
          </p:nvSpPr>
          <p:spPr bwMode="auto">
            <a:xfrm>
              <a:off x="2640" y="1344"/>
              <a:ext cx="672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8438" name="Line 5"/>
            <p:cNvSpPr>
              <a:spLocks noChangeShapeType="1"/>
            </p:cNvSpPr>
            <p:nvPr/>
          </p:nvSpPr>
          <p:spPr bwMode="auto">
            <a:xfrm>
              <a:off x="1728" y="1680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39" name="Text Box 6"/>
            <p:cNvSpPr txBox="1">
              <a:spLocks noChangeArrowheads="1"/>
            </p:cNvSpPr>
            <p:nvPr/>
          </p:nvSpPr>
          <p:spPr bwMode="auto">
            <a:xfrm>
              <a:off x="2054" y="1316"/>
              <a:ext cx="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Tahoma" pitchFamily="34" charset="0"/>
                </a:rPr>
                <a:t>X</a:t>
              </a:r>
              <a:endParaRPr lang="en-GB">
                <a:latin typeface="Tahoma" pitchFamily="34" charset="0"/>
              </a:endParaRPr>
            </a:p>
          </p:txBody>
        </p:sp>
        <p:sp>
          <p:nvSpPr>
            <p:cNvPr id="18440" name="Text Box 7"/>
            <p:cNvSpPr txBox="1">
              <a:spLocks noChangeArrowheads="1"/>
            </p:cNvSpPr>
            <p:nvPr/>
          </p:nvSpPr>
          <p:spPr bwMode="auto">
            <a:xfrm>
              <a:off x="3456" y="1344"/>
              <a:ext cx="797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buFontTx/>
                <a:buChar char="•"/>
              </a:pPr>
              <a:r>
                <a:rPr lang="en-US">
                  <a:latin typeface="Tahoma" pitchFamily="34" charset="0"/>
                </a:rPr>
                <a:t> Catat X</a:t>
              </a:r>
            </a:p>
            <a:p>
              <a:pPr eaLnBrk="0" hangingPunct="0">
                <a:buFontTx/>
                <a:buChar char="•"/>
              </a:pPr>
              <a:r>
                <a:rPr lang="en-US">
                  <a:latin typeface="Tahoma" pitchFamily="34" charset="0"/>
                </a:rPr>
                <a:t> Terima X</a:t>
              </a:r>
            </a:p>
            <a:p>
              <a:pPr eaLnBrk="0" hangingPunct="0">
                <a:buFontTx/>
                <a:buChar char="•"/>
              </a:pPr>
              <a:r>
                <a:rPr lang="en-US">
                  <a:latin typeface="Tahoma" pitchFamily="34" charset="0"/>
                </a:rPr>
                <a:t> Entry X</a:t>
              </a:r>
              <a:endParaRPr lang="en-GB">
                <a:latin typeface="Tahoma" pitchFamily="34" charset="0"/>
              </a:endParaRPr>
            </a:p>
          </p:txBody>
        </p:sp>
        <p:sp>
          <p:nvSpPr>
            <p:cNvPr id="18441" name="Oval 8"/>
            <p:cNvSpPr>
              <a:spLocks noChangeArrowheads="1"/>
            </p:cNvSpPr>
            <p:nvPr/>
          </p:nvSpPr>
          <p:spPr bwMode="auto">
            <a:xfrm>
              <a:off x="2640" y="2640"/>
              <a:ext cx="672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8442" name="Line 9"/>
            <p:cNvSpPr>
              <a:spLocks noChangeShapeType="1"/>
            </p:cNvSpPr>
            <p:nvPr/>
          </p:nvSpPr>
          <p:spPr bwMode="auto">
            <a:xfrm>
              <a:off x="3360" y="2928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3" name="Text Box 10"/>
            <p:cNvSpPr txBox="1">
              <a:spLocks noChangeArrowheads="1"/>
            </p:cNvSpPr>
            <p:nvPr/>
          </p:nvSpPr>
          <p:spPr bwMode="auto">
            <a:xfrm>
              <a:off x="3696" y="2640"/>
              <a:ext cx="19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Tahoma" pitchFamily="34" charset="0"/>
                </a:rPr>
                <a:t>Y</a:t>
              </a:r>
              <a:endParaRPr lang="en-GB">
                <a:latin typeface="Tahoma" pitchFamily="34" charset="0"/>
              </a:endParaRPr>
            </a:p>
          </p:txBody>
        </p:sp>
        <p:sp>
          <p:nvSpPr>
            <p:cNvPr id="18444" name="Text Box 11"/>
            <p:cNvSpPr txBox="1">
              <a:spLocks noChangeArrowheads="1"/>
            </p:cNvSpPr>
            <p:nvPr/>
          </p:nvSpPr>
          <p:spPr bwMode="auto">
            <a:xfrm>
              <a:off x="1632" y="2640"/>
              <a:ext cx="712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buFontTx/>
                <a:buChar char="•"/>
              </a:pPr>
              <a:r>
                <a:rPr lang="en-US">
                  <a:latin typeface="Tahoma" pitchFamily="34" charset="0"/>
                </a:rPr>
                <a:t> Buat Y</a:t>
              </a:r>
            </a:p>
            <a:p>
              <a:pPr eaLnBrk="0" hangingPunct="0">
                <a:buFontTx/>
                <a:buChar char="•"/>
              </a:pPr>
              <a:r>
                <a:rPr lang="en-US">
                  <a:latin typeface="Tahoma" pitchFamily="34" charset="0"/>
                </a:rPr>
                <a:t> Cetak Y</a:t>
              </a:r>
            </a:p>
            <a:p>
              <a:pPr eaLnBrk="0" hangingPunct="0">
                <a:buFontTx/>
                <a:buChar char="•"/>
              </a:pPr>
              <a:endParaRPr lang="en-GB">
                <a:latin typeface="Tahom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d-ID" dirty="0" smtClean="0"/>
              <a:t>DFD cont...</a:t>
            </a:r>
            <a:endParaRPr lang="id-ID" dirty="0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838200" y="1631950"/>
            <a:ext cx="7762875" cy="5181600"/>
            <a:chOff x="528" y="576"/>
            <a:chExt cx="4890" cy="3264"/>
          </a:xfrm>
        </p:grpSpPr>
        <p:grpSp>
          <p:nvGrpSpPr>
            <p:cNvPr id="19460" name="Group 6"/>
            <p:cNvGrpSpPr>
              <a:grpSpLocks/>
            </p:cNvGrpSpPr>
            <p:nvPr/>
          </p:nvGrpSpPr>
          <p:grpSpPr bwMode="auto">
            <a:xfrm>
              <a:off x="1680" y="576"/>
              <a:ext cx="1680" cy="912"/>
              <a:chOff x="1680" y="576"/>
              <a:chExt cx="1680" cy="912"/>
            </a:xfrm>
          </p:grpSpPr>
          <p:sp>
            <p:nvSpPr>
              <p:cNvPr id="19523" name="Oval 7"/>
              <p:cNvSpPr>
                <a:spLocks noChangeArrowheads="1"/>
              </p:cNvSpPr>
              <p:nvPr/>
            </p:nvSpPr>
            <p:spPr bwMode="auto">
              <a:xfrm>
                <a:off x="2400" y="816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id-ID"/>
              </a:p>
            </p:txBody>
          </p:sp>
          <p:sp>
            <p:nvSpPr>
              <p:cNvPr id="19524" name="Rectangle 8"/>
              <p:cNvSpPr>
                <a:spLocks noChangeArrowheads="1"/>
              </p:cNvSpPr>
              <p:nvPr/>
            </p:nvSpPr>
            <p:spPr bwMode="auto">
              <a:xfrm>
                <a:off x="1920" y="624"/>
                <a:ext cx="384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id-ID"/>
              </a:p>
            </p:txBody>
          </p:sp>
          <p:sp>
            <p:nvSpPr>
              <p:cNvPr id="19525" name="Rectangle 9"/>
              <p:cNvSpPr>
                <a:spLocks noChangeArrowheads="1"/>
              </p:cNvSpPr>
              <p:nvPr/>
            </p:nvSpPr>
            <p:spPr bwMode="auto">
              <a:xfrm>
                <a:off x="2736" y="624"/>
                <a:ext cx="384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id-ID"/>
              </a:p>
            </p:txBody>
          </p:sp>
          <p:sp>
            <p:nvSpPr>
              <p:cNvPr id="19526" name="Rectangle 10"/>
              <p:cNvSpPr>
                <a:spLocks noChangeArrowheads="1"/>
              </p:cNvSpPr>
              <p:nvPr/>
            </p:nvSpPr>
            <p:spPr bwMode="auto">
              <a:xfrm>
                <a:off x="2400" y="1200"/>
                <a:ext cx="384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id-ID"/>
              </a:p>
            </p:txBody>
          </p:sp>
          <p:cxnSp>
            <p:nvCxnSpPr>
              <p:cNvPr id="19527" name="AutoShape 11"/>
              <p:cNvCxnSpPr>
                <a:cxnSpLocks noChangeShapeType="1"/>
                <a:stCxn id="19526" idx="0"/>
                <a:endCxn id="19523" idx="4"/>
              </p:cNvCxnSpPr>
              <p:nvPr/>
            </p:nvCxnSpPr>
            <p:spPr bwMode="auto">
              <a:xfrm flipH="1" flipV="1">
                <a:off x="2544" y="1104"/>
                <a:ext cx="48" cy="9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</p:cxnSp>
          <p:cxnSp>
            <p:nvCxnSpPr>
              <p:cNvPr id="19528" name="AutoShape 12"/>
              <p:cNvCxnSpPr>
                <a:cxnSpLocks noChangeShapeType="1"/>
                <a:stCxn id="19524" idx="2"/>
                <a:endCxn id="19523" idx="2"/>
              </p:cNvCxnSpPr>
              <p:nvPr/>
            </p:nvCxnSpPr>
            <p:spPr bwMode="auto">
              <a:xfrm rot="16200000" flipH="1">
                <a:off x="2208" y="768"/>
                <a:ext cx="96" cy="28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  <p:cxnSp>
            <p:nvCxnSpPr>
              <p:cNvPr id="19529" name="AutoShape 13"/>
              <p:cNvCxnSpPr>
                <a:cxnSpLocks noChangeShapeType="1"/>
                <a:stCxn id="19523" idx="6"/>
                <a:endCxn id="19525" idx="2"/>
              </p:cNvCxnSpPr>
              <p:nvPr/>
            </p:nvCxnSpPr>
            <p:spPr bwMode="auto">
              <a:xfrm flipV="1">
                <a:off x="2688" y="864"/>
                <a:ext cx="240" cy="96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  <p:sp>
            <p:nvSpPr>
              <p:cNvPr id="19530" name="Rectangle 14"/>
              <p:cNvSpPr>
                <a:spLocks noChangeArrowheads="1"/>
              </p:cNvSpPr>
              <p:nvPr/>
            </p:nvSpPr>
            <p:spPr bwMode="auto">
              <a:xfrm>
                <a:off x="1680" y="576"/>
                <a:ext cx="1680" cy="9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id-ID"/>
              </a:p>
            </p:txBody>
          </p:sp>
        </p:grpSp>
        <p:grpSp>
          <p:nvGrpSpPr>
            <p:cNvPr id="19461" name="Group 15"/>
            <p:cNvGrpSpPr>
              <a:grpSpLocks/>
            </p:cNvGrpSpPr>
            <p:nvPr/>
          </p:nvGrpSpPr>
          <p:grpSpPr bwMode="auto">
            <a:xfrm>
              <a:off x="1680" y="1536"/>
              <a:ext cx="1680" cy="1008"/>
              <a:chOff x="1680" y="1536"/>
              <a:chExt cx="1680" cy="1008"/>
            </a:xfrm>
          </p:grpSpPr>
          <p:sp>
            <p:nvSpPr>
              <p:cNvPr id="19499" name="Oval 16"/>
              <p:cNvSpPr>
                <a:spLocks noChangeArrowheads="1"/>
              </p:cNvSpPr>
              <p:nvPr/>
            </p:nvSpPr>
            <p:spPr bwMode="auto">
              <a:xfrm>
                <a:off x="1968" y="196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id-ID"/>
              </a:p>
            </p:txBody>
          </p:sp>
          <p:sp>
            <p:nvSpPr>
              <p:cNvPr id="19500" name="Oval 17"/>
              <p:cNvSpPr>
                <a:spLocks noChangeArrowheads="1"/>
              </p:cNvSpPr>
              <p:nvPr/>
            </p:nvSpPr>
            <p:spPr bwMode="auto">
              <a:xfrm>
                <a:off x="2352" y="1584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id-ID"/>
              </a:p>
            </p:txBody>
          </p:sp>
          <p:sp>
            <p:nvSpPr>
              <p:cNvPr id="19501" name="Oval 18"/>
              <p:cNvSpPr>
                <a:spLocks noChangeArrowheads="1"/>
              </p:cNvSpPr>
              <p:nvPr/>
            </p:nvSpPr>
            <p:spPr bwMode="auto">
              <a:xfrm>
                <a:off x="2832" y="1920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id-ID"/>
              </a:p>
            </p:txBody>
          </p:sp>
          <p:sp>
            <p:nvSpPr>
              <p:cNvPr id="19502" name="Oval 19"/>
              <p:cNvSpPr>
                <a:spLocks noChangeArrowheads="1"/>
              </p:cNvSpPr>
              <p:nvPr/>
            </p:nvSpPr>
            <p:spPr bwMode="auto">
              <a:xfrm>
                <a:off x="2400" y="2064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id-ID"/>
              </a:p>
            </p:txBody>
          </p:sp>
          <p:cxnSp>
            <p:nvCxnSpPr>
              <p:cNvPr id="19503" name="AutoShape 20"/>
              <p:cNvCxnSpPr>
                <a:cxnSpLocks noChangeShapeType="1"/>
                <a:stCxn id="19499" idx="0"/>
                <a:endCxn id="19500" idx="2"/>
              </p:cNvCxnSpPr>
              <p:nvPr/>
            </p:nvCxnSpPr>
            <p:spPr bwMode="auto">
              <a:xfrm rot="-5400000">
                <a:off x="2112" y="1728"/>
                <a:ext cx="240" cy="240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04" name="AutoShape 21"/>
              <p:cNvCxnSpPr>
                <a:cxnSpLocks noChangeShapeType="1"/>
                <a:stCxn id="19502" idx="3"/>
                <a:endCxn id="19499" idx="4"/>
              </p:cNvCxnSpPr>
              <p:nvPr/>
            </p:nvCxnSpPr>
            <p:spPr bwMode="auto">
              <a:xfrm rot="16200000" flipV="1">
                <a:off x="2250" y="2118"/>
                <a:ext cx="54" cy="330"/>
              </a:xfrm>
              <a:prstGeom prst="curvedConnector3">
                <a:avLst>
                  <a:gd name="adj1" fmla="val -344444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05" name="AutoShape 22"/>
              <p:cNvCxnSpPr>
                <a:cxnSpLocks noChangeShapeType="1"/>
                <a:stCxn id="19500" idx="6"/>
                <a:endCxn id="19501" idx="0"/>
              </p:cNvCxnSpPr>
              <p:nvPr/>
            </p:nvCxnSpPr>
            <p:spPr bwMode="auto">
              <a:xfrm>
                <a:off x="2640" y="1728"/>
                <a:ext cx="336" cy="192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06" name="AutoShape 23"/>
              <p:cNvCxnSpPr>
                <a:cxnSpLocks noChangeShapeType="1"/>
                <a:stCxn id="19502" idx="6"/>
                <a:endCxn id="19501" idx="4"/>
              </p:cNvCxnSpPr>
              <p:nvPr/>
            </p:nvCxnSpPr>
            <p:spPr bwMode="auto">
              <a:xfrm>
                <a:off x="2688" y="2208"/>
                <a:ext cx="288" cy="1"/>
              </a:xfrm>
              <a:prstGeom prst="curvedConnector4">
                <a:avLst>
                  <a:gd name="adj1" fmla="val 25000"/>
                  <a:gd name="adj2" fmla="val 14400005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9507" name="Rectangle 24"/>
              <p:cNvSpPr>
                <a:spLocks noChangeArrowheads="1"/>
              </p:cNvSpPr>
              <p:nvPr/>
            </p:nvSpPr>
            <p:spPr bwMode="auto">
              <a:xfrm>
                <a:off x="1680" y="1536"/>
                <a:ext cx="1680" cy="100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id-ID"/>
              </a:p>
            </p:txBody>
          </p:sp>
          <p:sp>
            <p:nvSpPr>
              <p:cNvPr id="19508" name="Line 25"/>
              <p:cNvSpPr>
                <a:spLocks noChangeShapeType="1"/>
              </p:cNvSpPr>
              <p:nvPr/>
            </p:nvSpPr>
            <p:spPr bwMode="auto">
              <a:xfrm>
                <a:off x="1776" y="1776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509" name="Line 26"/>
              <p:cNvSpPr>
                <a:spLocks noChangeShapeType="1"/>
              </p:cNvSpPr>
              <p:nvPr/>
            </p:nvSpPr>
            <p:spPr bwMode="auto">
              <a:xfrm flipH="1" flipV="1">
                <a:off x="2592" y="2352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510" name="Line 27"/>
              <p:cNvSpPr>
                <a:spLocks noChangeShapeType="1"/>
              </p:cNvSpPr>
              <p:nvPr/>
            </p:nvSpPr>
            <p:spPr bwMode="auto">
              <a:xfrm>
                <a:off x="3120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9511" name="Group 28"/>
              <p:cNvGrpSpPr>
                <a:grpSpLocks/>
              </p:cNvGrpSpPr>
              <p:nvPr/>
            </p:nvGrpSpPr>
            <p:grpSpPr bwMode="auto">
              <a:xfrm>
                <a:off x="2400" y="1584"/>
                <a:ext cx="158" cy="154"/>
                <a:chOff x="2496" y="2880"/>
                <a:chExt cx="158" cy="154"/>
              </a:xfrm>
            </p:grpSpPr>
            <p:sp>
              <p:nvSpPr>
                <p:cNvPr id="19521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496" y="2880"/>
                  <a:ext cx="158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eaLnBrk="0" hangingPunct="0"/>
                  <a:r>
                    <a:rPr lang="en-US" sz="1000"/>
                    <a:t>1</a:t>
                  </a:r>
                  <a:endParaRPr lang="en-US" sz="1200"/>
                </a:p>
              </p:txBody>
            </p:sp>
            <p:sp>
              <p:nvSpPr>
                <p:cNvPr id="19522" name="Rectangle 30"/>
                <p:cNvSpPr>
                  <a:spLocks noChangeArrowheads="1"/>
                </p:cNvSpPr>
                <p:nvPr/>
              </p:nvSpPr>
              <p:spPr bwMode="auto">
                <a:xfrm>
                  <a:off x="2496" y="2880"/>
                  <a:ext cx="144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id-ID"/>
                </a:p>
              </p:txBody>
            </p:sp>
          </p:grpSp>
          <p:grpSp>
            <p:nvGrpSpPr>
              <p:cNvPr id="19512" name="Group 31"/>
              <p:cNvGrpSpPr>
                <a:grpSpLocks/>
              </p:cNvGrpSpPr>
              <p:nvPr/>
            </p:nvGrpSpPr>
            <p:grpSpPr bwMode="auto">
              <a:xfrm>
                <a:off x="2928" y="1920"/>
                <a:ext cx="158" cy="154"/>
                <a:chOff x="2496" y="2880"/>
                <a:chExt cx="158" cy="154"/>
              </a:xfrm>
            </p:grpSpPr>
            <p:sp>
              <p:nvSpPr>
                <p:cNvPr id="19519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2496" y="2880"/>
                  <a:ext cx="158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eaLnBrk="0" hangingPunct="0"/>
                  <a:r>
                    <a:rPr lang="en-US" sz="1000"/>
                    <a:t>2</a:t>
                  </a:r>
                  <a:endParaRPr lang="en-US" sz="1200"/>
                </a:p>
              </p:txBody>
            </p:sp>
            <p:sp>
              <p:nvSpPr>
                <p:cNvPr id="19520" name="Rectangle 33"/>
                <p:cNvSpPr>
                  <a:spLocks noChangeArrowheads="1"/>
                </p:cNvSpPr>
                <p:nvPr/>
              </p:nvSpPr>
              <p:spPr bwMode="auto">
                <a:xfrm>
                  <a:off x="2496" y="2880"/>
                  <a:ext cx="144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id-ID"/>
                </a:p>
              </p:txBody>
            </p:sp>
          </p:grpSp>
          <p:grpSp>
            <p:nvGrpSpPr>
              <p:cNvPr id="19513" name="Group 34"/>
              <p:cNvGrpSpPr>
                <a:grpSpLocks/>
              </p:cNvGrpSpPr>
              <p:nvPr/>
            </p:nvGrpSpPr>
            <p:grpSpPr bwMode="auto">
              <a:xfrm>
                <a:off x="2448" y="2064"/>
                <a:ext cx="158" cy="154"/>
                <a:chOff x="2496" y="2880"/>
                <a:chExt cx="158" cy="154"/>
              </a:xfrm>
            </p:grpSpPr>
            <p:sp>
              <p:nvSpPr>
                <p:cNvPr id="19517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496" y="2880"/>
                  <a:ext cx="158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eaLnBrk="0" hangingPunct="0"/>
                  <a:r>
                    <a:rPr lang="en-US" sz="1000"/>
                    <a:t>3</a:t>
                  </a:r>
                  <a:endParaRPr lang="en-US" sz="1200"/>
                </a:p>
              </p:txBody>
            </p:sp>
            <p:sp>
              <p:nvSpPr>
                <p:cNvPr id="19518" name="Rectangle 36"/>
                <p:cNvSpPr>
                  <a:spLocks noChangeArrowheads="1"/>
                </p:cNvSpPr>
                <p:nvPr/>
              </p:nvSpPr>
              <p:spPr bwMode="auto">
                <a:xfrm>
                  <a:off x="2496" y="2880"/>
                  <a:ext cx="144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id-ID"/>
                </a:p>
              </p:txBody>
            </p:sp>
          </p:grpSp>
          <p:grpSp>
            <p:nvGrpSpPr>
              <p:cNvPr id="19514" name="Group 37"/>
              <p:cNvGrpSpPr>
                <a:grpSpLocks/>
              </p:cNvGrpSpPr>
              <p:nvPr/>
            </p:nvGrpSpPr>
            <p:grpSpPr bwMode="auto">
              <a:xfrm>
                <a:off x="2016" y="1968"/>
                <a:ext cx="158" cy="154"/>
                <a:chOff x="2496" y="2880"/>
                <a:chExt cx="158" cy="154"/>
              </a:xfrm>
            </p:grpSpPr>
            <p:sp>
              <p:nvSpPr>
                <p:cNvPr id="19515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2496" y="2880"/>
                  <a:ext cx="158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eaLnBrk="0" hangingPunct="0"/>
                  <a:r>
                    <a:rPr lang="en-US" sz="1000"/>
                    <a:t>4</a:t>
                  </a:r>
                  <a:endParaRPr lang="en-US" sz="1200"/>
                </a:p>
              </p:txBody>
            </p:sp>
            <p:sp>
              <p:nvSpPr>
                <p:cNvPr id="19516" name="Rectangle 39"/>
                <p:cNvSpPr>
                  <a:spLocks noChangeArrowheads="1"/>
                </p:cNvSpPr>
                <p:nvPr/>
              </p:nvSpPr>
              <p:spPr bwMode="auto">
                <a:xfrm>
                  <a:off x="2496" y="2880"/>
                  <a:ext cx="144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id-ID"/>
                </a:p>
              </p:txBody>
            </p:sp>
          </p:grpSp>
        </p:grpSp>
        <p:grpSp>
          <p:nvGrpSpPr>
            <p:cNvPr id="19462" name="Group 40"/>
            <p:cNvGrpSpPr>
              <a:grpSpLocks/>
            </p:cNvGrpSpPr>
            <p:nvPr/>
          </p:nvGrpSpPr>
          <p:grpSpPr bwMode="auto">
            <a:xfrm>
              <a:off x="528" y="2688"/>
              <a:ext cx="1680" cy="1152"/>
              <a:chOff x="528" y="2688"/>
              <a:chExt cx="1680" cy="1152"/>
            </a:xfrm>
          </p:grpSpPr>
          <p:sp>
            <p:nvSpPr>
              <p:cNvPr id="19481" name="Oval 41"/>
              <p:cNvSpPr>
                <a:spLocks noChangeArrowheads="1"/>
              </p:cNvSpPr>
              <p:nvPr/>
            </p:nvSpPr>
            <p:spPr bwMode="auto">
              <a:xfrm>
                <a:off x="1056" y="2832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id-ID"/>
              </a:p>
            </p:txBody>
          </p:sp>
          <p:sp>
            <p:nvSpPr>
              <p:cNvPr id="19482" name="Oval 42"/>
              <p:cNvSpPr>
                <a:spLocks noChangeArrowheads="1"/>
              </p:cNvSpPr>
              <p:nvPr/>
            </p:nvSpPr>
            <p:spPr bwMode="auto">
              <a:xfrm>
                <a:off x="1488" y="3072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id-ID"/>
              </a:p>
            </p:txBody>
          </p:sp>
          <p:sp>
            <p:nvSpPr>
              <p:cNvPr id="19483" name="Oval 43"/>
              <p:cNvSpPr>
                <a:spLocks noChangeArrowheads="1"/>
              </p:cNvSpPr>
              <p:nvPr/>
            </p:nvSpPr>
            <p:spPr bwMode="auto">
              <a:xfrm>
                <a:off x="960" y="3312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id-ID"/>
              </a:p>
            </p:txBody>
          </p:sp>
          <p:grpSp>
            <p:nvGrpSpPr>
              <p:cNvPr id="19484" name="Group 44"/>
              <p:cNvGrpSpPr>
                <a:grpSpLocks/>
              </p:cNvGrpSpPr>
              <p:nvPr/>
            </p:nvGrpSpPr>
            <p:grpSpPr bwMode="auto">
              <a:xfrm>
                <a:off x="1104" y="2880"/>
                <a:ext cx="224" cy="154"/>
                <a:chOff x="2496" y="2880"/>
                <a:chExt cx="224" cy="154"/>
              </a:xfrm>
            </p:grpSpPr>
            <p:sp>
              <p:nvSpPr>
                <p:cNvPr id="19497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2496" y="2880"/>
                  <a:ext cx="22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eaLnBrk="0" hangingPunct="0"/>
                  <a:r>
                    <a:rPr lang="en-US" sz="1000"/>
                    <a:t>4.1</a:t>
                  </a:r>
                  <a:endParaRPr lang="en-US" sz="1200"/>
                </a:p>
              </p:txBody>
            </p:sp>
            <p:sp>
              <p:nvSpPr>
                <p:cNvPr id="19498" name="Rectangle 46"/>
                <p:cNvSpPr>
                  <a:spLocks noChangeArrowheads="1"/>
                </p:cNvSpPr>
                <p:nvPr/>
              </p:nvSpPr>
              <p:spPr bwMode="auto">
                <a:xfrm>
                  <a:off x="2496" y="2880"/>
                  <a:ext cx="144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id-ID"/>
                </a:p>
              </p:txBody>
            </p:sp>
          </p:grpSp>
          <p:grpSp>
            <p:nvGrpSpPr>
              <p:cNvPr id="19485" name="Group 47"/>
              <p:cNvGrpSpPr>
                <a:grpSpLocks/>
              </p:cNvGrpSpPr>
              <p:nvPr/>
            </p:nvGrpSpPr>
            <p:grpSpPr bwMode="auto">
              <a:xfrm>
                <a:off x="1536" y="3072"/>
                <a:ext cx="224" cy="154"/>
                <a:chOff x="2496" y="2880"/>
                <a:chExt cx="224" cy="154"/>
              </a:xfrm>
            </p:grpSpPr>
            <p:sp>
              <p:nvSpPr>
                <p:cNvPr id="19495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496" y="2880"/>
                  <a:ext cx="22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eaLnBrk="0" hangingPunct="0"/>
                  <a:r>
                    <a:rPr lang="en-US" sz="1000"/>
                    <a:t>4.2</a:t>
                  </a:r>
                  <a:endParaRPr lang="en-US" sz="1200"/>
                </a:p>
              </p:txBody>
            </p:sp>
            <p:sp>
              <p:nvSpPr>
                <p:cNvPr id="19496" name="Rectangle 49"/>
                <p:cNvSpPr>
                  <a:spLocks noChangeArrowheads="1"/>
                </p:cNvSpPr>
                <p:nvPr/>
              </p:nvSpPr>
              <p:spPr bwMode="auto">
                <a:xfrm>
                  <a:off x="2496" y="2880"/>
                  <a:ext cx="144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id-ID"/>
                </a:p>
              </p:txBody>
            </p:sp>
          </p:grpSp>
          <p:grpSp>
            <p:nvGrpSpPr>
              <p:cNvPr id="19486" name="Group 50"/>
              <p:cNvGrpSpPr>
                <a:grpSpLocks/>
              </p:cNvGrpSpPr>
              <p:nvPr/>
            </p:nvGrpSpPr>
            <p:grpSpPr bwMode="auto">
              <a:xfrm>
                <a:off x="1008" y="3312"/>
                <a:ext cx="224" cy="154"/>
                <a:chOff x="2496" y="2880"/>
                <a:chExt cx="224" cy="154"/>
              </a:xfrm>
            </p:grpSpPr>
            <p:sp>
              <p:nvSpPr>
                <p:cNvPr id="19493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2496" y="2880"/>
                  <a:ext cx="22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eaLnBrk="0" hangingPunct="0"/>
                  <a:r>
                    <a:rPr lang="en-US" sz="1000"/>
                    <a:t>4.3</a:t>
                  </a:r>
                  <a:endParaRPr lang="en-US" sz="1200"/>
                </a:p>
              </p:txBody>
            </p:sp>
            <p:sp>
              <p:nvSpPr>
                <p:cNvPr id="19494" name="Rectangle 52"/>
                <p:cNvSpPr>
                  <a:spLocks noChangeArrowheads="1"/>
                </p:cNvSpPr>
                <p:nvPr/>
              </p:nvSpPr>
              <p:spPr bwMode="auto">
                <a:xfrm>
                  <a:off x="2496" y="2880"/>
                  <a:ext cx="144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id-ID"/>
                </a:p>
              </p:txBody>
            </p:sp>
          </p:grpSp>
          <p:sp>
            <p:nvSpPr>
              <p:cNvPr id="19487" name="Line 53"/>
              <p:cNvSpPr>
                <a:spLocks noChangeShapeType="1"/>
              </p:cNvSpPr>
              <p:nvPr/>
            </p:nvSpPr>
            <p:spPr bwMode="auto">
              <a:xfrm>
                <a:off x="672" y="2928"/>
                <a:ext cx="384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488" name="Line 54"/>
              <p:cNvSpPr>
                <a:spLocks noChangeShapeType="1"/>
              </p:cNvSpPr>
              <p:nvPr/>
            </p:nvSpPr>
            <p:spPr bwMode="auto">
              <a:xfrm rot="5400000" flipH="1">
                <a:off x="1200" y="3552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489" name="Line 55"/>
              <p:cNvSpPr>
                <a:spLocks noChangeShapeType="1"/>
              </p:cNvSpPr>
              <p:nvPr/>
            </p:nvSpPr>
            <p:spPr bwMode="auto">
              <a:xfrm>
                <a:off x="1776" y="321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19490" name="AutoShape 56"/>
              <p:cNvCxnSpPr>
                <a:cxnSpLocks noChangeShapeType="1"/>
                <a:stCxn id="19481" idx="4"/>
                <a:endCxn id="19494" idx="0"/>
              </p:cNvCxnSpPr>
              <p:nvPr/>
            </p:nvCxnSpPr>
            <p:spPr bwMode="auto">
              <a:xfrm rot="5400000">
                <a:off x="1044" y="3156"/>
                <a:ext cx="192" cy="120"/>
              </a:xfrm>
              <a:prstGeom prst="curvedConnector3">
                <a:avLst>
                  <a:gd name="adj1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491" name="AutoShape 57"/>
              <p:cNvCxnSpPr>
                <a:cxnSpLocks noChangeShapeType="1"/>
                <a:stCxn id="19481" idx="5"/>
                <a:endCxn id="19482" idx="2"/>
              </p:cNvCxnSpPr>
              <p:nvPr/>
            </p:nvCxnSpPr>
            <p:spPr bwMode="auto">
              <a:xfrm rot="16200000" flipH="1">
                <a:off x="1326" y="3054"/>
                <a:ext cx="138" cy="186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9492" name="Rectangle 58"/>
              <p:cNvSpPr>
                <a:spLocks noChangeArrowheads="1"/>
              </p:cNvSpPr>
              <p:nvPr/>
            </p:nvSpPr>
            <p:spPr bwMode="auto">
              <a:xfrm>
                <a:off x="528" y="2688"/>
                <a:ext cx="1680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id-ID"/>
              </a:p>
            </p:txBody>
          </p:sp>
        </p:grpSp>
        <p:grpSp>
          <p:nvGrpSpPr>
            <p:cNvPr id="19463" name="Group 59"/>
            <p:cNvGrpSpPr>
              <a:grpSpLocks/>
            </p:cNvGrpSpPr>
            <p:nvPr/>
          </p:nvGrpSpPr>
          <p:grpSpPr bwMode="auto">
            <a:xfrm>
              <a:off x="2496" y="2688"/>
              <a:ext cx="1680" cy="1152"/>
              <a:chOff x="2496" y="2688"/>
              <a:chExt cx="1680" cy="1152"/>
            </a:xfrm>
          </p:grpSpPr>
          <p:sp>
            <p:nvSpPr>
              <p:cNvPr id="19468" name="Oval 60"/>
              <p:cNvSpPr>
                <a:spLocks noChangeArrowheads="1"/>
              </p:cNvSpPr>
              <p:nvPr/>
            </p:nvSpPr>
            <p:spPr bwMode="auto">
              <a:xfrm>
                <a:off x="2976" y="292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id-ID"/>
              </a:p>
            </p:txBody>
          </p:sp>
          <p:grpSp>
            <p:nvGrpSpPr>
              <p:cNvPr id="19469" name="Group 61"/>
              <p:cNvGrpSpPr>
                <a:grpSpLocks/>
              </p:cNvGrpSpPr>
              <p:nvPr/>
            </p:nvGrpSpPr>
            <p:grpSpPr bwMode="auto">
              <a:xfrm>
                <a:off x="3024" y="2928"/>
                <a:ext cx="224" cy="154"/>
                <a:chOff x="2496" y="2880"/>
                <a:chExt cx="224" cy="154"/>
              </a:xfrm>
            </p:grpSpPr>
            <p:sp>
              <p:nvSpPr>
                <p:cNvPr id="19479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2496" y="2880"/>
                  <a:ext cx="22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eaLnBrk="0" hangingPunct="0"/>
                  <a:r>
                    <a:rPr lang="en-US" sz="1000"/>
                    <a:t>2.2</a:t>
                  </a:r>
                  <a:endParaRPr lang="en-US" sz="1200"/>
                </a:p>
              </p:txBody>
            </p:sp>
            <p:sp>
              <p:nvSpPr>
                <p:cNvPr id="19480" name="Rectangle 63"/>
                <p:cNvSpPr>
                  <a:spLocks noChangeArrowheads="1"/>
                </p:cNvSpPr>
                <p:nvPr/>
              </p:nvSpPr>
              <p:spPr bwMode="auto">
                <a:xfrm>
                  <a:off x="2496" y="2880"/>
                  <a:ext cx="144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id-ID"/>
                </a:p>
              </p:txBody>
            </p:sp>
          </p:grpSp>
          <p:sp>
            <p:nvSpPr>
              <p:cNvPr id="19470" name="Oval 64"/>
              <p:cNvSpPr>
                <a:spLocks noChangeArrowheads="1"/>
              </p:cNvSpPr>
              <p:nvPr/>
            </p:nvSpPr>
            <p:spPr bwMode="auto">
              <a:xfrm>
                <a:off x="3456" y="316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id-ID"/>
              </a:p>
            </p:txBody>
          </p:sp>
          <p:grpSp>
            <p:nvGrpSpPr>
              <p:cNvPr id="19471" name="Group 65"/>
              <p:cNvGrpSpPr>
                <a:grpSpLocks/>
              </p:cNvGrpSpPr>
              <p:nvPr/>
            </p:nvGrpSpPr>
            <p:grpSpPr bwMode="auto">
              <a:xfrm>
                <a:off x="3504" y="3168"/>
                <a:ext cx="224" cy="154"/>
                <a:chOff x="2496" y="2880"/>
                <a:chExt cx="224" cy="154"/>
              </a:xfrm>
            </p:grpSpPr>
            <p:sp>
              <p:nvSpPr>
                <p:cNvPr id="19477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2496" y="2880"/>
                  <a:ext cx="22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eaLnBrk="0" hangingPunct="0"/>
                  <a:r>
                    <a:rPr lang="en-US" sz="1000"/>
                    <a:t>2.1</a:t>
                  </a:r>
                  <a:endParaRPr lang="en-US" sz="1200"/>
                </a:p>
              </p:txBody>
            </p:sp>
            <p:sp>
              <p:nvSpPr>
                <p:cNvPr id="19478" name="Rectangle 67"/>
                <p:cNvSpPr>
                  <a:spLocks noChangeArrowheads="1"/>
                </p:cNvSpPr>
                <p:nvPr/>
              </p:nvSpPr>
              <p:spPr bwMode="auto">
                <a:xfrm>
                  <a:off x="2496" y="2880"/>
                  <a:ext cx="144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id-ID"/>
                </a:p>
              </p:txBody>
            </p:sp>
          </p:grpSp>
          <p:cxnSp>
            <p:nvCxnSpPr>
              <p:cNvPr id="19472" name="AutoShape 68"/>
              <p:cNvCxnSpPr>
                <a:cxnSpLocks noChangeShapeType="1"/>
                <a:stCxn id="19468" idx="4"/>
                <a:endCxn id="19470" idx="2"/>
              </p:cNvCxnSpPr>
              <p:nvPr/>
            </p:nvCxnSpPr>
            <p:spPr bwMode="auto">
              <a:xfrm rot="16200000" flipH="1">
                <a:off x="3240" y="3096"/>
                <a:ext cx="96" cy="336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9473" name="Line 69"/>
              <p:cNvSpPr>
                <a:spLocks noChangeShapeType="1"/>
              </p:cNvSpPr>
              <p:nvPr/>
            </p:nvSpPr>
            <p:spPr bwMode="auto">
              <a:xfrm flipV="1">
                <a:off x="2784" y="3216"/>
                <a:ext cx="24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474" name="Line 70"/>
              <p:cNvSpPr>
                <a:spLocks noChangeShapeType="1"/>
              </p:cNvSpPr>
              <p:nvPr/>
            </p:nvSpPr>
            <p:spPr bwMode="auto">
              <a:xfrm flipH="1">
                <a:off x="3600" y="2832"/>
                <a:ext cx="4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475" name="Line 71"/>
              <p:cNvSpPr>
                <a:spLocks noChangeShapeType="1"/>
              </p:cNvSpPr>
              <p:nvPr/>
            </p:nvSpPr>
            <p:spPr bwMode="auto">
              <a:xfrm>
                <a:off x="3648" y="3456"/>
                <a:ext cx="28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476" name="Rectangle 72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1680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id-ID"/>
              </a:p>
            </p:txBody>
          </p:sp>
        </p:grpSp>
        <p:sp>
          <p:nvSpPr>
            <p:cNvPr id="19464" name="Text Box 73"/>
            <p:cNvSpPr txBox="1">
              <a:spLocks noChangeArrowheads="1"/>
            </p:cNvSpPr>
            <p:nvPr/>
          </p:nvSpPr>
          <p:spPr bwMode="auto">
            <a:xfrm>
              <a:off x="4800" y="864"/>
              <a:ext cx="618" cy="2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0" hangingPunct="0"/>
              <a:r>
                <a:rPr lang="en-US" sz="1600"/>
                <a:t>LEVEL 0</a:t>
              </a:r>
            </a:p>
            <a:p>
              <a:pPr eaLnBrk="0" hangingPunct="0"/>
              <a:endParaRPr lang="en-US" sz="1600"/>
            </a:p>
            <a:p>
              <a:pPr eaLnBrk="0" hangingPunct="0"/>
              <a:endParaRPr lang="en-US" sz="1600"/>
            </a:p>
            <a:p>
              <a:pPr eaLnBrk="0" hangingPunct="0"/>
              <a:endParaRPr lang="en-US" sz="1600"/>
            </a:p>
            <a:p>
              <a:pPr eaLnBrk="0" hangingPunct="0"/>
              <a:endParaRPr lang="en-US" sz="1600"/>
            </a:p>
            <a:p>
              <a:pPr eaLnBrk="0" hangingPunct="0"/>
              <a:endParaRPr lang="en-US" sz="1600"/>
            </a:p>
            <a:p>
              <a:pPr eaLnBrk="0" hangingPunct="0"/>
              <a:r>
                <a:rPr lang="en-US" sz="1600"/>
                <a:t>LEVEL 1</a:t>
              </a:r>
            </a:p>
            <a:p>
              <a:pPr eaLnBrk="0" hangingPunct="0"/>
              <a:endParaRPr lang="en-US" sz="1600"/>
            </a:p>
            <a:p>
              <a:pPr eaLnBrk="0" hangingPunct="0"/>
              <a:endParaRPr lang="en-US" sz="1600"/>
            </a:p>
            <a:p>
              <a:pPr eaLnBrk="0" hangingPunct="0"/>
              <a:endParaRPr lang="en-US" sz="1600"/>
            </a:p>
            <a:p>
              <a:pPr eaLnBrk="0" hangingPunct="0"/>
              <a:endParaRPr lang="en-US" sz="1600"/>
            </a:p>
            <a:p>
              <a:pPr eaLnBrk="0" hangingPunct="0"/>
              <a:endParaRPr lang="en-US" sz="1600"/>
            </a:p>
            <a:p>
              <a:pPr eaLnBrk="0" hangingPunct="0"/>
              <a:endParaRPr lang="en-US" sz="1600"/>
            </a:p>
            <a:p>
              <a:pPr eaLnBrk="0" hangingPunct="0"/>
              <a:endParaRPr lang="en-US" sz="1600"/>
            </a:p>
            <a:p>
              <a:pPr eaLnBrk="0" hangingPunct="0"/>
              <a:r>
                <a:rPr lang="en-US" sz="1600"/>
                <a:t>LEVEL 2</a:t>
              </a:r>
            </a:p>
          </p:txBody>
        </p:sp>
        <p:sp>
          <p:nvSpPr>
            <p:cNvPr id="19465" name="Line 74"/>
            <p:cNvSpPr>
              <a:spLocks noChangeShapeType="1"/>
            </p:cNvSpPr>
            <p:nvPr/>
          </p:nvSpPr>
          <p:spPr bwMode="auto">
            <a:xfrm>
              <a:off x="3552" y="960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9466" name="Line 75"/>
            <p:cNvSpPr>
              <a:spLocks noChangeShapeType="1"/>
            </p:cNvSpPr>
            <p:nvPr/>
          </p:nvSpPr>
          <p:spPr bwMode="auto">
            <a:xfrm>
              <a:off x="3600" y="1872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9467" name="Line 76"/>
            <p:cNvSpPr>
              <a:spLocks noChangeShapeType="1"/>
            </p:cNvSpPr>
            <p:nvPr/>
          </p:nvSpPr>
          <p:spPr bwMode="auto">
            <a:xfrm>
              <a:off x="4272" y="312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id-ID" dirty="0" smtClean="0"/>
              <a:t>ANALISA MASUKAN &amp; KELUARAN</a:t>
            </a:r>
            <a:endParaRPr lang="id-ID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d-ID" smtClean="0"/>
              <a:t>ANALISA MASUKAN</a:t>
            </a:r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/>
          <a:srcRect l="15057" t="38385" r="14069" b="17201"/>
          <a:stretch>
            <a:fillRect/>
          </a:stretch>
        </p:blipFill>
        <p:spPr bwMode="auto">
          <a:xfrm>
            <a:off x="468313" y="2492375"/>
            <a:ext cx="8640762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d-ID" dirty="0" smtClean="0"/>
              <a:t>ANALISA MASUKAN cont...</a:t>
            </a:r>
            <a:endParaRPr lang="id-ID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d-ID" smtClean="0"/>
              <a:t>Contoh Analisa Masukan</a:t>
            </a:r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/>
          <a:srcRect l="20372" t="27991" r="28835" b="32320"/>
          <a:stretch>
            <a:fillRect/>
          </a:stretch>
        </p:blipFill>
        <p:spPr bwMode="auto">
          <a:xfrm>
            <a:off x="971550" y="2492375"/>
            <a:ext cx="7416800" cy="362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d-ID" dirty="0" smtClean="0"/>
              <a:t>ANALISA KELUARAN</a:t>
            </a:r>
            <a:endParaRPr lang="id-ID" dirty="0"/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2"/>
          <a:srcRect l="15057" t="27991" r="14661" b="32320"/>
          <a:stretch>
            <a:fillRect/>
          </a:stretch>
        </p:blipFill>
        <p:spPr bwMode="auto">
          <a:xfrm>
            <a:off x="323850" y="1773238"/>
            <a:ext cx="8569325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d-ID" dirty="0" smtClean="0"/>
              <a:t>ANALISA KELUARAN cont...</a:t>
            </a:r>
            <a:endParaRPr lang="id-ID" dirty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d-ID" smtClean="0"/>
              <a:t>Contoh Analisa Keluaran</a:t>
            </a:r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/>
          <a:srcRect l="20372" t="27045" r="30016" b="41769"/>
          <a:stretch>
            <a:fillRect/>
          </a:stretch>
        </p:blipFill>
        <p:spPr bwMode="auto">
          <a:xfrm>
            <a:off x="971550" y="2420938"/>
            <a:ext cx="6048375" cy="237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3"/>
          <p:cNvPicPr>
            <a:picLocks noChangeAspect="1" noChangeArrowheads="1"/>
          </p:cNvPicPr>
          <p:nvPr/>
        </p:nvPicPr>
        <p:blipFill>
          <a:blip r:embed="rId3"/>
          <a:srcRect l="20963" t="56522" r="14661" b="30431"/>
          <a:stretch>
            <a:fillRect/>
          </a:stretch>
        </p:blipFill>
        <p:spPr bwMode="auto">
          <a:xfrm>
            <a:off x="1042988" y="4625975"/>
            <a:ext cx="7850187" cy="99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d-ID" sz="3200" dirty="0" smtClean="0">
                <a:latin typeface="Trebuchet MS" pitchFamily="34" charset="0"/>
              </a:rPr>
              <a:t>STUDI KASUS (Buatlah DFD dan tentukan Analisa Masukan dan Analisa Keluaran)</a:t>
            </a:r>
            <a:endParaRPr lang="id-ID" sz="3200" dirty="0">
              <a:latin typeface="Trebuchet M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484313"/>
            <a:ext cx="8713788" cy="4625975"/>
          </a:xfrm>
        </p:spPr>
        <p:txBody>
          <a:bodyPr/>
          <a:lstStyle/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1800" dirty="0" err="1" smtClean="0">
                <a:latin typeface="Trebuchet MS" pitchFamily="34" charset="0"/>
              </a:rPr>
              <a:t>Koperasi</a:t>
            </a:r>
            <a:r>
              <a:rPr lang="en-US" sz="1800" dirty="0" smtClean="0">
                <a:latin typeface="Trebuchet MS" pitchFamily="34" charset="0"/>
              </a:rPr>
              <a:t> Budi </a:t>
            </a:r>
            <a:r>
              <a:rPr lang="en-US" sz="1800" dirty="0" err="1" smtClean="0">
                <a:latin typeface="Trebuchet MS" pitchFamily="34" charset="0"/>
              </a:rPr>
              <a:t>Luhur</a:t>
            </a:r>
            <a:r>
              <a:rPr lang="en-US" sz="1800" dirty="0" smtClean="0">
                <a:latin typeface="Trebuchet MS" pitchFamily="34" charset="0"/>
              </a:rPr>
              <a:t>  </a:t>
            </a:r>
            <a:r>
              <a:rPr lang="en-US" sz="1800" dirty="0" err="1" smtClean="0">
                <a:latin typeface="Trebuchet MS" pitchFamily="34" charset="0"/>
              </a:rPr>
              <a:t>adalah</a:t>
            </a:r>
            <a:r>
              <a:rPr lang="en-US" sz="1800" dirty="0" smtClean="0">
                <a:latin typeface="Trebuchet MS" pitchFamily="34" charset="0"/>
              </a:rPr>
              <a:t> </a:t>
            </a:r>
            <a:r>
              <a:rPr lang="en-US" sz="1800" dirty="0" err="1" smtClean="0">
                <a:latin typeface="Trebuchet MS" pitchFamily="34" charset="0"/>
              </a:rPr>
              <a:t>sebuah</a:t>
            </a:r>
            <a:r>
              <a:rPr lang="en-US" sz="1800" dirty="0" smtClean="0">
                <a:latin typeface="Trebuchet MS" pitchFamily="34" charset="0"/>
              </a:rPr>
              <a:t> </a:t>
            </a:r>
            <a:r>
              <a:rPr lang="en-US" sz="1800" dirty="0" err="1" smtClean="0">
                <a:latin typeface="Trebuchet MS" pitchFamily="34" charset="0"/>
              </a:rPr>
              <a:t>koperasi</a:t>
            </a:r>
            <a:r>
              <a:rPr lang="en-US" sz="1800" dirty="0" smtClean="0">
                <a:latin typeface="Trebuchet MS" pitchFamily="34" charset="0"/>
              </a:rPr>
              <a:t> yang </a:t>
            </a:r>
            <a:r>
              <a:rPr lang="en-US" sz="1800" dirty="0" err="1" smtClean="0">
                <a:latin typeface="Trebuchet MS" pitchFamily="34" charset="0"/>
              </a:rPr>
              <a:t>mengelola</a:t>
            </a:r>
            <a:r>
              <a:rPr lang="en-US" sz="1800" dirty="0" smtClean="0">
                <a:latin typeface="Trebuchet MS" pitchFamily="34" charset="0"/>
              </a:rPr>
              <a:t> </a:t>
            </a:r>
            <a:r>
              <a:rPr lang="en-US" sz="1800" dirty="0" err="1" smtClean="0">
                <a:latin typeface="Trebuchet MS" pitchFamily="34" charset="0"/>
              </a:rPr>
              <a:t>simpan</a:t>
            </a:r>
            <a:r>
              <a:rPr lang="en-US" sz="1800" dirty="0" smtClean="0">
                <a:latin typeface="Trebuchet MS" pitchFamily="34" charset="0"/>
              </a:rPr>
              <a:t> </a:t>
            </a:r>
            <a:r>
              <a:rPr lang="en-US" sz="1800" dirty="0" err="1" smtClean="0">
                <a:latin typeface="Trebuchet MS" pitchFamily="34" charset="0"/>
              </a:rPr>
              <a:t>pinjam</a:t>
            </a:r>
            <a:r>
              <a:rPr lang="en-US" sz="1800" dirty="0" smtClean="0">
                <a:latin typeface="Trebuchet MS" pitchFamily="34" charset="0"/>
              </a:rPr>
              <a:t> </a:t>
            </a:r>
            <a:r>
              <a:rPr lang="en-US" sz="1800" dirty="0" err="1" smtClean="0">
                <a:latin typeface="Trebuchet MS" pitchFamily="34" charset="0"/>
              </a:rPr>
              <a:t>bagi</a:t>
            </a:r>
            <a:r>
              <a:rPr lang="en-US" sz="1800" dirty="0" smtClean="0">
                <a:latin typeface="Trebuchet MS" pitchFamily="34" charset="0"/>
              </a:rPr>
              <a:t> </a:t>
            </a:r>
            <a:r>
              <a:rPr lang="en-US" sz="1800" dirty="0" err="1" smtClean="0">
                <a:latin typeface="Trebuchet MS" pitchFamily="34" charset="0"/>
              </a:rPr>
              <a:t>para</a:t>
            </a:r>
            <a:r>
              <a:rPr lang="en-US" sz="1800" dirty="0" smtClean="0">
                <a:latin typeface="Trebuchet MS" pitchFamily="34" charset="0"/>
              </a:rPr>
              <a:t> </a:t>
            </a:r>
            <a:r>
              <a:rPr lang="en-US" sz="1800" dirty="0" err="1" smtClean="0">
                <a:latin typeface="Trebuchet MS" pitchFamily="34" charset="0"/>
              </a:rPr>
              <a:t>anggotanya</a:t>
            </a:r>
            <a:r>
              <a:rPr lang="en-US" sz="1800" dirty="0" smtClean="0">
                <a:latin typeface="Trebuchet MS" pitchFamily="34" charset="0"/>
              </a:rPr>
              <a:t>, </a:t>
            </a:r>
            <a:r>
              <a:rPr lang="en-US" sz="1800" dirty="0" err="1" smtClean="0">
                <a:latin typeface="Trebuchet MS" pitchFamily="34" charset="0"/>
              </a:rPr>
              <a:t>berikut</a:t>
            </a:r>
            <a:r>
              <a:rPr lang="en-US" sz="1800" dirty="0" smtClean="0">
                <a:latin typeface="Trebuchet MS" pitchFamily="34" charset="0"/>
              </a:rPr>
              <a:t> </a:t>
            </a:r>
            <a:r>
              <a:rPr lang="en-US" sz="1800" dirty="0" err="1" smtClean="0">
                <a:latin typeface="Trebuchet MS" pitchFamily="34" charset="0"/>
              </a:rPr>
              <a:t>ini</a:t>
            </a:r>
            <a:r>
              <a:rPr lang="en-US" sz="1800" dirty="0" smtClean="0">
                <a:latin typeface="Trebuchet MS" pitchFamily="34" charset="0"/>
              </a:rPr>
              <a:t> </a:t>
            </a:r>
            <a:r>
              <a:rPr lang="en-US" sz="1800" dirty="0" err="1" smtClean="0">
                <a:latin typeface="Trebuchet MS" pitchFamily="34" charset="0"/>
              </a:rPr>
              <a:t>adalah</a:t>
            </a:r>
            <a:r>
              <a:rPr lang="en-US" sz="1800" dirty="0" smtClean="0">
                <a:latin typeface="Trebuchet MS" pitchFamily="34" charset="0"/>
              </a:rPr>
              <a:t> </a:t>
            </a:r>
            <a:r>
              <a:rPr lang="en-US" sz="1800" dirty="0" err="1" smtClean="0">
                <a:latin typeface="Trebuchet MS" pitchFamily="34" charset="0"/>
              </a:rPr>
              <a:t>kegiatan</a:t>
            </a:r>
            <a:r>
              <a:rPr lang="en-US" sz="1800" dirty="0" smtClean="0">
                <a:latin typeface="Trebuchet MS" pitchFamily="34" charset="0"/>
              </a:rPr>
              <a:t> yang </a:t>
            </a:r>
            <a:r>
              <a:rPr lang="en-US" sz="1800" dirty="0" err="1" smtClean="0">
                <a:latin typeface="Trebuchet MS" pitchFamily="34" charset="0"/>
              </a:rPr>
              <a:t>dilakukan</a:t>
            </a:r>
            <a:r>
              <a:rPr lang="en-US" sz="1800" dirty="0" smtClean="0">
                <a:latin typeface="Trebuchet MS" pitchFamily="34" charset="0"/>
              </a:rPr>
              <a:t> </a:t>
            </a:r>
            <a:r>
              <a:rPr lang="en-US" sz="1800" dirty="0" err="1" smtClean="0">
                <a:latin typeface="Trebuchet MS" pitchFamily="34" charset="0"/>
              </a:rPr>
              <a:t>oleh</a:t>
            </a:r>
            <a:r>
              <a:rPr lang="en-US" sz="1800" dirty="0" smtClean="0">
                <a:latin typeface="Trebuchet MS" pitchFamily="34" charset="0"/>
              </a:rPr>
              <a:t> </a:t>
            </a:r>
            <a:r>
              <a:rPr lang="en-US" sz="1800" dirty="0" err="1" smtClean="0">
                <a:latin typeface="Trebuchet MS" pitchFamily="34" charset="0"/>
              </a:rPr>
              <a:t>bagian</a:t>
            </a:r>
            <a:r>
              <a:rPr lang="en-US" sz="1800" dirty="0" smtClean="0">
                <a:latin typeface="Trebuchet MS" pitchFamily="34" charset="0"/>
              </a:rPr>
              <a:t> </a:t>
            </a:r>
            <a:r>
              <a:rPr lang="en-US" sz="1800" dirty="0" err="1" smtClean="0">
                <a:latin typeface="Trebuchet MS" pitchFamily="34" charset="0"/>
              </a:rPr>
              <a:t>Kredit</a:t>
            </a:r>
            <a:r>
              <a:rPr lang="en-US" sz="1800" dirty="0" smtClean="0">
                <a:latin typeface="Trebuchet MS" pitchFamily="34" charset="0"/>
              </a:rPr>
              <a:t> </a:t>
            </a:r>
            <a:r>
              <a:rPr lang="en-US" sz="1800" dirty="0" err="1" smtClean="0">
                <a:latin typeface="Trebuchet MS" pitchFamily="34" charset="0"/>
              </a:rPr>
              <a:t>dalam</a:t>
            </a:r>
            <a:r>
              <a:rPr lang="en-US" sz="1800" dirty="0" smtClean="0">
                <a:latin typeface="Trebuchet MS" pitchFamily="34" charset="0"/>
              </a:rPr>
              <a:t> </a:t>
            </a:r>
            <a:r>
              <a:rPr lang="en-US" sz="1800" dirty="0" err="1" smtClean="0">
                <a:latin typeface="Trebuchet MS" pitchFamily="34" charset="0"/>
              </a:rPr>
              <a:t>menangani</a:t>
            </a:r>
            <a:r>
              <a:rPr lang="en-US" sz="1800" dirty="0" smtClean="0">
                <a:latin typeface="Trebuchet MS" pitchFamily="34" charset="0"/>
              </a:rPr>
              <a:t> </a:t>
            </a:r>
            <a:r>
              <a:rPr lang="en-US" sz="1800" dirty="0" err="1" smtClean="0">
                <a:latin typeface="Trebuchet MS" pitchFamily="34" charset="0"/>
              </a:rPr>
              <a:t>pemberian</a:t>
            </a:r>
            <a:r>
              <a:rPr lang="en-US" sz="1800" dirty="0" smtClean="0">
                <a:latin typeface="Trebuchet MS" pitchFamily="34" charset="0"/>
              </a:rPr>
              <a:t> </a:t>
            </a:r>
            <a:r>
              <a:rPr lang="en-US" sz="1800" dirty="0" err="1" smtClean="0">
                <a:latin typeface="Trebuchet MS" pitchFamily="34" charset="0"/>
              </a:rPr>
              <a:t>pinjaman</a:t>
            </a:r>
            <a:r>
              <a:rPr lang="en-US" sz="1800" dirty="0" smtClean="0">
                <a:latin typeface="Trebuchet MS" pitchFamily="34" charset="0"/>
              </a:rPr>
              <a:t> </a:t>
            </a:r>
            <a:r>
              <a:rPr lang="en-US" sz="1800" dirty="0" err="1" smtClean="0">
                <a:latin typeface="Trebuchet MS" pitchFamily="34" charset="0"/>
              </a:rPr>
              <a:t>bagi</a:t>
            </a:r>
            <a:r>
              <a:rPr lang="en-US" sz="1800" dirty="0" smtClean="0">
                <a:latin typeface="Trebuchet MS" pitchFamily="34" charset="0"/>
              </a:rPr>
              <a:t> </a:t>
            </a:r>
            <a:r>
              <a:rPr lang="en-US" sz="1800" dirty="0" err="1" smtClean="0">
                <a:latin typeface="Trebuchet MS" pitchFamily="34" charset="0"/>
              </a:rPr>
              <a:t>para</a:t>
            </a:r>
            <a:r>
              <a:rPr lang="en-US" sz="1800" dirty="0" smtClean="0">
                <a:latin typeface="Trebuchet MS" pitchFamily="34" charset="0"/>
              </a:rPr>
              <a:t> </a:t>
            </a:r>
            <a:r>
              <a:rPr lang="en-US" sz="1800" dirty="0" err="1" smtClean="0">
                <a:latin typeface="Trebuchet MS" pitchFamily="34" charset="0"/>
              </a:rPr>
              <a:t>anggotanya</a:t>
            </a:r>
            <a:r>
              <a:rPr lang="en-US" sz="1800" dirty="0" smtClean="0">
                <a:latin typeface="Trebuchet MS" pitchFamily="34" charset="0"/>
              </a:rPr>
              <a:t>. </a:t>
            </a:r>
            <a:endParaRPr lang="id-ID" sz="1800" dirty="0" smtClean="0">
              <a:latin typeface="Trebuchet MS" pitchFamily="34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endParaRPr lang="en-US" sz="1800" dirty="0" smtClean="0">
              <a:latin typeface="Trebuchet MS" pitchFamily="34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1800" dirty="0" err="1" smtClean="0">
                <a:latin typeface="Trebuchet MS" pitchFamily="34" charset="0"/>
              </a:rPr>
              <a:t>Setiap</a:t>
            </a:r>
            <a:r>
              <a:rPr lang="en-US" sz="1800" dirty="0" smtClean="0">
                <a:latin typeface="Trebuchet MS" pitchFamily="34" charset="0"/>
              </a:rPr>
              <a:t> kali </a:t>
            </a:r>
            <a:r>
              <a:rPr lang="en-US" sz="1800" dirty="0" err="1" smtClean="0">
                <a:latin typeface="Trebuchet MS" pitchFamily="34" charset="0"/>
              </a:rPr>
              <a:t>bagian</a:t>
            </a:r>
            <a:r>
              <a:rPr lang="en-US" sz="1800" dirty="0" smtClean="0">
                <a:latin typeface="Trebuchet MS" pitchFamily="34" charset="0"/>
              </a:rPr>
              <a:t> </a:t>
            </a:r>
            <a:r>
              <a:rPr lang="en-US" sz="1800" dirty="0" err="1" smtClean="0">
                <a:latin typeface="Trebuchet MS" pitchFamily="34" charset="0"/>
              </a:rPr>
              <a:t>kredit</a:t>
            </a:r>
            <a:r>
              <a:rPr lang="en-US" sz="1800" dirty="0" smtClean="0">
                <a:latin typeface="Trebuchet MS" pitchFamily="34" charset="0"/>
              </a:rPr>
              <a:t> </a:t>
            </a:r>
            <a:r>
              <a:rPr lang="en-US" sz="1800" dirty="0" err="1" smtClean="0">
                <a:latin typeface="Trebuchet MS" pitchFamily="34" charset="0"/>
              </a:rPr>
              <a:t>akan</a:t>
            </a:r>
            <a:r>
              <a:rPr lang="en-US" sz="1800" dirty="0" smtClean="0">
                <a:latin typeface="Trebuchet MS" pitchFamily="34" charset="0"/>
              </a:rPr>
              <a:t> </a:t>
            </a:r>
            <a:r>
              <a:rPr lang="en-US" sz="1800" dirty="0" err="1" smtClean="0">
                <a:latin typeface="Trebuchet MS" pitchFamily="34" charset="0"/>
              </a:rPr>
              <a:t>memberikan</a:t>
            </a:r>
            <a:r>
              <a:rPr lang="en-US" sz="1800" dirty="0" smtClean="0">
                <a:latin typeface="Trebuchet MS" pitchFamily="34" charset="0"/>
              </a:rPr>
              <a:t> </a:t>
            </a:r>
            <a:r>
              <a:rPr lang="en-US" sz="1800" dirty="0" err="1" smtClean="0">
                <a:latin typeface="Trebuchet MS" pitchFamily="34" charset="0"/>
              </a:rPr>
              <a:t>pinjaman</a:t>
            </a:r>
            <a:r>
              <a:rPr lang="en-US" sz="1800" dirty="0" smtClean="0">
                <a:latin typeface="Trebuchet MS" pitchFamily="34" charset="0"/>
              </a:rPr>
              <a:t> </a:t>
            </a:r>
            <a:r>
              <a:rPr lang="en-US" sz="1800" dirty="0" err="1" smtClean="0">
                <a:latin typeface="Trebuchet MS" pitchFamily="34" charset="0"/>
              </a:rPr>
              <a:t>kepada</a:t>
            </a:r>
            <a:r>
              <a:rPr lang="en-US" sz="1800" dirty="0" smtClean="0">
                <a:latin typeface="Trebuchet MS" pitchFamily="34" charset="0"/>
              </a:rPr>
              <a:t> </a:t>
            </a:r>
            <a:r>
              <a:rPr lang="en-US" sz="1800" dirty="0" err="1" smtClean="0">
                <a:latin typeface="Trebuchet MS" pitchFamily="34" charset="0"/>
              </a:rPr>
              <a:t>Anggota</a:t>
            </a:r>
            <a:r>
              <a:rPr lang="en-US" sz="1800" dirty="0" smtClean="0">
                <a:latin typeface="Trebuchet MS" pitchFamily="34" charset="0"/>
              </a:rPr>
              <a:t> </a:t>
            </a:r>
            <a:r>
              <a:rPr lang="en-US" sz="1800" dirty="0" err="1" smtClean="0">
                <a:latin typeface="Trebuchet MS" pitchFamily="34" charset="0"/>
              </a:rPr>
              <a:t>maka</a:t>
            </a:r>
            <a:r>
              <a:rPr lang="en-US" sz="1800" dirty="0" smtClean="0">
                <a:latin typeface="Trebuchet MS" pitchFamily="34" charset="0"/>
              </a:rPr>
              <a:t> </a:t>
            </a:r>
            <a:r>
              <a:rPr lang="en-US" sz="1800" dirty="0" err="1" smtClean="0">
                <a:latin typeface="Trebuchet MS" pitchFamily="34" charset="0"/>
              </a:rPr>
              <a:t>Anggota</a:t>
            </a:r>
            <a:r>
              <a:rPr lang="en-US" sz="1800" dirty="0" smtClean="0">
                <a:latin typeface="Trebuchet MS" pitchFamily="34" charset="0"/>
              </a:rPr>
              <a:t> </a:t>
            </a:r>
            <a:r>
              <a:rPr lang="en-US" sz="1800" dirty="0" err="1" smtClean="0">
                <a:latin typeface="Trebuchet MS" pitchFamily="34" charset="0"/>
              </a:rPr>
              <a:t>diharuskan</a:t>
            </a:r>
            <a:r>
              <a:rPr lang="en-US" sz="1800" dirty="0" smtClean="0">
                <a:latin typeface="Trebuchet MS" pitchFamily="34" charset="0"/>
              </a:rPr>
              <a:t> </a:t>
            </a:r>
            <a:r>
              <a:rPr lang="en-US" sz="1800" dirty="0" err="1" smtClean="0">
                <a:latin typeface="Trebuchet MS" pitchFamily="34" charset="0"/>
              </a:rPr>
              <a:t>mengisi</a:t>
            </a:r>
            <a:r>
              <a:rPr lang="en-US" sz="1800" dirty="0" smtClean="0">
                <a:latin typeface="Trebuchet MS" pitchFamily="34" charset="0"/>
              </a:rPr>
              <a:t> </a:t>
            </a:r>
            <a:r>
              <a:rPr lang="en-US" sz="1800" b="1" dirty="0" err="1" smtClean="0">
                <a:latin typeface="Trebuchet MS" pitchFamily="34" charset="0"/>
              </a:rPr>
              <a:t>Formulir</a:t>
            </a:r>
            <a:r>
              <a:rPr lang="en-US" sz="1800" b="1" dirty="0" smtClean="0">
                <a:latin typeface="Trebuchet MS" pitchFamily="34" charset="0"/>
              </a:rPr>
              <a:t> </a:t>
            </a:r>
            <a:r>
              <a:rPr lang="en-US" sz="1800" b="1" dirty="0" err="1" smtClean="0">
                <a:latin typeface="Trebuchet MS" pitchFamily="34" charset="0"/>
              </a:rPr>
              <a:t>Permohonan</a:t>
            </a:r>
            <a:r>
              <a:rPr lang="en-US" sz="1800" b="1" dirty="0" smtClean="0">
                <a:latin typeface="Trebuchet MS" pitchFamily="34" charset="0"/>
              </a:rPr>
              <a:t> </a:t>
            </a:r>
            <a:r>
              <a:rPr lang="en-US" sz="1800" b="1" dirty="0" err="1" smtClean="0">
                <a:latin typeface="Trebuchet MS" pitchFamily="34" charset="0"/>
              </a:rPr>
              <a:t>Pinjaman</a:t>
            </a:r>
            <a:r>
              <a:rPr lang="en-US" sz="1800" dirty="0" smtClean="0">
                <a:latin typeface="Trebuchet MS" pitchFamily="34" charset="0"/>
              </a:rPr>
              <a:t> yang </a:t>
            </a:r>
            <a:r>
              <a:rPr lang="en-US" sz="1800" dirty="0" err="1" smtClean="0">
                <a:latin typeface="Trebuchet MS" pitchFamily="34" charset="0"/>
              </a:rPr>
              <a:t>berisi</a:t>
            </a:r>
            <a:r>
              <a:rPr lang="en-US" sz="1800" dirty="0" smtClean="0">
                <a:latin typeface="Trebuchet MS" pitchFamily="34" charset="0"/>
              </a:rPr>
              <a:t> </a:t>
            </a:r>
            <a:r>
              <a:rPr lang="en-US" sz="1800" i="1" dirty="0" err="1" smtClean="0">
                <a:latin typeface="Trebuchet MS" pitchFamily="34" charset="0"/>
              </a:rPr>
              <a:t>Nomor</a:t>
            </a:r>
            <a:r>
              <a:rPr lang="en-US" sz="1800" i="1" dirty="0" smtClean="0">
                <a:latin typeface="Trebuchet MS" pitchFamily="34" charset="0"/>
              </a:rPr>
              <a:t> FPP, </a:t>
            </a:r>
            <a:r>
              <a:rPr lang="en-US" sz="1800" i="1" dirty="0" err="1" smtClean="0">
                <a:latin typeface="Trebuchet MS" pitchFamily="34" charset="0"/>
              </a:rPr>
              <a:t>Tanggal</a:t>
            </a:r>
            <a:r>
              <a:rPr lang="en-US" sz="1800" i="1" dirty="0" smtClean="0">
                <a:latin typeface="Trebuchet MS" pitchFamily="34" charset="0"/>
              </a:rPr>
              <a:t> </a:t>
            </a:r>
            <a:r>
              <a:rPr lang="en-US" sz="1800" i="1" dirty="0" err="1" smtClean="0">
                <a:latin typeface="Trebuchet MS" pitchFamily="34" charset="0"/>
              </a:rPr>
              <a:t>Permohonan</a:t>
            </a:r>
            <a:r>
              <a:rPr lang="en-US" sz="1800" i="1" dirty="0" smtClean="0">
                <a:latin typeface="Trebuchet MS" pitchFamily="34" charset="0"/>
              </a:rPr>
              <a:t>, </a:t>
            </a:r>
            <a:r>
              <a:rPr lang="en-US" sz="1800" i="1" dirty="0" err="1" smtClean="0">
                <a:latin typeface="Trebuchet MS" pitchFamily="34" charset="0"/>
              </a:rPr>
              <a:t>Nomor</a:t>
            </a:r>
            <a:r>
              <a:rPr lang="en-US" sz="1800" i="1" dirty="0" smtClean="0">
                <a:latin typeface="Trebuchet MS" pitchFamily="34" charset="0"/>
              </a:rPr>
              <a:t> </a:t>
            </a:r>
            <a:r>
              <a:rPr lang="en-US" sz="1800" i="1" dirty="0" err="1" smtClean="0">
                <a:latin typeface="Trebuchet MS" pitchFamily="34" charset="0"/>
              </a:rPr>
              <a:t>Anggota</a:t>
            </a:r>
            <a:r>
              <a:rPr lang="en-US" sz="1800" i="1" dirty="0" smtClean="0">
                <a:latin typeface="Trebuchet MS" pitchFamily="34" charset="0"/>
              </a:rPr>
              <a:t>, </a:t>
            </a:r>
            <a:r>
              <a:rPr lang="en-US" sz="1800" i="1" dirty="0" err="1" smtClean="0">
                <a:latin typeface="Trebuchet MS" pitchFamily="34" charset="0"/>
              </a:rPr>
              <a:t>Nama</a:t>
            </a:r>
            <a:r>
              <a:rPr lang="en-US" sz="1800" i="1" dirty="0" smtClean="0">
                <a:latin typeface="Trebuchet MS" pitchFamily="34" charset="0"/>
              </a:rPr>
              <a:t> </a:t>
            </a:r>
            <a:r>
              <a:rPr lang="en-US" sz="1800" i="1" dirty="0" err="1" smtClean="0">
                <a:latin typeface="Trebuchet MS" pitchFamily="34" charset="0"/>
              </a:rPr>
              <a:t>Anggota</a:t>
            </a:r>
            <a:r>
              <a:rPr lang="en-US" sz="1800" i="1" dirty="0" smtClean="0">
                <a:latin typeface="Trebuchet MS" pitchFamily="34" charset="0"/>
              </a:rPr>
              <a:t>,  </a:t>
            </a:r>
            <a:r>
              <a:rPr lang="en-US" sz="1800" i="1" dirty="0" err="1" smtClean="0">
                <a:latin typeface="Trebuchet MS" pitchFamily="34" charset="0"/>
              </a:rPr>
              <a:t>Jumlah</a:t>
            </a:r>
            <a:r>
              <a:rPr lang="en-US" sz="1800" i="1" dirty="0" smtClean="0">
                <a:latin typeface="Trebuchet MS" pitchFamily="34" charset="0"/>
              </a:rPr>
              <a:t> </a:t>
            </a:r>
            <a:r>
              <a:rPr lang="en-US" sz="1800" i="1" dirty="0" err="1" smtClean="0">
                <a:latin typeface="Trebuchet MS" pitchFamily="34" charset="0"/>
              </a:rPr>
              <a:t>Permohonan</a:t>
            </a:r>
            <a:r>
              <a:rPr lang="en-US" sz="1800" i="1" dirty="0" smtClean="0">
                <a:latin typeface="Trebuchet MS" pitchFamily="34" charset="0"/>
              </a:rPr>
              <a:t> </a:t>
            </a:r>
            <a:r>
              <a:rPr lang="en-US" sz="1800" i="1" dirty="0" err="1" smtClean="0">
                <a:latin typeface="Trebuchet MS" pitchFamily="34" charset="0"/>
              </a:rPr>
              <a:t>dan</a:t>
            </a:r>
            <a:r>
              <a:rPr lang="en-US" sz="1800" i="1" dirty="0" smtClean="0">
                <a:latin typeface="Trebuchet MS" pitchFamily="34" charset="0"/>
              </a:rPr>
              <a:t> </a:t>
            </a:r>
            <a:r>
              <a:rPr lang="en-US" sz="1800" i="1" dirty="0" err="1" smtClean="0">
                <a:latin typeface="Trebuchet MS" pitchFamily="34" charset="0"/>
              </a:rPr>
              <a:t>Keperluan</a:t>
            </a:r>
            <a:r>
              <a:rPr lang="en-US" sz="1800" i="1" dirty="0" smtClean="0">
                <a:latin typeface="Trebuchet MS" pitchFamily="34" charset="0"/>
              </a:rPr>
              <a:t>.</a:t>
            </a:r>
            <a:r>
              <a:rPr lang="en-US" sz="1800" dirty="0" smtClean="0">
                <a:latin typeface="Trebuchet MS" pitchFamily="34" charset="0"/>
              </a:rPr>
              <a:t> </a:t>
            </a:r>
            <a:r>
              <a:rPr lang="sv-SE" sz="1800" dirty="0" smtClean="0">
                <a:latin typeface="Trebuchet MS" pitchFamily="34" charset="0"/>
              </a:rPr>
              <a:t>Yang kemudian oleh Bagian Kredit dicatat dan disimpan kedalam Arsip FPP. Berdasarkan Arsip FPP tersebut Bagian Kredit  membuat </a:t>
            </a:r>
            <a:r>
              <a:rPr lang="sv-SE" sz="1800" b="1" dirty="0" smtClean="0">
                <a:latin typeface="Trebuchet MS" pitchFamily="34" charset="0"/>
              </a:rPr>
              <a:t>Bukti Peminjaman </a:t>
            </a:r>
            <a:r>
              <a:rPr lang="sv-SE" sz="1800" dirty="0" smtClean="0">
                <a:latin typeface="Trebuchet MS" pitchFamily="34" charset="0"/>
              </a:rPr>
              <a:t>yang diberikan kepada Anggota yang berisi No. BP, tgl BP, Nomor Anggota, Nama Anggota, Jumlah Realisasi, Lama Angsuran, Jumlah Angsuran dan Bunga.</a:t>
            </a:r>
            <a:endParaRPr lang="id-ID" sz="1800" dirty="0" smtClean="0">
              <a:latin typeface="Trebuchet MS" pitchFamily="34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endParaRPr lang="sv-SE" sz="1800" dirty="0" smtClean="0">
              <a:latin typeface="Trebuchet MS" pitchFamily="34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sv-SE" sz="1800" dirty="0" smtClean="0">
                <a:latin typeface="Trebuchet MS" pitchFamily="34" charset="0"/>
              </a:rPr>
              <a:t>Setiap Bulan Anggota diharuskan membayar </a:t>
            </a:r>
            <a:r>
              <a:rPr lang="sv-SE" sz="1800" b="1" dirty="0" smtClean="0">
                <a:latin typeface="Trebuchet MS" pitchFamily="34" charset="0"/>
              </a:rPr>
              <a:t>Angsuran</a:t>
            </a:r>
            <a:r>
              <a:rPr lang="sv-SE" sz="1800" dirty="0" smtClean="0">
                <a:latin typeface="Trebuchet MS" pitchFamily="34" charset="0"/>
              </a:rPr>
              <a:t> sejumlah Angsuran yang disepakati pada saat Peminjaman yang kemudian oleh bagian Kredit dicatat dan direkam kedalam Arsip Angsuran. Berdasarkan Arsip Angsuran tersebut bagian Kredit membuat  </a:t>
            </a:r>
            <a:r>
              <a:rPr lang="sv-SE" sz="1800" b="1" dirty="0" smtClean="0">
                <a:latin typeface="Trebuchet MS" pitchFamily="34" charset="0"/>
              </a:rPr>
              <a:t>Bukti Angsuran </a:t>
            </a:r>
            <a:r>
              <a:rPr lang="sv-SE" sz="1800" dirty="0" smtClean="0">
                <a:latin typeface="Trebuchet MS" pitchFamily="34" charset="0"/>
              </a:rPr>
              <a:t>yang diberikan kepada Anggota yang berisi No. BA, Tanggal BA, No. BP, Jumlah Angsur dan Bunga</a:t>
            </a:r>
            <a:endParaRPr lang="id-ID" sz="1800" dirty="0" smtClean="0">
              <a:latin typeface="Trebuchet MS" pitchFamily="34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endParaRPr lang="sv-SE" sz="1800" dirty="0" smtClean="0">
              <a:latin typeface="Trebuchet MS" pitchFamily="34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sv-SE" sz="1800" dirty="0" smtClean="0">
                <a:latin typeface="Trebuchet MS" pitchFamily="34" charset="0"/>
              </a:rPr>
              <a:t>Pada akhir bulan Bagian Kredit selalu membuat </a:t>
            </a:r>
            <a:r>
              <a:rPr lang="sv-SE" sz="1800" b="1" dirty="0" smtClean="0">
                <a:latin typeface="Trebuchet MS" pitchFamily="34" charset="0"/>
              </a:rPr>
              <a:t>Laporan Peminjaman </a:t>
            </a:r>
            <a:r>
              <a:rPr lang="sv-SE" sz="1800" dirty="0" smtClean="0">
                <a:latin typeface="Trebuchet MS" pitchFamily="34" charset="0"/>
              </a:rPr>
              <a:t>dan </a:t>
            </a:r>
            <a:r>
              <a:rPr lang="sv-SE" sz="1800" b="1" dirty="0" smtClean="0">
                <a:latin typeface="Trebuchet MS" pitchFamily="34" charset="0"/>
              </a:rPr>
              <a:t>Laporan Angsuran </a:t>
            </a:r>
            <a:r>
              <a:rPr lang="sv-SE" sz="1800" dirty="0" smtClean="0">
                <a:latin typeface="Trebuchet MS" pitchFamily="34" charset="0"/>
              </a:rPr>
              <a:t>yang diberikan Kepada Ketua Koperasi.</a:t>
            </a:r>
            <a:endParaRPr lang="en-US" sz="1800" dirty="0" smtClean="0">
              <a:latin typeface="Trebuchet MS" pitchFamily="34" charset="0"/>
            </a:endParaRPr>
          </a:p>
          <a:p>
            <a:pPr eaLnBrk="1" hangingPunct="1">
              <a:defRPr/>
            </a:pPr>
            <a:endParaRPr lang="id-ID" sz="1800" dirty="0"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d-ID" dirty="0" smtClean="0"/>
              <a:t>JAWABAN:</a:t>
            </a:r>
            <a:endParaRPr lang="id-ID" dirty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000" b="1" u="sng" smtClean="0">
                <a:latin typeface="Trebuchet MS" pitchFamily="34" charset="0"/>
              </a:rPr>
              <a:t>DIAGRAM KONTEKS</a:t>
            </a:r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2708275"/>
            <a:ext cx="7493000" cy="243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d-ID" sz="2400" b="1" dirty="0" smtClean="0"/>
              <a:t>JAWABAN cont...</a:t>
            </a:r>
            <a:endParaRPr lang="id-ID" sz="2400" b="1" dirty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3019425" y="1743075"/>
            <a:ext cx="5921375" cy="4559300"/>
          </a:xfrm>
        </p:spPr>
        <p:txBody>
          <a:bodyPr/>
          <a:lstStyle/>
          <a:p>
            <a:r>
              <a:rPr lang="id-ID" sz="2000" b="1" u="sng" smtClean="0">
                <a:latin typeface="Trebuchet MS" pitchFamily="34" charset="0"/>
              </a:rPr>
              <a:t>DIAGRAM OVERVIEW</a:t>
            </a:r>
          </a:p>
        </p:txBody>
      </p:sp>
      <p:sp>
        <p:nvSpPr>
          <p:cNvPr id="26628" name="Text Placeholder 4"/>
          <p:cNvSpPr>
            <a:spLocks noGrp="1"/>
          </p:cNvSpPr>
          <p:nvPr>
            <p:ph type="body" sz="half" idx="2"/>
          </p:nvPr>
        </p:nvSpPr>
        <p:spPr>
          <a:xfrm>
            <a:off x="168275" y="1730375"/>
            <a:ext cx="2468563" cy="4572000"/>
          </a:xfrm>
        </p:spPr>
        <p:txBody>
          <a:bodyPr/>
          <a:lstStyle/>
          <a:p>
            <a:r>
              <a:rPr lang="id-ID" sz="1800" b="1" u="sng" smtClean="0">
                <a:latin typeface="Trebuchet MS" pitchFamily="34" charset="0"/>
              </a:rPr>
              <a:t>DIAGRAM OVERVIEW</a:t>
            </a:r>
          </a:p>
        </p:txBody>
      </p:sp>
      <p:pic>
        <p:nvPicPr>
          <p:cNvPr id="2662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7313" y="1484313"/>
            <a:ext cx="6192837" cy="524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accent1">
                    <a:satMod val="150000"/>
                  </a:schemeClr>
                </a:solidFill>
              </a:rPr>
              <a:t>Proses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satMod val="150000"/>
                  </a:schemeClr>
                </a:solidFill>
              </a:rPr>
              <a:t>Informasi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1267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Melakukan pencatatan data, pemeliharaan data dan penyajian informasi</a:t>
            </a:r>
          </a:p>
          <a:p>
            <a:pPr eaLnBrk="1" hangingPunct="1"/>
            <a:r>
              <a:rPr lang="en-US" smtClean="0"/>
              <a:t>Melibatkan manusia, peralatan, otorisasi, unit organisasi, kebijakan dan prosedur</a:t>
            </a:r>
          </a:p>
          <a:p>
            <a:pPr eaLnBrk="1" hangingPunct="1"/>
            <a:r>
              <a:rPr lang="en-US" smtClean="0"/>
              <a:t>Bertujuan sebagai pendukung operasi dan manajemen dalam menjalankan fungsi organisasi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d-ID" dirty="0" smtClean="0"/>
              <a:t>JAWABAN cont...</a:t>
            </a:r>
            <a:endParaRPr lang="id-ID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000" b="1" u="sng" smtClean="0">
                <a:latin typeface="Trebuchet MS" pitchFamily="34" charset="0"/>
              </a:rPr>
              <a:t>DIAGRAM RINCI 1.0 PROSES PEMINJAMAN</a:t>
            </a:r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2781300"/>
            <a:ext cx="7777162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d-ID" dirty="0" smtClean="0"/>
              <a:t>JAWABAN cont...</a:t>
            </a:r>
            <a:endParaRPr lang="id-ID" dirty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000" b="1" u="sng" smtClean="0">
                <a:latin typeface="Trebuchet MS" pitchFamily="34" charset="0"/>
              </a:rPr>
              <a:t>DIAGRAM RINCI 2.0 PROSES ANGSURAN</a:t>
            </a:r>
          </a:p>
          <a:p>
            <a:endParaRPr lang="id-ID" smtClean="0"/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2781300"/>
            <a:ext cx="7993062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d-ID" dirty="0" smtClean="0"/>
              <a:t>JAWABAN cont...</a:t>
            </a:r>
            <a:endParaRPr lang="id-ID" dirty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000" b="1" u="sng" smtClean="0">
                <a:latin typeface="Trebuchet MS" pitchFamily="34" charset="0"/>
              </a:rPr>
              <a:t>DIAGRAM RINCI 3.0 PROSES LAPORAN</a:t>
            </a:r>
          </a:p>
          <a:p>
            <a:endParaRPr lang="id-ID" smtClean="0"/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375" y="2492375"/>
            <a:ext cx="6119813" cy="356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2204864"/>
            <a:ext cx="8077200" cy="1673352"/>
          </a:xfrm>
        </p:spPr>
        <p:txBody>
          <a:bodyPr/>
          <a:lstStyle/>
          <a:p>
            <a:pPr algn="ctr">
              <a:defRPr/>
            </a:pPr>
            <a:r>
              <a:rPr lang="id-ID" sz="3600" dirty="0" smtClean="0">
                <a:latin typeface="Trebuchet MS" pitchFamily="34" charset="0"/>
              </a:rPr>
              <a:t>TENTUKAN ANALISA DOKUMEN PADA SISTEM KOPERASI BUDI LUHUR TERSEBUT?</a:t>
            </a:r>
            <a:endParaRPr lang="id-ID" sz="3600" dirty="0"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d-ID" dirty="0" smtClean="0"/>
              <a:t>ANALISA DOKUMEN</a:t>
            </a:r>
            <a:endParaRPr lang="id-ID" dirty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400" b="1" smtClean="0">
                <a:latin typeface="Trebuchet MS" pitchFamily="34" charset="0"/>
              </a:rPr>
              <a:t>ANALISA MASUKAN:</a:t>
            </a:r>
          </a:p>
          <a:p>
            <a:pPr lvl="1"/>
            <a:r>
              <a:rPr lang="id-ID" sz="2400" smtClean="0">
                <a:latin typeface="Trebuchet MS" pitchFamily="34" charset="0"/>
              </a:rPr>
              <a:t>?</a:t>
            </a:r>
          </a:p>
          <a:p>
            <a:pPr lvl="1"/>
            <a:r>
              <a:rPr lang="id-ID" sz="2400" smtClean="0">
                <a:latin typeface="Trebuchet MS" pitchFamily="34" charset="0"/>
              </a:rPr>
              <a:t>?</a:t>
            </a:r>
          </a:p>
          <a:p>
            <a:pPr>
              <a:buFont typeface="Wingdings 2" pitchFamily="18" charset="2"/>
              <a:buNone/>
            </a:pPr>
            <a:endParaRPr lang="id-ID" sz="2400" smtClean="0">
              <a:latin typeface="Trebuchet MS" pitchFamily="34" charset="0"/>
            </a:endParaRPr>
          </a:p>
          <a:p>
            <a:r>
              <a:rPr lang="id-ID" sz="2400" b="1" smtClean="0">
                <a:latin typeface="Trebuchet MS" pitchFamily="34" charset="0"/>
              </a:rPr>
              <a:t>ANALISA KELUARAN:</a:t>
            </a:r>
          </a:p>
          <a:p>
            <a:pPr lvl="1"/>
            <a:r>
              <a:rPr lang="id-ID" sz="2400" smtClean="0">
                <a:latin typeface="Trebuchet MS" pitchFamily="34" charset="0"/>
              </a:rPr>
              <a:t>?</a:t>
            </a:r>
          </a:p>
          <a:p>
            <a:pPr lvl="1"/>
            <a:r>
              <a:rPr lang="id-ID" sz="2400" smtClean="0">
                <a:latin typeface="Trebuchet MS" pitchFamily="34" charset="0"/>
              </a:rPr>
              <a:t>?</a:t>
            </a:r>
          </a:p>
          <a:p>
            <a:pPr lvl="1"/>
            <a:r>
              <a:rPr lang="id-ID" sz="2400" smtClean="0">
                <a:latin typeface="Trebuchet MS" pitchFamily="34" charset="0"/>
              </a:rPr>
              <a:t>?</a:t>
            </a:r>
          </a:p>
          <a:p>
            <a:pPr lvl="1"/>
            <a:r>
              <a:rPr lang="id-ID" sz="2400" smtClean="0">
                <a:latin typeface="Trebuchet MS" pitchFamily="34" charset="0"/>
              </a:rPr>
              <a:t>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d-ID" dirty="0" smtClean="0"/>
              <a:t>ANALISA DOKUMEN</a:t>
            </a:r>
            <a:endParaRPr lang="id-ID" dirty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400" b="1" smtClean="0">
                <a:latin typeface="Trebuchet MS" pitchFamily="34" charset="0"/>
              </a:rPr>
              <a:t>ANALISA MASUKAN:</a:t>
            </a:r>
          </a:p>
          <a:p>
            <a:pPr lvl="1"/>
            <a:r>
              <a:rPr lang="id-ID" sz="2400" smtClean="0">
                <a:latin typeface="Trebuchet MS" pitchFamily="34" charset="0"/>
              </a:rPr>
              <a:t>FPP (FORMULIR PERMOHONAN PEMINJAMAN)</a:t>
            </a:r>
          </a:p>
          <a:p>
            <a:pPr lvl="1"/>
            <a:r>
              <a:rPr lang="id-ID" sz="2400" smtClean="0">
                <a:latin typeface="Trebuchet MS" pitchFamily="34" charset="0"/>
              </a:rPr>
              <a:t>DATA_ANGSURAN</a:t>
            </a:r>
          </a:p>
          <a:p>
            <a:pPr>
              <a:buFont typeface="Wingdings 2" pitchFamily="18" charset="2"/>
              <a:buNone/>
            </a:pPr>
            <a:endParaRPr lang="id-ID" sz="2400" smtClean="0">
              <a:latin typeface="Trebuchet MS" pitchFamily="34" charset="0"/>
            </a:endParaRPr>
          </a:p>
          <a:p>
            <a:r>
              <a:rPr lang="id-ID" sz="2400" b="1" smtClean="0">
                <a:latin typeface="Trebuchet MS" pitchFamily="34" charset="0"/>
              </a:rPr>
              <a:t>ANALISA KELUARAN:</a:t>
            </a:r>
          </a:p>
          <a:p>
            <a:pPr lvl="1"/>
            <a:r>
              <a:rPr lang="id-ID" sz="2400" smtClean="0">
                <a:latin typeface="Trebuchet MS" pitchFamily="34" charset="0"/>
              </a:rPr>
              <a:t>BP (BUKTI PEMINJAMAN)</a:t>
            </a:r>
          </a:p>
          <a:p>
            <a:pPr lvl="1"/>
            <a:r>
              <a:rPr lang="id-ID" sz="2400" smtClean="0">
                <a:latin typeface="Trebuchet MS" pitchFamily="34" charset="0"/>
              </a:rPr>
              <a:t>BA (BUKTI ANGSURAN)</a:t>
            </a:r>
          </a:p>
          <a:p>
            <a:pPr lvl="1"/>
            <a:r>
              <a:rPr lang="id-ID" sz="2400" smtClean="0">
                <a:latin typeface="Trebuchet MS" pitchFamily="34" charset="0"/>
              </a:rPr>
              <a:t>LAP_PEMINJAMAN</a:t>
            </a:r>
          </a:p>
          <a:p>
            <a:pPr lvl="1"/>
            <a:r>
              <a:rPr lang="id-ID" sz="2400" smtClean="0">
                <a:latin typeface="Trebuchet MS" pitchFamily="34" charset="0"/>
              </a:rPr>
              <a:t>LAP_ANGSURAN</a:t>
            </a:r>
          </a:p>
          <a:p>
            <a:pPr lvl="1"/>
            <a:endParaRPr lang="id-ID" sz="2400" smtClean="0"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d-ID" dirty="0" smtClean="0"/>
              <a:t>ANALISA MASUKAN</a:t>
            </a:r>
            <a:endParaRPr lang="id-ID" dirty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400" b="1" smtClean="0">
                <a:latin typeface="Trebuchet MS" pitchFamily="34" charset="0"/>
              </a:rPr>
              <a:t>Contoh (FPP = Formulir Permohonan Pinjaman)</a:t>
            </a:r>
          </a:p>
          <a:p>
            <a:pPr lvl="1"/>
            <a:r>
              <a:rPr lang="id-ID" sz="2000" b="1" smtClean="0">
                <a:latin typeface="Trebuchet MS" pitchFamily="34" charset="0"/>
              </a:rPr>
              <a:t>Nama Masukan	: ?</a:t>
            </a:r>
          </a:p>
          <a:p>
            <a:pPr lvl="1"/>
            <a:r>
              <a:rPr lang="id-ID" sz="2000" b="1" smtClean="0">
                <a:latin typeface="Trebuchet MS" pitchFamily="34" charset="0"/>
              </a:rPr>
              <a:t>Sumber		: ?</a:t>
            </a:r>
          </a:p>
          <a:p>
            <a:pPr lvl="1"/>
            <a:r>
              <a:rPr lang="id-ID" sz="2000" b="1" smtClean="0">
                <a:latin typeface="Trebuchet MS" pitchFamily="34" charset="0"/>
              </a:rPr>
              <a:t>Fungsi		: ?</a:t>
            </a:r>
          </a:p>
          <a:p>
            <a:pPr lvl="1"/>
            <a:r>
              <a:rPr lang="id-ID" sz="2000" b="1" smtClean="0">
                <a:latin typeface="Trebuchet MS" pitchFamily="34" charset="0"/>
              </a:rPr>
              <a:t>Media		: ?</a:t>
            </a:r>
          </a:p>
          <a:p>
            <a:pPr lvl="1"/>
            <a:r>
              <a:rPr lang="id-ID" sz="2000" b="1" smtClean="0">
                <a:latin typeface="Trebuchet MS" pitchFamily="34" charset="0"/>
              </a:rPr>
              <a:t>Rangkap		: ?</a:t>
            </a:r>
          </a:p>
          <a:p>
            <a:pPr lvl="1"/>
            <a:r>
              <a:rPr lang="id-ID" sz="2000" b="1" smtClean="0">
                <a:latin typeface="Trebuchet MS" pitchFamily="34" charset="0"/>
              </a:rPr>
              <a:t>Frekuensi	: ?</a:t>
            </a:r>
          </a:p>
          <a:p>
            <a:pPr lvl="1"/>
            <a:r>
              <a:rPr lang="id-ID" sz="2000" b="1" smtClean="0">
                <a:latin typeface="Trebuchet MS" pitchFamily="34" charset="0"/>
              </a:rPr>
              <a:t>Volume		: ?</a:t>
            </a:r>
          </a:p>
          <a:p>
            <a:pPr lvl="1"/>
            <a:r>
              <a:rPr lang="id-ID" sz="2000" b="1" smtClean="0">
                <a:latin typeface="Trebuchet MS" pitchFamily="34" charset="0"/>
              </a:rPr>
              <a:t>Format		: ?</a:t>
            </a:r>
          </a:p>
          <a:p>
            <a:pPr lvl="1"/>
            <a:r>
              <a:rPr lang="id-ID" sz="2000" b="1" smtClean="0">
                <a:latin typeface="Trebuchet MS" pitchFamily="34" charset="0"/>
              </a:rPr>
              <a:t>Keterangan	: ?</a:t>
            </a:r>
          </a:p>
          <a:p>
            <a:pPr lvl="1"/>
            <a:r>
              <a:rPr lang="id-ID" sz="2000" b="1" smtClean="0">
                <a:latin typeface="Trebuchet MS" pitchFamily="34" charset="0"/>
              </a:rPr>
              <a:t>Hasil Analisa	: ?</a:t>
            </a:r>
          </a:p>
          <a:p>
            <a:pPr lvl="1"/>
            <a:endParaRPr lang="id-ID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d-ID" dirty="0" smtClean="0"/>
              <a:t>ANALISA KELUARAN</a:t>
            </a:r>
            <a:endParaRPr lang="id-ID" dirty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400" b="1" smtClean="0">
                <a:latin typeface="Trebuchet MS" pitchFamily="34" charset="0"/>
              </a:rPr>
              <a:t>Contoh (BP = Bukti Peminjaman)</a:t>
            </a:r>
          </a:p>
          <a:p>
            <a:pPr lvl="1"/>
            <a:r>
              <a:rPr lang="id-ID" sz="2000" b="1" smtClean="0">
                <a:latin typeface="Trebuchet MS" pitchFamily="34" charset="0"/>
              </a:rPr>
              <a:t>Nama Keluaran	: ?</a:t>
            </a:r>
          </a:p>
          <a:p>
            <a:pPr lvl="1"/>
            <a:r>
              <a:rPr lang="id-ID" sz="2000" b="1" smtClean="0">
                <a:latin typeface="Trebuchet MS" pitchFamily="34" charset="0"/>
              </a:rPr>
              <a:t>Fungsi		: ?</a:t>
            </a:r>
          </a:p>
          <a:p>
            <a:pPr lvl="1"/>
            <a:r>
              <a:rPr lang="id-ID" sz="2000" b="1" smtClean="0">
                <a:latin typeface="Trebuchet MS" pitchFamily="34" charset="0"/>
              </a:rPr>
              <a:t>Media		: ?</a:t>
            </a:r>
          </a:p>
          <a:p>
            <a:pPr lvl="1"/>
            <a:r>
              <a:rPr lang="id-ID" sz="2000" b="1" smtClean="0">
                <a:latin typeface="Trebuchet MS" pitchFamily="34" charset="0"/>
              </a:rPr>
              <a:t>Distribusi	: ?</a:t>
            </a:r>
          </a:p>
          <a:p>
            <a:pPr lvl="1"/>
            <a:r>
              <a:rPr lang="id-ID" sz="2000" b="1" smtClean="0">
                <a:latin typeface="Trebuchet MS" pitchFamily="34" charset="0"/>
              </a:rPr>
              <a:t>Rangkap		: ?</a:t>
            </a:r>
          </a:p>
          <a:p>
            <a:pPr lvl="1"/>
            <a:r>
              <a:rPr lang="id-ID" sz="2000" b="1" smtClean="0">
                <a:latin typeface="Trebuchet MS" pitchFamily="34" charset="0"/>
              </a:rPr>
              <a:t>Frekuensi	: ?</a:t>
            </a:r>
          </a:p>
          <a:p>
            <a:pPr lvl="1"/>
            <a:r>
              <a:rPr lang="id-ID" sz="2000" b="1" smtClean="0">
                <a:latin typeface="Trebuchet MS" pitchFamily="34" charset="0"/>
              </a:rPr>
              <a:t>Volume		: ?</a:t>
            </a:r>
          </a:p>
          <a:p>
            <a:pPr lvl="1"/>
            <a:r>
              <a:rPr lang="id-ID" sz="2000" b="1" smtClean="0">
                <a:latin typeface="Trebuchet MS" pitchFamily="34" charset="0"/>
              </a:rPr>
              <a:t>Format		: ?</a:t>
            </a:r>
          </a:p>
          <a:p>
            <a:pPr lvl="1"/>
            <a:r>
              <a:rPr lang="id-ID" sz="2000" b="1" smtClean="0">
                <a:latin typeface="Trebuchet MS" pitchFamily="34" charset="0"/>
              </a:rPr>
              <a:t>Keterangan	: ?</a:t>
            </a:r>
          </a:p>
          <a:p>
            <a:pPr lvl="1"/>
            <a:r>
              <a:rPr lang="id-ID" sz="2000" b="1" smtClean="0">
                <a:latin typeface="Trebuchet MS" pitchFamily="34" charset="0"/>
              </a:rPr>
              <a:t>Hasil Analisa	: ?</a:t>
            </a:r>
          </a:p>
          <a:p>
            <a:pPr lvl="1"/>
            <a:endParaRPr lang="id-ID" smtClean="0"/>
          </a:p>
          <a:p>
            <a:endParaRPr lang="id-ID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d-ID" sz="3200" dirty="0" smtClean="0"/>
              <a:t>Buatlah DFD serta tentukan analisa masukan dan keluaran dari kasus berikut:</a:t>
            </a:r>
            <a:endParaRPr lang="id-ID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3" y="1412875"/>
            <a:ext cx="9180513" cy="4625975"/>
          </a:xfrm>
        </p:spPr>
        <p:txBody>
          <a:bodyPr/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sz="1600" b="1" dirty="0" smtClean="0">
                <a:latin typeface="Trebuchet MS" pitchFamily="34" charset="0"/>
              </a:rPr>
              <a:t>	PT. PERMATA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adalah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sebuah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perusahaan</a:t>
            </a:r>
            <a:r>
              <a:rPr lang="en-US" sz="1600" dirty="0" smtClean="0">
                <a:latin typeface="Trebuchet MS" pitchFamily="34" charset="0"/>
              </a:rPr>
              <a:t> yang </a:t>
            </a:r>
            <a:r>
              <a:rPr lang="en-US" sz="1600" dirty="0" err="1" smtClean="0">
                <a:latin typeface="Trebuchet MS" pitchFamily="34" charset="0"/>
              </a:rPr>
              <a:t>bergerak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dibidang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Pembelian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Kredit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barang-barang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elektronik</a:t>
            </a:r>
            <a:r>
              <a:rPr lang="en-US" sz="1600" dirty="0" smtClean="0">
                <a:latin typeface="Trebuchet MS" pitchFamily="34" charset="0"/>
              </a:rPr>
              <a:t>. </a:t>
            </a:r>
            <a:r>
              <a:rPr lang="en-US" sz="1600" dirty="0" err="1" smtClean="0">
                <a:latin typeface="Trebuchet MS" pitchFamily="34" charset="0"/>
              </a:rPr>
              <a:t>Semua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transaksi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di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perusahaan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masih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dilakukan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secara</a:t>
            </a:r>
            <a:r>
              <a:rPr lang="en-US" sz="1600" dirty="0" smtClean="0">
                <a:latin typeface="Trebuchet MS" pitchFamily="34" charset="0"/>
              </a:rPr>
              <a:t> manual. </a:t>
            </a:r>
            <a:r>
              <a:rPr lang="en-US" sz="1600" dirty="0" err="1" smtClean="0">
                <a:latin typeface="Trebuchet MS" pitchFamily="34" charset="0"/>
              </a:rPr>
              <a:t>Berikut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ini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adalah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kegiatan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kegiatan</a:t>
            </a:r>
            <a:r>
              <a:rPr lang="en-US" sz="1600" dirty="0" smtClean="0">
                <a:latin typeface="Trebuchet MS" pitchFamily="34" charset="0"/>
              </a:rPr>
              <a:t> yang </a:t>
            </a:r>
            <a:r>
              <a:rPr lang="en-US" sz="1600" dirty="0" err="1" smtClean="0">
                <a:latin typeface="Trebuchet MS" pitchFamily="34" charset="0"/>
              </a:rPr>
              <a:t>dilakukan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oleh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b="1" dirty="0" err="1" smtClean="0">
                <a:latin typeface="Trebuchet MS" pitchFamily="34" charset="0"/>
              </a:rPr>
              <a:t>bagian</a:t>
            </a:r>
            <a:r>
              <a:rPr lang="en-US" sz="1600" b="1" dirty="0" smtClean="0">
                <a:latin typeface="Trebuchet MS" pitchFamily="34" charset="0"/>
              </a:rPr>
              <a:t> </a:t>
            </a:r>
            <a:r>
              <a:rPr lang="en-US" sz="1600" b="1" dirty="0" err="1" smtClean="0">
                <a:latin typeface="Trebuchet MS" pitchFamily="34" charset="0"/>
              </a:rPr>
              <a:t>Pembelian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dalam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melaksanakan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transaksi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pembelian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Barang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di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dalam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perusahaan</a:t>
            </a:r>
            <a:r>
              <a:rPr lang="en-US" sz="1600" dirty="0" smtClean="0">
                <a:latin typeface="Trebuchet MS" pitchFamily="34" charset="0"/>
              </a:rPr>
              <a:t>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sz="1600" b="1" i="1" dirty="0" smtClean="0">
                <a:latin typeface="Trebuchet MS" pitchFamily="34" charset="0"/>
              </a:rPr>
              <a:t>	1. </a:t>
            </a:r>
            <a:r>
              <a:rPr lang="en-US" sz="1600" b="1" i="1" dirty="0" err="1" smtClean="0">
                <a:latin typeface="Trebuchet MS" pitchFamily="34" charset="0"/>
              </a:rPr>
              <a:t>Pemesanan</a:t>
            </a:r>
            <a:r>
              <a:rPr lang="en-US" sz="1600" b="1" i="1" dirty="0" smtClean="0">
                <a:latin typeface="Trebuchet MS" pitchFamily="34" charset="0"/>
              </a:rPr>
              <a:t> </a:t>
            </a:r>
            <a:r>
              <a:rPr lang="en-US" sz="1600" b="1" i="1" dirty="0" err="1" smtClean="0">
                <a:latin typeface="Trebuchet MS" pitchFamily="34" charset="0"/>
              </a:rPr>
              <a:t>barang</a:t>
            </a:r>
            <a:endParaRPr lang="en-US" sz="1600" dirty="0" smtClean="0">
              <a:latin typeface="Trebuchet MS" pitchFamily="34" charset="0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sz="1600" dirty="0" smtClean="0">
                <a:latin typeface="Trebuchet MS" pitchFamily="34" charset="0"/>
              </a:rPr>
              <a:t>	</a:t>
            </a:r>
            <a:r>
              <a:rPr lang="en-US" sz="1600" dirty="0" err="1" smtClean="0">
                <a:latin typeface="Trebuchet MS" pitchFamily="34" charset="0"/>
              </a:rPr>
              <a:t>Setiap</a:t>
            </a:r>
            <a:r>
              <a:rPr lang="en-US" sz="1600" dirty="0" smtClean="0">
                <a:latin typeface="Trebuchet MS" pitchFamily="34" charset="0"/>
              </a:rPr>
              <a:t> kali </a:t>
            </a:r>
            <a:r>
              <a:rPr lang="en-US" sz="1600" dirty="0" err="1" smtClean="0">
                <a:latin typeface="Trebuchet MS" pitchFamily="34" charset="0"/>
              </a:rPr>
              <a:t>Bagian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pembelian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akan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membeli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barang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ia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selalu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menerima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b="1" dirty="0" smtClean="0">
                <a:latin typeface="Trebuchet MS" pitchFamily="34" charset="0"/>
              </a:rPr>
              <a:t>Form </a:t>
            </a:r>
            <a:r>
              <a:rPr lang="en-US" sz="1600" b="1" dirty="0" err="1" smtClean="0">
                <a:latin typeface="Trebuchet MS" pitchFamily="34" charset="0"/>
              </a:rPr>
              <a:t>Permintaan</a:t>
            </a:r>
            <a:r>
              <a:rPr lang="en-US" sz="1600" b="1" dirty="0" smtClean="0">
                <a:latin typeface="Trebuchet MS" pitchFamily="34" charset="0"/>
              </a:rPr>
              <a:t> </a:t>
            </a:r>
            <a:r>
              <a:rPr lang="en-US" sz="1600" b="1" dirty="0" err="1" smtClean="0">
                <a:latin typeface="Trebuchet MS" pitchFamily="34" charset="0"/>
              </a:rPr>
              <a:t>Pembelian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dari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bagian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b="1" dirty="0" err="1" smtClean="0">
                <a:latin typeface="Trebuchet MS" pitchFamily="34" charset="0"/>
              </a:rPr>
              <a:t>Gudang</a:t>
            </a:r>
            <a:r>
              <a:rPr lang="en-US" sz="1600" dirty="0" smtClean="0">
                <a:latin typeface="Trebuchet MS" pitchFamily="34" charset="0"/>
              </a:rPr>
              <a:t> yang </a:t>
            </a:r>
            <a:r>
              <a:rPr lang="en-US" sz="1600" dirty="0" err="1" smtClean="0">
                <a:latin typeface="Trebuchet MS" pitchFamily="34" charset="0"/>
              </a:rPr>
              <a:t>kemudian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oleh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bagian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Pembelian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dicatat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dan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disimpan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kedalam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arsip</a:t>
            </a:r>
            <a:r>
              <a:rPr lang="en-US" sz="1600" dirty="0" smtClean="0">
                <a:latin typeface="Trebuchet MS" pitchFamily="34" charset="0"/>
              </a:rPr>
              <a:t> FPP, </a:t>
            </a:r>
            <a:r>
              <a:rPr lang="en-US" sz="1600" dirty="0" err="1" smtClean="0">
                <a:latin typeface="Trebuchet MS" pitchFamily="34" charset="0"/>
              </a:rPr>
              <a:t>kemudian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berdasarkan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arsip</a:t>
            </a:r>
            <a:r>
              <a:rPr lang="en-US" sz="1600" dirty="0" smtClean="0">
                <a:latin typeface="Trebuchet MS" pitchFamily="34" charset="0"/>
              </a:rPr>
              <a:t> FPP </a:t>
            </a:r>
            <a:r>
              <a:rPr lang="en-US" sz="1600" dirty="0" err="1" smtClean="0">
                <a:latin typeface="Trebuchet MS" pitchFamily="34" charset="0"/>
              </a:rPr>
              <a:t>tersebut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bagian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pembelian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membuatkan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b="1" dirty="0" err="1" smtClean="0">
                <a:latin typeface="Trebuchet MS" pitchFamily="34" charset="0"/>
              </a:rPr>
              <a:t>surat</a:t>
            </a:r>
            <a:r>
              <a:rPr lang="en-US" sz="1600" b="1" dirty="0" smtClean="0">
                <a:latin typeface="Trebuchet MS" pitchFamily="34" charset="0"/>
              </a:rPr>
              <a:t> </a:t>
            </a:r>
            <a:r>
              <a:rPr lang="en-US" sz="1600" b="1" dirty="0" err="1" smtClean="0">
                <a:latin typeface="Trebuchet MS" pitchFamily="34" charset="0"/>
              </a:rPr>
              <a:t>pesanan</a:t>
            </a:r>
            <a:r>
              <a:rPr lang="en-US" sz="1600" b="1" dirty="0" smtClean="0">
                <a:latin typeface="Trebuchet MS" pitchFamily="34" charset="0"/>
              </a:rPr>
              <a:t> </a:t>
            </a:r>
            <a:r>
              <a:rPr lang="en-US" sz="1600" dirty="0" smtClean="0">
                <a:latin typeface="Trebuchet MS" pitchFamily="34" charset="0"/>
              </a:rPr>
              <a:t>yang </a:t>
            </a:r>
            <a:r>
              <a:rPr lang="en-US" sz="1600" dirty="0" err="1" smtClean="0">
                <a:latin typeface="Trebuchet MS" pitchFamily="34" charset="0"/>
              </a:rPr>
              <a:t>diserahkan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kepada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b="1" dirty="0" err="1" smtClean="0">
                <a:latin typeface="Trebuchet MS" pitchFamily="34" charset="0"/>
              </a:rPr>
              <a:t>Suplier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dan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rangkapnya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disimpan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kedalam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arsip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b="1" dirty="0" err="1" smtClean="0">
                <a:latin typeface="Trebuchet MS" pitchFamily="34" charset="0"/>
              </a:rPr>
              <a:t>pesanan</a:t>
            </a:r>
            <a:r>
              <a:rPr lang="en-US" sz="1600" dirty="0" smtClean="0">
                <a:latin typeface="Trebuchet MS" pitchFamily="34" charset="0"/>
              </a:rPr>
              <a:t>.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sz="1600" i="1" dirty="0" smtClean="0">
                <a:latin typeface="Trebuchet MS" pitchFamily="34" charset="0"/>
              </a:rPr>
              <a:t>	</a:t>
            </a:r>
            <a:r>
              <a:rPr lang="en-US" sz="1600" b="1" i="1" dirty="0" smtClean="0">
                <a:latin typeface="Trebuchet MS" pitchFamily="34" charset="0"/>
              </a:rPr>
              <a:t>2. </a:t>
            </a:r>
            <a:r>
              <a:rPr lang="en-US" sz="1600" b="1" i="1" dirty="0" err="1" smtClean="0">
                <a:latin typeface="Trebuchet MS" pitchFamily="34" charset="0"/>
              </a:rPr>
              <a:t>Transaksi</a:t>
            </a:r>
            <a:r>
              <a:rPr lang="en-US" sz="1600" b="1" i="1" dirty="0" smtClean="0">
                <a:latin typeface="Trebuchet MS" pitchFamily="34" charset="0"/>
              </a:rPr>
              <a:t> </a:t>
            </a:r>
            <a:r>
              <a:rPr lang="en-US" sz="1600" b="1" i="1" dirty="0" err="1" smtClean="0">
                <a:latin typeface="Trebuchet MS" pitchFamily="34" charset="0"/>
              </a:rPr>
              <a:t>Pembayaran</a:t>
            </a:r>
            <a:endParaRPr lang="en-US" sz="1600" b="1" dirty="0" smtClean="0">
              <a:latin typeface="Trebuchet MS" pitchFamily="34" charset="0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sz="1600" dirty="0" smtClean="0">
                <a:latin typeface="Trebuchet MS" pitchFamily="34" charset="0"/>
              </a:rPr>
              <a:t>	</a:t>
            </a:r>
            <a:r>
              <a:rPr lang="en-US" sz="1600" dirty="0" err="1" smtClean="0">
                <a:latin typeface="Trebuchet MS" pitchFamily="34" charset="0"/>
              </a:rPr>
              <a:t>Berdasarkan</a:t>
            </a:r>
            <a:r>
              <a:rPr lang="en-US" sz="1600" dirty="0" smtClean="0">
                <a:latin typeface="Trebuchet MS" pitchFamily="34" charset="0"/>
              </a:rPr>
              <a:t>  </a:t>
            </a:r>
            <a:r>
              <a:rPr lang="en-US" sz="1600" dirty="0" err="1" smtClean="0">
                <a:latin typeface="Trebuchet MS" pitchFamily="34" charset="0"/>
              </a:rPr>
              <a:t>surat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pesanan</a:t>
            </a:r>
            <a:r>
              <a:rPr lang="en-US" sz="1600" dirty="0" smtClean="0">
                <a:latin typeface="Trebuchet MS" pitchFamily="34" charset="0"/>
              </a:rPr>
              <a:t>  </a:t>
            </a:r>
            <a:r>
              <a:rPr lang="en-US" sz="1600" dirty="0" err="1" smtClean="0">
                <a:latin typeface="Trebuchet MS" pitchFamily="34" charset="0"/>
              </a:rPr>
              <a:t>tersebut</a:t>
            </a:r>
            <a:r>
              <a:rPr lang="en-US" sz="1600" dirty="0" smtClean="0">
                <a:latin typeface="Trebuchet MS" pitchFamily="34" charset="0"/>
              </a:rPr>
              <a:t>, </a:t>
            </a:r>
            <a:r>
              <a:rPr lang="en-US" sz="1600" b="1" dirty="0" err="1" smtClean="0">
                <a:latin typeface="Trebuchet MS" pitchFamily="34" charset="0"/>
              </a:rPr>
              <a:t>suplier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mengirimkan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b="1" dirty="0" err="1" smtClean="0">
                <a:latin typeface="Trebuchet MS" pitchFamily="34" charset="0"/>
              </a:rPr>
              <a:t>Faktur</a:t>
            </a:r>
            <a:r>
              <a:rPr lang="en-US" sz="1600" dirty="0" smtClean="0">
                <a:latin typeface="Trebuchet MS" pitchFamily="34" charset="0"/>
              </a:rPr>
              <a:t> yang </a:t>
            </a:r>
            <a:r>
              <a:rPr lang="en-US" sz="1600" dirty="0" err="1" smtClean="0">
                <a:latin typeface="Trebuchet MS" pitchFamily="34" charset="0"/>
              </a:rPr>
              <a:t>diterima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oleh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bagian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pembelian</a:t>
            </a:r>
            <a:r>
              <a:rPr lang="en-US" sz="1600" b="1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sebagai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bukti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bahwa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barang</a:t>
            </a:r>
            <a:r>
              <a:rPr lang="en-US" sz="1600" dirty="0" smtClean="0">
                <a:latin typeface="Trebuchet MS" pitchFamily="34" charset="0"/>
              </a:rPr>
              <a:t> yang </a:t>
            </a:r>
            <a:r>
              <a:rPr lang="en-US" sz="1600" dirty="0" err="1" smtClean="0">
                <a:latin typeface="Trebuchet MS" pitchFamily="34" charset="0"/>
              </a:rPr>
              <a:t>dipesan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sudah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terealisasi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dan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rangkapnya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disimpan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kedalam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Arsip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Faktur</a:t>
            </a:r>
            <a:r>
              <a:rPr lang="en-US" sz="1600" dirty="0" smtClean="0">
                <a:latin typeface="Trebuchet MS" pitchFamily="34" charset="0"/>
              </a:rPr>
              <a:t>. </a:t>
            </a:r>
            <a:r>
              <a:rPr lang="en-US" sz="1600" dirty="0" err="1" smtClean="0">
                <a:latin typeface="Trebuchet MS" pitchFamily="34" charset="0"/>
              </a:rPr>
              <a:t>Apabila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sudah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sampai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Tanggal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jatuh</a:t>
            </a:r>
            <a:r>
              <a:rPr lang="en-US" sz="1600" dirty="0" smtClean="0">
                <a:latin typeface="Trebuchet MS" pitchFamily="34" charset="0"/>
              </a:rPr>
              <a:t> tempo </a:t>
            </a:r>
            <a:r>
              <a:rPr lang="en-US" sz="1600" dirty="0" err="1" smtClean="0">
                <a:latin typeface="Trebuchet MS" pitchFamily="34" charset="0"/>
              </a:rPr>
              <a:t>berdasarkan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Faktur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dari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suplier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b="1" dirty="0" err="1" smtClean="0">
                <a:latin typeface="Trebuchet MS" pitchFamily="34" charset="0"/>
              </a:rPr>
              <a:t>bagian</a:t>
            </a:r>
            <a:r>
              <a:rPr lang="en-US" sz="1600" b="1" dirty="0" smtClean="0">
                <a:latin typeface="Trebuchet MS" pitchFamily="34" charset="0"/>
              </a:rPr>
              <a:t> </a:t>
            </a:r>
            <a:r>
              <a:rPr lang="en-US" sz="1600" b="1" dirty="0" err="1" smtClean="0">
                <a:latin typeface="Trebuchet MS" pitchFamily="34" charset="0"/>
              </a:rPr>
              <a:t>pembelian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membuat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b="1" dirty="0" err="1" smtClean="0">
                <a:latin typeface="Trebuchet MS" pitchFamily="34" charset="0"/>
              </a:rPr>
              <a:t>Bukti</a:t>
            </a:r>
            <a:r>
              <a:rPr lang="en-US" sz="1600" b="1" dirty="0" smtClean="0">
                <a:latin typeface="Trebuchet MS" pitchFamily="34" charset="0"/>
              </a:rPr>
              <a:t> </a:t>
            </a:r>
            <a:r>
              <a:rPr lang="en-US" sz="1600" b="1" dirty="0" err="1" smtClean="0">
                <a:latin typeface="Trebuchet MS" pitchFamily="34" charset="0"/>
              </a:rPr>
              <a:t>Pengeluaran</a:t>
            </a:r>
            <a:r>
              <a:rPr lang="en-US" sz="1600" b="1" dirty="0" smtClean="0">
                <a:latin typeface="Trebuchet MS" pitchFamily="34" charset="0"/>
              </a:rPr>
              <a:t> </a:t>
            </a:r>
            <a:r>
              <a:rPr lang="en-US" sz="1600" b="1" dirty="0" err="1" smtClean="0">
                <a:latin typeface="Trebuchet MS" pitchFamily="34" charset="0"/>
              </a:rPr>
              <a:t>Kas</a:t>
            </a:r>
            <a:r>
              <a:rPr lang="en-US" sz="1600" b="1" dirty="0" smtClean="0">
                <a:latin typeface="Trebuchet MS" pitchFamily="34" charset="0"/>
              </a:rPr>
              <a:t> </a:t>
            </a:r>
            <a:r>
              <a:rPr lang="en-US" sz="1600" dirty="0" smtClean="0">
                <a:latin typeface="Trebuchet MS" pitchFamily="34" charset="0"/>
              </a:rPr>
              <a:t>yang </a:t>
            </a:r>
            <a:r>
              <a:rPr lang="en-US" sz="1600" dirty="0" err="1" smtClean="0">
                <a:latin typeface="Trebuchet MS" pitchFamily="34" charset="0"/>
              </a:rPr>
              <a:t>diserahkan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kepada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b="1" dirty="0" err="1" smtClean="0">
                <a:latin typeface="Trebuchet MS" pitchFamily="34" charset="0"/>
              </a:rPr>
              <a:t>Suplier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sebagai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bukti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bahwa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barang</a:t>
            </a:r>
            <a:r>
              <a:rPr lang="en-US" sz="1600" dirty="0" smtClean="0">
                <a:latin typeface="Trebuchet MS" pitchFamily="34" charset="0"/>
              </a:rPr>
              <a:t> yang </a:t>
            </a:r>
            <a:r>
              <a:rPr lang="en-US" sz="1600" dirty="0" err="1" smtClean="0">
                <a:latin typeface="Trebuchet MS" pitchFamily="34" charset="0"/>
              </a:rPr>
              <a:t>beli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sudah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dilunasi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pembayarannya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kemudian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rangkapnya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disimpan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kedalam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arsip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b="1" dirty="0" smtClean="0">
                <a:latin typeface="Trebuchet MS" pitchFamily="34" charset="0"/>
              </a:rPr>
              <a:t>BPK.</a:t>
            </a:r>
            <a:r>
              <a:rPr lang="en-US" sz="1600" dirty="0" smtClean="0">
                <a:latin typeface="Trebuchet MS" pitchFamily="34" charset="0"/>
              </a:rPr>
              <a:t>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sz="1600" b="1" i="1" dirty="0" smtClean="0">
                <a:latin typeface="Trebuchet MS" pitchFamily="34" charset="0"/>
              </a:rPr>
              <a:t>	3. </a:t>
            </a:r>
            <a:r>
              <a:rPr lang="en-US" sz="1600" b="1" i="1" dirty="0" err="1" smtClean="0">
                <a:latin typeface="Trebuchet MS" pitchFamily="34" charset="0"/>
              </a:rPr>
              <a:t>Pembuatan</a:t>
            </a:r>
            <a:r>
              <a:rPr lang="en-US" sz="1600" b="1" i="1" dirty="0" smtClean="0">
                <a:latin typeface="Trebuchet MS" pitchFamily="34" charset="0"/>
              </a:rPr>
              <a:t> </a:t>
            </a:r>
            <a:r>
              <a:rPr lang="en-US" sz="1600" b="1" i="1" dirty="0" err="1" smtClean="0">
                <a:latin typeface="Trebuchet MS" pitchFamily="34" charset="0"/>
              </a:rPr>
              <a:t>Laporan</a:t>
            </a:r>
            <a:r>
              <a:rPr lang="en-US" sz="1600" b="1" dirty="0" smtClean="0">
                <a:latin typeface="Trebuchet MS" pitchFamily="34" charset="0"/>
              </a:rPr>
              <a:t> 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sz="1600" dirty="0" smtClean="0">
                <a:latin typeface="Trebuchet MS" pitchFamily="34" charset="0"/>
              </a:rPr>
              <a:t>	</a:t>
            </a:r>
            <a:r>
              <a:rPr lang="en-US" sz="1600" dirty="0" err="1" smtClean="0">
                <a:latin typeface="Trebuchet MS" pitchFamily="34" charset="0"/>
              </a:rPr>
              <a:t>Setiap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akhir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bulan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b="1" dirty="0" err="1" smtClean="0">
                <a:latin typeface="Trebuchet MS" pitchFamily="34" charset="0"/>
              </a:rPr>
              <a:t>Bagian</a:t>
            </a:r>
            <a:r>
              <a:rPr lang="en-US" sz="1600" b="1" dirty="0" smtClean="0">
                <a:latin typeface="Trebuchet MS" pitchFamily="34" charset="0"/>
              </a:rPr>
              <a:t> </a:t>
            </a:r>
            <a:r>
              <a:rPr lang="en-US" sz="1600" b="1" dirty="0" err="1" smtClean="0">
                <a:latin typeface="Trebuchet MS" pitchFamily="34" charset="0"/>
              </a:rPr>
              <a:t>Pembelian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selalu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membuat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b="1" dirty="0" err="1" smtClean="0">
                <a:latin typeface="Trebuchet MS" pitchFamily="34" charset="0"/>
              </a:rPr>
              <a:t>Laporan</a:t>
            </a:r>
            <a:r>
              <a:rPr lang="en-US" sz="1600" b="1" dirty="0" smtClean="0">
                <a:latin typeface="Trebuchet MS" pitchFamily="34" charset="0"/>
              </a:rPr>
              <a:t> </a:t>
            </a:r>
            <a:r>
              <a:rPr lang="en-US" sz="1600" b="1" dirty="0" err="1" smtClean="0">
                <a:latin typeface="Trebuchet MS" pitchFamily="34" charset="0"/>
              </a:rPr>
              <a:t>Pembelian</a:t>
            </a:r>
            <a:r>
              <a:rPr lang="en-US" sz="1600" b="1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berdasarkan</a:t>
            </a:r>
            <a:r>
              <a:rPr lang="en-US" sz="1600" b="1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Arsip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Faktur</a:t>
            </a:r>
            <a:r>
              <a:rPr lang="en-US" sz="1600" b="1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dan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b="1" dirty="0" err="1" smtClean="0">
                <a:latin typeface="Trebuchet MS" pitchFamily="34" charset="0"/>
              </a:rPr>
              <a:t>Laporan</a:t>
            </a:r>
            <a:r>
              <a:rPr lang="en-US" sz="1600" b="1" dirty="0" smtClean="0">
                <a:latin typeface="Trebuchet MS" pitchFamily="34" charset="0"/>
              </a:rPr>
              <a:t> </a:t>
            </a:r>
            <a:r>
              <a:rPr lang="en-US" sz="1600" b="1" dirty="0" err="1" smtClean="0">
                <a:latin typeface="Trebuchet MS" pitchFamily="34" charset="0"/>
              </a:rPr>
              <a:t>Pesanan</a:t>
            </a:r>
            <a:r>
              <a:rPr lang="en-US" sz="1600" b="1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berdasarkan</a:t>
            </a:r>
            <a:r>
              <a:rPr lang="en-US" sz="1600" b="1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Arsip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Pesanan</a:t>
            </a:r>
            <a:r>
              <a:rPr lang="en-US" sz="1600" b="1" dirty="0" smtClean="0">
                <a:latin typeface="Trebuchet MS" pitchFamily="34" charset="0"/>
              </a:rPr>
              <a:t> </a:t>
            </a:r>
            <a:r>
              <a:rPr lang="en-US" sz="1600" dirty="0" smtClean="0">
                <a:latin typeface="Trebuchet MS" pitchFamily="34" charset="0"/>
              </a:rPr>
              <a:t>yang </a:t>
            </a:r>
            <a:r>
              <a:rPr lang="en-US" sz="1600" dirty="0" err="1" smtClean="0">
                <a:latin typeface="Trebuchet MS" pitchFamily="34" charset="0"/>
              </a:rPr>
              <a:t>ditujukan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 err="1" smtClean="0">
                <a:latin typeface="Trebuchet MS" pitchFamily="34" charset="0"/>
              </a:rPr>
              <a:t>kepada</a:t>
            </a:r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b="1" dirty="0" err="1" smtClean="0">
                <a:latin typeface="Trebuchet MS" pitchFamily="34" charset="0"/>
              </a:rPr>
              <a:t>Pimpinan</a:t>
            </a:r>
            <a:endParaRPr lang="en-US" sz="1600" dirty="0" smtClean="0">
              <a:latin typeface="Trebuchet MS" pitchFamily="34" charset="0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endParaRPr lang="en-US" sz="1600" dirty="0" smtClean="0">
              <a:latin typeface="Trebuchet MS" pitchFamily="34" charset="0"/>
            </a:endParaRPr>
          </a:p>
          <a:p>
            <a:pPr eaLnBrk="1" hangingPunct="1">
              <a:defRPr/>
            </a:pPr>
            <a:endParaRPr lang="id-ID" sz="1600" dirty="0"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accent1">
                    <a:satMod val="150000"/>
                  </a:schemeClr>
                </a:solidFill>
              </a:rPr>
              <a:t>Proses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satMod val="150000"/>
                  </a:schemeClr>
                </a:solidFill>
              </a:rPr>
              <a:t>Informasi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 </a:t>
            </a:r>
            <a:r>
              <a:rPr lang="id-ID" dirty="0" smtClean="0">
                <a:solidFill>
                  <a:schemeClr val="accent1">
                    <a:satMod val="150000"/>
                  </a:schemeClr>
                </a:solidFill>
              </a:rPr>
              <a:t>cont...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229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Analisa Masukan</a:t>
            </a:r>
          </a:p>
          <a:p>
            <a:pPr eaLnBrk="1" hangingPunct="1"/>
            <a:r>
              <a:rPr lang="en-US" smtClean="0"/>
              <a:t>Analisa Keluaran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Input harus ada outputnya begitupun sebaliknya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Dapat menggunakan DFD (Data flow diagram)</a:t>
            </a:r>
          </a:p>
          <a:p>
            <a:pPr eaLnBrk="1" hangingPunct="1">
              <a:buFont typeface="Wingdings 3" pitchFamily="18" charset="2"/>
              <a:buNone/>
            </a:pPr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d-ID" dirty="0" smtClean="0"/>
              <a:t>DATA FLOW DIAGRAM (DFD)</a:t>
            </a:r>
            <a:endParaRPr lang="id-ID" dirty="0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700088" y="1477963"/>
            <a:ext cx="7315200" cy="5264150"/>
            <a:chOff x="720" y="432"/>
            <a:chExt cx="4175" cy="3572"/>
          </a:xfrm>
        </p:grpSpPr>
        <p:sp>
          <p:nvSpPr>
            <p:cNvPr id="30" name="Rectangle 6"/>
            <p:cNvSpPr>
              <a:spLocks noChangeArrowheads="1"/>
            </p:cNvSpPr>
            <p:nvPr/>
          </p:nvSpPr>
          <p:spPr bwMode="auto">
            <a:xfrm>
              <a:off x="720" y="432"/>
              <a:ext cx="3938" cy="35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buClr>
                  <a:srgbClr val="FF0000"/>
                </a:buClr>
                <a:buSzPct val="120000"/>
                <a:buFont typeface="Wingdings" pitchFamily="2" charset="2"/>
                <a:buChar char="ª"/>
                <a:defRPr/>
              </a:pPr>
              <a:r>
                <a:rPr lang="en-US" sz="1600" dirty="0">
                  <a:latin typeface="+mj-lt"/>
                </a:rPr>
                <a:t> </a:t>
              </a:r>
              <a:r>
                <a:rPr lang="en-US" sz="1600" b="1" dirty="0">
                  <a:latin typeface="+mj-lt"/>
                </a:rPr>
                <a:t>MEMPERLIHATKAN</a:t>
              </a:r>
            </a:p>
            <a:p>
              <a:pPr lvl="1" eaLnBrk="0" hangingPunct="0">
                <a:buClr>
                  <a:srgbClr val="FF0000"/>
                </a:buClr>
                <a:buSzPct val="120000"/>
                <a:buFont typeface="Wingdings" pitchFamily="2" charset="2"/>
                <a:buChar char="ª"/>
                <a:defRPr/>
              </a:pPr>
              <a:r>
                <a:rPr lang="en-US" sz="1600" b="1" dirty="0">
                  <a:latin typeface="+mj-lt"/>
                </a:rPr>
                <a:t> FUNGSI ATAU PROSES APA YANG ADA DI DALAM SEBUAH SISTEM</a:t>
              </a:r>
            </a:p>
            <a:p>
              <a:pPr lvl="1" eaLnBrk="0" hangingPunct="0">
                <a:buClr>
                  <a:srgbClr val="FF0000"/>
                </a:buClr>
                <a:buSzPct val="120000"/>
                <a:buFont typeface="Wingdings" pitchFamily="2" charset="2"/>
                <a:buChar char="ª"/>
                <a:defRPr/>
              </a:pPr>
              <a:r>
                <a:rPr lang="en-US" sz="1600" b="1" dirty="0">
                  <a:latin typeface="+mj-lt"/>
                </a:rPr>
                <a:t> MENUNJUKKAN BAGAIMANA DATA DIPROSES </a:t>
              </a:r>
            </a:p>
            <a:p>
              <a:pPr eaLnBrk="0" hangingPunct="0">
                <a:buClr>
                  <a:srgbClr val="FF0000"/>
                </a:buClr>
                <a:buSzPct val="120000"/>
                <a:buFont typeface="Wingdings" pitchFamily="2" charset="2"/>
                <a:buChar char="ª"/>
                <a:defRPr/>
              </a:pPr>
              <a:endParaRPr lang="en-US" sz="1600" dirty="0">
                <a:latin typeface="+mj-lt"/>
              </a:endParaRPr>
            </a:p>
            <a:p>
              <a:pPr eaLnBrk="0" hangingPunct="0">
                <a:buClr>
                  <a:srgbClr val="FF0000"/>
                </a:buClr>
                <a:buSzPct val="120000"/>
                <a:buFont typeface="Wingdings" pitchFamily="2" charset="2"/>
                <a:buChar char="ª"/>
                <a:defRPr/>
              </a:pPr>
              <a:r>
                <a:rPr lang="en-US" sz="1600" dirty="0">
                  <a:latin typeface="+mj-lt"/>
                </a:rPr>
                <a:t> </a:t>
              </a:r>
              <a:r>
                <a:rPr lang="en-US" sz="1600" b="1" dirty="0">
                  <a:solidFill>
                    <a:srgbClr val="0070C0"/>
                  </a:solidFill>
                  <a:latin typeface="+mj-lt"/>
                </a:rPr>
                <a:t>NOTASI/SIMBOL YANG DIPAKAI</a:t>
              </a:r>
            </a:p>
            <a:p>
              <a:pPr eaLnBrk="0" hangingPunct="0">
                <a:buClr>
                  <a:srgbClr val="FF0000"/>
                </a:buClr>
                <a:buSzPct val="120000"/>
                <a:buFont typeface="Wingdings" pitchFamily="2" charset="2"/>
                <a:buChar char="ª"/>
                <a:defRPr/>
              </a:pPr>
              <a:endParaRPr lang="en-US" sz="1600" dirty="0">
                <a:latin typeface="+mj-lt"/>
              </a:endParaRPr>
            </a:p>
            <a:p>
              <a:pPr lvl="1" eaLnBrk="0" hangingPunct="0">
                <a:buClr>
                  <a:srgbClr val="FF0000"/>
                </a:buClr>
                <a:buSzPct val="120000"/>
                <a:buFont typeface="Wingdings" pitchFamily="2" charset="2"/>
                <a:buChar char="ª"/>
                <a:defRPr/>
              </a:pPr>
              <a:r>
                <a:rPr lang="en-US" sz="1600" dirty="0">
                  <a:latin typeface="+mj-lt"/>
                </a:rPr>
                <a:t> </a:t>
              </a:r>
              <a:r>
                <a:rPr lang="en-US" sz="1600" b="1" dirty="0">
                  <a:latin typeface="+mj-lt"/>
                </a:rPr>
                <a:t>PROCESS</a:t>
              </a:r>
            </a:p>
            <a:p>
              <a:pPr lvl="2" eaLnBrk="0" hangingPunct="0">
                <a:buClr>
                  <a:srgbClr val="FF0000"/>
                </a:buClr>
                <a:buSzPct val="120000"/>
                <a:buFont typeface="Wingdings" pitchFamily="2" charset="2"/>
                <a:buChar char="ª"/>
                <a:defRPr/>
              </a:pPr>
              <a:r>
                <a:rPr lang="en-US" sz="1600" b="1" dirty="0">
                  <a:latin typeface="+mj-lt"/>
                </a:rPr>
                <a:t> PROSES</a:t>
              </a:r>
            </a:p>
            <a:p>
              <a:pPr lvl="1" eaLnBrk="0" hangingPunct="0">
                <a:buClr>
                  <a:srgbClr val="FF0000"/>
                </a:buClr>
                <a:buSzPct val="120000"/>
                <a:buFont typeface="Wingdings" pitchFamily="2" charset="2"/>
                <a:buChar char="ª"/>
                <a:defRPr/>
              </a:pPr>
              <a:endParaRPr lang="en-US" sz="1600" dirty="0">
                <a:latin typeface="+mj-lt"/>
              </a:endParaRPr>
            </a:p>
            <a:p>
              <a:pPr lvl="1" eaLnBrk="0" hangingPunct="0">
                <a:buClr>
                  <a:srgbClr val="FF0000"/>
                </a:buClr>
                <a:buSzPct val="120000"/>
                <a:buFont typeface="Wingdings" pitchFamily="2" charset="2"/>
                <a:buChar char="ª"/>
                <a:defRPr/>
              </a:pPr>
              <a:endParaRPr lang="en-US" sz="1600" dirty="0">
                <a:latin typeface="+mj-lt"/>
              </a:endParaRPr>
            </a:p>
            <a:p>
              <a:pPr lvl="1" eaLnBrk="0" hangingPunct="0">
                <a:buClr>
                  <a:srgbClr val="FF0000"/>
                </a:buClr>
                <a:buSzPct val="120000"/>
                <a:buFont typeface="Wingdings" pitchFamily="2" charset="2"/>
                <a:buChar char="ª"/>
                <a:defRPr/>
              </a:pPr>
              <a:r>
                <a:rPr lang="en-US" sz="1600" dirty="0">
                  <a:latin typeface="+mj-lt"/>
                </a:rPr>
                <a:t> </a:t>
              </a:r>
              <a:r>
                <a:rPr lang="en-US" sz="1600" b="1" dirty="0">
                  <a:latin typeface="+mj-lt"/>
                </a:rPr>
                <a:t>DATA STORE</a:t>
              </a:r>
            </a:p>
            <a:p>
              <a:pPr lvl="2" eaLnBrk="0" hangingPunct="0">
                <a:buClr>
                  <a:srgbClr val="FF0000"/>
                </a:buClr>
                <a:buSzPct val="120000"/>
                <a:buFont typeface="Wingdings" pitchFamily="2" charset="2"/>
                <a:buChar char="ª"/>
                <a:defRPr/>
              </a:pPr>
              <a:r>
                <a:rPr lang="en-US" sz="1600" b="1" dirty="0">
                  <a:latin typeface="+mj-lt"/>
                </a:rPr>
                <a:t> SIMPANAN DATA</a:t>
              </a:r>
            </a:p>
            <a:p>
              <a:pPr lvl="1" eaLnBrk="0" hangingPunct="0">
                <a:buClr>
                  <a:srgbClr val="FF0000"/>
                </a:buClr>
                <a:buSzPct val="120000"/>
                <a:buFont typeface="Wingdings" pitchFamily="2" charset="2"/>
                <a:buChar char="ª"/>
                <a:defRPr/>
              </a:pPr>
              <a:endParaRPr lang="en-US" sz="1600" dirty="0">
                <a:latin typeface="+mj-lt"/>
              </a:endParaRPr>
            </a:p>
            <a:p>
              <a:pPr lvl="1" eaLnBrk="0" hangingPunct="0">
                <a:buClr>
                  <a:srgbClr val="FF0000"/>
                </a:buClr>
                <a:buSzPct val="120000"/>
                <a:buFont typeface="Wingdings" pitchFamily="2" charset="2"/>
                <a:buChar char="ª"/>
                <a:defRPr/>
              </a:pPr>
              <a:endParaRPr lang="en-US" sz="1600" dirty="0">
                <a:latin typeface="+mj-lt"/>
              </a:endParaRPr>
            </a:p>
            <a:p>
              <a:pPr lvl="1" eaLnBrk="0" hangingPunct="0">
                <a:buClr>
                  <a:srgbClr val="FF0000"/>
                </a:buClr>
                <a:buSzPct val="120000"/>
                <a:buFont typeface="Wingdings" pitchFamily="2" charset="2"/>
                <a:buChar char="ª"/>
                <a:defRPr/>
              </a:pPr>
              <a:r>
                <a:rPr lang="en-US" sz="1600" dirty="0">
                  <a:latin typeface="+mj-lt"/>
                </a:rPr>
                <a:t> </a:t>
              </a:r>
              <a:r>
                <a:rPr lang="en-US" sz="1600" b="1" dirty="0">
                  <a:latin typeface="+mj-lt"/>
                </a:rPr>
                <a:t>DATA FLOW</a:t>
              </a:r>
            </a:p>
            <a:p>
              <a:pPr lvl="2" eaLnBrk="0" hangingPunct="0">
                <a:buClr>
                  <a:srgbClr val="FF0000"/>
                </a:buClr>
                <a:buSzPct val="120000"/>
                <a:buFont typeface="Wingdings" pitchFamily="2" charset="2"/>
                <a:buChar char="ª"/>
                <a:defRPr/>
              </a:pPr>
              <a:r>
                <a:rPr lang="en-US" sz="1600" b="1" dirty="0">
                  <a:latin typeface="+mj-lt"/>
                </a:rPr>
                <a:t> ALIRAN DATA</a:t>
              </a:r>
            </a:p>
            <a:p>
              <a:pPr lvl="1" eaLnBrk="0" hangingPunct="0">
                <a:buClr>
                  <a:srgbClr val="FF0000"/>
                </a:buClr>
                <a:buSzPct val="120000"/>
                <a:buFont typeface="Wingdings" pitchFamily="2" charset="2"/>
                <a:buChar char="ª"/>
                <a:defRPr/>
              </a:pPr>
              <a:endParaRPr lang="en-US" sz="1600" dirty="0">
                <a:latin typeface="+mj-lt"/>
              </a:endParaRPr>
            </a:p>
            <a:p>
              <a:pPr lvl="1" eaLnBrk="0" hangingPunct="0">
                <a:buClr>
                  <a:srgbClr val="FF0000"/>
                </a:buClr>
                <a:buSzPct val="120000"/>
                <a:buFont typeface="Wingdings" pitchFamily="2" charset="2"/>
                <a:buChar char="ª"/>
                <a:defRPr/>
              </a:pPr>
              <a:endParaRPr lang="en-US" sz="1600" dirty="0">
                <a:latin typeface="+mj-lt"/>
              </a:endParaRPr>
            </a:p>
            <a:p>
              <a:pPr lvl="1" eaLnBrk="0" hangingPunct="0">
                <a:buClr>
                  <a:srgbClr val="FF0000"/>
                </a:buClr>
                <a:buSzPct val="120000"/>
                <a:buFont typeface="Wingdings" pitchFamily="2" charset="2"/>
                <a:buChar char="ª"/>
                <a:defRPr/>
              </a:pPr>
              <a:endParaRPr lang="en-US" sz="1600" dirty="0">
                <a:latin typeface="+mj-lt"/>
              </a:endParaRPr>
            </a:p>
            <a:p>
              <a:pPr lvl="1" eaLnBrk="0" hangingPunct="0">
                <a:buClr>
                  <a:srgbClr val="FF0000"/>
                </a:buClr>
                <a:buSzPct val="120000"/>
                <a:buFont typeface="Wingdings" pitchFamily="2" charset="2"/>
                <a:buChar char="ª"/>
                <a:defRPr/>
              </a:pPr>
              <a:r>
                <a:rPr lang="en-US" sz="1600" dirty="0">
                  <a:latin typeface="+mj-lt"/>
                </a:rPr>
                <a:t> </a:t>
              </a:r>
              <a:r>
                <a:rPr lang="en-US" sz="1600" b="1" dirty="0">
                  <a:latin typeface="+mj-lt"/>
                </a:rPr>
                <a:t>TERMINATOR</a:t>
              </a:r>
            </a:p>
            <a:p>
              <a:pPr lvl="2" eaLnBrk="0" hangingPunct="0">
                <a:buClr>
                  <a:srgbClr val="FF0000"/>
                </a:buClr>
                <a:buSzPct val="120000"/>
                <a:buFont typeface="Wingdings" pitchFamily="2" charset="2"/>
                <a:buChar char="ª"/>
                <a:defRPr/>
              </a:pPr>
              <a:r>
                <a:rPr lang="en-US" sz="1600" b="1" dirty="0">
                  <a:latin typeface="+mj-lt"/>
                </a:rPr>
                <a:t> EXTERNAL ENTITY</a:t>
              </a:r>
            </a:p>
          </p:txBody>
        </p:sp>
        <p:sp>
          <p:nvSpPr>
            <p:cNvPr id="31" name="AutoShape 7"/>
            <p:cNvSpPr>
              <a:spLocks noChangeArrowheads="1"/>
            </p:cNvSpPr>
            <p:nvPr/>
          </p:nvSpPr>
          <p:spPr bwMode="auto">
            <a:xfrm>
              <a:off x="3267" y="1488"/>
              <a:ext cx="508" cy="451"/>
            </a:xfrm>
            <a:prstGeom prst="roundRect">
              <a:avLst>
                <a:gd name="adj" fmla="val 1248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+mj-lt"/>
              </a:endParaRPr>
            </a:p>
          </p:txBody>
        </p:sp>
        <p:sp>
          <p:nvSpPr>
            <p:cNvPr id="32" name="Oval 8"/>
            <p:cNvSpPr>
              <a:spLocks noChangeArrowheads="1"/>
            </p:cNvSpPr>
            <p:nvPr/>
          </p:nvSpPr>
          <p:spPr bwMode="auto">
            <a:xfrm>
              <a:off x="4275" y="1488"/>
              <a:ext cx="448" cy="45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+mj-lt"/>
              </a:endParaRPr>
            </a:p>
          </p:txBody>
        </p:sp>
        <p:grpSp>
          <p:nvGrpSpPr>
            <p:cNvPr id="13319" name="Group 9"/>
            <p:cNvGrpSpPr>
              <a:grpSpLocks/>
            </p:cNvGrpSpPr>
            <p:nvPr/>
          </p:nvGrpSpPr>
          <p:grpSpPr bwMode="auto">
            <a:xfrm>
              <a:off x="3120" y="2208"/>
              <a:ext cx="719" cy="192"/>
              <a:chOff x="2257" y="2304"/>
              <a:chExt cx="719" cy="192"/>
            </a:xfrm>
          </p:grpSpPr>
          <p:sp>
            <p:nvSpPr>
              <p:cNvPr id="48" name="Line 10"/>
              <p:cNvSpPr>
                <a:spLocks noChangeShapeType="1"/>
              </p:cNvSpPr>
              <p:nvPr/>
            </p:nvSpPr>
            <p:spPr bwMode="auto">
              <a:xfrm>
                <a:off x="2257" y="2304"/>
                <a:ext cx="71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id-ID">
                  <a:latin typeface="+mj-lt"/>
                </a:endParaRPr>
              </a:p>
            </p:txBody>
          </p:sp>
          <p:sp>
            <p:nvSpPr>
              <p:cNvPr id="49" name="Line 11"/>
              <p:cNvSpPr>
                <a:spLocks noChangeShapeType="1"/>
              </p:cNvSpPr>
              <p:nvPr/>
            </p:nvSpPr>
            <p:spPr bwMode="auto">
              <a:xfrm>
                <a:off x="2257" y="2496"/>
                <a:ext cx="71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id-ID">
                  <a:latin typeface="+mj-lt"/>
                </a:endParaRPr>
              </a:p>
            </p:txBody>
          </p:sp>
        </p:grpSp>
        <p:grpSp>
          <p:nvGrpSpPr>
            <p:cNvPr id="13320" name="Group 12"/>
            <p:cNvGrpSpPr>
              <a:grpSpLocks/>
            </p:cNvGrpSpPr>
            <p:nvPr/>
          </p:nvGrpSpPr>
          <p:grpSpPr bwMode="auto">
            <a:xfrm>
              <a:off x="4080" y="2208"/>
              <a:ext cx="719" cy="192"/>
              <a:chOff x="3217" y="2304"/>
              <a:chExt cx="719" cy="192"/>
            </a:xfrm>
          </p:grpSpPr>
          <p:sp>
            <p:nvSpPr>
              <p:cNvPr id="46" name="Line 13"/>
              <p:cNvSpPr>
                <a:spLocks noChangeShapeType="1"/>
              </p:cNvSpPr>
              <p:nvPr/>
            </p:nvSpPr>
            <p:spPr bwMode="auto">
              <a:xfrm>
                <a:off x="3217" y="2304"/>
                <a:ext cx="71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id-ID">
                  <a:latin typeface="+mj-lt"/>
                </a:endParaRPr>
              </a:p>
            </p:txBody>
          </p:sp>
          <p:sp>
            <p:nvSpPr>
              <p:cNvPr id="47" name="Line 14"/>
              <p:cNvSpPr>
                <a:spLocks noChangeShapeType="1"/>
              </p:cNvSpPr>
              <p:nvPr/>
            </p:nvSpPr>
            <p:spPr bwMode="auto">
              <a:xfrm>
                <a:off x="3217" y="2496"/>
                <a:ext cx="71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id-ID">
                  <a:latin typeface="+mj-lt"/>
                </a:endParaRPr>
              </a:p>
            </p:txBody>
          </p:sp>
        </p:grpSp>
        <p:sp>
          <p:nvSpPr>
            <p:cNvPr id="35" name="Line 15"/>
            <p:cNvSpPr>
              <a:spLocks noChangeShapeType="1"/>
            </p:cNvSpPr>
            <p:nvPr/>
          </p:nvSpPr>
          <p:spPr bwMode="auto">
            <a:xfrm>
              <a:off x="4079" y="2209"/>
              <a:ext cx="0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+mj-lt"/>
              </a:endParaRPr>
            </a:p>
          </p:txBody>
        </p:sp>
        <p:sp>
          <p:nvSpPr>
            <p:cNvPr id="36" name="Line 16"/>
            <p:cNvSpPr>
              <a:spLocks noChangeShapeType="1"/>
            </p:cNvSpPr>
            <p:nvPr/>
          </p:nvSpPr>
          <p:spPr bwMode="auto">
            <a:xfrm>
              <a:off x="4271" y="2209"/>
              <a:ext cx="0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+mj-lt"/>
              </a:endParaRPr>
            </a:p>
          </p:txBody>
        </p:sp>
        <p:sp>
          <p:nvSpPr>
            <p:cNvPr id="37" name="Arc 17"/>
            <p:cNvSpPr>
              <a:spLocks/>
            </p:cNvSpPr>
            <p:nvPr/>
          </p:nvSpPr>
          <p:spPr bwMode="auto">
            <a:xfrm>
              <a:off x="3166" y="2737"/>
              <a:ext cx="625" cy="478"/>
            </a:xfrm>
            <a:custGeom>
              <a:avLst/>
              <a:gdLst>
                <a:gd name="T0" fmla="*/ 0 w 21635"/>
                <a:gd name="T1" fmla="*/ 0 h 21600"/>
                <a:gd name="T2" fmla="*/ 0 w 21635"/>
                <a:gd name="T3" fmla="*/ 0 h 21600"/>
                <a:gd name="T4" fmla="*/ 0 w 2163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5"/>
                <a:gd name="T10" fmla="*/ 0 h 21600"/>
                <a:gd name="T11" fmla="*/ 21635 w 2163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5" h="21600" fill="none" extrusionOk="0">
                  <a:moveTo>
                    <a:pt x="0" y="0"/>
                  </a:moveTo>
                  <a:cubicBezTo>
                    <a:pt x="11" y="0"/>
                    <a:pt x="23" y="-1"/>
                    <a:pt x="35" y="0"/>
                  </a:cubicBezTo>
                  <a:cubicBezTo>
                    <a:pt x="11964" y="0"/>
                    <a:pt x="21635" y="9670"/>
                    <a:pt x="21635" y="21600"/>
                  </a:cubicBezTo>
                </a:path>
                <a:path w="21635" h="21600" stroke="0" extrusionOk="0">
                  <a:moveTo>
                    <a:pt x="0" y="0"/>
                  </a:moveTo>
                  <a:cubicBezTo>
                    <a:pt x="11" y="0"/>
                    <a:pt x="23" y="-1"/>
                    <a:pt x="35" y="0"/>
                  </a:cubicBezTo>
                  <a:cubicBezTo>
                    <a:pt x="11964" y="0"/>
                    <a:pt x="21635" y="9670"/>
                    <a:pt x="21635" y="21600"/>
                  </a:cubicBezTo>
                  <a:lnTo>
                    <a:pt x="35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+mj-lt"/>
              </a:endParaRPr>
            </a:p>
          </p:txBody>
        </p:sp>
        <p:sp>
          <p:nvSpPr>
            <p:cNvPr id="38" name="Line 18"/>
            <p:cNvSpPr>
              <a:spLocks noChangeShapeType="1"/>
            </p:cNvSpPr>
            <p:nvPr/>
          </p:nvSpPr>
          <p:spPr bwMode="auto">
            <a:xfrm flipH="1">
              <a:off x="3120" y="2735"/>
              <a:ext cx="4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+mj-lt"/>
              </a:endParaRPr>
            </a:p>
          </p:txBody>
        </p:sp>
        <p:sp>
          <p:nvSpPr>
            <p:cNvPr id="39" name="Line 19"/>
            <p:cNvSpPr>
              <a:spLocks noChangeShapeType="1"/>
            </p:cNvSpPr>
            <p:nvPr/>
          </p:nvSpPr>
          <p:spPr bwMode="auto">
            <a:xfrm flipV="1">
              <a:off x="4032" y="2688"/>
              <a:ext cx="335" cy="4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+mj-lt"/>
              </a:endParaRPr>
            </a:p>
          </p:txBody>
        </p:sp>
        <p:sp>
          <p:nvSpPr>
            <p:cNvPr id="40" name="Line 20"/>
            <p:cNvSpPr>
              <a:spLocks noChangeShapeType="1"/>
            </p:cNvSpPr>
            <p:nvPr/>
          </p:nvSpPr>
          <p:spPr bwMode="auto">
            <a:xfrm>
              <a:off x="4655" y="2736"/>
              <a:ext cx="0" cy="3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+mj-lt"/>
              </a:endParaRPr>
            </a:p>
          </p:txBody>
        </p:sp>
        <p:sp>
          <p:nvSpPr>
            <p:cNvPr id="41" name="Line 21"/>
            <p:cNvSpPr>
              <a:spLocks noChangeShapeType="1"/>
            </p:cNvSpPr>
            <p:nvPr/>
          </p:nvSpPr>
          <p:spPr bwMode="auto">
            <a:xfrm>
              <a:off x="4656" y="3119"/>
              <a:ext cx="2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+mj-lt"/>
              </a:endParaRPr>
            </a:p>
          </p:txBody>
        </p:sp>
        <p:sp>
          <p:nvSpPr>
            <p:cNvPr id="42" name="Rectangle 22"/>
            <p:cNvSpPr>
              <a:spLocks noChangeArrowheads="1"/>
            </p:cNvSpPr>
            <p:nvPr/>
          </p:nvSpPr>
          <p:spPr bwMode="auto">
            <a:xfrm>
              <a:off x="3264" y="3456"/>
              <a:ext cx="712" cy="4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+mj-lt"/>
              </a:endParaRPr>
            </a:p>
          </p:txBody>
        </p:sp>
        <p:grpSp>
          <p:nvGrpSpPr>
            <p:cNvPr id="13329" name="Group 23"/>
            <p:cNvGrpSpPr>
              <a:grpSpLocks/>
            </p:cNvGrpSpPr>
            <p:nvPr/>
          </p:nvGrpSpPr>
          <p:grpSpPr bwMode="auto">
            <a:xfrm>
              <a:off x="4368" y="3456"/>
              <a:ext cx="163" cy="282"/>
              <a:chOff x="3696" y="3456"/>
              <a:chExt cx="163" cy="282"/>
            </a:xfrm>
          </p:grpSpPr>
          <p:sp>
            <p:nvSpPr>
              <p:cNvPr id="44" name="Rectangle 24"/>
              <p:cNvSpPr>
                <a:spLocks noChangeArrowheads="1"/>
              </p:cNvSpPr>
              <p:nvPr/>
            </p:nvSpPr>
            <p:spPr bwMode="auto">
              <a:xfrm>
                <a:off x="3744" y="3504"/>
                <a:ext cx="115" cy="23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id-ID">
                  <a:latin typeface="+mj-lt"/>
                </a:endParaRPr>
              </a:p>
            </p:txBody>
          </p:sp>
          <p:sp>
            <p:nvSpPr>
              <p:cNvPr id="45" name="Rectangle 25"/>
              <p:cNvSpPr>
                <a:spLocks noChangeArrowheads="1"/>
              </p:cNvSpPr>
              <p:nvPr/>
            </p:nvSpPr>
            <p:spPr bwMode="auto">
              <a:xfrm>
                <a:off x="3696" y="3456"/>
                <a:ext cx="115" cy="23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id-ID">
                  <a:latin typeface="+mj-lt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d-ID" dirty="0" smtClean="0"/>
              <a:t>DFD cont...</a:t>
            </a:r>
            <a:endParaRPr lang="id-ID" dirty="0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533400" y="1700213"/>
            <a:ext cx="8129588" cy="4670425"/>
            <a:chOff x="336" y="672"/>
            <a:chExt cx="5121" cy="3264"/>
          </a:xfrm>
        </p:grpSpPr>
        <p:grpSp>
          <p:nvGrpSpPr>
            <p:cNvPr id="14340" name="Group 6"/>
            <p:cNvGrpSpPr>
              <a:grpSpLocks/>
            </p:cNvGrpSpPr>
            <p:nvPr/>
          </p:nvGrpSpPr>
          <p:grpSpPr bwMode="auto">
            <a:xfrm>
              <a:off x="1040" y="672"/>
              <a:ext cx="3648" cy="3264"/>
              <a:chOff x="1040" y="672"/>
              <a:chExt cx="3648" cy="3264"/>
            </a:xfrm>
          </p:grpSpPr>
          <p:grpSp>
            <p:nvGrpSpPr>
              <p:cNvPr id="14345" name="Group 7"/>
              <p:cNvGrpSpPr>
                <a:grpSpLocks/>
              </p:cNvGrpSpPr>
              <p:nvPr/>
            </p:nvGrpSpPr>
            <p:grpSpPr bwMode="auto">
              <a:xfrm>
                <a:off x="2192" y="672"/>
                <a:ext cx="1680" cy="912"/>
                <a:chOff x="2192" y="672"/>
                <a:chExt cx="1680" cy="912"/>
              </a:xfrm>
            </p:grpSpPr>
            <p:sp>
              <p:nvSpPr>
                <p:cNvPr id="14408" name="Oval 8"/>
                <p:cNvSpPr>
                  <a:spLocks noChangeArrowheads="1"/>
                </p:cNvSpPr>
                <p:nvPr/>
              </p:nvSpPr>
              <p:spPr bwMode="auto">
                <a:xfrm>
                  <a:off x="2912" y="912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id-ID"/>
                </a:p>
              </p:txBody>
            </p:sp>
            <p:sp>
              <p:nvSpPr>
                <p:cNvPr id="14409" name="Rectangle 9"/>
                <p:cNvSpPr>
                  <a:spLocks noChangeArrowheads="1"/>
                </p:cNvSpPr>
                <p:nvPr/>
              </p:nvSpPr>
              <p:spPr bwMode="auto">
                <a:xfrm>
                  <a:off x="2432" y="720"/>
                  <a:ext cx="384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id-ID"/>
                </a:p>
              </p:txBody>
            </p:sp>
            <p:sp>
              <p:nvSpPr>
                <p:cNvPr id="14410" name="Rectangle 10"/>
                <p:cNvSpPr>
                  <a:spLocks noChangeArrowheads="1"/>
                </p:cNvSpPr>
                <p:nvPr/>
              </p:nvSpPr>
              <p:spPr bwMode="auto">
                <a:xfrm>
                  <a:off x="3248" y="720"/>
                  <a:ext cx="384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id-ID"/>
                </a:p>
              </p:txBody>
            </p:sp>
            <p:sp>
              <p:nvSpPr>
                <p:cNvPr id="14411" name="Rectangle 11"/>
                <p:cNvSpPr>
                  <a:spLocks noChangeArrowheads="1"/>
                </p:cNvSpPr>
                <p:nvPr/>
              </p:nvSpPr>
              <p:spPr bwMode="auto">
                <a:xfrm>
                  <a:off x="2912" y="1296"/>
                  <a:ext cx="384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id-ID"/>
                </a:p>
              </p:txBody>
            </p:sp>
            <p:cxnSp>
              <p:nvCxnSpPr>
                <p:cNvPr id="14412" name="AutoShape 12"/>
                <p:cNvCxnSpPr>
                  <a:cxnSpLocks noChangeShapeType="1"/>
                  <a:stCxn id="14411" idx="0"/>
                  <a:endCxn id="14408" idx="4"/>
                </p:cNvCxnSpPr>
                <p:nvPr/>
              </p:nvCxnSpPr>
              <p:spPr bwMode="auto">
                <a:xfrm flipH="1" flipV="1">
                  <a:off x="3056" y="1200"/>
                  <a:ext cx="48" cy="96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</p:cxnSp>
            <p:cxnSp>
              <p:nvCxnSpPr>
                <p:cNvPr id="14413" name="AutoShape 13"/>
                <p:cNvCxnSpPr>
                  <a:cxnSpLocks noChangeShapeType="1"/>
                  <a:stCxn id="14409" idx="2"/>
                  <a:endCxn id="14408" idx="2"/>
                </p:cNvCxnSpPr>
                <p:nvPr/>
              </p:nvCxnSpPr>
              <p:spPr bwMode="auto">
                <a:xfrm rot="16200000" flipH="1">
                  <a:off x="2720" y="864"/>
                  <a:ext cx="96" cy="288"/>
                </a:xfrm>
                <a:prstGeom prst="bentConnector2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</p:cxnSp>
            <p:cxnSp>
              <p:nvCxnSpPr>
                <p:cNvPr id="14414" name="AutoShape 14"/>
                <p:cNvCxnSpPr>
                  <a:cxnSpLocks noChangeShapeType="1"/>
                  <a:stCxn id="14408" idx="6"/>
                  <a:endCxn id="14410" idx="2"/>
                </p:cNvCxnSpPr>
                <p:nvPr/>
              </p:nvCxnSpPr>
              <p:spPr bwMode="auto">
                <a:xfrm flipV="1">
                  <a:off x="3200" y="960"/>
                  <a:ext cx="240" cy="96"/>
                </a:xfrm>
                <a:prstGeom prst="bentConnector2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</p:cxnSp>
            <p:sp>
              <p:nvSpPr>
                <p:cNvPr id="14415" name="Rectangle 15"/>
                <p:cNvSpPr>
                  <a:spLocks noChangeArrowheads="1"/>
                </p:cNvSpPr>
                <p:nvPr/>
              </p:nvSpPr>
              <p:spPr bwMode="auto">
                <a:xfrm>
                  <a:off x="2192" y="672"/>
                  <a:ext cx="1680" cy="91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id-ID"/>
                </a:p>
              </p:txBody>
            </p:sp>
          </p:grpSp>
          <p:grpSp>
            <p:nvGrpSpPr>
              <p:cNvPr id="14346" name="Group 16"/>
              <p:cNvGrpSpPr>
                <a:grpSpLocks/>
              </p:cNvGrpSpPr>
              <p:nvPr/>
            </p:nvGrpSpPr>
            <p:grpSpPr bwMode="auto">
              <a:xfrm>
                <a:off x="2192" y="1632"/>
                <a:ext cx="1680" cy="1008"/>
                <a:chOff x="2192" y="1632"/>
                <a:chExt cx="1680" cy="1008"/>
              </a:xfrm>
            </p:grpSpPr>
            <p:sp>
              <p:nvSpPr>
                <p:cNvPr id="14384" name="Oval 17"/>
                <p:cNvSpPr>
                  <a:spLocks noChangeArrowheads="1"/>
                </p:cNvSpPr>
                <p:nvPr/>
              </p:nvSpPr>
              <p:spPr bwMode="auto">
                <a:xfrm>
                  <a:off x="2480" y="2064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id-ID"/>
                </a:p>
              </p:txBody>
            </p:sp>
            <p:sp>
              <p:nvSpPr>
                <p:cNvPr id="14385" name="Oval 18"/>
                <p:cNvSpPr>
                  <a:spLocks noChangeArrowheads="1"/>
                </p:cNvSpPr>
                <p:nvPr/>
              </p:nvSpPr>
              <p:spPr bwMode="auto">
                <a:xfrm>
                  <a:off x="2864" y="1680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id-ID"/>
                </a:p>
              </p:txBody>
            </p:sp>
            <p:sp>
              <p:nvSpPr>
                <p:cNvPr id="14386" name="Oval 19"/>
                <p:cNvSpPr>
                  <a:spLocks noChangeArrowheads="1"/>
                </p:cNvSpPr>
                <p:nvPr/>
              </p:nvSpPr>
              <p:spPr bwMode="auto">
                <a:xfrm>
                  <a:off x="3344" y="2016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id-ID"/>
                </a:p>
              </p:txBody>
            </p:sp>
            <p:sp>
              <p:nvSpPr>
                <p:cNvPr id="14387" name="Oval 20"/>
                <p:cNvSpPr>
                  <a:spLocks noChangeArrowheads="1"/>
                </p:cNvSpPr>
                <p:nvPr/>
              </p:nvSpPr>
              <p:spPr bwMode="auto">
                <a:xfrm>
                  <a:off x="2912" y="2160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id-ID"/>
                </a:p>
              </p:txBody>
            </p:sp>
            <p:cxnSp>
              <p:nvCxnSpPr>
                <p:cNvPr id="14388" name="AutoShape 21"/>
                <p:cNvCxnSpPr>
                  <a:cxnSpLocks noChangeShapeType="1"/>
                  <a:stCxn id="14384" idx="0"/>
                  <a:endCxn id="14385" idx="2"/>
                </p:cNvCxnSpPr>
                <p:nvPr/>
              </p:nvCxnSpPr>
              <p:spPr bwMode="auto">
                <a:xfrm rot="-5400000">
                  <a:off x="2624" y="1824"/>
                  <a:ext cx="240" cy="240"/>
                </a:xfrm>
                <a:prstGeom prst="curvedConnector2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14389" name="AutoShape 22"/>
                <p:cNvCxnSpPr>
                  <a:cxnSpLocks noChangeShapeType="1"/>
                  <a:stCxn id="14387" idx="3"/>
                  <a:endCxn id="14384" idx="4"/>
                </p:cNvCxnSpPr>
                <p:nvPr/>
              </p:nvCxnSpPr>
              <p:spPr bwMode="auto">
                <a:xfrm rot="16200000" flipV="1">
                  <a:off x="2762" y="2214"/>
                  <a:ext cx="54" cy="330"/>
                </a:xfrm>
                <a:prstGeom prst="curvedConnector3">
                  <a:avLst>
                    <a:gd name="adj1" fmla="val -344444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14390" name="AutoShape 23"/>
                <p:cNvCxnSpPr>
                  <a:cxnSpLocks noChangeShapeType="1"/>
                  <a:stCxn id="14385" idx="6"/>
                  <a:endCxn id="14386" idx="0"/>
                </p:cNvCxnSpPr>
                <p:nvPr/>
              </p:nvCxnSpPr>
              <p:spPr bwMode="auto">
                <a:xfrm>
                  <a:off x="3152" y="1824"/>
                  <a:ext cx="336" cy="192"/>
                </a:xfrm>
                <a:prstGeom prst="curvedConnector2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14391" name="AutoShape 24"/>
                <p:cNvCxnSpPr>
                  <a:cxnSpLocks noChangeShapeType="1"/>
                  <a:stCxn id="14387" idx="6"/>
                  <a:endCxn id="14386" idx="4"/>
                </p:cNvCxnSpPr>
                <p:nvPr/>
              </p:nvCxnSpPr>
              <p:spPr bwMode="auto">
                <a:xfrm>
                  <a:off x="3200" y="2304"/>
                  <a:ext cx="288" cy="1"/>
                </a:xfrm>
                <a:prstGeom prst="curvedConnector4">
                  <a:avLst>
                    <a:gd name="adj1" fmla="val 25000"/>
                    <a:gd name="adj2" fmla="val 14400005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14392" name="Rectangle 25"/>
                <p:cNvSpPr>
                  <a:spLocks noChangeArrowheads="1"/>
                </p:cNvSpPr>
                <p:nvPr/>
              </p:nvSpPr>
              <p:spPr bwMode="auto">
                <a:xfrm>
                  <a:off x="2192" y="1632"/>
                  <a:ext cx="1680" cy="100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id-ID"/>
                </a:p>
              </p:txBody>
            </p:sp>
            <p:sp>
              <p:nvSpPr>
                <p:cNvPr id="14393" name="Line 26"/>
                <p:cNvSpPr>
                  <a:spLocks noChangeShapeType="1"/>
                </p:cNvSpPr>
                <p:nvPr/>
              </p:nvSpPr>
              <p:spPr bwMode="auto">
                <a:xfrm>
                  <a:off x="2288" y="1872"/>
                  <a:ext cx="192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sm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4394" name="Line 27"/>
                <p:cNvSpPr>
                  <a:spLocks noChangeShapeType="1"/>
                </p:cNvSpPr>
                <p:nvPr/>
              </p:nvSpPr>
              <p:spPr bwMode="auto">
                <a:xfrm flipH="1" flipV="1">
                  <a:off x="3104" y="2448"/>
                  <a:ext cx="96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sm" len="med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4395" name="Line 28"/>
                <p:cNvSpPr>
                  <a:spLocks noChangeShapeType="1"/>
                </p:cNvSpPr>
                <p:nvPr/>
              </p:nvSpPr>
              <p:spPr bwMode="auto">
                <a:xfrm>
                  <a:off x="3632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sm" len="med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14396" name="Group 29"/>
                <p:cNvGrpSpPr>
                  <a:grpSpLocks/>
                </p:cNvGrpSpPr>
                <p:nvPr/>
              </p:nvGrpSpPr>
              <p:grpSpPr bwMode="auto">
                <a:xfrm>
                  <a:off x="2912" y="1680"/>
                  <a:ext cx="158" cy="154"/>
                  <a:chOff x="2496" y="2880"/>
                  <a:chExt cx="158" cy="154"/>
                </a:xfrm>
              </p:grpSpPr>
              <p:sp>
                <p:nvSpPr>
                  <p:cNvPr id="14406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96" y="2880"/>
                    <a:ext cx="158" cy="1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 eaLnBrk="0" hangingPunct="0"/>
                    <a:r>
                      <a:rPr lang="en-US" sz="1000"/>
                      <a:t>1</a:t>
                    </a:r>
                    <a:endParaRPr lang="en-US" sz="1200"/>
                  </a:p>
                </p:txBody>
              </p:sp>
              <p:sp>
                <p:nvSpPr>
                  <p:cNvPr id="14407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2880"/>
                    <a:ext cx="144" cy="1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id-ID"/>
                  </a:p>
                </p:txBody>
              </p:sp>
            </p:grpSp>
            <p:grpSp>
              <p:nvGrpSpPr>
                <p:cNvPr id="14397" name="Group 32"/>
                <p:cNvGrpSpPr>
                  <a:grpSpLocks/>
                </p:cNvGrpSpPr>
                <p:nvPr/>
              </p:nvGrpSpPr>
              <p:grpSpPr bwMode="auto">
                <a:xfrm>
                  <a:off x="3440" y="2016"/>
                  <a:ext cx="158" cy="154"/>
                  <a:chOff x="2496" y="2880"/>
                  <a:chExt cx="158" cy="154"/>
                </a:xfrm>
              </p:grpSpPr>
              <p:sp>
                <p:nvSpPr>
                  <p:cNvPr id="14404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96" y="2880"/>
                    <a:ext cx="158" cy="1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 eaLnBrk="0" hangingPunct="0"/>
                    <a:r>
                      <a:rPr lang="en-US" sz="1000"/>
                      <a:t>2</a:t>
                    </a:r>
                    <a:endParaRPr lang="en-US" sz="1200"/>
                  </a:p>
                </p:txBody>
              </p:sp>
              <p:sp>
                <p:nvSpPr>
                  <p:cNvPr id="14405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2880"/>
                    <a:ext cx="144" cy="1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id-ID"/>
                  </a:p>
                </p:txBody>
              </p:sp>
            </p:grpSp>
            <p:grpSp>
              <p:nvGrpSpPr>
                <p:cNvPr id="14398" name="Group 35"/>
                <p:cNvGrpSpPr>
                  <a:grpSpLocks/>
                </p:cNvGrpSpPr>
                <p:nvPr/>
              </p:nvGrpSpPr>
              <p:grpSpPr bwMode="auto">
                <a:xfrm>
                  <a:off x="2960" y="2160"/>
                  <a:ext cx="158" cy="154"/>
                  <a:chOff x="2496" y="2880"/>
                  <a:chExt cx="158" cy="154"/>
                </a:xfrm>
              </p:grpSpPr>
              <p:sp>
                <p:nvSpPr>
                  <p:cNvPr id="14402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96" y="2880"/>
                    <a:ext cx="158" cy="1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 eaLnBrk="0" hangingPunct="0"/>
                    <a:r>
                      <a:rPr lang="en-US" sz="1000"/>
                      <a:t>3</a:t>
                    </a:r>
                    <a:endParaRPr lang="en-US" sz="1200"/>
                  </a:p>
                </p:txBody>
              </p:sp>
              <p:sp>
                <p:nvSpPr>
                  <p:cNvPr id="14403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2880"/>
                    <a:ext cx="144" cy="1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id-ID"/>
                  </a:p>
                </p:txBody>
              </p:sp>
            </p:grpSp>
            <p:grpSp>
              <p:nvGrpSpPr>
                <p:cNvPr id="14399" name="Group 38"/>
                <p:cNvGrpSpPr>
                  <a:grpSpLocks/>
                </p:cNvGrpSpPr>
                <p:nvPr/>
              </p:nvGrpSpPr>
              <p:grpSpPr bwMode="auto">
                <a:xfrm>
                  <a:off x="2528" y="2064"/>
                  <a:ext cx="158" cy="154"/>
                  <a:chOff x="2496" y="2880"/>
                  <a:chExt cx="158" cy="154"/>
                </a:xfrm>
              </p:grpSpPr>
              <p:sp>
                <p:nvSpPr>
                  <p:cNvPr id="14400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96" y="2880"/>
                    <a:ext cx="158" cy="1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 eaLnBrk="0" hangingPunct="0"/>
                    <a:r>
                      <a:rPr lang="en-US" sz="1000"/>
                      <a:t>4</a:t>
                    </a:r>
                    <a:endParaRPr lang="en-US" sz="1200"/>
                  </a:p>
                </p:txBody>
              </p:sp>
              <p:sp>
                <p:nvSpPr>
                  <p:cNvPr id="14401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2880"/>
                    <a:ext cx="144" cy="1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id-ID"/>
                  </a:p>
                </p:txBody>
              </p:sp>
            </p:grpSp>
          </p:grpSp>
          <p:grpSp>
            <p:nvGrpSpPr>
              <p:cNvPr id="14347" name="Group 41"/>
              <p:cNvGrpSpPr>
                <a:grpSpLocks/>
              </p:cNvGrpSpPr>
              <p:nvPr/>
            </p:nvGrpSpPr>
            <p:grpSpPr bwMode="auto">
              <a:xfrm>
                <a:off x="1040" y="2784"/>
                <a:ext cx="1680" cy="1152"/>
                <a:chOff x="1040" y="2784"/>
                <a:chExt cx="1680" cy="1152"/>
              </a:xfrm>
            </p:grpSpPr>
            <p:sp>
              <p:nvSpPr>
                <p:cNvPr id="14366" name="Oval 42"/>
                <p:cNvSpPr>
                  <a:spLocks noChangeArrowheads="1"/>
                </p:cNvSpPr>
                <p:nvPr/>
              </p:nvSpPr>
              <p:spPr bwMode="auto">
                <a:xfrm>
                  <a:off x="1568" y="2928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id-ID"/>
                </a:p>
              </p:txBody>
            </p:sp>
            <p:sp>
              <p:nvSpPr>
                <p:cNvPr id="14367" name="Oval 43"/>
                <p:cNvSpPr>
                  <a:spLocks noChangeArrowheads="1"/>
                </p:cNvSpPr>
                <p:nvPr/>
              </p:nvSpPr>
              <p:spPr bwMode="auto">
                <a:xfrm>
                  <a:off x="2000" y="3168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id-ID"/>
                </a:p>
              </p:txBody>
            </p:sp>
            <p:sp>
              <p:nvSpPr>
                <p:cNvPr id="14368" name="Oval 44"/>
                <p:cNvSpPr>
                  <a:spLocks noChangeArrowheads="1"/>
                </p:cNvSpPr>
                <p:nvPr/>
              </p:nvSpPr>
              <p:spPr bwMode="auto">
                <a:xfrm>
                  <a:off x="1472" y="3408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id-ID"/>
                </a:p>
              </p:txBody>
            </p:sp>
            <p:grpSp>
              <p:nvGrpSpPr>
                <p:cNvPr id="14369" name="Group 45"/>
                <p:cNvGrpSpPr>
                  <a:grpSpLocks/>
                </p:cNvGrpSpPr>
                <p:nvPr/>
              </p:nvGrpSpPr>
              <p:grpSpPr bwMode="auto">
                <a:xfrm>
                  <a:off x="1616" y="2976"/>
                  <a:ext cx="224" cy="154"/>
                  <a:chOff x="2496" y="2880"/>
                  <a:chExt cx="224" cy="154"/>
                </a:xfrm>
              </p:grpSpPr>
              <p:sp>
                <p:nvSpPr>
                  <p:cNvPr id="14382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96" y="2880"/>
                    <a:ext cx="224" cy="1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 eaLnBrk="0" hangingPunct="0"/>
                    <a:r>
                      <a:rPr lang="en-US" sz="1000"/>
                      <a:t>4.1</a:t>
                    </a:r>
                    <a:endParaRPr lang="en-US" sz="1200"/>
                  </a:p>
                </p:txBody>
              </p:sp>
              <p:sp>
                <p:nvSpPr>
                  <p:cNvPr id="14383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2880"/>
                    <a:ext cx="144" cy="1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id-ID"/>
                  </a:p>
                </p:txBody>
              </p:sp>
            </p:grpSp>
            <p:grpSp>
              <p:nvGrpSpPr>
                <p:cNvPr id="14370" name="Group 48"/>
                <p:cNvGrpSpPr>
                  <a:grpSpLocks/>
                </p:cNvGrpSpPr>
                <p:nvPr/>
              </p:nvGrpSpPr>
              <p:grpSpPr bwMode="auto">
                <a:xfrm>
                  <a:off x="2048" y="3168"/>
                  <a:ext cx="224" cy="154"/>
                  <a:chOff x="2496" y="2880"/>
                  <a:chExt cx="224" cy="154"/>
                </a:xfrm>
              </p:grpSpPr>
              <p:sp>
                <p:nvSpPr>
                  <p:cNvPr id="14380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96" y="2880"/>
                    <a:ext cx="224" cy="1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 eaLnBrk="0" hangingPunct="0"/>
                    <a:r>
                      <a:rPr lang="en-US" sz="1000"/>
                      <a:t>4.2</a:t>
                    </a:r>
                    <a:endParaRPr lang="en-US" sz="1200"/>
                  </a:p>
                </p:txBody>
              </p:sp>
              <p:sp>
                <p:nvSpPr>
                  <p:cNvPr id="14381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2880"/>
                    <a:ext cx="144" cy="1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id-ID"/>
                  </a:p>
                </p:txBody>
              </p:sp>
            </p:grpSp>
            <p:grpSp>
              <p:nvGrpSpPr>
                <p:cNvPr id="14371" name="Group 51"/>
                <p:cNvGrpSpPr>
                  <a:grpSpLocks/>
                </p:cNvGrpSpPr>
                <p:nvPr/>
              </p:nvGrpSpPr>
              <p:grpSpPr bwMode="auto">
                <a:xfrm>
                  <a:off x="1520" y="3408"/>
                  <a:ext cx="224" cy="154"/>
                  <a:chOff x="2496" y="2880"/>
                  <a:chExt cx="224" cy="154"/>
                </a:xfrm>
              </p:grpSpPr>
              <p:sp>
                <p:nvSpPr>
                  <p:cNvPr id="14378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96" y="2880"/>
                    <a:ext cx="224" cy="1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 eaLnBrk="0" hangingPunct="0"/>
                    <a:r>
                      <a:rPr lang="en-US" sz="1000"/>
                      <a:t>4.3</a:t>
                    </a:r>
                    <a:endParaRPr lang="en-US" sz="1200"/>
                  </a:p>
                </p:txBody>
              </p:sp>
              <p:sp>
                <p:nvSpPr>
                  <p:cNvPr id="14379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2880"/>
                    <a:ext cx="144" cy="1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id-ID"/>
                  </a:p>
                </p:txBody>
              </p:sp>
            </p:grpSp>
            <p:sp>
              <p:nvSpPr>
                <p:cNvPr id="14372" name="Line 54"/>
                <p:cNvSpPr>
                  <a:spLocks noChangeShapeType="1"/>
                </p:cNvSpPr>
                <p:nvPr/>
              </p:nvSpPr>
              <p:spPr bwMode="auto">
                <a:xfrm>
                  <a:off x="1184" y="3024"/>
                  <a:ext cx="384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sm" len="med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4373" name="Line 55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712" y="3648"/>
                  <a:ext cx="192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sm" len="med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4374" name="Line 56"/>
                <p:cNvSpPr>
                  <a:spLocks noChangeShapeType="1"/>
                </p:cNvSpPr>
                <p:nvPr/>
              </p:nvSpPr>
              <p:spPr bwMode="auto">
                <a:xfrm>
                  <a:off x="2288" y="3312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sm" len="med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14375" name="AutoShape 57"/>
                <p:cNvCxnSpPr>
                  <a:cxnSpLocks noChangeShapeType="1"/>
                  <a:stCxn id="14366" idx="4"/>
                  <a:endCxn id="14379" idx="0"/>
                </p:cNvCxnSpPr>
                <p:nvPr/>
              </p:nvCxnSpPr>
              <p:spPr bwMode="auto">
                <a:xfrm rot="5400000">
                  <a:off x="1556" y="3252"/>
                  <a:ext cx="192" cy="120"/>
                </a:xfrm>
                <a:prstGeom prst="curvedConnector3">
                  <a:avLst>
                    <a:gd name="adj1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14376" name="AutoShape 58"/>
                <p:cNvCxnSpPr>
                  <a:cxnSpLocks noChangeShapeType="1"/>
                  <a:stCxn id="14366" idx="5"/>
                  <a:endCxn id="14367" idx="2"/>
                </p:cNvCxnSpPr>
                <p:nvPr/>
              </p:nvCxnSpPr>
              <p:spPr bwMode="auto">
                <a:xfrm rot="16200000" flipH="1">
                  <a:off x="1838" y="3150"/>
                  <a:ext cx="138" cy="186"/>
                </a:xfrm>
                <a:prstGeom prst="curvedConnector2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14377" name="Rectangle 59"/>
                <p:cNvSpPr>
                  <a:spLocks noChangeArrowheads="1"/>
                </p:cNvSpPr>
                <p:nvPr/>
              </p:nvSpPr>
              <p:spPr bwMode="auto">
                <a:xfrm>
                  <a:off x="1040" y="2784"/>
                  <a:ext cx="1680" cy="115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id-ID"/>
                </a:p>
              </p:txBody>
            </p:sp>
          </p:grpSp>
          <p:grpSp>
            <p:nvGrpSpPr>
              <p:cNvPr id="14348" name="Group 60"/>
              <p:cNvGrpSpPr>
                <a:grpSpLocks/>
              </p:cNvGrpSpPr>
              <p:nvPr/>
            </p:nvGrpSpPr>
            <p:grpSpPr bwMode="auto">
              <a:xfrm>
                <a:off x="3008" y="2784"/>
                <a:ext cx="1680" cy="1152"/>
                <a:chOff x="3008" y="2784"/>
                <a:chExt cx="1680" cy="1152"/>
              </a:xfrm>
            </p:grpSpPr>
            <p:sp>
              <p:nvSpPr>
                <p:cNvPr id="14353" name="Oval 61"/>
                <p:cNvSpPr>
                  <a:spLocks noChangeArrowheads="1"/>
                </p:cNvSpPr>
                <p:nvPr/>
              </p:nvSpPr>
              <p:spPr bwMode="auto">
                <a:xfrm>
                  <a:off x="3488" y="3024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id-ID"/>
                </a:p>
              </p:txBody>
            </p:sp>
            <p:grpSp>
              <p:nvGrpSpPr>
                <p:cNvPr id="14354" name="Group 62"/>
                <p:cNvGrpSpPr>
                  <a:grpSpLocks/>
                </p:cNvGrpSpPr>
                <p:nvPr/>
              </p:nvGrpSpPr>
              <p:grpSpPr bwMode="auto">
                <a:xfrm>
                  <a:off x="3536" y="3024"/>
                  <a:ext cx="224" cy="154"/>
                  <a:chOff x="2496" y="2880"/>
                  <a:chExt cx="224" cy="154"/>
                </a:xfrm>
              </p:grpSpPr>
              <p:sp>
                <p:nvSpPr>
                  <p:cNvPr id="14364" name="Text Box 6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96" y="2880"/>
                    <a:ext cx="224" cy="1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 eaLnBrk="0" hangingPunct="0"/>
                    <a:r>
                      <a:rPr lang="en-US" sz="1000"/>
                      <a:t>2.2</a:t>
                    </a:r>
                    <a:endParaRPr lang="en-US" sz="1200"/>
                  </a:p>
                </p:txBody>
              </p:sp>
              <p:sp>
                <p:nvSpPr>
                  <p:cNvPr id="14365" name="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2880"/>
                    <a:ext cx="144" cy="1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id-ID"/>
                  </a:p>
                </p:txBody>
              </p:sp>
            </p:grpSp>
            <p:sp>
              <p:nvSpPr>
                <p:cNvPr id="14355" name="Oval 65"/>
                <p:cNvSpPr>
                  <a:spLocks noChangeArrowheads="1"/>
                </p:cNvSpPr>
                <p:nvPr/>
              </p:nvSpPr>
              <p:spPr bwMode="auto">
                <a:xfrm>
                  <a:off x="3968" y="3264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id-ID"/>
                </a:p>
              </p:txBody>
            </p:sp>
            <p:grpSp>
              <p:nvGrpSpPr>
                <p:cNvPr id="14356" name="Group 66"/>
                <p:cNvGrpSpPr>
                  <a:grpSpLocks/>
                </p:cNvGrpSpPr>
                <p:nvPr/>
              </p:nvGrpSpPr>
              <p:grpSpPr bwMode="auto">
                <a:xfrm>
                  <a:off x="4016" y="3264"/>
                  <a:ext cx="224" cy="154"/>
                  <a:chOff x="2496" y="2880"/>
                  <a:chExt cx="224" cy="154"/>
                </a:xfrm>
              </p:grpSpPr>
              <p:sp>
                <p:nvSpPr>
                  <p:cNvPr id="14362" name="Text Box 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96" y="2880"/>
                    <a:ext cx="224" cy="1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 eaLnBrk="0" hangingPunct="0"/>
                    <a:r>
                      <a:rPr lang="en-US" sz="1000"/>
                      <a:t>2.1</a:t>
                    </a:r>
                    <a:endParaRPr lang="en-US" sz="1200"/>
                  </a:p>
                </p:txBody>
              </p:sp>
              <p:sp>
                <p:nvSpPr>
                  <p:cNvPr id="14363" name="Rectangle 68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2880"/>
                    <a:ext cx="144" cy="1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id-ID"/>
                  </a:p>
                </p:txBody>
              </p:sp>
            </p:grpSp>
            <p:cxnSp>
              <p:nvCxnSpPr>
                <p:cNvPr id="14357" name="AutoShape 69"/>
                <p:cNvCxnSpPr>
                  <a:cxnSpLocks noChangeShapeType="1"/>
                  <a:stCxn id="14353" idx="4"/>
                  <a:endCxn id="14355" idx="2"/>
                </p:cNvCxnSpPr>
                <p:nvPr/>
              </p:nvCxnSpPr>
              <p:spPr bwMode="auto">
                <a:xfrm rot="16200000" flipH="1">
                  <a:off x="3752" y="3192"/>
                  <a:ext cx="96" cy="336"/>
                </a:xfrm>
                <a:prstGeom prst="curvedConnector2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14358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3296" y="3312"/>
                  <a:ext cx="24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sm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4359" name="Line 71"/>
                <p:cNvSpPr>
                  <a:spLocks noChangeShapeType="1"/>
                </p:cNvSpPr>
                <p:nvPr/>
              </p:nvSpPr>
              <p:spPr bwMode="auto">
                <a:xfrm flipH="1">
                  <a:off x="4112" y="2928"/>
                  <a:ext cx="48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sm" len="med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4360" name="Line 72"/>
                <p:cNvSpPr>
                  <a:spLocks noChangeShapeType="1"/>
                </p:cNvSpPr>
                <p:nvPr/>
              </p:nvSpPr>
              <p:spPr bwMode="auto">
                <a:xfrm>
                  <a:off x="4160" y="3552"/>
                  <a:ext cx="288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sm" len="med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4361" name="Rectangle 73"/>
                <p:cNvSpPr>
                  <a:spLocks noChangeArrowheads="1"/>
                </p:cNvSpPr>
                <p:nvPr/>
              </p:nvSpPr>
              <p:spPr bwMode="auto">
                <a:xfrm>
                  <a:off x="3008" y="2784"/>
                  <a:ext cx="1680" cy="115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id-ID"/>
                </a:p>
              </p:txBody>
            </p:sp>
          </p:grpSp>
          <p:sp>
            <p:nvSpPr>
              <p:cNvPr id="14349" name="Line 74"/>
              <p:cNvSpPr>
                <a:spLocks noChangeShapeType="1"/>
              </p:cNvSpPr>
              <p:nvPr/>
            </p:nvSpPr>
            <p:spPr bwMode="auto">
              <a:xfrm>
                <a:off x="3632" y="2112"/>
                <a:ext cx="1056" cy="67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350" name="Line 75"/>
              <p:cNvSpPr>
                <a:spLocks noChangeShapeType="1"/>
              </p:cNvSpPr>
              <p:nvPr/>
            </p:nvSpPr>
            <p:spPr bwMode="auto">
              <a:xfrm flipH="1">
                <a:off x="3008" y="2160"/>
                <a:ext cx="336" cy="624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351" name="Line 76"/>
              <p:cNvSpPr>
                <a:spLocks noChangeShapeType="1"/>
              </p:cNvSpPr>
              <p:nvPr/>
            </p:nvSpPr>
            <p:spPr bwMode="auto">
              <a:xfrm flipH="1">
                <a:off x="2720" y="2208"/>
                <a:ext cx="48" cy="576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352" name="Line 77"/>
              <p:cNvSpPr>
                <a:spLocks noChangeShapeType="1"/>
              </p:cNvSpPr>
              <p:nvPr/>
            </p:nvSpPr>
            <p:spPr bwMode="auto">
              <a:xfrm flipH="1">
                <a:off x="1040" y="2112"/>
                <a:ext cx="1488" cy="67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4341" name="Text Box 78"/>
            <p:cNvSpPr txBox="1">
              <a:spLocks noChangeArrowheads="1"/>
            </p:cNvSpPr>
            <p:nvPr/>
          </p:nvSpPr>
          <p:spPr bwMode="auto">
            <a:xfrm>
              <a:off x="4103" y="1015"/>
              <a:ext cx="120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0" hangingPunct="0"/>
              <a:r>
                <a:rPr lang="en-US" sz="1400"/>
                <a:t>DIAGRAM KONTEKS</a:t>
              </a:r>
              <a:endParaRPr lang="en-US" sz="1600"/>
            </a:p>
          </p:txBody>
        </p:sp>
        <p:sp>
          <p:nvSpPr>
            <p:cNvPr id="14342" name="Text Box 79"/>
            <p:cNvSpPr txBox="1">
              <a:spLocks noChangeArrowheads="1"/>
            </p:cNvSpPr>
            <p:nvPr/>
          </p:nvSpPr>
          <p:spPr bwMode="auto">
            <a:xfrm>
              <a:off x="4055" y="1783"/>
              <a:ext cx="1273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0" hangingPunct="0"/>
              <a:r>
                <a:rPr lang="en-US" sz="1400"/>
                <a:t>DIAGRAM 0</a:t>
              </a:r>
            </a:p>
            <a:p>
              <a:pPr eaLnBrk="0" hangingPunct="0"/>
              <a:r>
                <a:rPr lang="en-US" sz="1400"/>
                <a:t>DIAGRAM OVERVIEW</a:t>
              </a:r>
            </a:p>
          </p:txBody>
        </p:sp>
        <p:sp>
          <p:nvSpPr>
            <p:cNvPr id="14343" name="Text Box 80"/>
            <p:cNvSpPr txBox="1">
              <a:spLocks noChangeArrowheads="1"/>
            </p:cNvSpPr>
            <p:nvPr/>
          </p:nvSpPr>
          <p:spPr bwMode="auto">
            <a:xfrm>
              <a:off x="4727" y="3223"/>
              <a:ext cx="73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0" hangingPunct="0"/>
              <a:r>
                <a:rPr lang="en-US" sz="1400"/>
                <a:t>DIAGRAM 2</a:t>
              </a:r>
            </a:p>
          </p:txBody>
        </p:sp>
        <p:sp>
          <p:nvSpPr>
            <p:cNvPr id="14344" name="Text Box 81"/>
            <p:cNvSpPr txBox="1">
              <a:spLocks noChangeArrowheads="1"/>
            </p:cNvSpPr>
            <p:nvPr/>
          </p:nvSpPr>
          <p:spPr bwMode="auto">
            <a:xfrm>
              <a:off x="336" y="3271"/>
              <a:ext cx="73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0" hangingPunct="0"/>
              <a:r>
                <a:rPr lang="en-US" sz="1400"/>
                <a:t>DIAGRAM 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d-ID" dirty="0" smtClean="0"/>
              <a:t>DFD cont...</a:t>
            </a:r>
            <a:endParaRPr lang="id-ID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95288" y="1339850"/>
            <a:ext cx="8153400" cy="518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id-ID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3916363" y="2792413"/>
            <a:ext cx="1285875" cy="1284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id-ID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309688" y="1949450"/>
            <a:ext cx="1716087" cy="1071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id-ID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034088" y="1949450"/>
            <a:ext cx="1716087" cy="1071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id-ID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1233488" y="4921250"/>
            <a:ext cx="1714500" cy="1071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id-ID"/>
          </a:p>
        </p:txBody>
      </p:sp>
      <p:cxnSp>
        <p:nvCxnSpPr>
          <p:cNvPr id="9" name="AutoShape 10"/>
          <p:cNvCxnSpPr>
            <a:cxnSpLocks noChangeShapeType="1"/>
            <a:stCxn id="6" idx="2"/>
            <a:endCxn id="5" idx="2"/>
          </p:cNvCxnSpPr>
          <p:nvPr/>
        </p:nvCxnSpPr>
        <p:spPr bwMode="auto">
          <a:xfrm rot="16200000" flipH="1">
            <a:off x="2835275" y="2354263"/>
            <a:ext cx="414337" cy="174783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0" name="AutoShape 11"/>
          <p:cNvCxnSpPr>
            <a:cxnSpLocks noChangeShapeType="1"/>
            <a:stCxn id="5" idx="6"/>
            <a:endCxn id="7" idx="2"/>
          </p:cNvCxnSpPr>
          <p:nvPr/>
        </p:nvCxnSpPr>
        <p:spPr bwMode="auto">
          <a:xfrm flipV="1">
            <a:off x="5202238" y="3021013"/>
            <a:ext cx="1690687" cy="41433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4029075" y="3168650"/>
            <a:ext cx="11779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500">
                <a:latin typeface="Tahoma" pitchFamily="34" charset="0"/>
              </a:rPr>
              <a:t>SISTEM</a:t>
            </a:r>
          </a:p>
          <a:p>
            <a:pPr algn="ctr" eaLnBrk="0" hangingPunct="0"/>
            <a:r>
              <a:rPr lang="en-US" sz="1500">
                <a:latin typeface="Tahoma" pitchFamily="34" charset="0"/>
              </a:rPr>
              <a:t>PENJUALAN</a:t>
            </a:r>
            <a:endParaRPr lang="en-US" sz="1600">
              <a:latin typeface="Tahoma" pitchFamily="34" charset="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1495425" y="2330450"/>
            <a:ext cx="12969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>
                <a:latin typeface="Tahoma" pitchFamily="34" charset="0"/>
              </a:rPr>
              <a:t>PELANGGAN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6338888" y="2330450"/>
            <a:ext cx="1066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Tahoma" pitchFamily="34" charset="0"/>
              </a:rPr>
              <a:t>PEMASOK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1614488" y="5302250"/>
            <a:ext cx="9826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>
                <a:latin typeface="Tahoma" pitchFamily="34" charset="0"/>
              </a:rPr>
              <a:t>GUDANG</a:t>
            </a: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1538288" y="3397250"/>
            <a:ext cx="1947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600">
                <a:latin typeface="Tahoma" pitchFamily="34" charset="0"/>
              </a:rPr>
              <a:t>ORDER PEMBELIAN</a:t>
            </a:r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5408613" y="3452813"/>
            <a:ext cx="1860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Tahoma" pitchFamily="34" charset="0"/>
              </a:rPr>
              <a:t>PESANAN BARANG</a:t>
            </a: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1766888" y="4159250"/>
            <a:ext cx="2225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Tahoma" pitchFamily="34" charset="0"/>
              </a:rPr>
              <a:t>PERMINTAAN BARANG</a:t>
            </a:r>
          </a:p>
        </p:txBody>
      </p:sp>
      <p:cxnSp>
        <p:nvCxnSpPr>
          <p:cNvPr id="18" name="AutoShape 19"/>
          <p:cNvCxnSpPr>
            <a:cxnSpLocks noChangeShapeType="1"/>
            <a:stCxn id="5" idx="0"/>
            <a:endCxn id="6" idx="3"/>
          </p:cNvCxnSpPr>
          <p:nvPr/>
        </p:nvCxnSpPr>
        <p:spPr bwMode="auto">
          <a:xfrm rot="5400000" flipH="1">
            <a:off x="3639344" y="1872456"/>
            <a:ext cx="306388" cy="15335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med" len="med"/>
          </a:ln>
        </p:spPr>
      </p:cxn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3198813" y="2157413"/>
            <a:ext cx="10302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Tahoma" pitchFamily="34" charset="0"/>
              </a:rPr>
              <a:t>TAGIHAN</a:t>
            </a: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3633788" y="6165850"/>
            <a:ext cx="19907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 b="1">
                <a:latin typeface="Tahoma" pitchFamily="34" charset="0"/>
              </a:rPr>
              <a:t>DIAGRAM KONTEKS</a:t>
            </a:r>
            <a:endParaRPr lang="en-US" sz="1600" b="1">
              <a:latin typeface="Tahoma" pitchFamily="34" charset="0"/>
            </a:endParaRPr>
          </a:p>
        </p:txBody>
      </p:sp>
      <p:cxnSp>
        <p:nvCxnSpPr>
          <p:cNvPr id="21" name="AutoShape 22"/>
          <p:cNvCxnSpPr>
            <a:cxnSpLocks noChangeShapeType="1"/>
            <a:stCxn id="7" idx="1"/>
            <a:endCxn id="5" idx="7"/>
          </p:cNvCxnSpPr>
          <p:nvPr/>
        </p:nvCxnSpPr>
        <p:spPr bwMode="auto">
          <a:xfrm rot="10800000" flipV="1">
            <a:off x="5013325" y="2486025"/>
            <a:ext cx="1020763" cy="49371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med" len="med"/>
          </a:ln>
        </p:spPr>
      </p:cxnSp>
      <p:sp>
        <p:nvSpPr>
          <p:cNvPr id="22" name="Text Box 23"/>
          <p:cNvSpPr txBox="1">
            <a:spLocks noChangeArrowheads="1"/>
          </p:cNvSpPr>
          <p:nvPr/>
        </p:nvSpPr>
        <p:spPr bwMode="auto">
          <a:xfrm>
            <a:off x="5043488" y="2178050"/>
            <a:ext cx="9096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Tahoma" pitchFamily="34" charset="0"/>
              </a:rPr>
              <a:t>FAKTUR</a:t>
            </a:r>
          </a:p>
        </p:txBody>
      </p:sp>
      <p:cxnSp>
        <p:nvCxnSpPr>
          <p:cNvPr id="23" name="AutoShape 24"/>
          <p:cNvCxnSpPr>
            <a:cxnSpLocks noChangeShapeType="1"/>
            <a:stCxn id="5" idx="3"/>
            <a:endCxn id="8" idx="0"/>
          </p:cNvCxnSpPr>
          <p:nvPr/>
        </p:nvCxnSpPr>
        <p:spPr bwMode="auto">
          <a:xfrm rot="5400000">
            <a:off x="2582069" y="3398044"/>
            <a:ext cx="1031875" cy="2014537"/>
          </a:xfrm>
          <a:prstGeom prst="bentConnector3">
            <a:avLst>
              <a:gd name="adj1" fmla="val 5907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stealth" w="med" len="med"/>
          </a:ln>
        </p:spPr>
      </p:cxn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6186488" y="4921250"/>
            <a:ext cx="1714500" cy="1071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id-ID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6415088" y="5149850"/>
            <a:ext cx="1244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>
                <a:latin typeface="Tahoma" pitchFamily="34" charset="0"/>
              </a:rPr>
              <a:t>MANAJER</a:t>
            </a:r>
          </a:p>
          <a:p>
            <a:pPr algn="ctr" eaLnBrk="0" hangingPunct="0"/>
            <a:r>
              <a:rPr lang="en-US" sz="1600">
                <a:latin typeface="Tahoma" pitchFamily="34" charset="0"/>
              </a:rPr>
              <a:t>PENJUALAN</a:t>
            </a:r>
          </a:p>
        </p:txBody>
      </p:sp>
      <p:cxnSp>
        <p:nvCxnSpPr>
          <p:cNvPr id="26" name="AutoShape 27"/>
          <p:cNvCxnSpPr>
            <a:cxnSpLocks noChangeShapeType="1"/>
            <a:stCxn id="8" idx="3"/>
            <a:endCxn id="5" idx="4"/>
          </p:cNvCxnSpPr>
          <p:nvPr/>
        </p:nvCxnSpPr>
        <p:spPr bwMode="auto">
          <a:xfrm flipV="1">
            <a:off x="2947988" y="4076700"/>
            <a:ext cx="1611312" cy="13811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med" len="med"/>
          </a:ln>
        </p:spPr>
      </p:cxn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3062288" y="5454650"/>
            <a:ext cx="180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Tahoma" pitchFamily="34" charset="0"/>
              </a:rPr>
              <a:t>DELIVERY ORDER</a:t>
            </a:r>
          </a:p>
        </p:txBody>
      </p:sp>
      <p:cxnSp>
        <p:nvCxnSpPr>
          <p:cNvPr id="28" name="AutoShape 29"/>
          <p:cNvCxnSpPr>
            <a:cxnSpLocks noChangeShapeType="1"/>
            <a:stCxn id="5" idx="5"/>
            <a:endCxn id="24" idx="0"/>
          </p:cNvCxnSpPr>
          <p:nvPr/>
        </p:nvCxnSpPr>
        <p:spPr bwMode="auto">
          <a:xfrm rot="16200000" flipH="1">
            <a:off x="5512594" y="3390106"/>
            <a:ext cx="1031875" cy="2030413"/>
          </a:xfrm>
          <a:prstGeom prst="bentConnector3">
            <a:avLst>
              <a:gd name="adj1" fmla="val 5907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stealth" w="med" len="med"/>
          </a:ln>
        </p:spPr>
      </p:cxn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5424488" y="4159250"/>
            <a:ext cx="2162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Tahoma" pitchFamily="34" charset="0"/>
              </a:rPr>
              <a:t>LAPORAN PERJUALAN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0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6" dur="1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7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1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" dur="1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1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8" dur="1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1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2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4" dur="1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1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0" dur="1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1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6" dur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7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1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2" dur="1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1" grpId="0"/>
      <p:bldP spid="12" grpId="0"/>
      <p:bldP spid="13" grpId="0"/>
      <p:bldP spid="14" grpId="0"/>
      <p:bldP spid="15" grpId="0"/>
      <p:bldP spid="16" grpId="0"/>
      <p:bldP spid="17" grpId="0"/>
      <p:bldP spid="19" grpId="0"/>
      <p:bldP spid="20" grpId="0"/>
      <p:bldP spid="22" grpId="0"/>
      <p:bldP spid="24" grpId="0" animBg="1"/>
      <p:bldP spid="25" grpId="0"/>
      <p:bldP spid="27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d-ID" dirty="0" smtClean="0"/>
              <a:t>DFD cont...</a:t>
            </a:r>
            <a:endParaRPr lang="id-ID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23850" y="1484313"/>
            <a:ext cx="5316538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endParaRPr lang="en-US" sz="1600" dirty="0">
              <a:latin typeface="+mj-lt"/>
            </a:endParaRPr>
          </a:p>
          <a:p>
            <a:pPr eaLnBrk="0" hangingPunct="0">
              <a:buClr>
                <a:srgbClr val="FF0000"/>
              </a:buClr>
              <a:buSzPct val="120000"/>
              <a:buFont typeface="Wingdings" pitchFamily="2" charset="2"/>
              <a:buChar char="ª"/>
              <a:defRPr/>
            </a:pP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ALIRAN DATA</a:t>
            </a:r>
          </a:p>
          <a:p>
            <a:pPr lvl="1" eaLnBrk="0" hangingPunct="0">
              <a:buClr>
                <a:srgbClr val="FF0000"/>
              </a:buClr>
              <a:buSzPct val="120000"/>
              <a:buFont typeface="Wingdings" pitchFamily="2" charset="2"/>
              <a:buChar char="ª"/>
              <a:defRPr/>
            </a:pP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+mj-lt"/>
              </a:rPr>
              <a:t>BERISI DATA ATAU INFORMASI YANG MENGALIR</a:t>
            </a:r>
          </a:p>
        </p:txBody>
      </p:sp>
      <p:sp>
        <p:nvSpPr>
          <p:cNvPr id="8" name="Arc 6"/>
          <p:cNvSpPr>
            <a:spLocks/>
          </p:cNvSpPr>
          <p:nvPr/>
        </p:nvSpPr>
        <p:spPr bwMode="auto">
          <a:xfrm>
            <a:off x="5788025" y="1730375"/>
            <a:ext cx="992188" cy="762000"/>
          </a:xfrm>
          <a:custGeom>
            <a:avLst/>
            <a:gdLst>
              <a:gd name="T0" fmla="*/ 0 w 21635"/>
              <a:gd name="T1" fmla="*/ 0 h 21600"/>
              <a:gd name="T2" fmla="*/ 2147483647 w 21635"/>
              <a:gd name="T3" fmla="*/ 2147483647 h 21600"/>
              <a:gd name="T4" fmla="*/ 2147483647 w 21635"/>
              <a:gd name="T5" fmla="*/ 2147483647 h 21600"/>
              <a:gd name="T6" fmla="*/ 0 60000 65536"/>
              <a:gd name="T7" fmla="*/ 0 60000 65536"/>
              <a:gd name="T8" fmla="*/ 0 60000 65536"/>
              <a:gd name="T9" fmla="*/ 0 w 21635"/>
              <a:gd name="T10" fmla="*/ 0 h 21600"/>
              <a:gd name="T11" fmla="*/ 21635 w 2163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35" h="21600" fill="none" extrusionOk="0">
                <a:moveTo>
                  <a:pt x="0" y="0"/>
                </a:moveTo>
                <a:cubicBezTo>
                  <a:pt x="11" y="0"/>
                  <a:pt x="23" y="-1"/>
                  <a:pt x="35" y="0"/>
                </a:cubicBezTo>
                <a:cubicBezTo>
                  <a:pt x="11964" y="0"/>
                  <a:pt x="21635" y="9670"/>
                  <a:pt x="21635" y="21600"/>
                </a:cubicBezTo>
              </a:path>
              <a:path w="21635" h="21600" stroke="0" extrusionOk="0">
                <a:moveTo>
                  <a:pt x="0" y="0"/>
                </a:moveTo>
                <a:cubicBezTo>
                  <a:pt x="11" y="0"/>
                  <a:pt x="23" y="-1"/>
                  <a:pt x="35" y="0"/>
                </a:cubicBezTo>
                <a:cubicBezTo>
                  <a:pt x="11964" y="0"/>
                  <a:pt x="21635" y="9670"/>
                  <a:pt x="21635" y="21600"/>
                </a:cubicBezTo>
                <a:lnTo>
                  <a:pt x="35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id-ID">
              <a:latin typeface="+mj-lt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H="1">
            <a:off x="5807075" y="1728788"/>
            <a:ext cx="746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pPr>
              <a:defRPr/>
            </a:pPr>
            <a:endParaRPr lang="id-ID">
              <a:latin typeface="+mj-lt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V="1">
            <a:off x="7162800" y="1652588"/>
            <a:ext cx="531813" cy="760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pPr>
              <a:defRPr/>
            </a:pPr>
            <a:endParaRPr lang="id-ID">
              <a:latin typeface="+mj-lt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8078788" y="1728788"/>
            <a:ext cx="0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id-ID">
              <a:latin typeface="+mj-lt"/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8153400" y="2336800"/>
            <a:ext cx="379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pPr>
              <a:defRPr/>
            </a:pPr>
            <a:endParaRPr lang="id-ID">
              <a:latin typeface="+mj-lt"/>
            </a:endParaRP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758950" y="3084513"/>
            <a:ext cx="5943600" cy="749300"/>
            <a:chOff x="1296" y="1296"/>
            <a:chExt cx="3744" cy="472"/>
          </a:xfrm>
        </p:grpSpPr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1296" y="1296"/>
              <a:ext cx="712" cy="4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+mj-lt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H="1">
              <a:off x="2016" y="1488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+mj-lt"/>
              </a:endParaRP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2246" y="1492"/>
              <a:ext cx="33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400">
                  <a:latin typeface="+mj-lt"/>
                </a:rPr>
                <a:t>KTM</a:t>
              </a: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 flipH="1">
              <a:off x="4328" y="1296"/>
              <a:ext cx="712" cy="4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+mj-lt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H="1">
              <a:off x="3264" y="1488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+mj-lt"/>
              </a:endParaRPr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 flipH="1">
              <a:off x="3312" y="1536"/>
              <a:ext cx="85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400">
                  <a:latin typeface="+mj-lt"/>
                </a:rPr>
                <a:t>SLIP TABUNGAN</a:t>
              </a: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758950" y="4227513"/>
            <a:ext cx="5924550" cy="1069975"/>
            <a:chOff x="1200" y="2208"/>
            <a:chExt cx="3732" cy="674"/>
          </a:xfrm>
        </p:grpSpPr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2064" y="2208"/>
              <a:ext cx="564" cy="56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+mj-lt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1200" y="2208"/>
              <a:ext cx="864" cy="432"/>
            </a:xfrm>
            <a:custGeom>
              <a:avLst/>
              <a:gdLst>
                <a:gd name="T0" fmla="*/ 0 w 864"/>
                <a:gd name="T1" fmla="*/ 0 h 432"/>
                <a:gd name="T2" fmla="*/ 288 w 864"/>
                <a:gd name="T3" fmla="*/ 384 h 432"/>
                <a:gd name="T4" fmla="*/ 864 w 864"/>
                <a:gd name="T5" fmla="*/ 288 h 432"/>
                <a:gd name="T6" fmla="*/ 0 60000 65536"/>
                <a:gd name="T7" fmla="*/ 0 60000 65536"/>
                <a:gd name="T8" fmla="*/ 0 60000 65536"/>
                <a:gd name="T9" fmla="*/ 0 w 864"/>
                <a:gd name="T10" fmla="*/ 0 h 432"/>
                <a:gd name="T11" fmla="*/ 864 w 864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432">
                  <a:moveTo>
                    <a:pt x="0" y="0"/>
                  </a:moveTo>
                  <a:cubicBezTo>
                    <a:pt x="72" y="168"/>
                    <a:pt x="144" y="336"/>
                    <a:pt x="288" y="384"/>
                  </a:cubicBezTo>
                  <a:cubicBezTo>
                    <a:pt x="432" y="432"/>
                    <a:pt x="648" y="360"/>
                    <a:pt x="864" y="28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+mj-lt"/>
              </a:endParaRP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1296" y="2640"/>
              <a:ext cx="35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400">
                  <a:latin typeface="+mj-lt"/>
                </a:rPr>
                <a:t>NILAI</a:t>
              </a:r>
            </a:p>
          </p:txBody>
        </p:sp>
        <p:sp>
          <p:nvSpPr>
            <p:cNvPr id="24" name="Oval 22"/>
            <p:cNvSpPr>
              <a:spLocks noChangeArrowheads="1"/>
            </p:cNvSpPr>
            <p:nvPr/>
          </p:nvSpPr>
          <p:spPr bwMode="auto">
            <a:xfrm flipH="1">
              <a:off x="3504" y="2208"/>
              <a:ext cx="564" cy="56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+mj-lt"/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 flipH="1">
              <a:off x="4068" y="2208"/>
              <a:ext cx="864" cy="432"/>
            </a:xfrm>
            <a:custGeom>
              <a:avLst/>
              <a:gdLst>
                <a:gd name="T0" fmla="*/ 0 w 864"/>
                <a:gd name="T1" fmla="*/ 0 h 432"/>
                <a:gd name="T2" fmla="*/ 288 w 864"/>
                <a:gd name="T3" fmla="*/ 384 h 432"/>
                <a:gd name="T4" fmla="*/ 864 w 864"/>
                <a:gd name="T5" fmla="*/ 288 h 432"/>
                <a:gd name="T6" fmla="*/ 0 60000 65536"/>
                <a:gd name="T7" fmla="*/ 0 60000 65536"/>
                <a:gd name="T8" fmla="*/ 0 60000 65536"/>
                <a:gd name="T9" fmla="*/ 0 w 864"/>
                <a:gd name="T10" fmla="*/ 0 h 432"/>
                <a:gd name="T11" fmla="*/ 864 w 864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432">
                  <a:moveTo>
                    <a:pt x="0" y="0"/>
                  </a:moveTo>
                  <a:cubicBezTo>
                    <a:pt x="72" y="168"/>
                    <a:pt x="144" y="336"/>
                    <a:pt x="288" y="384"/>
                  </a:cubicBezTo>
                  <a:cubicBezTo>
                    <a:pt x="432" y="432"/>
                    <a:pt x="648" y="360"/>
                    <a:pt x="864" y="28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+mj-lt"/>
              </a:endParaRP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 flipH="1">
              <a:off x="4128" y="2688"/>
              <a:ext cx="67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400">
                  <a:latin typeface="+mj-lt"/>
                </a:rPr>
                <a:t>GAJI BERSIH</a:t>
              </a:r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1911350" y="5445125"/>
            <a:ext cx="1214438" cy="1000125"/>
            <a:chOff x="1632" y="2928"/>
            <a:chExt cx="765" cy="630"/>
          </a:xfrm>
        </p:grpSpPr>
        <p:grpSp>
          <p:nvGrpSpPr>
            <p:cNvPr id="16414" name="Group 26"/>
            <p:cNvGrpSpPr>
              <a:grpSpLocks/>
            </p:cNvGrpSpPr>
            <p:nvPr/>
          </p:nvGrpSpPr>
          <p:grpSpPr bwMode="auto">
            <a:xfrm>
              <a:off x="1632" y="3360"/>
              <a:ext cx="720" cy="192"/>
              <a:chOff x="4079" y="2208"/>
              <a:chExt cx="720" cy="192"/>
            </a:xfrm>
          </p:grpSpPr>
          <p:grpSp>
            <p:nvGrpSpPr>
              <p:cNvPr id="16417" name="Group 27"/>
              <p:cNvGrpSpPr>
                <a:grpSpLocks/>
              </p:cNvGrpSpPr>
              <p:nvPr/>
            </p:nvGrpSpPr>
            <p:grpSpPr bwMode="auto">
              <a:xfrm>
                <a:off x="4080" y="2208"/>
                <a:ext cx="719" cy="192"/>
                <a:chOff x="3217" y="2304"/>
                <a:chExt cx="719" cy="192"/>
              </a:xfrm>
            </p:grpSpPr>
            <p:sp>
              <p:nvSpPr>
                <p:cNvPr id="34" name="Line 28"/>
                <p:cNvSpPr>
                  <a:spLocks noChangeShapeType="1"/>
                </p:cNvSpPr>
                <p:nvPr/>
              </p:nvSpPr>
              <p:spPr bwMode="auto">
                <a:xfrm>
                  <a:off x="3217" y="2304"/>
                  <a:ext cx="71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id-ID">
                    <a:latin typeface="+mj-lt"/>
                  </a:endParaRPr>
                </a:p>
              </p:txBody>
            </p:sp>
            <p:sp>
              <p:nvSpPr>
                <p:cNvPr id="35" name="Line 29"/>
                <p:cNvSpPr>
                  <a:spLocks noChangeShapeType="1"/>
                </p:cNvSpPr>
                <p:nvPr/>
              </p:nvSpPr>
              <p:spPr bwMode="auto">
                <a:xfrm>
                  <a:off x="3217" y="2496"/>
                  <a:ext cx="71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id-ID">
                    <a:latin typeface="+mj-lt"/>
                  </a:endParaRPr>
                </a:p>
              </p:txBody>
            </p:sp>
          </p:grpSp>
          <p:sp>
            <p:nvSpPr>
              <p:cNvPr id="32" name="Line 30"/>
              <p:cNvSpPr>
                <a:spLocks noChangeShapeType="1"/>
              </p:cNvSpPr>
              <p:nvPr/>
            </p:nvSpPr>
            <p:spPr bwMode="auto">
              <a:xfrm>
                <a:off x="4079" y="2209"/>
                <a:ext cx="0" cy="1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id-ID">
                  <a:latin typeface="+mj-lt"/>
                </a:endParaRPr>
              </a:p>
            </p:txBody>
          </p:sp>
          <p:sp>
            <p:nvSpPr>
              <p:cNvPr id="33" name="Line 31"/>
              <p:cNvSpPr>
                <a:spLocks noChangeShapeType="1"/>
              </p:cNvSpPr>
              <p:nvPr/>
            </p:nvSpPr>
            <p:spPr bwMode="auto">
              <a:xfrm>
                <a:off x="4271" y="2209"/>
                <a:ext cx="0" cy="1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id-ID">
                  <a:latin typeface="+mj-lt"/>
                </a:endParaRPr>
              </a:p>
            </p:txBody>
          </p:sp>
        </p:grpSp>
        <p:sp>
          <p:nvSpPr>
            <p:cNvPr id="29" name="Line 32"/>
            <p:cNvSpPr>
              <a:spLocks noChangeShapeType="1"/>
            </p:cNvSpPr>
            <p:nvPr/>
          </p:nvSpPr>
          <p:spPr bwMode="auto">
            <a:xfrm>
              <a:off x="2016" y="292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+mj-lt"/>
              </a:endParaRPr>
            </a:p>
          </p:txBody>
        </p:sp>
        <p:sp>
          <p:nvSpPr>
            <p:cNvPr id="30" name="Text Box 33"/>
            <p:cNvSpPr txBox="1">
              <a:spLocks noChangeArrowheads="1"/>
            </p:cNvSpPr>
            <p:nvPr/>
          </p:nvSpPr>
          <p:spPr bwMode="auto">
            <a:xfrm>
              <a:off x="1862" y="3364"/>
              <a:ext cx="535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400">
                  <a:latin typeface="+mj-lt"/>
                </a:rPr>
                <a:t>PUSTAKA</a:t>
              </a:r>
            </a:p>
          </p:txBody>
        </p:sp>
      </p:grpSp>
      <p:grpSp>
        <p:nvGrpSpPr>
          <p:cNvPr id="20" name="Group 34"/>
          <p:cNvGrpSpPr>
            <a:grpSpLocks/>
          </p:cNvGrpSpPr>
          <p:nvPr/>
        </p:nvGrpSpPr>
        <p:grpSpPr bwMode="auto">
          <a:xfrm>
            <a:off x="4121150" y="5453063"/>
            <a:ext cx="1487488" cy="1000125"/>
            <a:chOff x="2784" y="2928"/>
            <a:chExt cx="937" cy="630"/>
          </a:xfrm>
        </p:grpSpPr>
        <p:grpSp>
          <p:nvGrpSpPr>
            <p:cNvPr id="16406" name="Group 35"/>
            <p:cNvGrpSpPr>
              <a:grpSpLocks/>
            </p:cNvGrpSpPr>
            <p:nvPr/>
          </p:nvGrpSpPr>
          <p:grpSpPr bwMode="auto">
            <a:xfrm>
              <a:off x="2784" y="3360"/>
              <a:ext cx="720" cy="192"/>
              <a:chOff x="4079" y="2208"/>
              <a:chExt cx="720" cy="192"/>
            </a:xfrm>
          </p:grpSpPr>
          <p:grpSp>
            <p:nvGrpSpPr>
              <p:cNvPr id="16409" name="Group 36"/>
              <p:cNvGrpSpPr>
                <a:grpSpLocks/>
              </p:cNvGrpSpPr>
              <p:nvPr/>
            </p:nvGrpSpPr>
            <p:grpSpPr bwMode="auto">
              <a:xfrm>
                <a:off x="4080" y="2208"/>
                <a:ext cx="719" cy="192"/>
                <a:chOff x="3217" y="2304"/>
                <a:chExt cx="719" cy="192"/>
              </a:xfrm>
            </p:grpSpPr>
            <p:sp>
              <p:nvSpPr>
                <p:cNvPr id="43" name="Line 37"/>
                <p:cNvSpPr>
                  <a:spLocks noChangeShapeType="1"/>
                </p:cNvSpPr>
                <p:nvPr/>
              </p:nvSpPr>
              <p:spPr bwMode="auto">
                <a:xfrm>
                  <a:off x="3217" y="2304"/>
                  <a:ext cx="71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id-ID">
                    <a:latin typeface="+mj-lt"/>
                  </a:endParaRPr>
                </a:p>
              </p:txBody>
            </p:sp>
            <p:sp>
              <p:nvSpPr>
                <p:cNvPr id="44" name="Line 38"/>
                <p:cNvSpPr>
                  <a:spLocks noChangeShapeType="1"/>
                </p:cNvSpPr>
                <p:nvPr/>
              </p:nvSpPr>
              <p:spPr bwMode="auto">
                <a:xfrm>
                  <a:off x="3217" y="2496"/>
                  <a:ext cx="71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id-ID">
                    <a:latin typeface="+mj-lt"/>
                  </a:endParaRPr>
                </a:p>
              </p:txBody>
            </p:sp>
          </p:grpSp>
          <p:sp>
            <p:nvSpPr>
              <p:cNvPr id="41" name="Line 39"/>
              <p:cNvSpPr>
                <a:spLocks noChangeShapeType="1"/>
              </p:cNvSpPr>
              <p:nvPr/>
            </p:nvSpPr>
            <p:spPr bwMode="auto">
              <a:xfrm>
                <a:off x="4079" y="2209"/>
                <a:ext cx="0" cy="1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id-ID">
                  <a:latin typeface="+mj-lt"/>
                </a:endParaRPr>
              </a:p>
            </p:txBody>
          </p:sp>
          <p:sp>
            <p:nvSpPr>
              <p:cNvPr id="42" name="Line 40"/>
              <p:cNvSpPr>
                <a:spLocks noChangeShapeType="1"/>
              </p:cNvSpPr>
              <p:nvPr/>
            </p:nvSpPr>
            <p:spPr bwMode="auto">
              <a:xfrm>
                <a:off x="4271" y="2209"/>
                <a:ext cx="0" cy="1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id-ID">
                  <a:latin typeface="+mj-lt"/>
                </a:endParaRPr>
              </a:p>
            </p:txBody>
          </p:sp>
        </p:grpSp>
        <p:sp>
          <p:nvSpPr>
            <p:cNvPr id="38" name="Line 41"/>
            <p:cNvSpPr>
              <a:spLocks noChangeShapeType="1"/>
            </p:cNvSpPr>
            <p:nvPr/>
          </p:nvSpPr>
          <p:spPr bwMode="auto">
            <a:xfrm>
              <a:off x="3168" y="292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+mj-lt"/>
              </a:endParaRPr>
            </a:p>
          </p:txBody>
        </p:sp>
        <p:sp>
          <p:nvSpPr>
            <p:cNvPr id="39" name="Text Box 42"/>
            <p:cNvSpPr txBox="1">
              <a:spLocks noChangeArrowheads="1"/>
            </p:cNvSpPr>
            <p:nvPr/>
          </p:nvSpPr>
          <p:spPr bwMode="auto">
            <a:xfrm>
              <a:off x="3014" y="3364"/>
              <a:ext cx="70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400" dirty="0">
                  <a:latin typeface="+mj-lt"/>
                </a:rPr>
                <a:t>MAHASISWA</a:t>
              </a:r>
            </a:p>
          </p:txBody>
        </p:sp>
      </p:grpSp>
      <p:grpSp>
        <p:nvGrpSpPr>
          <p:cNvPr id="31" name="Group 43"/>
          <p:cNvGrpSpPr>
            <a:grpSpLocks/>
          </p:cNvGrpSpPr>
          <p:nvPr/>
        </p:nvGrpSpPr>
        <p:grpSpPr bwMode="auto">
          <a:xfrm>
            <a:off x="6407150" y="5445125"/>
            <a:ext cx="1181100" cy="1000125"/>
            <a:chOff x="4080" y="2928"/>
            <a:chExt cx="744" cy="630"/>
          </a:xfrm>
        </p:grpSpPr>
        <p:grpSp>
          <p:nvGrpSpPr>
            <p:cNvPr id="16398" name="Group 44"/>
            <p:cNvGrpSpPr>
              <a:grpSpLocks/>
            </p:cNvGrpSpPr>
            <p:nvPr/>
          </p:nvGrpSpPr>
          <p:grpSpPr bwMode="auto">
            <a:xfrm>
              <a:off x="4080" y="3360"/>
              <a:ext cx="720" cy="192"/>
              <a:chOff x="4079" y="2208"/>
              <a:chExt cx="720" cy="192"/>
            </a:xfrm>
          </p:grpSpPr>
          <p:grpSp>
            <p:nvGrpSpPr>
              <p:cNvPr id="16401" name="Group 45"/>
              <p:cNvGrpSpPr>
                <a:grpSpLocks/>
              </p:cNvGrpSpPr>
              <p:nvPr/>
            </p:nvGrpSpPr>
            <p:grpSpPr bwMode="auto">
              <a:xfrm>
                <a:off x="4080" y="2208"/>
                <a:ext cx="719" cy="192"/>
                <a:chOff x="3217" y="2304"/>
                <a:chExt cx="719" cy="192"/>
              </a:xfrm>
            </p:grpSpPr>
            <p:sp>
              <p:nvSpPr>
                <p:cNvPr id="52" name="Line 46"/>
                <p:cNvSpPr>
                  <a:spLocks noChangeShapeType="1"/>
                </p:cNvSpPr>
                <p:nvPr/>
              </p:nvSpPr>
              <p:spPr bwMode="auto">
                <a:xfrm>
                  <a:off x="3217" y="2304"/>
                  <a:ext cx="71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id-ID">
                    <a:latin typeface="+mj-lt"/>
                  </a:endParaRPr>
                </a:p>
              </p:txBody>
            </p:sp>
            <p:sp>
              <p:nvSpPr>
                <p:cNvPr id="53" name="Line 47"/>
                <p:cNvSpPr>
                  <a:spLocks noChangeShapeType="1"/>
                </p:cNvSpPr>
                <p:nvPr/>
              </p:nvSpPr>
              <p:spPr bwMode="auto">
                <a:xfrm>
                  <a:off x="3217" y="2496"/>
                  <a:ext cx="71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id-ID">
                    <a:latin typeface="+mj-lt"/>
                  </a:endParaRPr>
                </a:p>
              </p:txBody>
            </p:sp>
          </p:grpSp>
          <p:sp>
            <p:nvSpPr>
              <p:cNvPr id="50" name="Line 48"/>
              <p:cNvSpPr>
                <a:spLocks noChangeShapeType="1"/>
              </p:cNvSpPr>
              <p:nvPr/>
            </p:nvSpPr>
            <p:spPr bwMode="auto">
              <a:xfrm>
                <a:off x="4079" y="2209"/>
                <a:ext cx="0" cy="1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id-ID">
                  <a:latin typeface="+mj-lt"/>
                </a:endParaRPr>
              </a:p>
            </p:txBody>
          </p:sp>
          <p:sp>
            <p:nvSpPr>
              <p:cNvPr id="51" name="Line 49"/>
              <p:cNvSpPr>
                <a:spLocks noChangeShapeType="1"/>
              </p:cNvSpPr>
              <p:nvPr/>
            </p:nvSpPr>
            <p:spPr bwMode="auto">
              <a:xfrm>
                <a:off x="4271" y="2209"/>
                <a:ext cx="0" cy="1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id-ID">
                  <a:latin typeface="+mj-lt"/>
                </a:endParaRPr>
              </a:p>
            </p:txBody>
          </p:sp>
        </p:grpSp>
        <p:sp>
          <p:nvSpPr>
            <p:cNvPr id="47" name="Line 50"/>
            <p:cNvSpPr>
              <a:spLocks noChangeShapeType="1"/>
            </p:cNvSpPr>
            <p:nvPr/>
          </p:nvSpPr>
          <p:spPr bwMode="auto">
            <a:xfrm>
              <a:off x="4464" y="292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+mj-lt"/>
              </a:endParaRPr>
            </a:p>
          </p:txBody>
        </p:sp>
        <p:sp>
          <p:nvSpPr>
            <p:cNvPr id="48" name="Text Box 51"/>
            <p:cNvSpPr txBox="1">
              <a:spLocks noChangeArrowheads="1"/>
            </p:cNvSpPr>
            <p:nvPr/>
          </p:nvSpPr>
          <p:spPr bwMode="auto">
            <a:xfrm>
              <a:off x="4310" y="3364"/>
              <a:ext cx="51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400" dirty="0">
                  <a:latin typeface="+mj-lt"/>
                </a:rPr>
                <a:t>BARANG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9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2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d-ID" dirty="0" smtClean="0"/>
              <a:t>DFD cont...</a:t>
            </a:r>
            <a:endParaRPr lang="id-ID" dirty="0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539750" y="1557338"/>
            <a:ext cx="2667000" cy="457200"/>
            <a:chOff x="528" y="144"/>
            <a:chExt cx="1680" cy="288"/>
          </a:xfrm>
        </p:grpSpPr>
        <p:graphicFrame>
          <p:nvGraphicFramePr>
            <p:cNvPr id="1026" name="Object 3"/>
            <p:cNvGraphicFramePr>
              <a:graphicFrameLocks noChangeAspect="1"/>
            </p:cNvGraphicFramePr>
            <p:nvPr/>
          </p:nvGraphicFramePr>
          <p:xfrm>
            <a:off x="528" y="144"/>
            <a:ext cx="1594" cy="288"/>
          </p:xfrm>
          <a:graphic>
            <a:graphicData uri="http://schemas.openxmlformats.org/presentationml/2006/ole">
              <p:oleObj spid="_x0000_s1026" name="Drawing" r:id="rId3" imgW="3092400" imgH="1598400" progId="FLW3Drawing">
                <p:embed/>
              </p:oleObj>
            </a:graphicData>
          </a:graphic>
        </p:graphicFrame>
        <p:sp>
          <p:nvSpPr>
            <p:cNvPr id="1052" name="Text Box 4"/>
            <p:cNvSpPr txBox="1">
              <a:spLocks noChangeArrowheads="1"/>
            </p:cNvSpPr>
            <p:nvPr/>
          </p:nvSpPr>
          <p:spPr bwMode="auto">
            <a:xfrm>
              <a:off x="649" y="168"/>
              <a:ext cx="155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400"/>
                <a:t>EXTERNAL ENTITY</a:t>
              </a:r>
            </a:p>
          </p:txBody>
        </p:sp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44550" y="2014538"/>
            <a:ext cx="4713288" cy="329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endParaRPr lang="en-US" sz="1600"/>
          </a:p>
          <a:p>
            <a:pPr eaLnBrk="0" hangingPunct="0">
              <a:buClr>
                <a:srgbClr val="FF0000"/>
              </a:buClr>
              <a:buSzPct val="120000"/>
              <a:buFont typeface="Wingdings" pitchFamily="2" charset="2"/>
              <a:buChar char="ª"/>
            </a:pPr>
            <a:r>
              <a:rPr lang="en-US" sz="1600"/>
              <a:t> </a:t>
            </a:r>
            <a:r>
              <a:rPr lang="en-US" sz="1600" b="1"/>
              <a:t>ENTITAS LUAR</a:t>
            </a:r>
          </a:p>
          <a:p>
            <a:pPr lvl="1" eaLnBrk="0" hangingPunct="0">
              <a:buClr>
                <a:srgbClr val="FF0000"/>
              </a:buClr>
              <a:buSzPct val="120000"/>
              <a:buFont typeface="Wingdings" pitchFamily="2" charset="2"/>
              <a:buChar char="ª"/>
            </a:pPr>
            <a:r>
              <a:rPr lang="en-US" sz="1600"/>
              <a:t> </a:t>
            </a:r>
            <a:r>
              <a:rPr lang="en-US" sz="1600" b="1">
                <a:solidFill>
                  <a:srgbClr val="0070C0"/>
                </a:solidFill>
              </a:rPr>
              <a:t>TIDAK TERLIBAT DI DALAM SISTEM</a:t>
            </a:r>
          </a:p>
          <a:p>
            <a:pPr lvl="1" eaLnBrk="0" hangingPunct="0">
              <a:buClr>
                <a:srgbClr val="FF0000"/>
              </a:buClr>
              <a:buSzPct val="120000"/>
              <a:buFont typeface="Wingdings" pitchFamily="2" charset="2"/>
              <a:buChar char="ª"/>
            </a:pPr>
            <a:r>
              <a:rPr lang="en-US" sz="1600" b="1">
                <a:solidFill>
                  <a:srgbClr val="0070C0"/>
                </a:solidFill>
              </a:rPr>
              <a:t> MEMBERI MASUKAN KEPADA SISTEM</a:t>
            </a:r>
          </a:p>
          <a:p>
            <a:pPr lvl="1" eaLnBrk="0" hangingPunct="0">
              <a:buClr>
                <a:srgbClr val="FF0000"/>
              </a:buClr>
              <a:buSzPct val="120000"/>
              <a:buFont typeface="Wingdings" pitchFamily="2" charset="2"/>
              <a:buChar char="ª"/>
            </a:pPr>
            <a:endParaRPr lang="en-US" sz="1600"/>
          </a:p>
          <a:p>
            <a:pPr lvl="1" eaLnBrk="0" hangingPunct="0">
              <a:buClr>
                <a:srgbClr val="FF0000"/>
              </a:buClr>
              <a:buSzPct val="120000"/>
              <a:buFont typeface="Wingdings" pitchFamily="2" charset="2"/>
              <a:buChar char="ª"/>
            </a:pPr>
            <a:endParaRPr lang="en-US" sz="1600"/>
          </a:p>
          <a:p>
            <a:pPr lvl="1" eaLnBrk="0" hangingPunct="0">
              <a:buClr>
                <a:srgbClr val="FF0000"/>
              </a:buClr>
              <a:buSzPct val="120000"/>
              <a:buFont typeface="Wingdings" pitchFamily="2" charset="2"/>
              <a:buChar char="ª"/>
            </a:pPr>
            <a:endParaRPr lang="en-US" sz="1600"/>
          </a:p>
          <a:p>
            <a:pPr lvl="1" eaLnBrk="0" hangingPunct="0">
              <a:buClr>
                <a:srgbClr val="FF0000"/>
              </a:buClr>
              <a:buSzPct val="120000"/>
              <a:buFont typeface="Wingdings" pitchFamily="2" charset="2"/>
              <a:buChar char="ª"/>
            </a:pPr>
            <a:endParaRPr lang="en-US" sz="1600"/>
          </a:p>
          <a:p>
            <a:pPr lvl="1" eaLnBrk="0" hangingPunct="0">
              <a:buClr>
                <a:srgbClr val="FF0000"/>
              </a:buClr>
              <a:buSzPct val="120000"/>
              <a:buFont typeface="Wingdings" pitchFamily="2" charset="2"/>
              <a:buChar char="ª"/>
            </a:pPr>
            <a:endParaRPr lang="en-US" sz="1600"/>
          </a:p>
          <a:p>
            <a:pPr lvl="1" eaLnBrk="0" hangingPunct="0">
              <a:buClr>
                <a:srgbClr val="FF0000"/>
              </a:buClr>
              <a:buSzPct val="120000"/>
              <a:buFont typeface="Wingdings" pitchFamily="2" charset="2"/>
              <a:buChar char="ª"/>
            </a:pPr>
            <a:endParaRPr lang="en-US" sz="1600"/>
          </a:p>
          <a:p>
            <a:pPr lvl="1" eaLnBrk="0" hangingPunct="0">
              <a:buClr>
                <a:srgbClr val="FF0000"/>
              </a:buClr>
              <a:buSzPct val="120000"/>
              <a:buFont typeface="Wingdings" pitchFamily="2" charset="2"/>
              <a:buChar char="ª"/>
            </a:pPr>
            <a:endParaRPr lang="en-US" sz="1600"/>
          </a:p>
          <a:p>
            <a:pPr lvl="1" eaLnBrk="0" hangingPunct="0">
              <a:buClr>
                <a:srgbClr val="FF0000"/>
              </a:buClr>
              <a:buSzPct val="120000"/>
              <a:buFont typeface="Wingdings" pitchFamily="2" charset="2"/>
              <a:buChar char="ª"/>
            </a:pPr>
            <a:endParaRPr lang="en-US" sz="1600"/>
          </a:p>
          <a:p>
            <a:pPr lvl="1" eaLnBrk="0" hangingPunct="0">
              <a:buClr>
                <a:srgbClr val="FF0000"/>
              </a:buClr>
              <a:buSzPct val="120000"/>
              <a:buFont typeface="Wingdings" pitchFamily="2" charset="2"/>
              <a:buChar char="ª"/>
            </a:pPr>
            <a:r>
              <a:rPr lang="en-US" sz="1600"/>
              <a:t> </a:t>
            </a:r>
            <a:r>
              <a:rPr lang="en-US" sz="1600" b="1">
                <a:solidFill>
                  <a:srgbClr val="0070C0"/>
                </a:solidFill>
              </a:rPr>
              <a:t>MENERIMA KELUARAN DARI SISTEM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578350" y="1646238"/>
            <a:ext cx="1130300" cy="749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6330950" y="1633538"/>
            <a:ext cx="1295400" cy="762000"/>
            <a:chOff x="3696" y="3456"/>
            <a:chExt cx="480" cy="480"/>
          </a:xfrm>
        </p:grpSpPr>
        <p:sp>
          <p:nvSpPr>
            <p:cNvPr id="1050" name="Rectangle 8"/>
            <p:cNvSpPr>
              <a:spLocks noChangeArrowheads="1"/>
            </p:cNvSpPr>
            <p:nvPr/>
          </p:nvSpPr>
          <p:spPr bwMode="auto">
            <a:xfrm>
              <a:off x="3744" y="3504"/>
              <a:ext cx="432" cy="43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id-ID"/>
            </a:p>
          </p:txBody>
        </p:sp>
        <p:sp>
          <p:nvSpPr>
            <p:cNvPr id="1051" name="Rectangle 9"/>
            <p:cNvSpPr>
              <a:spLocks noChangeArrowheads="1"/>
            </p:cNvSpPr>
            <p:nvPr/>
          </p:nvSpPr>
          <p:spPr bwMode="auto">
            <a:xfrm>
              <a:off x="3696" y="3456"/>
              <a:ext cx="432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id-ID"/>
            </a:p>
          </p:txBody>
        </p:sp>
      </p:grpSp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1682750" y="3538538"/>
            <a:ext cx="5791200" cy="1138237"/>
            <a:chOff x="1248" y="1584"/>
            <a:chExt cx="3648" cy="717"/>
          </a:xfrm>
        </p:grpSpPr>
        <p:sp>
          <p:nvSpPr>
            <p:cNvPr id="1042" name="Rectangle 11"/>
            <p:cNvSpPr>
              <a:spLocks noChangeArrowheads="1"/>
            </p:cNvSpPr>
            <p:nvPr/>
          </p:nvSpPr>
          <p:spPr bwMode="auto">
            <a:xfrm>
              <a:off x="1248" y="1584"/>
              <a:ext cx="712" cy="4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43" name="Line 12"/>
            <p:cNvSpPr>
              <a:spLocks noChangeShapeType="1"/>
            </p:cNvSpPr>
            <p:nvPr/>
          </p:nvSpPr>
          <p:spPr bwMode="auto">
            <a:xfrm>
              <a:off x="1968" y="1824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" name="Text Box 13"/>
            <p:cNvSpPr txBox="1">
              <a:spLocks noChangeArrowheads="1"/>
            </p:cNvSpPr>
            <p:nvPr/>
          </p:nvSpPr>
          <p:spPr bwMode="auto">
            <a:xfrm>
              <a:off x="2064" y="1841"/>
              <a:ext cx="58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Tahoma" pitchFamily="34" charset="0"/>
                </a:rPr>
                <a:t>PESANAN</a:t>
              </a:r>
              <a:endParaRPr lang="en-US" sz="1600">
                <a:latin typeface="Tahoma" pitchFamily="34" charset="0"/>
              </a:endParaRPr>
            </a:p>
          </p:txBody>
        </p:sp>
        <p:sp>
          <p:nvSpPr>
            <p:cNvPr id="1045" name="Rectangle 14"/>
            <p:cNvSpPr>
              <a:spLocks noChangeArrowheads="1"/>
            </p:cNvSpPr>
            <p:nvPr/>
          </p:nvSpPr>
          <p:spPr bwMode="auto">
            <a:xfrm>
              <a:off x="3264" y="1584"/>
              <a:ext cx="712" cy="4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46" name="Line 15"/>
            <p:cNvSpPr>
              <a:spLocks noChangeShapeType="1"/>
            </p:cNvSpPr>
            <p:nvPr/>
          </p:nvSpPr>
          <p:spPr bwMode="auto">
            <a:xfrm>
              <a:off x="3984" y="1824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7" name="Text Box 16"/>
            <p:cNvSpPr txBox="1">
              <a:spLocks noChangeArrowheads="1"/>
            </p:cNvSpPr>
            <p:nvPr/>
          </p:nvSpPr>
          <p:spPr bwMode="auto">
            <a:xfrm>
              <a:off x="4080" y="1841"/>
              <a:ext cx="800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Tahoma" pitchFamily="34" charset="0"/>
                </a:rPr>
                <a:t>FAKTUR</a:t>
              </a:r>
            </a:p>
            <a:p>
              <a:pPr eaLnBrk="0" hangingPunct="0"/>
              <a:r>
                <a:rPr lang="en-US" sz="1400">
                  <a:latin typeface="Tahoma" pitchFamily="34" charset="0"/>
                </a:rPr>
                <a:t>TAGIHAN</a:t>
              </a:r>
            </a:p>
            <a:p>
              <a:pPr eaLnBrk="0" hangingPunct="0"/>
              <a:r>
                <a:rPr lang="en-US" sz="1400">
                  <a:latin typeface="Tahoma" pitchFamily="34" charset="0"/>
                </a:rPr>
                <a:t>SURAT JALAN</a:t>
              </a:r>
              <a:endParaRPr lang="en-US" sz="1600">
                <a:latin typeface="Tahoma" pitchFamily="34" charset="0"/>
              </a:endParaRPr>
            </a:p>
          </p:txBody>
        </p:sp>
        <p:sp>
          <p:nvSpPr>
            <p:cNvPr id="1048" name="Text Box 17"/>
            <p:cNvSpPr txBox="1">
              <a:spLocks noChangeArrowheads="1"/>
            </p:cNvSpPr>
            <p:nvPr/>
          </p:nvSpPr>
          <p:spPr bwMode="auto">
            <a:xfrm>
              <a:off x="1270" y="1684"/>
              <a:ext cx="73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>
                  <a:latin typeface="Tahoma" pitchFamily="34" charset="0"/>
                </a:rPr>
                <a:t>PELANGGAN</a:t>
              </a:r>
              <a:endParaRPr lang="en-US" sz="1600">
                <a:latin typeface="Tahoma" pitchFamily="34" charset="0"/>
              </a:endParaRPr>
            </a:p>
          </p:txBody>
        </p:sp>
        <p:sp>
          <p:nvSpPr>
            <p:cNvPr id="1049" name="Text Box 18"/>
            <p:cNvSpPr txBox="1">
              <a:spLocks noChangeArrowheads="1"/>
            </p:cNvSpPr>
            <p:nvPr/>
          </p:nvSpPr>
          <p:spPr bwMode="auto">
            <a:xfrm>
              <a:off x="3330" y="1680"/>
              <a:ext cx="60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>
                  <a:latin typeface="Tahoma" pitchFamily="34" charset="0"/>
                </a:rPr>
                <a:t>PEMASOK</a:t>
              </a:r>
              <a:endParaRPr lang="en-US" sz="1600">
                <a:latin typeface="Tahoma" pitchFamily="34" charset="0"/>
              </a:endParaRPr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1758950" y="5443538"/>
            <a:ext cx="6430963" cy="1138237"/>
            <a:chOff x="1344" y="2544"/>
            <a:chExt cx="4051" cy="717"/>
          </a:xfrm>
        </p:grpSpPr>
        <p:sp>
          <p:nvSpPr>
            <p:cNvPr id="1034" name="Rectangle 20"/>
            <p:cNvSpPr>
              <a:spLocks noChangeArrowheads="1"/>
            </p:cNvSpPr>
            <p:nvPr/>
          </p:nvSpPr>
          <p:spPr bwMode="auto">
            <a:xfrm>
              <a:off x="1344" y="2544"/>
              <a:ext cx="712" cy="4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35" name="Line 21"/>
            <p:cNvSpPr>
              <a:spLocks noChangeShapeType="1"/>
            </p:cNvSpPr>
            <p:nvPr/>
          </p:nvSpPr>
          <p:spPr bwMode="auto">
            <a:xfrm>
              <a:off x="2064" y="2784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" name="Text Box 22"/>
            <p:cNvSpPr txBox="1">
              <a:spLocks noChangeArrowheads="1"/>
            </p:cNvSpPr>
            <p:nvPr/>
          </p:nvSpPr>
          <p:spPr bwMode="auto">
            <a:xfrm>
              <a:off x="2160" y="2801"/>
              <a:ext cx="9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Tahoma" pitchFamily="34" charset="0"/>
                </a:rPr>
                <a:t>BUKU TABUNGAN</a:t>
              </a:r>
              <a:endParaRPr lang="en-US" sz="1600">
                <a:latin typeface="Tahoma" pitchFamily="34" charset="0"/>
              </a:endParaRPr>
            </a:p>
          </p:txBody>
        </p:sp>
        <p:sp>
          <p:nvSpPr>
            <p:cNvPr id="1037" name="Rectangle 23"/>
            <p:cNvSpPr>
              <a:spLocks noChangeArrowheads="1"/>
            </p:cNvSpPr>
            <p:nvPr/>
          </p:nvSpPr>
          <p:spPr bwMode="auto">
            <a:xfrm>
              <a:off x="3360" y="2544"/>
              <a:ext cx="712" cy="4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38" name="Line 24"/>
            <p:cNvSpPr>
              <a:spLocks noChangeShapeType="1"/>
            </p:cNvSpPr>
            <p:nvPr/>
          </p:nvSpPr>
          <p:spPr bwMode="auto">
            <a:xfrm>
              <a:off x="4080" y="2784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9" name="Text Box 25"/>
            <p:cNvSpPr txBox="1">
              <a:spLocks noChangeArrowheads="1"/>
            </p:cNvSpPr>
            <p:nvPr/>
          </p:nvSpPr>
          <p:spPr bwMode="auto">
            <a:xfrm>
              <a:off x="4176" y="2801"/>
              <a:ext cx="1219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Tahoma" pitchFamily="34" charset="0"/>
                </a:rPr>
                <a:t>LAPORAN GAJI</a:t>
              </a:r>
            </a:p>
            <a:p>
              <a:pPr eaLnBrk="0" hangingPunct="0"/>
              <a:r>
                <a:rPr lang="en-US" sz="1400">
                  <a:latin typeface="Tahoma" pitchFamily="34" charset="0"/>
                </a:rPr>
                <a:t>REKAPITULASI ABSEN</a:t>
              </a:r>
            </a:p>
            <a:p>
              <a:pPr eaLnBrk="0" hangingPunct="0"/>
              <a:r>
                <a:rPr lang="en-US" sz="1400">
                  <a:latin typeface="Tahoma" pitchFamily="34" charset="0"/>
                </a:rPr>
                <a:t>LAPORAN PEGAWAI</a:t>
              </a:r>
              <a:endParaRPr lang="en-US" sz="1600">
                <a:latin typeface="Tahoma" pitchFamily="34" charset="0"/>
              </a:endParaRPr>
            </a:p>
          </p:txBody>
        </p:sp>
        <p:sp>
          <p:nvSpPr>
            <p:cNvPr id="1040" name="Text Box 26"/>
            <p:cNvSpPr txBox="1">
              <a:spLocks noChangeArrowheads="1"/>
            </p:cNvSpPr>
            <p:nvPr/>
          </p:nvSpPr>
          <p:spPr bwMode="auto">
            <a:xfrm>
              <a:off x="1435" y="2644"/>
              <a:ext cx="59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>
                  <a:latin typeface="Tahoma" pitchFamily="34" charset="0"/>
                </a:rPr>
                <a:t>NASABAH</a:t>
              </a:r>
            </a:p>
          </p:txBody>
        </p:sp>
        <p:sp>
          <p:nvSpPr>
            <p:cNvPr id="1041" name="Text Box 27"/>
            <p:cNvSpPr txBox="1">
              <a:spLocks noChangeArrowheads="1"/>
            </p:cNvSpPr>
            <p:nvPr/>
          </p:nvSpPr>
          <p:spPr bwMode="auto">
            <a:xfrm>
              <a:off x="3351" y="2640"/>
              <a:ext cx="75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>
                  <a:latin typeface="Tahoma" pitchFamily="34" charset="0"/>
                </a:rPr>
                <a:t>MANAJER</a:t>
              </a:r>
            </a:p>
            <a:p>
              <a:pPr algn="ctr" eaLnBrk="0" hangingPunct="0"/>
              <a:r>
                <a:rPr lang="en-US" sz="1400">
                  <a:latin typeface="Tahoma" pitchFamily="34" charset="0"/>
                </a:rPr>
                <a:t>PERSONALIA</a:t>
              </a:r>
              <a:endParaRPr lang="en-US" sz="1600">
                <a:latin typeface="Tahom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d-ID" dirty="0" smtClean="0"/>
              <a:t>DFD cont...</a:t>
            </a:r>
            <a:endParaRPr lang="id-ID" dirty="0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71488" y="1557338"/>
            <a:ext cx="2667000" cy="457200"/>
            <a:chOff x="528" y="144"/>
            <a:chExt cx="1680" cy="288"/>
          </a:xfrm>
        </p:grpSpPr>
        <p:graphicFrame>
          <p:nvGraphicFramePr>
            <p:cNvPr id="2050" name="Object 3"/>
            <p:cNvGraphicFramePr>
              <a:graphicFrameLocks noChangeAspect="1"/>
            </p:cNvGraphicFramePr>
            <p:nvPr/>
          </p:nvGraphicFramePr>
          <p:xfrm>
            <a:off x="528" y="144"/>
            <a:ext cx="1594" cy="288"/>
          </p:xfrm>
          <a:graphic>
            <a:graphicData uri="http://schemas.openxmlformats.org/presentationml/2006/ole">
              <p:oleObj spid="_x0000_s2050" name="Drawing" r:id="rId3" imgW="3092400" imgH="1598400" progId="FLW3Drawing">
                <p:embed/>
              </p:oleObj>
            </a:graphicData>
          </a:graphic>
        </p:graphicFrame>
        <p:sp>
          <p:nvSpPr>
            <p:cNvPr id="2107" name="Text Box 4"/>
            <p:cNvSpPr txBox="1">
              <a:spLocks noChangeArrowheads="1"/>
            </p:cNvSpPr>
            <p:nvPr/>
          </p:nvSpPr>
          <p:spPr bwMode="auto">
            <a:xfrm>
              <a:off x="649" y="168"/>
              <a:ext cx="155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400"/>
                <a:t>PROCESS</a:t>
              </a:r>
            </a:p>
          </p:txBody>
        </p:sp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00088" y="2090738"/>
            <a:ext cx="75723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endParaRPr lang="en-US" sz="1600"/>
          </a:p>
          <a:p>
            <a:pPr eaLnBrk="0" hangingPunct="0">
              <a:buClr>
                <a:srgbClr val="FF0000"/>
              </a:buClr>
              <a:buSzPct val="120000"/>
              <a:buFont typeface="Wingdings" pitchFamily="2" charset="2"/>
              <a:buChar char="ª"/>
            </a:pPr>
            <a:r>
              <a:rPr lang="en-US" sz="1600"/>
              <a:t> </a:t>
            </a:r>
            <a:r>
              <a:rPr lang="en-US" sz="1600" b="1"/>
              <a:t>PROSES</a:t>
            </a:r>
          </a:p>
          <a:p>
            <a:pPr lvl="1" eaLnBrk="0" hangingPunct="0">
              <a:buClr>
                <a:srgbClr val="FF0000"/>
              </a:buClr>
              <a:buSzPct val="120000"/>
              <a:buFont typeface="Wingdings" pitchFamily="2" charset="2"/>
              <a:buChar char="ª"/>
            </a:pPr>
            <a:r>
              <a:rPr lang="en-US" sz="1600" b="1">
                <a:solidFill>
                  <a:srgbClr val="0070C0"/>
                </a:solidFill>
              </a:rPr>
              <a:t> MENGGAMBARKAN FUNGSI-FUNGSI YANG ADA DI DALAM SISTEM</a:t>
            </a:r>
          </a:p>
          <a:p>
            <a:pPr lvl="2" eaLnBrk="0" hangingPunct="0">
              <a:buClr>
                <a:srgbClr val="FF0000"/>
              </a:buClr>
              <a:buSzPct val="120000"/>
              <a:buFont typeface="Wingdings" pitchFamily="2" charset="2"/>
              <a:buChar char="ª"/>
            </a:pPr>
            <a:r>
              <a:rPr lang="en-US" sz="1600" b="1">
                <a:solidFill>
                  <a:srgbClr val="0070C0"/>
                </a:solidFill>
              </a:rPr>
              <a:t> FUNGSI = KEGIATAN</a:t>
            </a:r>
          </a:p>
          <a:p>
            <a:pPr lvl="1" eaLnBrk="0" hangingPunct="0">
              <a:buClr>
                <a:srgbClr val="FF0000"/>
              </a:buClr>
              <a:buSzPct val="120000"/>
              <a:buFont typeface="Wingdings" pitchFamily="2" charset="2"/>
              <a:buChar char="ª"/>
            </a:pPr>
            <a:endParaRPr lang="en-US" sz="160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814888" y="1557338"/>
            <a:ext cx="806450" cy="715962"/>
          </a:xfrm>
          <a:prstGeom prst="roundRect">
            <a:avLst>
              <a:gd name="adj" fmla="val 1248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6415088" y="1557338"/>
            <a:ext cx="715962" cy="71596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250825" y="3141663"/>
            <a:ext cx="3559175" cy="2895600"/>
            <a:chOff x="480" y="1968"/>
            <a:chExt cx="2242" cy="1824"/>
          </a:xfrm>
        </p:grpSpPr>
        <p:sp>
          <p:nvSpPr>
            <p:cNvPr id="2097" name="Oval 9"/>
            <p:cNvSpPr>
              <a:spLocks noChangeArrowheads="1"/>
            </p:cNvSpPr>
            <p:nvPr/>
          </p:nvSpPr>
          <p:spPr bwMode="auto">
            <a:xfrm>
              <a:off x="1344" y="2400"/>
              <a:ext cx="564" cy="56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098" name="Freeform 10"/>
            <p:cNvSpPr>
              <a:spLocks/>
            </p:cNvSpPr>
            <p:nvPr/>
          </p:nvSpPr>
          <p:spPr bwMode="auto">
            <a:xfrm>
              <a:off x="480" y="2496"/>
              <a:ext cx="864" cy="432"/>
            </a:xfrm>
            <a:custGeom>
              <a:avLst/>
              <a:gdLst>
                <a:gd name="T0" fmla="*/ 0 w 864"/>
                <a:gd name="T1" fmla="*/ 0 h 432"/>
                <a:gd name="T2" fmla="*/ 288 w 864"/>
                <a:gd name="T3" fmla="*/ 384 h 432"/>
                <a:gd name="T4" fmla="*/ 864 w 864"/>
                <a:gd name="T5" fmla="*/ 288 h 432"/>
                <a:gd name="T6" fmla="*/ 0 60000 65536"/>
                <a:gd name="T7" fmla="*/ 0 60000 65536"/>
                <a:gd name="T8" fmla="*/ 0 60000 65536"/>
                <a:gd name="T9" fmla="*/ 0 w 864"/>
                <a:gd name="T10" fmla="*/ 0 h 432"/>
                <a:gd name="T11" fmla="*/ 864 w 864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432">
                  <a:moveTo>
                    <a:pt x="0" y="0"/>
                  </a:moveTo>
                  <a:cubicBezTo>
                    <a:pt x="72" y="168"/>
                    <a:pt x="144" y="336"/>
                    <a:pt x="288" y="384"/>
                  </a:cubicBezTo>
                  <a:cubicBezTo>
                    <a:pt x="432" y="432"/>
                    <a:pt x="648" y="360"/>
                    <a:pt x="864" y="28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" name="Text Box 11"/>
            <p:cNvSpPr txBox="1">
              <a:spLocks noChangeArrowheads="1"/>
            </p:cNvSpPr>
            <p:nvPr/>
          </p:nvSpPr>
          <p:spPr bwMode="auto">
            <a:xfrm>
              <a:off x="576" y="2928"/>
              <a:ext cx="63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400">
                  <a:latin typeface="Tahoma" pitchFamily="34" charset="0"/>
                </a:rPr>
                <a:t>NILAI-UTS</a:t>
              </a:r>
            </a:p>
          </p:txBody>
        </p:sp>
        <p:sp>
          <p:nvSpPr>
            <p:cNvPr id="2100" name="Freeform 12"/>
            <p:cNvSpPr>
              <a:spLocks/>
            </p:cNvSpPr>
            <p:nvPr/>
          </p:nvSpPr>
          <p:spPr bwMode="auto">
            <a:xfrm rot="16200000" flipV="1">
              <a:off x="1128" y="3144"/>
              <a:ext cx="864" cy="432"/>
            </a:xfrm>
            <a:custGeom>
              <a:avLst/>
              <a:gdLst>
                <a:gd name="T0" fmla="*/ 0 w 864"/>
                <a:gd name="T1" fmla="*/ 0 h 432"/>
                <a:gd name="T2" fmla="*/ 288 w 864"/>
                <a:gd name="T3" fmla="*/ 384 h 432"/>
                <a:gd name="T4" fmla="*/ 864 w 864"/>
                <a:gd name="T5" fmla="*/ 288 h 432"/>
                <a:gd name="T6" fmla="*/ 0 60000 65536"/>
                <a:gd name="T7" fmla="*/ 0 60000 65536"/>
                <a:gd name="T8" fmla="*/ 0 60000 65536"/>
                <a:gd name="T9" fmla="*/ 0 w 864"/>
                <a:gd name="T10" fmla="*/ 0 h 432"/>
                <a:gd name="T11" fmla="*/ 864 w 864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432">
                  <a:moveTo>
                    <a:pt x="0" y="0"/>
                  </a:moveTo>
                  <a:cubicBezTo>
                    <a:pt x="72" y="168"/>
                    <a:pt x="144" y="336"/>
                    <a:pt x="288" y="384"/>
                  </a:cubicBezTo>
                  <a:cubicBezTo>
                    <a:pt x="432" y="432"/>
                    <a:pt x="648" y="360"/>
                    <a:pt x="864" y="28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1" name="Text Box 13"/>
            <p:cNvSpPr txBox="1">
              <a:spLocks noChangeArrowheads="1"/>
            </p:cNvSpPr>
            <p:nvPr/>
          </p:nvSpPr>
          <p:spPr bwMode="auto">
            <a:xfrm>
              <a:off x="1392" y="3264"/>
              <a:ext cx="64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Tahoma" pitchFamily="34" charset="0"/>
                </a:rPr>
                <a:t>NILAI-UAS</a:t>
              </a:r>
            </a:p>
          </p:txBody>
        </p:sp>
        <p:sp>
          <p:nvSpPr>
            <p:cNvPr id="2102" name="Freeform 14"/>
            <p:cNvSpPr>
              <a:spLocks/>
            </p:cNvSpPr>
            <p:nvPr/>
          </p:nvSpPr>
          <p:spPr bwMode="auto">
            <a:xfrm rot="2352432">
              <a:off x="672" y="1968"/>
              <a:ext cx="864" cy="432"/>
            </a:xfrm>
            <a:custGeom>
              <a:avLst/>
              <a:gdLst>
                <a:gd name="T0" fmla="*/ 0 w 864"/>
                <a:gd name="T1" fmla="*/ 0 h 432"/>
                <a:gd name="T2" fmla="*/ 288 w 864"/>
                <a:gd name="T3" fmla="*/ 384 h 432"/>
                <a:gd name="T4" fmla="*/ 864 w 864"/>
                <a:gd name="T5" fmla="*/ 288 h 432"/>
                <a:gd name="T6" fmla="*/ 0 60000 65536"/>
                <a:gd name="T7" fmla="*/ 0 60000 65536"/>
                <a:gd name="T8" fmla="*/ 0 60000 65536"/>
                <a:gd name="T9" fmla="*/ 0 w 864"/>
                <a:gd name="T10" fmla="*/ 0 h 432"/>
                <a:gd name="T11" fmla="*/ 864 w 864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432">
                  <a:moveTo>
                    <a:pt x="0" y="0"/>
                  </a:moveTo>
                  <a:cubicBezTo>
                    <a:pt x="72" y="168"/>
                    <a:pt x="144" y="336"/>
                    <a:pt x="288" y="384"/>
                  </a:cubicBezTo>
                  <a:cubicBezTo>
                    <a:pt x="432" y="432"/>
                    <a:pt x="648" y="360"/>
                    <a:pt x="864" y="28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3" name="Text Box 15"/>
            <p:cNvSpPr txBox="1">
              <a:spLocks noChangeArrowheads="1"/>
            </p:cNvSpPr>
            <p:nvPr/>
          </p:nvSpPr>
          <p:spPr bwMode="auto">
            <a:xfrm>
              <a:off x="912" y="2112"/>
              <a:ext cx="86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400">
                  <a:latin typeface="Tahoma" pitchFamily="34" charset="0"/>
                </a:rPr>
                <a:t>NILAI-ABSEN</a:t>
              </a:r>
            </a:p>
          </p:txBody>
        </p:sp>
        <p:sp>
          <p:nvSpPr>
            <p:cNvPr id="2104" name="Line 16"/>
            <p:cNvSpPr>
              <a:spLocks noChangeShapeType="1"/>
            </p:cNvSpPr>
            <p:nvPr/>
          </p:nvSpPr>
          <p:spPr bwMode="auto">
            <a:xfrm flipV="1">
              <a:off x="1920" y="2544"/>
              <a:ext cx="67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5" name="Text Box 17"/>
            <p:cNvSpPr txBox="1">
              <a:spLocks noChangeArrowheads="1"/>
            </p:cNvSpPr>
            <p:nvPr/>
          </p:nvSpPr>
          <p:spPr bwMode="auto">
            <a:xfrm>
              <a:off x="1373" y="2500"/>
              <a:ext cx="522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>
                  <a:latin typeface="Tahoma" pitchFamily="34" charset="0"/>
                </a:rPr>
                <a:t>HITUNG</a:t>
              </a:r>
            </a:p>
            <a:p>
              <a:pPr algn="ctr" eaLnBrk="0" hangingPunct="0"/>
              <a:r>
                <a:rPr lang="en-US" sz="1400">
                  <a:latin typeface="Tahoma" pitchFamily="34" charset="0"/>
                </a:rPr>
                <a:t>NILAI</a:t>
              </a:r>
            </a:p>
          </p:txBody>
        </p:sp>
        <p:sp>
          <p:nvSpPr>
            <p:cNvPr id="2106" name="Text Box 18"/>
            <p:cNvSpPr txBox="1">
              <a:spLocks noChangeArrowheads="1"/>
            </p:cNvSpPr>
            <p:nvPr/>
          </p:nvSpPr>
          <p:spPr bwMode="auto">
            <a:xfrm>
              <a:off x="1968" y="2640"/>
              <a:ext cx="75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Tahoma" pitchFamily="34" charset="0"/>
                </a:rPr>
                <a:t>NILAI AKHIR</a:t>
              </a:r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3286125" y="4941888"/>
            <a:ext cx="3733800" cy="1447800"/>
            <a:chOff x="2784" y="2832"/>
            <a:chExt cx="2352" cy="912"/>
          </a:xfrm>
        </p:grpSpPr>
        <p:grpSp>
          <p:nvGrpSpPr>
            <p:cNvPr id="2076" name="Group 28"/>
            <p:cNvGrpSpPr>
              <a:grpSpLocks/>
            </p:cNvGrpSpPr>
            <p:nvPr/>
          </p:nvGrpSpPr>
          <p:grpSpPr bwMode="auto">
            <a:xfrm>
              <a:off x="2784" y="2832"/>
              <a:ext cx="720" cy="196"/>
              <a:chOff x="2784" y="2832"/>
              <a:chExt cx="720" cy="196"/>
            </a:xfrm>
          </p:grpSpPr>
          <p:grpSp>
            <p:nvGrpSpPr>
              <p:cNvPr id="2090" name="Group 29"/>
              <p:cNvGrpSpPr>
                <a:grpSpLocks/>
              </p:cNvGrpSpPr>
              <p:nvPr/>
            </p:nvGrpSpPr>
            <p:grpSpPr bwMode="auto">
              <a:xfrm>
                <a:off x="2784" y="2832"/>
                <a:ext cx="720" cy="192"/>
                <a:chOff x="4079" y="2208"/>
                <a:chExt cx="720" cy="192"/>
              </a:xfrm>
            </p:grpSpPr>
            <p:grpSp>
              <p:nvGrpSpPr>
                <p:cNvPr id="2092" name="Group 30"/>
                <p:cNvGrpSpPr>
                  <a:grpSpLocks/>
                </p:cNvGrpSpPr>
                <p:nvPr/>
              </p:nvGrpSpPr>
              <p:grpSpPr bwMode="auto">
                <a:xfrm>
                  <a:off x="4080" y="2208"/>
                  <a:ext cx="719" cy="192"/>
                  <a:chOff x="3217" y="2304"/>
                  <a:chExt cx="719" cy="192"/>
                </a:xfrm>
              </p:grpSpPr>
              <p:sp>
                <p:nvSpPr>
                  <p:cNvPr id="2095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3217" y="2304"/>
                    <a:ext cx="719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96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217" y="2496"/>
                    <a:ext cx="719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93" name="Line 33"/>
                <p:cNvSpPr>
                  <a:spLocks noChangeShapeType="1"/>
                </p:cNvSpPr>
                <p:nvPr/>
              </p:nvSpPr>
              <p:spPr bwMode="auto">
                <a:xfrm>
                  <a:off x="4079" y="2209"/>
                  <a:ext cx="0" cy="19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94" name="Line 34"/>
                <p:cNvSpPr>
                  <a:spLocks noChangeShapeType="1"/>
                </p:cNvSpPr>
                <p:nvPr/>
              </p:nvSpPr>
              <p:spPr bwMode="auto">
                <a:xfrm>
                  <a:off x="4271" y="2209"/>
                  <a:ext cx="0" cy="19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091" name="Text Box 35"/>
              <p:cNvSpPr txBox="1">
                <a:spLocks noChangeArrowheads="1"/>
              </p:cNvSpPr>
              <p:nvPr/>
            </p:nvSpPr>
            <p:spPr bwMode="auto">
              <a:xfrm>
                <a:off x="3014" y="2836"/>
                <a:ext cx="3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>
                    <a:latin typeface="Tahoma" pitchFamily="34" charset="0"/>
                  </a:rPr>
                  <a:t>MHS</a:t>
                </a:r>
              </a:p>
            </p:txBody>
          </p:sp>
        </p:grpSp>
        <p:sp>
          <p:nvSpPr>
            <p:cNvPr id="2077" name="Oval 36"/>
            <p:cNvSpPr>
              <a:spLocks noChangeArrowheads="1"/>
            </p:cNvSpPr>
            <p:nvPr/>
          </p:nvSpPr>
          <p:spPr bwMode="auto">
            <a:xfrm flipH="1">
              <a:off x="3744" y="3120"/>
              <a:ext cx="564" cy="56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078" name="Text Box 37"/>
            <p:cNvSpPr txBox="1">
              <a:spLocks noChangeArrowheads="1"/>
            </p:cNvSpPr>
            <p:nvPr/>
          </p:nvSpPr>
          <p:spPr bwMode="auto">
            <a:xfrm>
              <a:off x="3832" y="3264"/>
              <a:ext cx="44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>
                  <a:latin typeface="Tahoma" pitchFamily="34" charset="0"/>
                </a:rPr>
                <a:t>CETAK</a:t>
              </a:r>
            </a:p>
            <a:p>
              <a:pPr algn="ctr" eaLnBrk="0" hangingPunct="0"/>
              <a:r>
                <a:rPr lang="en-US" sz="1400">
                  <a:latin typeface="Tahoma" pitchFamily="34" charset="0"/>
                </a:rPr>
                <a:t>HSK</a:t>
              </a:r>
            </a:p>
          </p:txBody>
        </p:sp>
        <p:grpSp>
          <p:nvGrpSpPr>
            <p:cNvPr id="2079" name="Group 38"/>
            <p:cNvGrpSpPr>
              <a:grpSpLocks/>
            </p:cNvGrpSpPr>
            <p:nvPr/>
          </p:nvGrpSpPr>
          <p:grpSpPr bwMode="auto">
            <a:xfrm>
              <a:off x="2794" y="3548"/>
              <a:ext cx="720" cy="192"/>
              <a:chOff x="4079" y="2208"/>
              <a:chExt cx="720" cy="192"/>
            </a:xfrm>
          </p:grpSpPr>
          <p:grpSp>
            <p:nvGrpSpPr>
              <p:cNvPr id="2085" name="Group 39"/>
              <p:cNvGrpSpPr>
                <a:grpSpLocks/>
              </p:cNvGrpSpPr>
              <p:nvPr/>
            </p:nvGrpSpPr>
            <p:grpSpPr bwMode="auto">
              <a:xfrm>
                <a:off x="4080" y="2208"/>
                <a:ext cx="719" cy="192"/>
                <a:chOff x="3217" y="2304"/>
                <a:chExt cx="719" cy="192"/>
              </a:xfrm>
            </p:grpSpPr>
            <p:sp>
              <p:nvSpPr>
                <p:cNvPr id="2088" name="Line 40"/>
                <p:cNvSpPr>
                  <a:spLocks noChangeShapeType="1"/>
                </p:cNvSpPr>
                <p:nvPr/>
              </p:nvSpPr>
              <p:spPr bwMode="auto">
                <a:xfrm>
                  <a:off x="3217" y="2304"/>
                  <a:ext cx="71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89" name="Line 41"/>
                <p:cNvSpPr>
                  <a:spLocks noChangeShapeType="1"/>
                </p:cNvSpPr>
                <p:nvPr/>
              </p:nvSpPr>
              <p:spPr bwMode="auto">
                <a:xfrm>
                  <a:off x="3217" y="2496"/>
                  <a:ext cx="71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086" name="Line 42"/>
              <p:cNvSpPr>
                <a:spLocks noChangeShapeType="1"/>
              </p:cNvSpPr>
              <p:nvPr/>
            </p:nvSpPr>
            <p:spPr bwMode="auto">
              <a:xfrm>
                <a:off x="4079" y="2209"/>
                <a:ext cx="0" cy="1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7" name="Line 43"/>
              <p:cNvSpPr>
                <a:spLocks noChangeShapeType="1"/>
              </p:cNvSpPr>
              <p:nvPr/>
            </p:nvSpPr>
            <p:spPr bwMode="auto">
              <a:xfrm>
                <a:off x="4271" y="2209"/>
                <a:ext cx="0" cy="1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80" name="Text Box 44"/>
            <p:cNvSpPr txBox="1">
              <a:spLocks noChangeArrowheads="1"/>
            </p:cNvSpPr>
            <p:nvPr/>
          </p:nvSpPr>
          <p:spPr bwMode="auto">
            <a:xfrm>
              <a:off x="3024" y="3552"/>
              <a:ext cx="3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Tahoma" pitchFamily="34" charset="0"/>
                </a:rPr>
                <a:t>NILAI</a:t>
              </a:r>
            </a:p>
          </p:txBody>
        </p:sp>
        <p:cxnSp>
          <p:nvCxnSpPr>
            <p:cNvPr id="2081" name="AutoShape 45"/>
            <p:cNvCxnSpPr>
              <a:cxnSpLocks noChangeShapeType="1"/>
              <a:stCxn id="2091" idx="2"/>
              <a:endCxn id="2077" idx="6"/>
            </p:cNvCxnSpPr>
            <p:nvPr/>
          </p:nvCxnSpPr>
          <p:spPr bwMode="auto">
            <a:xfrm rot="16200000" flipH="1">
              <a:off x="3277" y="2935"/>
              <a:ext cx="373" cy="56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</p:spPr>
        </p:cxnSp>
        <p:cxnSp>
          <p:nvCxnSpPr>
            <p:cNvPr id="2082" name="AutoShape 46"/>
            <p:cNvCxnSpPr>
              <a:cxnSpLocks noChangeShapeType="1"/>
              <a:stCxn id="2080" idx="2"/>
              <a:endCxn id="2077" idx="4"/>
            </p:cNvCxnSpPr>
            <p:nvPr/>
          </p:nvCxnSpPr>
          <p:spPr bwMode="auto">
            <a:xfrm rot="5400000" flipH="1" flipV="1">
              <a:off x="3594" y="3312"/>
              <a:ext cx="61" cy="803"/>
            </a:xfrm>
            <a:prstGeom prst="bentConnector3">
              <a:avLst>
                <a:gd name="adj1" fmla="val -23606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</p:spPr>
        </p:cxnSp>
        <p:sp>
          <p:nvSpPr>
            <p:cNvPr id="2083" name="Line 47"/>
            <p:cNvSpPr>
              <a:spLocks noChangeShapeType="1"/>
            </p:cNvSpPr>
            <p:nvPr/>
          </p:nvSpPr>
          <p:spPr bwMode="auto">
            <a:xfrm>
              <a:off x="4320" y="340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4" name="Text Box 48"/>
            <p:cNvSpPr txBox="1">
              <a:spLocks noChangeArrowheads="1"/>
            </p:cNvSpPr>
            <p:nvPr/>
          </p:nvSpPr>
          <p:spPr bwMode="auto">
            <a:xfrm>
              <a:off x="4608" y="3456"/>
              <a:ext cx="3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Tahoma" pitchFamily="34" charset="0"/>
                </a:rPr>
                <a:t>HSK</a:t>
              </a:r>
            </a:p>
          </p:txBody>
        </p:sp>
      </p:grpSp>
      <p:grpSp>
        <p:nvGrpSpPr>
          <p:cNvPr id="2058" name="Group 59"/>
          <p:cNvGrpSpPr>
            <a:grpSpLocks/>
          </p:cNvGrpSpPr>
          <p:nvPr/>
        </p:nvGrpSpPr>
        <p:grpSpPr bwMode="auto">
          <a:xfrm>
            <a:off x="4957763" y="2924175"/>
            <a:ext cx="3790950" cy="2209800"/>
            <a:chOff x="4357936" y="3080792"/>
            <a:chExt cx="3790950" cy="2209800"/>
          </a:xfrm>
        </p:grpSpPr>
        <p:sp>
          <p:nvSpPr>
            <p:cNvPr id="2059" name="Oval 19"/>
            <p:cNvSpPr>
              <a:spLocks noChangeArrowheads="1"/>
            </p:cNvSpPr>
            <p:nvPr/>
          </p:nvSpPr>
          <p:spPr bwMode="auto">
            <a:xfrm flipH="1">
              <a:off x="5881936" y="3684042"/>
              <a:ext cx="895350" cy="89535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060" name="Freeform 20"/>
            <p:cNvSpPr>
              <a:spLocks/>
            </p:cNvSpPr>
            <p:nvPr/>
          </p:nvSpPr>
          <p:spPr bwMode="auto">
            <a:xfrm flipH="1">
              <a:off x="6777286" y="3684042"/>
              <a:ext cx="1371600" cy="685800"/>
            </a:xfrm>
            <a:custGeom>
              <a:avLst/>
              <a:gdLst>
                <a:gd name="T0" fmla="*/ 0 w 864"/>
                <a:gd name="T1" fmla="*/ 0 h 432"/>
                <a:gd name="T2" fmla="*/ 2147483647 w 864"/>
                <a:gd name="T3" fmla="*/ 2147483647 h 432"/>
                <a:gd name="T4" fmla="*/ 2147483647 w 864"/>
                <a:gd name="T5" fmla="*/ 2147483647 h 432"/>
                <a:gd name="T6" fmla="*/ 0 60000 65536"/>
                <a:gd name="T7" fmla="*/ 0 60000 65536"/>
                <a:gd name="T8" fmla="*/ 0 60000 65536"/>
                <a:gd name="T9" fmla="*/ 0 w 864"/>
                <a:gd name="T10" fmla="*/ 0 h 432"/>
                <a:gd name="T11" fmla="*/ 864 w 864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432">
                  <a:moveTo>
                    <a:pt x="0" y="0"/>
                  </a:moveTo>
                  <a:cubicBezTo>
                    <a:pt x="72" y="168"/>
                    <a:pt x="144" y="336"/>
                    <a:pt x="288" y="384"/>
                  </a:cubicBezTo>
                  <a:cubicBezTo>
                    <a:pt x="432" y="432"/>
                    <a:pt x="648" y="360"/>
                    <a:pt x="864" y="28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1" name="Text Box 21"/>
            <p:cNvSpPr txBox="1">
              <a:spLocks noChangeArrowheads="1"/>
            </p:cNvSpPr>
            <p:nvPr/>
          </p:nvSpPr>
          <p:spPr bwMode="auto">
            <a:xfrm flipH="1">
              <a:off x="6872536" y="4446042"/>
              <a:ext cx="120808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Tahoma" pitchFamily="34" charset="0"/>
                </a:rPr>
                <a:t>GAJI BERSIH</a:t>
              </a:r>
            </a:p>
          </p:txBody>
        </p:sp>
        <p:sp>
          <p:nvSpPr>
            <p:cNvPr id="2062" name="Line 22"/>
            <p:cNvSpPr>
              <a:spLocks noChangeShapeType="1"/>
            </p:cNvSpPr>
            <p:nvPr/>
          </p:nvSpPr>
          <p:spPr bwMode="auto">
            <a:xfrm>
              <a:off x="4891336" y="3150642"/>
              <a:ext cx="10668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3" name="Text Box 23"/>
            <p:cNvSpPr txBox="1">
              <a:spLocks noChangeArrowheads="1"/>
            </p:cNvSpPr>
            <p:nvPr/>
          </p:nvSpPr>
          <p:spPr bwMode="auto">
            <a:xfrm>
              <a:off x="5104061" y="3080792"/>
              <a:ext cx="11652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Tahoma" pitchFamily="34" charset="0"/>
                </a:rPr>
                <a:t>GAJI POKOK</a:t>
              </a:r>
            </a:p>
          </p:txBody>
        </p:sp>
        <p:sp>
          <p:nvSpPr>
            <p:cNvPr id="2064" name="Line 24"/>
            <p:cNvSpPr>
              <a:spLocks noChangeShapeType="1"/>
            </p:cNvSpPr>
            <p:nvPr/>
          </p:nvSpPr>
          <p:spPr bwMode="auto">
            <a:xfrm flipV="1">
              <a:off x="4586536" y="4141242"/>
              <a:ext cx="1295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5" name="Text Box 25"/>
            <p:cNvSpPr txBox="1">
              <a:spLocks noChangeArrowheads="1"/>
            </p:cNvSpPr>
            <p:nvPr/>
          </p:nvSpPr>
          <p:spPr bwMode="auto">
            <a:xfrm>
              <a:off x="4357936" y="3918992"/>
              <a:ext cx="110013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Tahoma" pitchFamily="34" charset="0"/>
                </a:rPr>
                <a:t>POTONGAN</a:t>
              </a:r>
            </a:p>
          </p:txBody>
        </p:sp>
        <p:sp>
          <p:nvSpPr>
            <p:cNvPr id="2066" name="Text Box 26"/>
            <p:cNvSpPr txBox="1">
              <a:spLocks noChangeArrowheads="1"/>
            </p:cNvSpPr>
            <p:nvPr/>
          </p:nvSpPr>
          <p:spPr bwMode="auto">
            <a:xfrm>
              <a:off x="5958136" y="3912642"/>
              <a:ext cx="828675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>
                  <a:latin typeface="Tahoma" pitchFamily="34" charset="0"/>
                </a:rPr>
                <a:t>HITUNG</a:t>
              </a:r>
            </a:p>
            <a:p>
              <a:pPr algn="ctr" eaLnBrk="0" hangingPunct="0"/>
              <a:r>
                <a:rPr lang="en-US" sz="1400">
                  <a:latin typeface="Tahoma" pitchFamily="34" charset="0"/>
                </a:rPr>
                <a:t>GAJI</a:t>
              </a:r>
            </a:p>
          </p:txBody>
        </p:sp>
        <p:grpSp>
          <p:nvGrpSpPr>
            <p:cNvPr id="2067" name="Group 49"/>
            <p:cNvGrpSpPr>
              <a:grpSpLocks/>
            </p:cNvGrpSpPr>
            <p:nvPr/>
          </p:nvGrpSpPr>
          <p:grpSpPr bwMode="auto">
            <a:xfrm>
              <a:off x="5196136" y="4985792"/>
              <a:ext cx="1471613" cy="304800"/>
              <a:chOff x="3504" y="2448"/>
              <a:chExt cx="927" cy="192"/>
            </a:xfrm>
          </p:grpSpPr>
          <p:sp>
            <p:nvSpPr>
              <p:cNvPr id="2069" name="Text Box 50"/>
              <p:cNvSpPr txBox="1">
                <a:spLocks noChangeArrowheads="1"/>
              </p:cNvSpPr>
              <p:nvPr/>
            </p:nvSpPr>
            <p:spPr bwMode="auto">
              <a:xfrm>
                <a:off x="3696" y="2448"/>
                <a:ext cx="73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>
                    <a:latin typeface="Tahoma" pitchFamily="34" charset="0"/>
                  </a:rPr>
                  <a:t>TUNJANGAN</a:t>
                </a:r>
              </a:p>
            </p:txBody>
          </p:sp>
          <p:grpSp>
            <p:nvGrpSpPr>
              <p:cNvPr id="2070" name="Group 51"/>
              <p:cNvGrpSpPr>
                <a:grpSpLocks/>
              </p:cNvGrpSpPr>
              <p:nvPr/>
            </p:nvGrpSpPr>
            <p:grpSpPr bwMode="auto">
              <a:xfrm>
                <a:off x="3504" y="2448"/>
                <a:ext cx="720" cy="192"/>
                <a:chOff x="4079" y="2208"/>
                <a:chExt cx="720" cy="192"/>
              </a:xfrm>
            </p:grpSpPr>
            <p:grpSp>
              <p:nvGrpSpPr>
                <p:cNvPr id="2071" name="Group 52"/>
                <p:cNvGrpSpPr>
                  <a:grpSpLocks/>
                </p:cNvGrpSpPr>
                <p:nvPr/>
              </p:nvGrpSpPr>
              <p:grpSpPr bwMode="auto">
                <a:xfrm>
                  <a:off x="4080" y="2208"/>
                  <a:ext cx="719" cy="192"/>
                  <a:chOff x="3217" y="2304"/>
                  <a:chExt cx="719" cy="192"/>
                </a:xfrm>
              </p:grpSpPr>
              <p:sp>
                <p:nvSpPr>
                  <p:cNvPr id="2074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3217" y="2304"/>
                    <a:ext cx="719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75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3217" y="2496"/>
                    <a:ext cx="719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72" name="Line 55"/>
                <p:cNvSpPr>
                  <a:spLocks noChangeShapeType="1"/>
                </p:cNvSpPr>
                <p:nvPr/>
              </p:nvSpPr>
              <p:spPr bwMode="auto">
                <a:xfrm>
                  <a:off x="4079" y="2209"/>
                  <a:ext cx="0" cy="19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3" name="Line 56"/>
                <p:cNvSpPr>
                  <a:spLocks noChangeShapeType="1"/>
                </p:cNvSpPr>
                <p:nvPr/>
              </p:nvSpPr>
              <p:spPr bwMode="auto">
                <a:xfrm>
                  <a:off x="4271" y="2209"/>
                  <a:ext cx="0" cy="19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cxnSp>
          <p:nvCxnSpPr>
            <p:cNvPr id="2068" name="AutoShape 57"/>
            <p:cNvCxnSpPr>
              <a:cxnSpLocks noChangeShapeType="1"/>
              <a:endCxn id="2059" idx="4"/>
            </p:cNvCxnSpPr>
            <p:nvPr/>
          </p:nvCxnSpPr>
          <p:spPr bwMode="auto">
            <a:xfrm rot="-5400000">
              <a:off x="6003380" y="4659561"/>
              <a:ext cx="407987" cy="244475"/>
            </a:xfrm>
            <a:prstGeom prst="bentConnector3">
              <a:avLst>
                <a:gd name="adj1" fmla="val 4980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nimBg="1"/>
      <p:bldP spid="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992</TotalTime>
  <Words>651</Words>
  <Application>Microsoft Office PowerPoint</Application>
  <PresentationFormat>On-screen Show (4:3)</PresentationFormat>
  <Paragraphs>243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Corbel</vt:lpstr>
      <vt:lpstr>Wingdings 2</vt:lpstr>
      <vt:lpstr>Wingdings</vt:lpstr>
      <vt:lpstr>Wingdings 3</vt:lpstr>
      <vt:lpstr>Calibri</vt:lpstr>
      <vt:lpstr>Agency FB</vt:lpstr>
      <vt:lpstr>Tahoma</vt:lpstr>
      <vt:lpstr>Trebuchet MS</vt:lpstr>
      <vt:lpstr>Module</vt:lpstr>
      <vt:lpstr>Lotus Freelance 96 Drawing</vt:lpstr>
      <vt:lpstr>ANALISA PROSES BISNIS PROSES INFORMASI    DOSEN PENGAMPU MARDIANTO,S.KOM.,M.Cs </vt:lpstr>
      <vt:lpstr>Proses Informasi</vt:lpstr>
      <vt:lpstr>Proses Informasi cont...</vt:lpstr>
      <vt:lpstr>DATA FLOW DIAGRAM (DFD)</vt:lpstr>
      <vt:lpstr>DFD cont...</vt:lpstr>
      <vt:lpstr>DFD cont...</vt:lpstr>
      <vt:lpstr>DFD cont...</vt:lpstr>
      <vt:lpstr>DFD cont...</vt:lpstr>
      <vt:lpstr>DFD cont...</vt:lpstr>
      <vt:lpstr>DFD cont...</vt:lpstr>
      <vt:lpstr>DFD cont...</vt:lpstr>
      <vt:lpstr>DFD cont...</vt:lpstr>
      <vt:lpstr>ANALISA MASUKAN &amp; KELUARAN</vt:lpstr>
      <vt:lpstr>ANALISA MASUKAN cont...</vt:lpstr>
      <vt:lpstr>ANALISA KELUARAN</vt:lpstr>
      <vt:lpstr>ANALISA KELUARAN cont...</vt:lpstr>
      <vt:lpstr>STUDI KASUS (Buatlah DFD dan tentukan Analisa Masukan dan Analisa Keluaran)</vt:lpstr>
      <vt:lpstr>JAWABAN:</vt:lpstr>
      <vt:lpstr>JAWABAN cont...</vt:lpstr>
      <vt:lpstr>JAWABAN cont...</vt:lpstr>
      <vt:lpstr>JAWABAN cont...</vt:lpstr>
      <vt:lpstr>JAWABAN cont...</vt:lpstr>
      <vt:lpstr>TENTUKAN ANALISA DOKUMEN PADA SISTEM KOPERASI BUDI LUHUR TERSEBUT?</vt:lpstr>
      <vt:lpstr>ANALISA DOKUMEN</vt:lpstr>
      <vt:lpstr>ANALISA DOKUMEN</vt:lpstr>
      <vt:lpstr>ANALISA MASUKAN</vt:lpstr>
      <vt:lpstr>ANALISA KELUARAN</vt:lpstr>
      <vt:lpstr>Buatlah DFD serta tentukan analisa masukan dan keluaran dari kasus berikut:</vt:lpstr>
    </vt:vector>
  </TitlesOfParts>
  <Company>Univ. Budi Luhur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Rapat Koordinasi Jadwal Mengajar Dosen  Semester Pendek Tahun Akademik Gasal 2008/2009</dc:title>
  <dc:creator>Hendri Irawan</dc:creator>
  <cp:lastModifiedBy>RAMADANI</cp:lastModifiedBy>
  <cp:revision>79</cp:revision>
  <dcterms:created xsi:type="dcterms:W3CDTF">2009-01-19T08:11:43Z</dcterms:created>
  <dcterms:modified xsi:type="dcterms:W3CDTF">2017-06-11T08:20:26Z</dcterms:modified>
</cp:coreProperties>
</file>