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76" r:id="rId3"/>
    <p:sldId id="295" r:id="rId4"/>
    <p:sldId id="287" r:id="rId5"/>
    <p:sldId id="288" r:id="rId6"/>
    <p:sldId id="289" r:id="rId7"/>
    <p:sldId id="290" r:id="rId8"/>
    <p:sldId id="291" r:id="rId9"/>
    <p:sldId id="292" r:id="rId10"/>
    <p:sldId id="293" r:id="rId11"/>
    <p:sldId id="294" r:id="rId12"/>
    <p:sldId id="296" r:id="rId13"/>
    <p:sldId id="277" r:id="rId14"/>
    <p:sldId id="278" r:id="rId15"/>
    <p:sldId id="300" r:id="rId16"/>
    <p:sldId id="297" r:id="rId17"/>
    <p:sldId id="301" r:id="rId18"/>
    <p:sldId id="298" r:id="rId19"/>
    <p:sldId id="302" r:id="rId20"/>
    <p:sldId id="299" r:id="rId21"/>
    <p:sldId id="279" r:id="rId22"/>
    <p:sldId id="280" r:id="rId23"/>
    <p:sldId id="281" r:id="rId24"/>
    <p:sldId id="284" r:id="rId25"/>
  </p:sldIdLst>
  <p:sldSz cx="9144000" cy="6858000" type="screen4x3"/>
  <p:notesSz cx="6854825" cy="9631363"/>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C5AFCD0-578D-43E5-9A41-019ECB78E23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0BEE8A-39A5-460B-AB33-C6619EF73C0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6651795E-1757-4CB8-81BB-EB44D45F3FC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E48E2CF-5AD5-4367-A47E-36D5DC173B9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7710D359-B5C3-402A-917A-58777F6B514B}"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AE714B4-B21B-473E-914D-EC0B297C16B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AB52B7A-A571-472A-8261-54CA85EABFE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E6EC439-9CF9-4176-9B70-9FB507F2B98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65C1304-FBA6-4650-8242-EC04CD5703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9411FD81-DFE4-4DF0-90A6-256647EBA76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B17067DE-70EB-4D72-A38E-9FF4E3982CD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lang="en-US" smtClean="0"/>
              <a:t>Click to edit Master title style</a:t>
            </a:r>
            <a:endParaRPr lang="en-US"/>
          </a:p>
        </p:txBody>
      </p:sp>
      <p:sp>
        <p:nvSpPr>
          <p:cNvPr id="4101"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EBB809D6-F978-4132-9CCF-EFEAE91FC87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74" r:id="rId1"/>
    <p:sldLayoutId id="2147483869" r:id="rId2"/>
    <p:sldLayoutId id="2147483875" r:id="rId3"/>
    <p:sldLayoutId id="2147483870" r:id="rId4"/>
    <p:sldLayoutId id="2147483871" r:id="rId5"/>
    <p:sldLayoutId id="2147483872" r:id="rId6"/>
    <p:sldLayoutId id="2147483876" r:id="rId7"/>
    <p:sldLayoutId id="2147483877" r:id="rId8"/>
    <p:sldLayoutId id="2147483878" r:id="rId9"/>
    <p:sldLayoutId id="2147483873" r:id="rId10"/>
    <p:sldLayoutId id="2147483879" r:id="rId11"/>
  </p:sldLayoutIdLst>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pitchFamily="34"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pitchFamily="34"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14348" y="1428736"/>
            <a:ext cx="7772400" cy="4857784"/>
          </a:xfrm>
        </p:spPr>
        <p:txBody>
          <a:bodyPr>
            <a:normAutofit fontScale="90000"/>
          </a:bodyPr>
          <a:lstStyle/>
          <a:p>
            <a:pPr algn="ctr" eaLnBrk="1" fontAlgn="auto" hangingPunct="1">
              <a:spcAft>
                <a:spcPts val="0"/>
              </a:spcAft>
              <a:defRPr/>
            </a:pPr>
            <a:r>
              <a:rPr lang="id-ID" sz="6000" dirty="0" smtClean="0">
                <a:solidFill>
                  <a:schemeClr val="accent1">
                    <a:satMod val="150000"/>
                  </a:schemeClr>
                </a:solidFill>
                <a:latin typeface="Agency FB" pitchFamily="34" charset="0"/>
              </a:rPr>
              <a:t>ANALISA PROSES BISNIS</a:t>
            </a:r>
            <a:r>
              <a:rPr lang="en-US" sz="4000" dirty="0" smtClean="0">
                <a:solidFill>
                  <a:schemeClr val="accent1">
                    <a:satMod val="150000"/>
                  </a:schemeClr>
                </a:solidFill>
                <a:latin typeface="Agency FB" pitchFamily="34" charset="0"/>
              </a:rPr>
              <a:t/>
            </a:r>
            <a:br>
              <a:rPr lang="en-US" sz="4000" dirty="0" smtClean="0">
                <a:solidFill>
                  <a:schemeClr val="accent1">
                    <a:satMod val="150000"/>
                  </a:schemeClr>
                </a:solidFill>
                <a:latin typeface="Agency FB" pitchFamily="34" charset="0"/>
              </a:rPr>
            </a:br>
            <a:r>
              <a:rPr lang="en-US" sz="4000" dirty="0" smtClean="0">
                <a:solidFill>
                  <a:schemeClr val="accent1">
                    <a:satMod val="150000"/>
                  </a:schemeClr>
                </a:solidFill>
                <a:latin typeface="Agency FB" pitchFamily="34" charset="0"/>
              </a:rPr>
              <a:t>(</a:t>
            </a:r>
            <a:r>
              <a:rPr lang="id-ID" sz="4000" dirty="0" smtClean="0">
                <a:solidFill>
                  <a:schemeClr val="accent1">
                    <a:satMod val="150000"/>
                  </a:schemeClr>
                </a:solidFill>
                <a:latin typeface="Agency FB" pitchFamily="34" charset="0"/>
              </a:rPr>
              <a:t>2</a:t>
            </a:r>
            <a:r>
              <a:rPr lang="en-US" sz="4000" dirty="0" smtClean="0">
                <a:solidFill>
                  <a:schemeClr val="accent1">
                    <a:satMod val="150000"/>
                  </a:schemeClr>
                </a:solidFill>
                <a:latin typeface="Agency FB" pitchFamily="34" charset="0"/>
              </a:rPr>
              <a:t> SKS)</a:t>
            </a:r>
            <a:br>
              <a:rPr lang="en-US" sz="4000" dirty="0" smtClean="0">
                <a:solidFill>
                  <a:schemeClr val="accent1">
                    <a:satMod val="150000"/>
                  </a:schemeClr>
                </a:solidFill>
                <a:latin typeface="Agency FB" pitchFamily="34" charset="0"/>
              </a:rPr>
            </a:br>
            <a:r>
              <a:rPr lang="en-US" sz="4000" dirty="0" err="1" smtClean="0">
                <a:solidFill>
                  <a:schemeClr val="accent1">
                    <a:satMod val="150000"/>
                  </a:schemeClr>
                </a:solidFill>
                <a:latin typeface="Agency FB" pitchFamily="34" charset="0"/>
              </a:rPr>
              <a:t>Pertemuan</a:t>
            </a:r>
            <a:r>
              <a:rPr lang="en-US" sz="4000" dirty="0" smtClean="0">
                <a:solidFill>
                  <a:schemeClr val="accent1">
                    <a:satMod val="150000"/>
                  </a:schemeClr>
                </a:solidFill>
                <a:latin typeface="Agency FB" pitchFamily="34" charset="0"/>
              </a:rPr>
              <a:t> </a:t>
            </a:r>
            <a:r>
              <a:rPr lang="en-US" sz="4000" dirty="0" smtClean="0">
                <a:solidFill>
                  <a:schemeClr val="accent1">
                    <a:satMod val="150000"/>
                  </a:schemeClr>
                </a:solidFill>
                <a:latin typeface="Agency FB" pitchFamily="34" charset="0"/>
              </a:rPr>
              <a:t>5</a:t>
            </a:r>
            <a:r>
              <a:rPr lang="en-US" sz="4000" dirty="0" smtClean="0">
                <a:solidFill>
                  <a:schemeClr val="accent1">
                    <a:satMod val="150000"/>
                  </a:schemeClr>
                </a:solidFill>
                <a:latin typeface="Agency FB" pitchFamily="34" charset="0"/>
              </a:rPr>
              <a:t/>
            </a:r>
            <a:br>
              <a:rPr lang="en-US" sz="4000" dirty="0" smtClean="0">
                <a:solidFill>
                  <a:schemeClr val="accent1">
                    <a:satMod val="150000"/>
                  </a:schemeClr>
                </a:solidFill>
                <a:latin typeface="Agency FB" pitchFamily="34" charset="0"/>
              </a:rPr>
            </a:br>
            <a:r>
              <a:rPr lang="en-US" sz="4000" dirty="0" smtClean="0">
                <a:solidFill>
                  <a:schemeClr val="accent1">
                    <a:satMod val="150000"/>
                  </a:schemeClr>
                </a:solidFill>
                <a:latin typeface="Agency FB" pitchFamily="34" charset="0"/>
              </a:rPr>
              <a:t>Rich Picture </a:t>
            </a:r>
            <a:r>
              <a:rPr lang="en-US" sz="4000" dirty="0" err="1" smtClean="0">
                <a:solidFill>
                  <a:schemeClr val="accent1">
                    <a:satMod val="150000"/>
                  </a:schemeClr>
                </a:solidFill>
                <a:latin typeface="Agency FB" pitchFamily="34" charset="0"/>
              </a:rPr>
              <a:t>dan</a:t>
            </a:r>
            <a:r>
              <a:rPr lang="en-US" sz="4000" dirty="0" smtClean="0">
                <a:solidFill>
                  <a:schemeClr val="accent1">
                    <a:satMod val="150000"/>
                  </a:schemeClr>
                </a:solidFill>
                <a:latin typeface="Agency FB" pitchFamily="34" charset="0"/>
              </a:rPr>
              <a:t> Diagram </a:t>
            </a:r>
            <a:r>
              <a:rPr lang="en-US" sz="4000" dirty="0" err="1" smtClean="0">
                <a:solidFill>
                  <a:schemeClr val="accent1">
                    <a:satMod val="150000"/>
                  </a:schemeClr>
                </a:solidFill>
                <a:latin typeface="Agency FB" pitchFamily="34" charset="0"/>
              </a:rPr>
              <a:t>Aktivitas</a:t>
            </a:r>
            <a:r>
              <a:rPr lang="en-US" sz="4000" dirty="0" smtClean="0">
                <a:solidFill>
                  <a:schemeClr val="accent1">
                    <a:satMod val="150000"/>
                  </a:schemeClr>
                </a:solidFill>
                <a:latin typeface="Agency FB" pitchFamily="34" charset="0"/>
              </a:rPr>
              <a:t/>
            </a:r>
            <a:br>
              <a:rPr lang="en-US" sz="4000" dirty="0" smtClean="0">
                <a:solidFill>
                  <a:schemeClr val="accent1">
                    <a:satMod val="150000"/>
                  </a:schemeClr>
                </a:solidFill>
                <a:latin typeface="Agency FB" pitchFamily="34" charset="0"/>
              </a:rPr>
            </a:br>
            <a:r>
              <a:rPr lang="en-US" sz="4000" dirty="0" smtClean="0">
                <a:solidFill>
                  <a:schemeClr val="accent1">
                    <a:satMod val="150000"/>
                  </a:schemeClr>
                </a:solidFill>
                <a:latin typeface="Agency FB" pitchFamily="34" charset="0"/>
              </a:rPr>
              <a:t/>
            </a:r>
            <a:br>
              <a:rPr lang="en-US" sz="4000" dirty="0" smtClean="0">
                <a:solidFill>
                  <a:schemeClr val="accent1">
                    <a:satMod val="150000"/>
                  </a:schemeClr>
                </a:solidFill>
                <a:latin typeface="Agency FB" pitchFamily="34" charset="0"/>
              </a:rPr>
            </a:br>
            <a:r>
              <a:rPr lang="en-US" sz="4000" dirty="0" smtClean="0">
                <a:solidFill>
                  <a:schemeClr val="accent1">
                    <a:satMod val="150000"/>
                  </a:schemeClr>
                </a:solidFill>
                <a:latin typeface="Agency FB" pitchFamily="34" charset="0"/>
              </a:rPr>
              <a:t/>
            </a:r>
            <a:br>
              <a:rPr lang="en-US" sz="4000" dirty="0" smtClean="0">
                <a:solidFill>
                  <a:schemeClr val="accent1">
                    <a:satMod val="150000"/>
                  </a:schemeClr>
                </a:solidFill>
                <a:latin typeface="Agency FB" pitchFamily="34" charset="0"/>
              </a:rPr>
            </a:br>
            <a:r>
              <a:rPr lang="en-US" sz="4000" dirty="0" err="1" smtClean="0">
                <a:solidFill>
                  <a:schemeClr val="accent1">
                    <a:satMod val="150000"/>
                  </a:schemeClr>
                </a:solidFill>
                <a:latin typeface="Agency FB" pitchFamily="34" charset="0"/>
              </a:rPr>
              <a:t>Dosen</a:t>
            </a:r>
            <a:r>
              <a:rPr lang="en-US" sz="4000" dirty="0" smtClean="0">
                <a:solidFill>
                  <a:schemeClr val="accent1">
                    <a:satMod val="150000"/>
                  </a:schemeClr>
                </a:solidFill>
                <a:latin typeface="Agency FB" pitchFamily="34" charset="0"/>
              </a:rPr>
              <a:t> </a:t>
            </a:r>
            <a:r>
              <a:rPr lang="en-US" sz="4000" dirty="0" err="1" smtClean="0">
                <a:solidFill>
                  <a:schemeClr val="accent1">
                    <a:satMod val="150000"/>
                  </a:schemeClr>
                </a:solidFill>
                <a:latin typeface="Agency FB" pitchFamily="34" charset="0"/>
              </a:rPr>
              <a:t>Pengampu</a:t>
            </a:r>
            <a:r>
              <a:rPr lang="en-US" sz="4000" dirty="0" smtClean="0">
                <a:solidFill>
                  <a:schemeClr val="accent1">
                    <a:satMod val="150000"/>
                  </a:schemeClr>
                </a:solidFill>
                <a:latin typeface="Agency FB" pitchFamily="34" charset="0"/>
              </a:rPr>
              <a:t/>
            </a:r>
            <a:br>
              <a:rPr lang="en-US" sz="4000" dirty="0" smtClean="0">
                <a:solidFill>
                  <a:schemeClr val="accent1">
                    <a:satMod val="150000"/>
                  </a:schemeClr>
                </a:solidFill>
                <a:latin typeface="Agency FB" pitchFamily="34" charset="0"/>
              </a:rPr>
            </a:br>
            <a:r>
              <a:rPr lang="en-US" sz="4000" dirty="0" smtClean="0">
                <a:solidFill>
                  <a:schemeClr val="accent1">
                    <a:satMod val="150000"/>
                  </a:schemeClr>
                </a:solidFill>
                <a:latin typeface="Agency FB" pitchFamily="34" charset="0"/>
              </a:rPr>
              <a:t>MARDIANTO,S.KOM.,M.Cs</a:t>
            </a:r>
            <a:endParaRPr lang="en-US" sz="4000" dirty="0" smtClean="0">
              <a:solidFill>
                <a:schemeClr val="accent1">
                  <a:satMod val="150000"/>
                </a:schemeClr>
              </a:solidFill>
              <a:latin typeface="Agency FB"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id-ID" dirty="0" smtClean="0">
                <a:solidFill>
                  <a:schemeClr val="accent1">
                    <a:satMod val="150000"/>
                  </a:schemeClr>
                </a:solidFill>
              </a:rPr>
              <a:t>Contoh6</a:t>
            </a:r>
            <a:endParaRPr lang="en-US" dirty="0">
              <a:solidFill>
                <a:schemeClr val="accent1">
                  <a:satMod val="150000"/>
                </a:schemeClr>
              </a:solidFill>
            </a:endParaRPr>
          </a:p>
        </p:txBody>
      </p:sp>
      <p:pic>
        <p:nvPicPr>
          <p:cNvPr id="20483" name="Content Placeholder 3" descr="richPicture.gif"/>
          <p:cNvPicPr>
            <a:picLocks noGrp="1" noChangeAspect="1"/>
          </p:cNvPicPr>
          <p:nvPr>
            <p:ph idx="1"/>
          </p:nvPr>
        </p:nvPicPr>
        <p:blipFill>
          <a:blip r:embed="rId2"/>
          <a:srcRect/>
          <a:stretch>
            <a:fillRect/>
          </a:stretch>
        </p:blipFill>
        <p:spPr>
          <a:xfrm>
            <a:off x="1258888" y="1557338"/>
            <a:ext cx="6985000" cy="507841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Content Placeholder 3" descr="Sosialisasi EPSBED 2008-1.jpg"/>
          <p:cNvPicPr>
            <a:picLocks noGrp="1" noChangeAspect="1"/>
          </p:cNvPicPr>
          <p:nvPr>
            <p:ph idx="1"/>
          </p:nvPr>
        </p:nvPicPr>
        <p:blipFill>
          <a:blip r:embed="rId2"/>
          <a:srcRect/>
          <a:stretch>
            <a:fillRect/>
          </a:stretch>
        </p:blipFill>
        <p:spPr>
          <a:xfrm>
            <a:off x="827088" y="1700213"/>
            <a:ext cx="7672387" cy="5157787"/>
          </a:xfrm>
        </p:spPr>
      </p:pic>
      <p:sp>
        <p:nvSpPr>
          <p:cNvPr id="3" name="Title 2"/>
          <p:cNvSpPr>
            <a:spLocks noGrp="1"/>
          </p:cNvSpPr>
          <p:nvPr>
            <p:ph type="title"/>
          </p:nvPr>
        </p:nvSpPr>
        <p:spPr/>
        <p:txBody>
          <a:bodyPr/>
          <a:lstStyle/>
          <a:p>
            <a:pPr eaLnBrk="1" fontAlgn="auto" hangingPunct="1">
              <a:spcAft>
                <a:spcPts val="0"/>
              </a:spcAft>
              <a:defRPr/>
            </a:pPr>
            <a:r>
              <a:rPr lang="id-ID" dirty="0" smtClean="0">
                <a:solidFill>
                  <a:schemeClr val="accent1">
                    <a:satMod val="150000"/>
                  </a:schemeClr>
                </a:solidFill>
              </a:rPr>
              <a:t>Contoh7</a:t>
            </a:r>
            <a:endParaRPr lang="en-US" dirty="0">
              <a:solidFill>
                <a:schemeClr val="accent1">
                  <a:satMod val="1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785813" y="714375"/>
            <a:ext cx="7358062" cy="5957888"/>
          </a:xfrm>
          <a:prstGeom prst="rect">
            <a:avLst/>
          </a:prstGeom>
          <a:noFill/>
          <a:ln w="9525">
            <a:noFill/>
            <a:miter lim="800000"/>
            <a:headEnd/>
            <a:tailEnd/>
          </a:ln>
        </p:spPr>
      </p:pic>
      <p:sp>
        <p:nvSpPr>
          <p:cNvPr id="3" name="Title 2"/>
          <p:cNvSpPr>
            <a:spLocks noGrp="1"/>
          </p:cNvSpPr>
          <p:nvPr>
            <p:ph type="title"/>
          </p:nvPr>
        </p:nvSpPr>
        <p:spPr>
          <a:xfrm>
            <a:off x="428596" y="116632"/>
            <a:ext cx="4647460" cy="511156"/>
          </a:xfrm>
        </p:spPr>
        <p:txBody>
          <a:bodyPr>
            <a:noAutofit/>
          </a:bodyPr>
          <a:lstStyle/>
          <a:p>
            <a:pPr eaLnBrk="1" fontAlgn="auto" hangingPunct="1">
              <a:spcAft>
                <a:spcPts val="0"/>
              </a:spcAft>
              <a:defRPr/>
            </a:pPr>
            <a:r>
              <a:rPr lang="id-ID" sz="2800" dirty="0" smtClean="0">
                <a:solidFill>
                  <a:schemeClr val="accent1">
                    <a:satMod val="150000"/>
                  </a:schemeClr>
                </a:solidFill>
              </a:rPr>
              <a:t>Contoh 7 </a:t>
            </a:r>
            <a:r>
              <a:rPr lang="en-US" sz="2800" dirty="0" smtClean="0">
                <a:solidFill>
                  <a:schemeClr val="accent1">
                    <a:satMod val="150000"/>
                  </a:schemeClr>
                </a:solidFill>
              </a:rPr>
              <a:t>Service </a:t>
            </a:r>
            <a:r>
              <a:rPr lang="en-US" sz="2800" dirty="0" err="1" smtClean="0">
                <a:solidFill>
                  <a:schemeClr val="accent1">
                    <a:satMod val="150000"/>
                  </a:schemeClr>
                </a:solidFill>
              </a:rPr>
              <a:t>Barang</a:t>
            </a:r>
            <a:endParaRPr lang="en-US" sz="2800" dirty="0">
              <a:solidFill>
                <a:schemeClr val="accent1">
                  <a:satMod val="1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533400"/>
            <a:ext cx="8229600" cy="571500"/>
          </a:xfrm>
        </p:spPr>
        <p:txBody>
          <a:bodyPr>
            <a:normAutofit fontScale="90000"/>
          </a:bodyPr>
          <a:lstStyle/>
          <a:p>
            <a:pPr eaLnBrk="1" fontAlgn="auto" hangingPunct="1">
              <a:spcAft>
                <a:spcPts val="0"/>
              </a:spcAft>
              <a:defRPr/>
            </a:pPr>
            <a:r>
              <a:rPr lang="en-US" sz="3200">
                <a:solidFill>
                  <a:schemeClr val="accent1">
                    <a:satMod val="150000"/>
                  </a:schemeClr>
                </a:solidFill>
              </a:rPr>
              <a:t>ACTIVITY DIAGRAM</a:t>
            </a:r>
          </a:p>
        </p:txBody>
      </p:sp>
      <p:sp>
        <p:nvSpPr>
          <p:cNvPr id="5" name="Rectangle 3"/>
          <p:cNvSpPr txBox="1">
            <a:spLocks noChangeArrowheads="1"/>
          </p:cNvSpPr>
          <p:nvPr/>
        </p:nvSpPr>
        <p:spPr>
          <a:xfrm>
            <a:off x="457200" y="1568450"/>
            <a:ext cx="8458200" cy="5029200"/>
          </a:xfrm>
          <a:prstGeom prst="rect">
            <a:avLst/>
          </a:prstGeom>
        </p:spPr>
        <p:txBody>
          <a:bodyPr>
            <a:normAutofit/>
          </a:bodyPr>
          <a:lstStyle/>
          <a:p>
            <a:pPr marL="274320" indent="-274320" fontAlgn="auto">
              <a:spcBef>
                <a:spcPct val="20000"/>
              </a:spcBef>
              <a:spcAft>
                <a:spcPts val="0"/>
              </a:spcAft>
              <a:buClr>
                <a:schemeClr val="accent3"/>
              </a:buClr>
              <a:buSzPct val="95000"/>
              <a:buFont typeface="Wingdings 2"/>
              <a:buChar char=""/>
              <a:defRPr/>
            </a:pPr>
            <a:r>
              <a:rPr lang="sv-SE" sz="2400" dirty="0">
                <a:latin typeface="+mn-lt"/>
              </a:rPr>
              <a:t>Menggambarkan proses bisnis dan urutan aktivitas dalam sebuah proses</a:t>
            </a:r>
          </a:p>
          <a:p>
            <a:pPr marL="274320" indent="-274320" fontAlgn="auto">
              <a:spcBef>
                <a:spcPct val="20000"/>
              </a:spcBef>
              <a:spcAft>
                <a:spcPts val="0"/>
              </a:spcAft>
              <a:buClr>
                <a:schemeClr val="accent3"/>
              </a:buClr>
              <a:buSzPct val="95000"/>
              <a:buFont typeface="Wingdings 2"/>
              <a:buChar char=""/>
              <a:defRPr/>
            </a:pPr>
            <a:r>
              <a:rPr lang="sv-SE" sz="2400" dirty="0">
                <a:latin typeface="+mn-lt"/>
              </a:rPr>
              <a:t>Dipakai pada business modeling untuk memperlihatkan urutan aktifitas proses bisnis</a:t>
            </a:r>
          </a:p>
          <a:p>
            <a:pPr marL="274320" indent="-274320" fontAlgn="auto">
              <a:spcBef>
                <a:spcPct val="20000"/>
              </a:spcBef>
              <a:spcAft>
                <a:spcPts val="0"/>
              </a:spcAft>
              <a:buClr>
                <a:schemeClr val="accent3"/>
              </a:buClr>
              <a:buSzPct val="95000"/>
              <a:buFont typeface="Wingdings 2"/>
              <a:buChar char=""/>
              <a:defRPr/>
            </a:pPr>
            <a:r>
              <a:rPr lang="sv-SE" sz="2400" dirty="0">
                <a:latin typeface="+mn-lt"/>
              </a:rPr>
              <a:t>Struktur diagram ini mirip flowchart atau Data Flow Diagram pada perancangan terstruktur </a:t>
            </a:r>
          </a:p>
          <a:p>
            <a:pPr marL="274320" indent="-274320" fontAlgn="auto">
              <a:spcBef>
                <a:spcPct val="20000"/>
              </a:spcBef>
              <a:spcAft>
                <a:spcPts val="0"/>
              </a:spcAft>
              <a:buClr>
                <a:schemeClr val="accent3"/>
              </a:buClr>
              <a:buSzPct val="95000"/>
              <a:buFont typeface="Wingdings 2"/>
              <a:buChar char=""/>
              <a:defRPr/>
            </a:pPr>
            <a:r>
              <a:rPr lang="sv-SE" sz="2400" dirty="0">
                <a:latin typeface="+mn-lt"/>
              </a:rPr>
              <a:t>Sangat bermanfaat apabila kita membuat diagram ini terlebih dahulu dalam memodelkan sebuah proses untuk membantu memahami proses secara keseluruhan</a:t>
            </a:r>
            <a:endParaRPr lang="en-US" sz="2400" dirty="0">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28596" y="285728"/>
            <a:ext cx="8229600" cy="571500"/>
          </a:xfrm>
        </p:spPr>
        <p:txBody>
          <a:bodyPr>
            <a:normAutofit fontScale="90000"/>
          </a:bodyPr>
          <a:lstStyle/>
          <a:p>
            <a:pPr eaLnBrk="1" fontAlgn="auto" hangingPunct="1">
              <a:spcAft>
                <a:spcPts val="0"/>
              </a:spcAft>
              <a:defRPr/>
            </a:pPr>
            <a:r>
              <a:rPr lang="en-US" sz="3200" dirty="0" err="1">
                <a:solidFill>
                  <a:schemeClr val="accent1">
                    <a:satMod val="150000"/>
                  </a:schemeClr>
                </a:solidFill>
              </a:rPr>
              <a:t>Simbol</a:t>
            </a:r>
            <a:r>
              <a:rPr lang="en-US" sz="3200" dirty="0">
                <a:solidFill>
                  <a:schemeClr val="accent1">
                    <a:satMod val="150000"/>
                  </a:schemeClr>
                </a:solidFill>
              </a:rPr>
              <a:t> Activity Diagram</a:t>
            </a:r>
          </a:p>
        </p:txBody>
      </p:sp>
      <p:graphicFrame>
        <p:nvGraphicFramePr>
          <p:cNvPr id="1026" name="Object 2"/>
          <p:cNvGraphicFramePr>
            <a:graphicFrameLocks noChangeAspect="1"/>
          </p:cNvGraphicFramePr>
          <p:nvPr>
            <p:ph idx="1"/>
          </p:nvPr>
        </p:nvGraphicFramePr>
        <p:xfrm>
          <a:off x="1906588" y="1485900"/>
          <a:ext cx="5259387" cy="5357813"/>
        </p:xfrm>
        <a:graphic>
          <a:graphicData uri="http://schemas.openxmlformats.org/presentationml/2006/ole">
            <p:oleObj spid="_x0000_s1026" name="Document" r:id="rId3" imgW="5640632" imgH="5745918" progId="Word.Document.8">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d-ID" dirty="0" smtClean="0"/>
              <a:t>Start Point dan End Point</a:t>
            </a:r>
            <a:endParaRPr lang="id-ID" dirty="0"/>
          </a:p>
        </p:txBody>
      </p:sp>
      <p:sp>
        <p:nvSpPr>
          <p:cNvPr id="24579" name="Content Placeholder 2"/>
          <p:cNvSpPr>
            <a:spLocks noGrp="1"/>
          </p:cNvSpPr>
          <p:nvPr>
            <p:ph idx="1"/>
          </p:nvPr>
        </p:nvSpPr>
        <p:spPr/>
        <p:txBody>
          <a:bodyPr/>
          <a:lstStyle/>
          <a:p>
            <a:r>
              <a:rPr lang="id-ID" smtClean="0"/>
              <a:t>Sebuah Activity Diagram selalu dimulai dengan Awal Penelusuran</a:t>
            </a:r>
          </a:p>
          <a:p>
            <a:r>
              <a:rPr lang="id-ID" smtClean="0"/>
              <a:t>Diakhiri dengan Simbol Akhir Penelusuran  </a:t>
            </a:r>
          </a:p>
          <a:p>
            <a:pPr>
              <a:buFont typeface="Wingdings 2" pitchFamily="18" charset="2"/>
              <a:buNone/>
            </a:pPr>
            <a:endParaRPr lang="id-ID" smtClean="0"/>
          </a:p>
        </p:txBody>
      </p:sp>
      <p:pic>
        <p:nvPicPr>
          <p:cNvPr id="24580" name="Picture 3"/>
          <p:cNvPicPr>
            <a:picLocks noChangeAspect="1" noChangeArrowheads="1"/>
          </p:cNvPicPr>
          <p:nvPr/>
        </p:nvPicPr>
        <p:blipFill>
          <a:blip r:embed="rId2"/>
          <a:srcRect/>
          <a:stretch>
            <a:fillRect/>
          </a:stretch>
        </p:blipFill>
        <p:spPr bwMode="auto">
          <a:xfrm>
            <a:off x="5435600" y="2492375"/>
            <a:ext cx="360363" cy="360363"/>
          </a:xfrm>
          <a:prstGeom prst="rect">
            <a:avLst/>
          </a:prstGeom>
          <a:noFill/>
          <a:ln w="9525">
            <a:noFill/>
            <a:miter lim="800000"/>
            <a:headEnd/>
            <a:tailEnd/>
          </a:ln>
        </p:spPr>
      </p:pic>
      <p:pic>
        <p:nvPicPr>
          <p:cNvPr id="24581" name="Picture 4"/>
          <p:cNvPicPr>
            <a:picLocks noChangeAspect="1" noChangeArrowheads="1"/>
          </p:cNvPicPr>
          <p:nvPr/>
        </p:nvPicPr>
        <p:blipFill>
          <a:blip r:embed="rId3"/>
          <a:srcRect/>
          <a:stretch>
            <a:fillRect/>
          </a:stretch>
        </p:blipFill>
        <p:spPr bwMode="auto">
          <a:xfrm>
            <a:off x="7956550" y="2997200"/>
            <a:ext cx="431800" cy="431800"/>
          </a:xfrm>
          <a:prstGeom prst="rect">
            <a:avLst/>
          </a:prstGeom>
          <a:noFill/>
          <a:ln w="9525">
            <a:noFill/>
            <a:miter lim="800000"/>
            <a:headEnd/>
            <a:tailEnd/>
          </a:ln>
        </p:spPr>
      </p:pic>
      <p:sp>
        <p:nvSpPr>
          <p:cNvPr id="7" name="Oval Callout 6"/>
          <p:cNvSpPr/>
          <p:nvPr/>
        </p:nvSpPr>
        <p:spPr>
          <a:xfrm>
            <a:off x="1619250" y="3716338"/>
            <a:ext cx="5905500" cy="1944687"/>
          </a:xfrm>
          <a:prstGeom prst="wedgeEllipseCallout">
            <a:avLst>
              <a:gd name="adj1" fmla="val -50258"/>
              <a:gd name="adj2" fmla="val -305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d-ID" b="1" dirty="0">
                <a:solidFill>
                  <a:schemeClr val="tx1"/>
                </a:solidFill>
              </a:rPr>
              <a:t>Sebuah Activity D. Hanya boleh memakai 1 simbol awal penelusuran, namun boleh memakai &gt; 1 simbol akhir penelusuran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d-ID" dirty="0" smtClean="0"/>
              <a:t>Split dan Merge</a:t>
            </a:r>
            <a:endParaRPr lang="id-ID" dirty="0"/>
          </a:p>
        </p:txBody>
      </p:sp>
      <p:sp>
        <p:nvSpPr>
          <p:cNvPr id="25603" name="Content Placeholder 11"/>
          <p:cNvSpPr>
            <a:spLocks noGrp="1"/>
          </p:cNvSpPr>
          <p:nvPr>
            <p:ph sz="half" idx="2"/>
          </p:nvPr>
        </p:nvSpPr>
        <p:spPr>
          <a:xfrm>
            <a:off x="4787900" y="1773238"/>
            <a:ext cx="4038600" cy="4622800"/>
          </a:xfrm>
        </p:spPr>
        <p:txBody>
          <a:bodyPr/>
          <a:lstStyle/>
          <a:p>
            <a:r>
              <a:rPr lang="en-US" sz="2000" b="1" smtClean="0">
                <a:latin typeface="Trebuchet MS" pitchFamily="34" charset="0"/>
              </a:rPr>
              <a:t>Tidak ada sebuah keterangan (pertanyaan) pada tengah belah ketupat seperti pada flowchart</a:t>
            </a:r>
            <a:endParaRPr lang="id-ID" sz="2000" b="1" smtClean="0">
              <a:latin typeface="Trebuchet MS" pitchFamily="34" charset="0"/>
            </a:endParaRPr>
          </a:p>
          <a:p>
            <a:pPr>
              <a:buFont typeface="Wingdings 2" pitchFamily="18" charset="2"/>
              <a:buNone/>
            </a:pPr>
            <a:endParaRPr lang="id-ID" sz="2000" b="1" smtClean="0">
              <a:latin typeface="Trebuchet MS" pitchFamily="34" charset="0"/>
            </a:endParaRPr>
          </a:p>
          <a:p>
            <a:r>
              <a:rPr lang="id-ID" sz="2000" b="1" smtClean="0">
                <a:latin typeface="Trebuchet MS" pitchFamily="34" charset="0"/>
              </a:rPr>
              <a:t>Sebuah activity  hanya bisa mempunyai satu alur masuk dan  satu alur keluar. Sehingga pemisahan alur(split) dan penggabungan (merge) digambarkan dengan memanfaatkan simbol yang sama yaitu</a:t>
            </a:r>
          </a:p>
          <a:p>
            <a:endParaRPr lang="en-US" sz="2000" b="1" smtClean="0">
              <a:latin typeface="Trebuchet MS" pitchFamily="34" charset="0"/>
            </a:endParaRPr>
          </a:p>
          <a:p>
            <a:endParaRPr lang="id-ID" sz="2000" b="1" smtClean="0">
              <a:latin typeface="Trebuchet MS" pitchFamily="34" charset="0"/>
            </a:endParaRPr>
          </a:p>
        </p:txBody>
      </p:sp>
      <p:pic>
        <p:nvPicPr>
          <p:cNvPr id="25604" name="Picture 2"/>
          <p:cNvPicPr>
            <a:picLocks noChangeAspect="1" noChangeArrowheads="1"/>
          </p:cNvPicPr>
          <p:nvPr/>
        </p:nvPicPr>
        <p:blipFill>
          <a:blip r:embed="rId2"/>
          <a:srcRect/>
          <a:stretch>
            <a:fillRect/>
          </a:stretch>
        </p:blipFill>
        <p:spPr bwMode="auto">
          <a:xfrm>
            <a:off x="179388" y="1557338"/>
            <a:ext cx="4608512" cy="5229225"/>
          </a:xfrm>
          <a:prstGeom prst="rect">
            <a:avLst/>
          </a:prstGeom>
          <a:noFill/>
          <a:ln w="9525">
            <a:noFill/>
            <a:miter lim="800000"/>
            <a:headEnd/>
            <a:tailEnd/>
          </a:ln>
        </p:spPr>
      </p:pic>
      <p:sp>
        <p:nvSpPr>
          <p:cNvPr id="6" name="Flowchart: Decision 5"/>
          <p:cNvSpPr/>
          <p:nvPr/>
        </p:nvSpPr>
        <p:spPr>
          <a:xfrm>
            <a:off x="6948488" y="5589588"/>
            <a:ext cx="503237" cy="28733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p>
        </p:txBody>
      </p:sp>
      <p:sp>
        <p:nvSpPr>
          <p:cNvPr id="25606" name="TextBox 6"/>
          <p:cNvSpPr txBox="1">
            <a:spLocks noChangeArrowheads="1"/>
          </p:cNvSpPr>
          <p:nvPr/>
        </p:nvSpPr>
        <p:spPr bwMode="auto">
          <a:xfrm>
            <a:off x="2916238" y="4149725"/>
            <a:ext cx="647700" cy="276225"/>
          </a:xfrm>
          <a:prstGeom prst="rect">
            <a:avLst/>
          </a:prstGeom>
          <a:noFill/>
          <a:ln w="9525">
            <a:noFill/>
            <a:miter lim="800000"/>
            <a:headEnd/>
            <a:tailEnd/>
          </a:ln>
        </p:spPr>
        <p:txBody>
          <a:bodyPr>
            <a:spAutoFit/>
          </a:bodyPr>
          <a:lstStyle/>
          <a:p>
            <a:r>
              <a:rPr lang="id-ID" sz="1200" b="1">
                <a:solidFill>
                  <a:srgbClr val="FF0000"/>
                </a:solidFill>
                <a:latin typeface="Trebuchet MS" pitchFamily="34" charset="0"/>
              </a:rPr>
              <a:t>guard</a:t>
            </a:r>
          </a:p>
        </p:txBody>
      </p:sp>
      <p:cxnSp>
        <p:nvCxnSpPr>
          <p:cNvPr id="9" name="Straight Arrow Connector 8"/>
          <p:cNvCxnSpPr/>
          <p:nvPr/>
        </p:nvCxnSpPr>
        <p:spPr>
          <a:xfrm flipV="1">
            <a:off x="3203575" y="4437063"/>
            <a:ext cx="0" cy="3603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d-ID" dirty="0" smtClean="0"/>
              <a:t>Guard</a:t>
            </a:r>
            <a:endParaRPr lang="id-ID" dirty="0"/>
          </a:p>
        </p:txBody>
      </p:sp>
      <p:sp>
        <p:nvSpPr>
          <p:cNvPr id="3" name="Content Placeholder 2"/>
          <p:cNvSpPr>
            <a:spLocks noGrp="1"/>
          </p:cNvSpPr>
          <p:nvPr>
            <p:ph idx="1"/>
          </p:nvPr>
        </p:nvSpPr>
        <p:spPr/>
        <p:txBody>
          <a:bodyPr/>
          <a:lstStyle/>
          <a:p>
            <a:pPr marL="411163" indent="-342900">
              <a:buClr>
                <a:schemeClr val="tx2"/>
              </a:buClr>
              <a:buSzPct val="95000"/>
              <a:buFont typeface="Wingdings" pitchFamily="2" charset="2"/>
              <a:buChar char=""/>
              <a:defRPr/>
            </a:pPr>
            <a:r>
              <a:rPr lang="de-DE" sz="2400" dirty="0" smtClean="0">
                <a:latin typeface="Trebuchet MS" pitchFamily="34" charset="0"/>
              </a:rPr>
              <a:t>Sebuah kondisi benar sewaktu melewati sebuah transisi</a:t>
            </a:r>
            <a:endParaRPr lang="en-US" sz="2400" dirty="0" smtClean="0">
              <a:latin typeface="Trebuchet MS" pitchFamily="34" charset="0"/>
            </a:endParaRPr>
          </a:p>
          <a:p>
            <a:pPr marL="411163" indent="-342900">
              <a:buClr>
                <a:schemeClr val="tx2"/>
              </a:buClr>
              <a:buSzPct val="95000"/>
              <a:buFont typeface="Wingdings" pitchFamily="2" charset="2"/>
              <a:buChar char=""/>
              <a:defRPr/>
            </a:pPr>
            <a:r>
              <a:rPr lang="en-US" sz="2400" dirty="0" err="1" smtClean="0">
                <a:latin typeface="Trebuchet MS" pitchFamily="34" charset="0"/>
              </a:rPr>
              <a:t>Digambarkan</a:t>
            </a:r>
            <a:r>
              <a:rPr lang="en-US" sz="2400" dirty="0" smtClean="0">
                <a:latin typeface="Trebuchet MS" pitchFamily="34" charset="0"/>
              </a:rPr>
              <a:t> </a:t>
            </a:r>
            <a:r>
              <a:rPr lang="en-US" sz="2400" dirty="0" err="1" smtClean="0">
                <a:latin typeface="Trebuchet MS" pitchFamily="34" charset="0"/>
              </a:rPr>
              <a:t>dengan</a:t>
            </a:r>
            <a:r>
              <a:rPr lang="en-US" sz="2400" dirty="0" smtClean="0">
                <a:latin typeface="Trebuchet MS" pitchFamily="34" charset="0"/>
              </a:rPr>
              <a:t> </a:t>
            </a:r>
            <a:r>
              <a:rPr lang="en-US" sz="2400" dirty="0" err="1" smtClean="0">
                <a:latin typeface="Trebuchet MS" pitchFamily="34" charset="0"/>
              </a:rPr>
              <a:t>diletakkan</a:t>
            </a:r>
            <a:r>
              <a:rPr lang="en-US" sz="2400" dirty="0" smtClean="0">
                <a:latin typeface="Trebuchet MS" pitchFamily="34" charset="0"/>
              </a:rPr>
              <a:t> </a:t>
            </a:r>
            <a:r>
              <a:rPr lang="en-US" sz="2400" dirty="0" err="1" smtClean="0">
                <a:latin typeface="Trebuchet MS" pitchFamily="34" charset="0"/>
              </a:rPr>
              <a:t>diantara</a:t>
            </a:r>
            <a:r>
              <a:rPr lang="en-US" sz="2400" dirty="0" smtClean="0">
                <a:latin typeface="Trebuchet MS" pitchFamily="34" charset="0"/>
              </a:rPr>
              <a:t> </a:t>
            </a:r>
            <a:r>
              <a:rPr lang="en-US" sz="2400" dirty="0" err="1" smtClean="0">
                <a:latin typeface="Trebuchet MS" pitchFamily="34" charset="0"/>
              </a:rPr>
              <a:t>tanda</a:t>
            </a:r>
            <a:r>
              <a:rPr lang="en-US" sz="2400" dirty="0" smtClean="0">
                <a:latin typeface="Trebuchet MS" pitchFamily="34" charset="0"/>
              </a:rPr>
              <a:t> [    ]</a:t>
            </a:r>
          </a:p>
          <a:p>
            <a:pPr marL="411163" indent="-342900">
              <a:buClr>
                <a:schemeClr val="tx2"/>
              </a:buClr>
              <a:buSzPct val="95000"/>
              <a:buFont typeface="Wingdings" pitchFamily="2" charset="2"/>
              <a:buChar char=""/>
              <a:defRPr/>
            </a:pPr>
            <a:r>
              <a:rPr lang="en-US" sz="2400" dirty="0" err="1" smtClean="0">
                <a:latin typeface="Trebuchet MS" pitchFamily="34" charset="0"/>
              </a:rPr>
              <a:t>Setiap</a:t>
            </a:r>
            <a:r>
              <a:rPr lang="en-US" sz="2400" dirty="0" smtClean="0">
                <a:latin typeface="Trebuchet MS" pitchFamily="34" charset="0"/>
              </a:rPr>
              <a:t> </a:t>
            </a:r>
            <a:r>
              <a:rPr lang="en-US" sz="2400" dirty="0" err="1" smtClean="0">
                <a:latin typeface="Trebuchet MS" pitchFamily="34" charset="0"/>
              </a:rPr>
              <a:t>transisi</a:t>
            </a:r>
            <a:r>
              <a:rPr lang="en-US" sz="2400" dirty="0" smtClean="0">
                <a:latin typeface="Trebuchet MS" pitchFamily="34" charset="0"/>
              </a:rPr>
              <a:t> </a:t>
            </a:r>
            <a:r>
              <a:rPr lang="en-US" sz="2400" dirty="0" err="1" smtClean="0">
                <a:latin typeface="Trebuchet MS" pitchFamily="34" charset="0"/>
              </a:rPr>
              <a:t>dari</a:t>
            </a:r>
            <a:r>
              <a:rPr lang="en-US" sz="2400" dirty="0" smtClean="0">
                <a:latin typeface="Trebuchet MS" pitchFamily="34" charset="0"/>
              </a:rPr>
              <a:t>/</a:t>
            </a:r>
            <a:r>
              <a:rPr lang="en-US" sz="2400" dirty="0" err="1" smtClean="0">
                <a:latin typeface="Trebuchet MS" pitchFamily="34" charset="0"/>
              </a:rPr>
              <a:t>ke</a:t>
            </a:r>
            <a:r>
              <a:rPr lang="en-US" sz="2400" dirty="0" smtClean="0">
                <a:latin typeface="Trebuchet MS" pitchFamily="34" charset="0"/>
              </a:rPr>
              <a:t> decision points </a:t>
            </a:r>
            <a:r>
              <a:rPr lang="en-US" sz="2400" dirty="0" err="1" smtClean="0">
                <a:latin typeface="Trebuchet MS" pitchFamily="34" charset="0"/>
              </a:rPr>
              <a:t>harus</a:t>
            </a:r>
            <a:r>
              <a:rPr lang="en-US" sz="2400" dirty="0" smtClean="0">
                <a:latin typeface="Trebuchet MS" pitchFamily="34" charset="0"/>
              </a:rPr>
              <a:t> </a:t>
            </a:r>
            <a:r>
              <a:rPr lang="en-US" sz="2400" dirty="0" err="1" smtClean="0">
                <a:latin typeface="Trebuchet MS" pitchFamily="34" charset="0"/>
              </a:rPr>
              <a:t>mempunyai</a:t>
            </a:r>
            <a:r>
              <a:rPr lang="en-US" sz="2400" dirty="0" smtClean="0">
                <a:latin typeface="Trebuchet MS" pitchFamily="34" charset="0"/>
              </a:rPr>
              <a:t> guard</a:t>
            </a:r>
          </a:p>
          <a:p>
            <a:pPr marL="411163" indent="-342900">
              <a:buClr>
                <a:schemeClr val="tx2"/>
              </a:buClr>
              <a:buSzPct val="95000"/>
              <a:buFont typeface="Wingdings" pitchFamily="2" charset="2"/>
              <a:buChar char=""/>
              <a:defRPr/>
            </a:pPr>
            <a:r>
              <a:rPr lang="en-US" sz="2400" dirty="0" smtClean="0">
                <a:latin typeface="Trebuchet MS" pitchFamily="34" charset="0"/>
              </a:rPr>
              <a:t>Guard </a:t>
            </a:r>
            <a:r>
              <a:rPr lang="en-US" sz="2400" dirty="0" err="1" smtClean="0">
                <a:latin typeface="Trebuchet MS" pitchFamily="34" charset="0"/>
              </a:rPr>
              <a:t>harus</a:t>
            </a:r>
            <a:r>
              <a:rPr lang="en-US" sz="2400" dirty="0" smtClean="0">
                <a:latin typeface="Trebuchet MS" pitchFamily="34" charset="0"/>
              </a:rPr>
              <a:t> </a:t>
            </a:r>
            <a:r>
              <a:rPr lang="en-US" sz="2400" dirty="0" err="1" smtClean="0">
                <a:latin typeface="Trebuchet MS" pitchFamily="34" charset="0"/>
              </a:rPr>
              <a:t>konsisten</a:t>
            </a:r>
            <a:r>
              <a:rPr lang="en-US" sz="2400" dirty="0" smtClean="0">
                <a:latin typeface="Trebuchet MS" pitchFamily="34" charset="0"/>
              </a:rPr>
              <a:t> </a:t>
            </a:r>
            <a:r>
              <a:rPr lang="en-US" sz="2400" dirty="0" err="1" smtClean="0">
                <a:latin typeface="Trebuchet MS" pitchFamily="34" charset="0"/>
              </a:rPr>
              <a:t>dan</a:t>
            </a:r>
            <a:r>
              <a:rPr lang="en-US" sz="2400" dirty="0" smtClean="0">
                <a:latin typeface="Trebuchet MS" pitchFamily="34" charset="0"/>
              </a:rPr>
              <a:t> </a:t>
            </a:r>
            <a:r>
              <a:rPr lang="en-US" sz="2400" dirty="0" err="1" smtClean="0">
                <a:latin typeface="Trebuchet MS" pitchFamily="34" charset="0"/>
              </a:rPr>
              <a:t>tidak</a:t>
            </a:r>
            <a:r>
              <a:rPr lang="en-US" sz="2400" dirty="0" smtClean="0">
                <a:latin typeface="Trebuchet MS" pitchFamily="34" charset="0"/>
              </a:rPr>
              <a:t> overlap </a:t>
            </a:r>
            <a:endParaRPr lang="de-DE" sz="2400" dirty="0" smtClean="0">
              <a:latin typeface="Trebuchet MS" pitchFamily="34" charset="0"/>
            </a:endParaRPr>
          </a:p>
          <a:p>
            <a:pPr marL="411163" indent="-342900">
              <a:buClr>
                <a:schemeClr val="tx2"/>
              </a:buClr>
              <a:buSzPct val="95000"/>
              <a:buFont typeface="Wingdings" pitchFamily="2" charset="2"/>
              <a:buChar char=""/>
              <a:defRPr/>
            </a:pPr>
            <a:r>
              <a:rPr lang="de-DE" sz="2400" dirty="0" smtClean="0">
                <a:latin typeface="Trebuchet MS" pitchFamily="34" charset="0"/>
              </a:rPr>
              <a:t>Contoh: 	X&lt;0, X=0 dan X&gt;0 konsisten</a:t>
            </a:r>
          </a:p>
          <a:p>
            <a:pPr marL="411163" indent="-342900">
              <a:buClr>
                <a:schemeClr val="tx2"/>
              </a:buClr>
              <a:buSzPct val="95000"/>
              <a:buFont typeface="Wingdings 2" pitchFamily="18" charset="2"/>
              <a:buNone/>
              <a:defRPr/>
            </a:pPr>
            <a:r>
              <a:rPr lang="de-DE" sz="2400" dirty="0" smtClean="0">
                <a:latin typeface="Trebuchet MS" pitchFamily="34" charset="0"/>
              </a:rPr>
              <a:t>			</a:t>
            </a:r>
            <a:r>
              <a:rPr lang="en-US" sz="2400" dirty="0" smtClean="0">
                <a:latin typeface="Trebuchet MS" pitchFamily="34" charset="0"/>
              </a:rPr>
              <a:t>X&lt;=0 </a:t>
            </a:r>
            <a:r>
              <a:rPr lang="en-US" sz="2400" dirty="0" err="1" smtClean="0">
                <a:latin typeface="Trebuchet MS" pitchFamily="34" charset="0"/>
              </a:rPr>
              <a:t>dan</a:t>
            </a:r>
            <a:r>
              <a:rPr lang="en-US" sz="2400" dirty="0" smtClean="0">
                <a:latin typeface="Trebuchet MS" pitchFamily="34" charset="0"/>
              </a:rPr>
              <a:t> X&gt;=0 </a:t>
            </a:r>
            <a:r>
              <a:rPr lang="en-US" sz="2400" dirty="0" err="1" smtClean="0">
                <a:latin typeface="Trebuchet MS" pitchFamily="34" charset="0"/>
              </a:rPr>
              <a:t>tidak</a:t>
            </a:r>
            <a:r>
              <a:rPr lang="en-US" sz="2400" dirty="0" smtClean="0">
                <a:latin typeface="Trebuchet MS" pitchFamily="34" charset="0"/>
              </a:rPr>
              <a:t> </a:t>
            </a:r>
            <a:r>
              <a:rPr lang="en-US" sz="2400" dirty="0" err="1" smtClean="0">
                <a:latin typeface="Trebuchet MS" pitchFamily="34" charset="0"/>
              </a:rPr>
              <a:t>konsisten</a:t>
            </a:r>
            <a:endParaRPr lang="en-US" sz="2400" dirty="0" smtClean="0">
              <a:latin typeface="Trebuchet MS" pitchFamily="34" charset="0"/>
            </a:endParaRPr>
          </a:p>
          <a:p>
            <a:pPr marL="411163" indent="-342900">
              <a:buClr>
                <a:schemeClr val="tx2"/>
              </a:buClr>
              <a:buSzPct val="95000"/>
              <a:buFont typeface="Wingdings" pitchFamily="2" charset="2"/>
              <a:buChar char=""/>
              <a:defRPr/>
            </a:pPr>
            <a:r>
              <a:rPr lang="en-US" sz="2400" dirty="0" smtClean="0">
                <a:latin typeface="Trebuchet MS" pitchFamily="34" charset="0"/>
              </a:rPr>
              <a:t>Guards </a:t>
            </a:r>
            <a:r>
              <a:rPr lang="en-US" sz="2400" dirty="0" err="1" smtClean="0">
                <a:latin typeface="Trebuchet MS" pitchFamily="34" charset="0"/>
              </a:rPr>
              <a:t>harus</a:t>
            </a:r>
            <a:r>
              <a:rPr lang="en-US" sz="2400" dirty="0" smtClean="0">
                <a:latin typeface="Trebuchet MS" pitchFamily="34" charset="0"/>
              </a:rPr>
              <a:t> </a:t>
            </a:r>
            <a:r>
              <a:rPr lang="en-US" sz="2400" dirty="0" err="1" smtClean="0">
                <a:latin typeface="Trebuchet MS" pitchFamily="34" charset="0"/>
              </a:rPr>
              <a:t>lengkap</a:t>
            </a:r>
            <a:r>
              <a:rPr lang="en-US" sz="2400" dirty="0" smtClean="0">
                <a:latin typeface="Trebuchet MS" pitchFamily="34" charset="0"/>
              </a:rPr>
              <a:t> </a:t>
            </a:r>
            <a:r>
              <a:rPr lang="en-US" sz="2400" dirty="0" err="1" smtClean="0">
                <a:latin typeface="Trebuchet MS" pitchFamily="34" charset="0"/>
              </a:rPr>
              <a:t>logikanya</a:t>
            </a:r>
            <a:endParaRPr lang="en-US" sz="2400" dirty="0" smtClean="0">
              <a:latin typeface="Trebuchet MS" pitchFamily="34" charset="0"/>
            </a:endParaRPr>
          </a:p>
          <a:p>
            <a:pPr marL="411163" indent="-342900">
              <a:buClr>
                <a:schemeClr val="tx2"/>
              </a:buClr>
              <a:buSzPct val="95000"/>
              <a:buFont typeface="Wingdings 2" pitchFamily="18" charset="2"/>
              <a:buNone/>
              <a:defRPr/>
            </a:pPr>
            <a:r>
              <a:rPr lang="en-US" sz="2400" dirty="0" smtClean="0">
                <a:latin typeface="Trebuchet MS" pitchFamily="34" charset="0"/>
              </a:rPr>
              <a:t>	</a:t>
            </a:r>
            <a:r>
              <a:rPr lang="en-US" sz="2400" dirty="0" err="1" smtClean="0">
                <a:latin typeface="Trebuchet MS" pitchFamily="34" charset="0"/>
              </a:rPr>
              <a:t>Contoh</a:t>
            </a:r>
            <a:r>
              <a:rPr lang="en-US" sz="2400" dirty="0" smtClean="0">
                <a:latin typeface="Trebuchet MS" pitchFamily="34" charset="0"/>
              </a:rPr>
              <a:t>:	X&lt;0 </a:t>
            </a:r>
            <a:r>
              <a:rPr lang="en-US" sz="2400" dirty="0" err="1" smtClean="0">
                <a:latin typeface="Trebuchet MS" pitchFamily="34" charset="0"/>
              </a:rPr>
              <a:t>dan</a:t>
            </a:r>
            <a:r>
              <a:rPr lang="en-US" sz="2400" dirty="0" smtClean="0">
                <a:latin typeface="Trebuchet MS" pitchFamily="34" charset="0"/>
              </a:rPr>
              <a:t> X&gt;0 , </a:t>
            </a:r>
            <a:r>
              <a:rPr lang="en-US" sz="2400" dirty="0" err="1" smtClean="0">
                <a:latin typeface="Trebuchet MS" pitchFamily="34" charset="0"/>
              </a:rPr>
              <a:t>bagaimana</a:t>
            </a:r>
            <a:r>
              <a:rPr lang="en-US" sz="2400" dirty="0" smtClean="0">
                <a:latin typeface="Trebuchet MS" pitchFamily="34" charset="0"/>
              </a:rPr>
              <a:t> </a:t>
            </a:r>
            <a:r>
              <a:rPr lang="en-US" sz="2400" dirty="0" err="1" smtClean="0">
                <a:latin typeface="Trebuchet MS" pitchFamily="34" charset="0"/>
              </a:rPr>
              <a:t>jika</a:t>
            </a:r>
            <a:r>
              <a:rPr lang="en-US" sz="2400" dirty="0" smtClean="0">
                <a:latin typeface="Trebuchet MS" pitchFamily="34" charset="0"/>
              </a:rPr>
              <a:t> X=0 ?</a:t>
            </a:r>
          </a:p>
          <a:p>
            <a:pPr marL="411163" indent="-342900">
              <a:buClr>
                <a:schemeClr val="tx2"/>
              </a:buClr>
              <a:buSzPct val="95000"/>
              <a:buFont typeface="Wingdings" pitchFamily="2" charset="2"/>
              <a:buChar char=""/>
              <a:defRPr/>
            </a:pPr>
            <a:r>
              <a:rPr lang="en-US" sz="2400" dirty="0" err="1" smtClean="0">
                <a:latin typeface="Trebuchet MS" pitchFamily="34" charset="0"/>
              </a:rPr>
              <a:t>Gunakan</a:t>
            </a:r>
            <a:r>
              <a:rPr lang="en-US" sz="2400" dirty="0" smtClean="0">
                <a:latin typeface="Trebuchet MS" pitchFamily="34" charset="0"/>
              </a:rPr>
              <a:t> [otherwise] guard </a:t>
            </a:r>
            <a:r>
              <a:rPr lang="en-US" sz="2400" dirty="0" err="1" smtClean="0">
                <a:latin typeface="Trebuchet MS" pitchFamily="34" charset="0"/>
              </a:rPr>
              <a:t>untuk</a:t>
            </a:r>
            <a:r>
              <a:rPr lang="en-US" sz="2400" dirty="0" smtClean="0">
                <a:latin typeface="Trebuchet MS" pitchFamily="34" charset="0"/>
              </a:rPr>
              <a:t> </a:t>
            </a:r>
            <a:r>
              <a:rPr lang="en-US" sz="2400" dirty="0" err="1" smtClean="0">
                <a:latin typeface="Trebuchet MS" pitchFamily="34" charset="0"/>
              </a:rPr>
              <a:t>menangkap</a:t>
            </a:r>
            <a:r>
              <a:rPr lang="en-US" sz="2400" dirty="0" smtClean="0">
                <a:latin typeface="Trebuchet MS" pitchFamily="34" charset="0"/>
              </a:rPr>
              <a:t> </a:t>
            </a:r>
            <a:r>
              <a:rPr lang="en-US" sz="2400" dirty="0" err="1" smtClean="0">
                <a:latin typeface="Trebuchet MS" pitchFamily="34" charset="0"/>
              </a:rPr>
              <a:t>suatu</a:t>
            </a:r>
            <a:r>
              <a:rPr lang="en-US" sz="2400" dirty="0" smtClean="0">
                <a:latin typeface="Trebuchet MS" pitchFamily="34" charset="0"/>
              </a:rPr>
              <a:t> </a:t>
            </a:r>
            <a:r>
              <a:rPr lang="en-US" sz="2400" dirty="0" err="1" smtClean="0">
                <a:latin typeface="Trebuchet MS" pitchFamily="34" charset="0"/>
              </a:rPr>
              <a:t>kondisi</a:t>
            </a:r>
            <a:r>
              <a:rPr lang="en-US" sz="2400" dirty="0" smtClean="0">
                <a:latin typeface="Trebuchet MS" pitchFamily="34" charset="0"/>
              </a:rPr>
              <a:t> yang </a:t>
            </a:r>
            <a:r>
              <a:rPr lang="en-US" sz="2400" dirty="0" err="1" smtClean="0">
                <a:latin typeface="Trebuchet MS" pitchFamily="34" charset="0"/>
              </a:rPr>
              <a:t>belum</a:t>
            </a:r>
            <a:r>
              <a:rPr lang="en-US" sz="2400" dirty="0" smtClean="0">
                <a:latin typeface="Trebuchet MS" pitchFamily="34" charset="0"/>
              </a:rPr>
              <a:t> </a:t>
            </a:r>
            <a:r>
              <a:rPr lang="en-US" sz="2400" dirty="0" err="1" smtClean="0">
                <a:latin typeface="Trebuchet MS" pitchFamily="34" charset="0"/>
              </a:rPr>
              <a:t>terdeteksi</a:t>
            </a:r>
            <a:r>
              <a:rPr lang="en-US" sz="2400" dirty="0" smtClean="0">
                <a:latin typeface="Trebuchet MS" pitchFamily="34" charset="0"/>
              </a:rPr>
              <a:t> </a:t>
            </a:r>
          </a:p>
          <a:p>
            <a:pPr>
              <a:defRPr/>
            </a:pPr>
            <a:endParaRPr lang="id-ID" sz="2400" dirty="0">
              <a:latin typeface="Trebuchet MS"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d-ID" dirty="0" smtClean="0"/>
              <a:t>Fork dan Join</a:t>
            </a:r>
            <a:endParaRPr lang="id-ID" dirty="0"/>
          </a:p>
        </p:txBody>
      </p:sp>
      <p:sp>
        <p:nvSpPr>
          <p:cNvPr id="27651" name="Content Placeholder 7"/>
          <p:cNvSpPr>
            <a:spLocks noGrp="1"/>
          </p:cNvSpPr>
          <p:nvPr>
            <p:ph sz="half" idx="2"/>
          </p:nvPr>
        </p:nvSpPr>
        <p:spPr>
          <a:xfrm>
            <a:off x="4648200" y="1773238"/>
            <a:ext cx="4038600" cy="4624387"/>
          </a:xfrm>
        </p:spPr>
        <p:txBody>
          <a:bodyPr/>
          <a:lstStyle/>
          <a:p>
            <a:r>
              <a:rPr lang="id-ID" sz="2400" smtClean="0">
                <a:latin typeface="Trebuchet MS" pitchFamily="34" charset="0"/>
              </a:rPr>
              <a:t>Fork: Menggambarkan satu aliran menyebabkan beberapa (dua atau lebih) aktifitas dikerjakan secara bersamaan.</a:t>
            </a:r>
          </a:p>
          <a:p>
            <a:pPr>
              <a:buFont typeface="Wingdings 2" pitchFamily="18" charset="2"/>
              <a:buNone/>
            </a:pPr>
            <a:endParaRPr lang="id-ID" sz="2400" smtClean="0">
              <a:latin typeface="Trebuchet MS" pitchFamily="34" charset="0"/>
            </a:endParaRPr>
          </a:p>
          <a:p>
            <a:r>
              <a:rPr lang="id-ID" sz="2400" smtClean="0">
                <a:latin typeface="Trebuchet MS" pitchFamily="34" charset="0"/>
              </a:rPr>
              <a:t>Join: Menggambarkan beberapa (dua atau lebih) aliran menyatu untuk melanjutkan ke sebuah aktifitas</a:t>
            </a:r>
          </a:p>
        </p:txBody>
      </p:sp>
      <p:pic>
        <p:nvPicPr>
          <p:cNvPr id="27652" name="Picture 3"/>
          <p:cNvPicPr>
            <a:picLocks noChangeAspect="1" noChangeArrowheads="1"/>
          </p:cNvPicPr>
          <p:nvPr/>
        </p:nvPicPr>
        <p:blipFill>
          <a:blip r:embed="rId2"/>
          <a:srcRect/>
          <a:stretch>
            <a:fillRect/>
          </a:stretch>
        </p:blipFill>
        <p:spPr bwMode="auto">
          <a:xfrm>
            <a:off x="827088" y="1628775"/>
            <a:ext cx="3240087" cy="482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d-ID" dirty="0" smtClean="0"/>
              <a:t>Swimlane</a:t>
            </a:r>
            <a:endParaRPr lang="id-ID" dirty="0"/>
          </a:p>
        </p:txBody>
      </p:sp>
      <p:sp>
        <p:nvSpPr>
          <p:cNvPr id="3" name="Content Placeholder 2"/>
          <p:cNvSpPr>
            <a:spLocks noGrp="1"/>
          </p:cNvSpPr>
          <p:nvPr>
            <p:ph idx="1"/>
          </p:nvPr>
        </p:nvSpPr>
        <p:spPr/>
        <p:txBody>
          <a:bodyPr/>
          <a:lstStyle/>
          <a:p>
            <a:pPr marL="411163" indent="-342900">
              <a:buClr>
                <a:schemeClr val="tx2"/>
              </a:buClr>
              <a:buSzPct val="95000"/>
              <a:buFont typeface="Wingdings" pitchFamily="2" charset="2"/>
              <a:buChar char=""/>
              <a:defRPr/>
            </a:pPr>
            <a:r>
              <a:rPr lang="en-US" sz="2400" dirty="0" err="1" smtClean="0">
                <a:latin typeface="Trebuchet MS" pitchFamily="34" charset="0"/>
              </a:rPr>
              <a:t>Sebuah</a:t>
            </a:r>
            <a:r>
              <a:rPr lang="en-US" sz="2400" dirty="0" smtClean="0">
                <a:latin typeface="Trebuchet MS" pitchFamily="34" charset="0"/>
              </a:rPr>
              <a:t> </a:t>
            </a:r>
            <a:r>
              <a:rPr lang="en-US" sz="2400" dirty="0" err="1" smtClean="0">
                <a:latin typeface="Trebuchet MS" pitchFamily="34" charset="0"/>
              </a:rPr>
              <a:t>cara</a:t>
            </a:r>
            <a:r>
              <a:rPr lang="en-US" sz="2400" dirty="0" smtClean="0">
                <a:latin typeface="Trebuchet MS" pitchFamily="34" charset="0"/>
              </a:rPr>
              <a:t> </a:t>
            </a:r>
            <a:r>
              <a:rPr lang="en-US" sz="2400" dirty="0" err="1" smtClean="0">
                <a:latin typeface="Trebuchet MS" pitchFamily="34" charset="0"/>
              </a:rPr>
              <a:t>untuk</a:t>
            </a:r>
            <a:r>
              <a:rPr lang="en-US" sz="2400" dirty="0" smtClean="0">
                <a:latin typeface="Trebuchet MS" pitchFamily="34" charset="0"/>
              </a:rPr>
              <a:t> </a:t>
            </a:r>
            <a:r>
              <a:rPr lang="en-US" sz="2400" dirty="0" err="1" smtClean="0">
                <a:latin typeface="Trebuchet MS" pitchFamily="34" charset="0"/>
              </a:rPr>
              <a:t>mengelompokkan</a:t>
            </a:r>
            <a:r>
              <a:rPr lang="en-US" sz="2400" dirty="0" smtClean="0">
                <a:latin typeface="Trebuchet MS" pitchFamily="34" charset="0"/>
              </a:rPr>
              <a:t> activity </a:t>
            </a:r>
            <a:r>
              <a:rPr lang="en-US" sz="2400" dirty="0" err="1" smtClean="0">
                <a:latin typeface="Trebuchet MS" pitchFamily="34" charset="0"/>
              </a:rPr>
              <a:t>berdasarkan</a:t>
            </a:r>
            <a:r>
              <a:rPr lang="en-US" sz="2400" dirty="0" smtClean="0">
                <a:latin typeface="Trebuchet MS" pitchFamily="34" charset="0"/>
              </a:rPr>
              <a:t> actor(</a:t>
            </a:r>
            <a:r>
              <a:rPr lang="en-US" sz="2400" dirty="0" err="1" smtClean="0">
                <a:latin typeface="Trebuchet MS" pitchFamily="34" charset="0"/>
              </a:rPr>
              <a:t>mengelompokkan</a:t>
            </a:r>
            <a:r>
              <a:rPr lang="en-US" sz="2400" dirty="0" smtClean="0">
                <a:latin typeface="Trebuchet MS" pitchFamily="34" charset="0"/>
              </a:rPr>
              <a:t> activity </a:t>
            </a:r>
            <a:r>
              <a:rPr lang="en-US" sz="2400" dirty="0" err="1" smtClean="0">
                <a:latin typeface="Trebuchet MS" pitchFamily="34" charset="0"/>
              </a:rPr>
              <a:t>dalam</a:t>
            </a:r>
            <a:r>
              <a:rPr lang="en-US" sz="2400" dirty="0" smtClean="0">
                <a:latin typeface="Trebuchet MS" pitchFamily="34" charset="0"/>
              </a:rPr>
              <a:t> </a:t>
            </a:r>
            <a:r>
              <a:rPr lang="en-US" sz="2400" dirty="0" err="1" smtClean="0">
                <a:latin typeface="Trebuchet MS" pitchFamily="34" charset="0"/>
              </a:rPr>
              <a:t>sebuah</a:t>
            </a:r>
            <a:r>
              <a:rPr lang="en-US" sz="2400" dirty="0" smtClean="0">
                <a:latin typeface="Trebuchet MS" pitchFamily="34" charset="0"/>
              </a:rPr>
              <a:t> </a:t>
            </a:r>
            <a:r>
              <a:rPr lang="en-US" sz="2400" dirty="0" err="1" smtClean="0">
                <a:latin typeface="Trebuchet MS" pitchFamily="34" charset="0"/>
              </a:rPr>
              <a:t>urutan</a:t>
            </a:r>
            <a:r>
              <a:rPr lang="en-US" sz="2400" dirty="0" smtClean="0">
                <a:latin typeface="Trebuchet MS" pitchFamily="34" charset="0"/>
              </a:rPr>
              <a:t> yang </a:t>
            </a:r>
            <a:r>
              <a:rPr lang="en-US" sz="2400" dirty="0" err="1" smtClean="0">
                <a:latin typeface="Trebuchet MS" pitchFamily="34" charset="0"/>
              </a:rPr>
              <a:t>sama</a:t>
            </a:r>
            <a:r>
              <a:rPr lang="en-US" sz="2400" dirty="0" smtClean="0">
                <a:latin typeface="Trebuchet MS" pitchFamily="34" charset="0"/>
              </a:rPr>
              <a:t>)</a:t>
            </a:r>
          </a:p>
          <a:p>
            <a:pPr marL="411163" indent="-342900">
              <a:buClr>
                <a:schemeClr val="tx2"/>
              </a:buClr>
              <a:buSzPct val="95000"/>
              <a:buFont typeface="Wingdings" pitchFamily="2" charset="2"/>
              <a:buChar char=""/>
              <a:defRPr/>
            </a:pPr>
            <a:r>
              <a:rPr lang="en-US" sz="2400" dirty="0" smtClean="0">
                <a:latin typeface="Trebuchet MS" pitchFamily="34" charset="0"/>
              </a:rPr>
              <a:t>Actor </a:t>
            </a:r>
            <a:r>
              <a:rPr lang="en-US" sz="2400" dirty="0" err="1" smtClean="0">
                <a:latin typeface="Trebuchet MS" pitchFamily="34" charset="0"/>
              </a:rPr>
              <a:t>bisa</a:t>
            </a:r>
            <a:r>
              <a:rPr lang="en-US" sz="2400" dirty="0" smtClean="0">
                <a:latin typeface="Trebuchet MS" pitchFamily="34" charset="0"/>
              </a:rPr>
              <a:t> </a:t>
            </a:r>
            <a:r>
              <a:rPr lang="en-US" sz="2400" dirty="0" err="1" smtClean="0">
                <a:latin typeface="Trebuchet MS" pitchFamily="34" charset="0"/>
              </a:rPr>
              <a:t>dituliskan</a:t>
            </a:r>
            <a:r>
              <a:rPr lang="en-US" sz="2400" dirty="0" smtClean="0">
                <a:latin typeface="Trebuchet MS" pitchFamily="34" charset="0"/>
              </a:rPr>
              <a:t> </a:t>
            </a:r>
            <a:r>
              <a:rPr lang="en-US" sz="2400" dirty="0" err="1" smtClean="0">
                <a:latin typeface="Trebuchet MS" pitchFamily="34" charset="0"/>
              </a:rPr>
              <a:t>nama</a:t>
            </a:r>
            <a:r>
              <a:rPr lang="en-US" sz="2400" dirty="0" smtClean="0">
                <a:latin typeface="Trebuchet MS" pitchFamily="34" charset="0"/>
              </a:rPr>
              <a:t> actor </a:t>
            </a:r>
            <a:r>
              <a:rPr lang="en-US" sz="2400" dirty="0" err="1" smtClean="0">
                <a:latin typeface="Trebuchet MS" pitchFamily="34" charset="0"/>
              </a:rPr>
              <a:t>ataupun</a:t>
            </a:r>
            <a:r>
              <a:rPr lang="en-US" sz="2400" dirty="0" smtClean="0">
                <a:latin typeface="Trebuchet MS" pitchFamily="34" charset="0"/>
              </a:rPr>
              <a:t> </a:t>
            </a:r>
            <a:r>
              <a:rPr lang="en-US" sz="2400" dirty="0" err="1" smtClean="0">
                <a:latin typeface="Trebuchet MS" pitchFamily="34" charset="0"/>
              </a:rPr>
              <a:t>sekaligus</a:t>
            </a:r>
            <a:r>
              <a:rPr lang="en-US" sz="2400" dirty="0" smtClean="0">
                <a:latin typeface="Trebuchet MS" pitchFamily="34" charset="0"/>
              </a:rPr>
              <a:t> </a:t>
            </a:r>
            <a:r>
              <a:rPr lang="en-US" sz="2400" dirty="0" err="1" smtClean="0">
                <a:latin typeface="Trebuchet MS" pitchFamily="34" charset="0"/>
              </a:rPr>
              <a:t>dengan</a:t>
            </a:r>
            <a:r>
              <a:rPr lang="en-US" sz="2400" dirty="0" smtClean="0">
                <a:latin typeface="Trebuchet MS" pitchFamily="34" charset="0"/>
              </a:rPr>
              <a:t> </a:t>
            </a:r>
            <a:r>
              <a:rPr lang="en-US" sz="2400" dirty="0" err="1" smtClean="0">
                <a:latin typeface="Trebuchet MS" pitchFamily="34" charset="0"/>
              </a:rPr>
              <a:t>lambang</a:t>
            </a:r>
            <a:r>
              <a:rPr lang="en-US" sz="2400" dirty="0" smtClean="0">
                <a:latin typeface="Trebuchet MS" pitchFamily="34" charset="0"/>
              </a:rPr>
              <a:t> actor (stick figure) </a:t>
            </a:r>
            <a:r>
              <a:rPr lang="en-US" sz="2400" dirty="0" err="1" smtClean="0">
                <a:latin typeface="Trebuchet MS" pitchFamily="34" charset="0"/>
              </a:rPr>
              <a:t>pada</a:t>
            </a:r>
            <a:r>
              <a:rPr lang="en-US" sz="2400" dirty="0" smtClean="0">
                <a:latin typeface="Trebuchet MS" pitchFamily="34" charset="0"/>
              </a:rPr>
              <a:t> use case diagram </a:t>
            </a:r>
          </a:p>
          <a:p>
            <a:pPr marL="411163" indent="-342900">
              <a:buClr>
                <a:schemeClr val="tx2"/>
              </a:buClr>
              <a:buSzPct val="95000"/>
              <a:buFont typeface="Wingdings" pitchFamily="2" charset="2"/>
              <a:buChar char=""/>
              <a:defRPr/>
            </a:pPr>
            <a:r>
              <a:rPr lang="en-US" sz="2400" dirty="0" err="1" smtClean="0">
                <a:latin typeface="Trebuchet MS" pitchFamily="34" charset="0"/>
              </a:rPr>
              <a:t>Swimlane</a:t>
            </a:r>
            <a:r>
              <a:rPr lang="en-US" sz="2400" dirty="0" smtClean="0">
                <a:latin typeface="Trebuchet MS" pitchFamily="34" charset="0"/>
              </a:rPr>
              <a:t> yang </a:t>
            </a:r>
            <a:r>
              <a:rPr lang="en-US" sz="2400" dirty="0" err="1" smtClean="0">
                <a:latin typeface="Trebuchet MS" pitchFamily="34" charset="0"/>
              </a:rPr>
              <a:t>terlalu</a:t>
            </a:r>
            <a:r>
              <a:rPr lang="en-US" sz="2400" dirty="0" smtClean="0">
                <a:latin typeface="Trebuchet MS" pitchFamily="34" charset="0"/>
              </a:rPr>
              <a:t> </a:t>
            </a:r>
            <a:r>
              <a:rPr lang="en-US" sz="2400" dirty="0" err="1" smtClean="0">
                <a:latin typeface="Trebuchet MS" pitchFamily="34" charset="0"/>
              </a:rPr>
              <a:t>banyak</a:t>
            </a:r>
            <a:r>
              <a:rPr lang="en-US" sz="2400" dirty="0" smtClean="0">
                <a:latin typeface="Trebuchet MS" pitchFamily="34" charset="0"/>
              </a:rPr>
              <a:t> </a:t>
            </a:r>
            <a:r>
              <a:rPr lang="en-US" sz="2400" dirty="0" err="1" smtClean="0">
                <a:latin typeface="Trebuchet MS" pitchFamily="34" charset="0"/>
              </a:rPr>
              <a:t>mengurangi</a:t>
            </a:r>
            <a:r>
              <a:rPr lang="en-US" sz="2400" dirty="0" smtClean="0">
                <a:latin typeface="Trebuchet MS" pitchFamily="34" charset="0"/>
              </a:rPr>
              <a:t> </a:t>
            </a:r>
            <a:r>
              <a:rPr lang="en-US" sz="2400" dirty="0" err="1" smtClean="0">
                <a:latin typeface="Trebuchet MS" pitchFamily="34" charset="0"/>
              </a:rPr>
              <a:t>kebebasan</a:t>
            </a:r>
            <a:r>
              <a:rPr lang="en-US" sz="2400" dirty="0" smtClean="0">
                <a:latin typeface="Trebuchet MS" pitchFamily="34" charset="0"/>
              </a:rPr>
              <a:t> </a:t>
            </a:r>
            <a:r>
              <a:rPr lang="en-US" sz="2400" dirty="0" err="1" smtClean="0">
                <a:latin typeface="Trebuchet MS" pitchFamily="34" charset="0"/>
              </a:rPr>
              <a:t>anda</a:t>
            </a:r>
            <a:r>
              <a:rPr lang="en-US" sz="2400" dirty="0" smtClean="0">
                <a:latin typeface="Trebuchet MS" pitchFamily="34" charset="0"/>
              </a:rPr>
              <a:t> </a:t>
            </a:r>
            <a:r>
              <a:rPr lang="en-US" sz="2400" dirty="0" err="1" smtClean="0">
                <a:latin typeface="Trebuchet MS" pitchFamily="34" charset="0"/>
              </a:rPr>
              <a:t>untuk</a:t>
            </a:r>
            <a:r>
              <a:rPr lang="en-US" sz="2400" dirty="0" smtClean="0">
                <a:latin typeface="Trebuchet MS" pitchFamily="34" charset="0"/>
              </a:rPr>
              <a:t> </a:t>
            </a:r>
            <a:r>
              <a:rPr lang="en-US" sz="2400" dirty="0" err="1" smtClean="0">
                <a:latin typeface="Trebuchet MS" pitchFamily="34" charset="0"/>
              </a:rPr>
              <a:t>menentukan</a:t>
            </a:r>
            <a:r>
              <a:rPr lang="en-US" sz="2400" dirty="0" smtClean="0">
                <a:latin typeface="Trebuchet MS" pitchFamily="34" charset="0"/>
              </a:rPr>
              <a:t> activity </a:t>
            </a:r>
          </a:p>
          <a:p>
            <a:pPr marL="411163" indent="-342900">
              <a:buClr>
                <a:schemeClr val="tx2"/>
              </a:buClr>
              <a:buSzPct val="95000"/>
              <a:buFont typeface="Wingdings" pitchFamily="2" charset="2"/>
              <a:buChar char=""/>
              <a:defRPr/>
            </a:pPr>
            <a:r>
              <a:rPr lang="en-US" sz="2400" dirty="0" err="1" smtClean="0">
                <a:latin typeface="Trebuchet MS" pitchFamily="34" charset="0"/>
              </a:rPr>
              <a:t>Swimlane</a:t>
            </a:r>
            <a:r>
              <a:rPr lang="en-US" sz="2400" dirty="0" smtClean="0">
                <a:latin typeface="Trebuchet MS" pitchFamily="34" charset="0"/>
              </a:rPr>
              <a:t> </a:t>
            </a:r>
            <a:r>
              <a:rPr lang="en-US" sz="2400" dirty="0" err="1" smtClean="0">
                <a:latin typeface="Trebuchet MS" pitchFamily="34" charset="0"/>
              </a:rPr>
              <a:t>digambar</a:t>
            </a:r>
            <a:r>
              <a:rPr lang="en-US" sz="2400" dirty="0" smtClean="0">
                <a:latin typeface="Trebuchet MS" pitchFamily="34" charset="0"/>
              </a:rPr>
              <a:t> </a:t>
            </a:r>
            <a:r>
              <a:rPr lang="en-US" sz="2400" dirty="0" err="1" smtClean="0">
                <a:latin typeface="Trebuchet MS" pitchFamily="34" charset="0"/>
              </a:rPr>
              <a:t>secara</a:t>
            </a:r>
            <a:r>
              <a:rPr lang="en-US" sz="2400" dirty="0" smtClean="0">
                <a:latin typeface="Trebuchet MS" pitchFamily="34" charset="0"/>
              </a:rPr>
              <a:t> vertical, </a:t>
            </a:r>
            <a:r>
              <a:rPr lang="en-US" sz="2400" dirty="0" err="1" smtClean="0">
                <a:latin typeface="Trebuchet MS" pitchFamily="34" charset="0"/>
              </a:rPr>
              <a:t>walaupun</a:t>
            </a:r>
            <a:r>
              <a:rPr lang="en-US" sz="2400" dirty="0" smtClean="0">
                <a:latin typeface="Trebuchet MS" pitchFamily="34" charset="0"/>
              </a:rPr>
              <a:t> </a:t>
            </a:r>
            <a:r>
              <a:rPr lang="en-US" sz="2400" dirty="0" err="1" smtClean="0">
                <a:latin typeface="Trebuchet MS" pitchFamily="34" charset="0"/>
              </a:rPr>
              <a:t>kadang-kadang</a:t>
            </a:r>
            <a:r>
              <a:rPr lang="en-US" sz="2400" dirty="0" smtClean="0">
                <a:latin typeface="Trebuchet MS" pitchFamily="34" charset="0"/>
              </a:rPr>
              <a:t> </a:t>
            </a:r>
            <a:r>
              <a:rPr lang="en-US" sz="2400" dirty="0" err="1" smtClean="0">
                <a:latin typeface="Trebuchet MS" pitchFamily="34" charset="0"/>
              </a:rPr>
              <a:t>digambar</a:t>
            </a:r>
            <a:r>
              <a:rPr lang="en-US" sz="2400" dirty="0" smtClean="0">
                <a:latin typeface="Trebuchet MS" pitchFamily="34" charset="0"/>
              </a:rPr>
              <a:t> </a:t>
            </a:r>
            <a:r>
              <a:rPr lang="en-US" sz="2400" b="1" dirty="0" err="1" smtClean="0">
                <a:solidFill>
                  <a:srgbClr val="FF0000"/>
                </a:solidFill>
                <a:latin typeface="Trebuchet MS" pitchFamily="34" charset="0"/>
              </a:rPr>
              <a:t>secara</a:t>
            </a:r>
            <a:r>
              <a:rPr lang="en-US" sz="2400" b="1" dirty="0" smtClean="0">
                <a:solidFill>
                  <a:srgbClr val="FF0000"/>
                </a:solidFill>
                <a:latin typeface="Trebuchet MS" pitchFamily="34" charset="0"/>
              </a:rPr>
              <a:t> horizontal</a:t>
            </a:r>
          </a:p>
          <a:p>
            <a:pPr>
              <a:defRPr/>
            </a:pPr>
            <a:endParaRPr lang="id-ID" sz="2400" dirty="0">
              <a:latin typeface="Trebuchet MS"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err="1" smtClean="0">
                <a:solidFill>
                  <a:schemeClr val="accent1">
                    <a:satMod val="150000"/>
                  </a:schemeClr>
                </a:solidFill>
              </a:rPr>
              <a:t>Sasaran</a:t>
            </a:r>
            <a:endParaRPr lang="en-US" dirty="0">
              <a:solidFill>
                <a:schemeClr val="accent1">
                  <a:satMod val="150000"/>
                </a:schemeClr>
              </a:solidFill>
            </a:endParaRPr>
          </a:p>
        </p:txBody>
      </p:sp>
      <p:sp>
        <p:nvSpPr>
          <p:cNvPr id="12291" name="Content Placeholder 1"/>
          <p:cNvSpPr>
            <a:spLocks noGrp="1"/>
          </p:cNvSpPr>
          <p:nvPr>
            <p:ph idx="1"/>
          </p:nvPr>
        </p:nvSpPr>
        <p:spPr/>
        <p:txBody>
          <a:bodyPr/>
          <a:lstStyle/>
          <a:p>
            <a:pPr eaLnBrk="1" hangingPunct="1"/>
            <a:r>
              <a:rPr lang="en-US" smtClean="0"/>
              <a:t>Mahasiswa mampu menggambarkan proses yang sedang berjalan dengan menggunakan rich picture dan activity diagram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id-ID" dirty="0" smtClean="0"/>
              <a:t>Connector</a:t>
            </a:r>
            <a:endParaRPr lang="id-ID" dirty="0"/>
          </a:p>
        </p:txBody>
      </p:sp>
      <p:sp>
        <p:nvSpPr>
          <p:cNvPr id="29699" name="Content Placeholder 7"/>
          <p:cNvSpPr>
            <a:spLocks noGrp="1"/>
          </p:cNvSpPr>
          <p:nvPr>
            <p:ph sz="half" idx="1"/>
          </p:nvPr>
        </p:nvSpPr>
        <p:spPr>
          <a:xfrm>
            <a:off x="-36513" y="1628775"/>
            <a:ext cx="2952751" cy="4824413"/>
          </a:xfrm>
        </p:spPr>
        <p:txBody>
          <a:bodyPr/>
          <a:lstStyle/>
          <a:p>
            <a:r>
              <a:rPr lang="id-ID" sz="1600" b="1" smtClean="0">
                <a:latin typeface="Trebuchet MS" pitchFamily="34" charset="0"/>
              </a:rPr>
              <a:t>Connector berbentuk lingkaran dengan nama (label) di dalamnya.</a:t>
            </a:r>
          </a:p>
          <a:p>
            <a:pPr>
              <a:buFont typeface="Wingdings 2" pitchFamily="18" charset="2"/>
              <a:buNone/>
            </a:pPr>
            <a:endParaRPr lang="id-ID" sz="1600" b="1" smtClean="0">
              <a:latin typeface="Trebuchet MS" pitchFamily="34" charset="0"/>
            </a:endParaRPr>
          </a:p>
          <a:p>
            <a:r>
              <a:rPr lang="id-ID" sz="1600" b="1" smtClean="0">
                <a:latin typeface="Trebuchet MS" pitchFamily="34" charset="0"/>
              </a:rPr>
              <a:t>Sebuah connector dengan label tertentu harus berpasangan dengan sebuah connector dengan label yang sama pada Activity diagram yang sama</a:t>
            </a:r>
          </a:p>
          <a:p>
            <a:endParaRPr lang="id-ID" sz="1600" b="1" smtClean="0">
              <a:latin typeface="Trebuchet MS" pitchFamily="34" charset="0"/>
            </a:endParaRPr>
          </a:p>
          <a:p>
            <a:r>
              <a:rPr lang="en-US" sz="1600" b="1" smtClean="0">
                <a:latin typeface="Trebuchet MS" pitchFamily="34" charset="0"/>
              </a:rPr>
              <a:t>Ketika tampilan activity diagram sudah tidak bisa memadai dalam sebuah halaman perlu dipecah ke halaman lain dengan connector</a:t>
            </a:r>
          </a:p>
          <a:p>
            <a:endParaRPr lang="id-ID" sz="1600" b="1" smtClean="0">
              <a:latin typeface="Trebuchet MS" pitchFamily="34" charset="0"/>
            </a:endParaRPr>
          </a:p>
        </p:txBody>
      </p:sp>
      <p:grpSp>
        <p:nvGrpSpPr>
          <p:cNvPr id="29700" name="Group 6"/>
          <p:cNvGrpSpPr>
            <a:grpSpLocks/>
          </p:cNvGrpSpPr>
          <p:nvPr/>
        </p:nvGrpSpPr>
        <p:grpSpPr bwMode="auto">
          <a:xfrm>
            <a:off x="2987675" y="1628775"/>
            <a:ext cx="5822950" cy="4608513"/>
            <a:chOff x="2987824" y="1628800"/>
            <a:chExt cx="5822950" cy="4609231"/>
          </a:xfrm>
        </p:grpSpPr>
        <p:pic>
          <p:nvPicPr>
            <p:cNvPr id="29701" name="Picture 2"/>
            <p:cNvPicPr>
              <a:picLocks noChangeAspect="1" noChangeArrowheads="1"/>
            </p:cNvPicPr>
            <p:nvPr/>
          </p:nvPicPr>
          <p:blipFill>
            <a:blip r:embed="rId2"/>
            <a:srcRect/>
            <a:stretch>
              <a:fillRect/>
            </a:stretch>
          </p:blipFill>
          <p:spPr bwMode="auto">
            <a:xfrm>
              <a:off x="2987824" y="1628800"/>
              <a:ext cx="5822950" cy="4609231"/>
            </a:xfrm>
            <a:prstGeom prst="rect">
              <a:avLst/>
            </a:prstGeom>
            <a:noFill/>
            <a:ln w="9525">
              <a:noFill/>
              <a:miter lim="800000"/>
              <a:headEnd/>
              <a:tailEnd/>
            </a:ln>
          </p:spPr>
        </p:pic>
        <p:sp>
          <p:nvSpPr>
            <p:cNvPr id="29702" name="TextBox 4"/>
            <p:cNvSpPr txBox="1">
              <a:spLocks noChangeArrowheads="1"/>
            </p:cNvSpPr>
            <p:nvPr/>
          </p:nvSpPr>
          <p:spPr bwMode="auto">
            <a:xfrm>
              <a:off x="7596336" y="4941168"/>
              <a:ext cx="450893" cy="276999"/>
            </a:xfrm>
            <a:prstGeom prst="rect">
              <a:avLst/>
            </a:prstGeom>
            <a:noFill/>
            <a:ln w="9525">
              <a:noFill/>
              <a:miter lim="800000"/>
              <a:headEnd/>
              <a:tailEnd/>
            </a:ln>
          </p:spPr>
          <p:txBody>
            <a:bodyPr wrap="none">
              <a:spAutoFit/>
            </a:bodyPr>
            <a:lstStyle/>
            <a:p>
              <a:r>
                <a:rPr lang="id-ID" sz="1200">
                  <a:latin typeface="Trebuchet MS" pitchFamily="34" charset="0"/>
                </a:rPr>
                <a:t>[Ya]</a:t>
              </a:r>
            </a:p>
          </p:txBody>
        </p:sp>
        <p:sp>
          <p:nvSpPr>
            <p:cNvPr id="29703" name="TextBox 5"/>
            <p:cNvSpPr txBox="1">
              <a:spLocks noChangeArrowheads="1"/>
            </p:cNvSpPr>
            <p:nvPr/>
          </p:nvSpPr>
          <p:spPr bwMode="auto">
            <a:xfrm>
              <a:off x="7434825" y="5456257"/>
              <a:ext cx="665567" cy="276999"/>
            </a:xfrm>
            <a:prstGeom prst="rect">
              <a:avLst/>
            </a:prstGeom>
            <a:noFill/>
            <a:ln w="9525">
              <a:noFill/>
              <a:miter lim="800000"/>
              <a:headEnd/>
              <a:tailEnd/>
            </a:ln>
          </p:spPr>
          <p:txBody>
            <a:bodyPr wrap="none">
              <a:spAutoFit/>
            </a:bodyPr>
            <a:lstStyle/>
            <a:p>
              <a:r>
                <a:rPr lang="id-ID" sz="1200">
                  <a:latin typeface="Trebuchet MS" pitchFamily="34" charset="0"/>
                </a:rPr>
                <a:t>[Tidak]</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Activity diagram"/>
          <p:cNvPicPr>
            <a:picLocks noChangeAspect="1" noChangeArrowheads="1"/>
          </p:cNvPicPr>
          <p:nvPr/>
        </p:nvPicPr>
        <p:blipFill>
          <a:blip r:embed="rId2"/>
          <a:srcRect/>
          <a:stretch>
            <a:fillRect/>
          </a:stretch>
        </p:blipFill>
        <p:spPr bwMode="auto">
          <a:xfrm>
            <a:off x="1714500" y="214313"/>
            <a:ext cx="6786563" cy="6402387"/>
          </a:xfrm>
          <a:prstGeom prst="rect">
            <a:avLst/>
          </a:prstGeom>
          <a:noFill/>
          <a:ln w="9525">
            <a:noFill/>
            <a:miter lim="800000"/>
            <a:headEnd/>
            <a:tailEnd/>
          </a:ln>
        </p:spPr>
      </p:pic>
      <p:sp>
        <p:nvSpPr>
          <p:cNvPr id="30723" name="Text Box 7"/>
          <p:cNvSpPr txBox="1">
            <a:spLocks noChangeArrowheads="1"/>
          </p:cNvSpPr>
          <p:nvPr/>
        </p:nvSpPr>
        <p:spPr bwMode="auto">
          <a:xfrm>
            <a:off x="285750" y="285750"/>
            <a:ext cx="1323975" cy="915988"/>
          </a:xfrm>
          <a:prstGeom prst="rect">
            <a:avLst/>
          </a:prstGeom>
          <a:noFill/>
          <a:ln w="9525">
            <a:noFill/>
            <a:miter lim="800000"/>
            <a:headEnd/>
            <a:tailEnd/>
          </a:ln>
        </p:spPr>
        <p:txBody>
          <a:bodyPr wrap="none">
            <a:spAutoFit/>
          </a:bodyPr>
          <a:lstStyle/>
          <a:p>
            <a:r>
              <a:rPr lang="en-US" b="1">
                <a:latin typeface="Tahoma" pitchFamily="34" charset="0"/>
              </a:rPr>
              <a:t>CONTOH</a:t>
            </a:r>
          </a:p>
          <a:p>
            <a:r>
              <a:rPr lang="en-US" b="1">
                <a:latin typeface="Tahoma" pitchFamily="34" charset="0"/>
              </a:rPr>
              <a:t>ACTIVITY</a:t>
            </a:r>
          </a:p>
          <a:p>
            <a:r>
              <a:rPr lang="en-US" b="1">
                <a:latin typeface="Tahoma" pitchFamily="34" charset="0"/>
              </a:rPr>
              <a:t>DIAGRAM</a:t>
            </a:r>
          </a:p>
        </p:txBody>
      </p:sp>
      <p:sp>
        <p:nvSpPr>
          <p:cNvPr id="30724" name="Rectangle 8"/>
          <p:cNvSpPr>
            <a:spLocks noChangeArrowheads="1"/>
          </p:cNvSpPr>
          <p:nvPr/>
        </p:nvSpPr>
        <p:spPr bwMode="auto">
          <a:xfrm>
            <a:off x="142875" y="1711325"/>
            <a:ext cx="1524000" cy="2032000"/>
          </a:xfrm>
          <a:prstGeom prst="rect">
            <a:avLst/>
          </a:prstGeom>
          <a:noFill/>
          <a:ln w="9525">
            <a:noFill/>
            <a:miter lim="800000"/>
            <a:headEnd/>
            <a:tailEnd/>
          </a:ln>
        </p:spPr>
        <p:txBody>
          <a:bodyPr anchor="ctr">
            <a:spAutoFit/>
          </a:bodyPr>
          <a:lstStyle/>
          <a:p>
            <a:pPr algn="ctr" fontAlgn="t"/>
            <a:r>
              <a:rPr lang="id-ID" altLang="ja-JP" b="1">
                <a:latin typeface="Tahoma" pitchFamily="34" charset="0"/>
                <a:cs typeface="HGｺﾞｼｯｸM"/>
              </a:rPr>
              <a:t>Contoh1:</a:t>
            </a:r>
          </a:p>
          <a:p>
            <a:pPr algn="ctr" fontAlgn="t"/>
            <a:r>
              <a:rPr lang="en-US" altLang="ja-JP" b="1">
                <a:latin typeface="Tahoma" pitchFamily="34" charset="0"/>
                <a:cs typeface="HGｺﾞｼｯｸM"/>
              </a:rPr>
              <a:t>Penarikan Uang dari Account Bank Melalui ATM</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214282" y="214290"/>
            <a:ext cx="8229600" cy="571500"/>
          </a:xfrm>
        </p:spPr>
        <p:txBody>
          <a:bodyPr>
            <a:normAutofit fontScale="90000"/>
          </a:bodyPr>
          <a:lstStyle/>
          <a:p>
            <a:pPr eaLnBrk="1" fontAlgn="auto" hangingPunct="1">
              <a:spcAft>
                <a:spcPts val="0"/>
              </a:spcAft>
              <a:defRPr/>
            </a:pPr>
            <a:r>
              <a:rPr lang="en-US" dirty="0" smtClean="0">
                <a:solidFill>
                  <a:schemeClr val="accent1">
                    <a:satMod val="150000"/>
                  </a:schemeClr>
                </a:solidFill>
              </a:rPr>
              <a:t>CONTOH</a:t>
            </a:r>
            <a:r>
              <a:rPr lang="id-ID" dirty="0" smtClean="0">
                <a:solidFill>
                  <a:schemeClr val="accent1">
                    <a:satMod val="150000"/>
                  </a:schemeClr>
                </a:solidFill>
              </a:rPr>
              <a:t>2 </a:t>
            </a:r>
            <a:r>
              <a:rPr lang="en-US" dirty="0" smtClean="0">
                <a:solidFill>
                  <a:schemeClr val="accent1">
                    <a:satMod val="150000"/>
                  </a:schemeClr>
                </a:solidFill>
              </a:rPr>
              <a:t> </a:t>
            </a:r>
            <a:r>
              <a:rPr lang="en-US" dirty="0">
                <a:solidFill>
                  <a:schemeClr val="accent1">
                    <a:satMod val="150000"/>
                  </a:schemeClr>
                </a:solidFill>
              </a:rPr>
              <a:t>ACTIVITY DIAGRAM</a:t>
            </a:r>
          </a:p>
        </p:txBody>
      </p:sp>
      <p:graphicFrame>
        <p:nvGraphicFramePr>
          <p:cNvPr id="2050" name="Object 2"/>
          <p:cNvGraphicFramePr>
            <a:graphicFrameLocks noChangeAspect="1"/>
          </p:cNvGraphicFramePr>
          <p:nvPr/>
        </p:nvGraphicFramePr>
        <p:xfrm>
          <a:off x="857250" y="928688"/>
          <a:ext cx="7500938" cy="5581650"/>
        </p:xfrm>
        <a:graphic>
          <a:graphicData uri="http://schemas.openxmlformats.org/presentationml/2006/ole">
            <p:oleObj spid="_x0000_s2050" name="Visio" r:id="rId3" imgW="3297079" imgH="3901916" progId="Visio.Drawing.11">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2"/>
          <p:cNvPicPr>
            <a:picLocks noChangeAspect="1" noChangeArrowheads="1"/>
          </p:cNvPicPr>
          <p:nvPr/>
        </p:nvPicPr>
        <p:blipFill>
          <a:blip r:embed="rId3"/>
          <a:srcRect/>
          <a:stretch>
            <a:fillRect/>
          </a:stretch>
        </p:blipFill>
        <p:spPr bwMode="auto">
          <a:xfrm>
            <a:off x="2000250" y="1243013"/>
            <a:ext cx="5308600" cy="5281612"/>
          </a:xfrm>
          <a:prstGeom prst="rect">
            <a:avLst/>
          </a:prstGeom>
          <a:noFill/>
          <a:ln w="9525">
            <a:noFill/>
            <a:miter lim="800000"/>
            <a:headEnd/>
            <a:tailEnd/>
          </a:ln>
        </p:spPr>
      </p:pic>
      <p:graphicFrame>
        <p:nvGraphicFramePr>
          <p:cNvPr id="3074" name="Object 2"/>
          <p:cNvGraphicFramePr>
            <a:graphicFrameLocks noChangeAspect="1"/>
          </p:cNvGraphicFramePr>
          <p:nvPr/>
        </p:nvGraphicFramePr>
        <p:xfrm>
          <a:off x="131763" y="357188"/>
          <a:ext cx="1797050" cy="500062"/>
        </p:xfrm>
        <a:graphic>
          <a:graphicData uri="http://schemas.openxmlformats.org/presentationml/2006/ole">
            <p:oleObj spid="_x0000_s3074" name="Visio" r:id="rId4" imgW="1892198" imgH="417271" progId="Visio.Drawing.11">
              <p:link updateAutomatic="1"/>
            </p:oleObj>
          </a:graphicData>
        </a:graphic>
      </p:graphicFrame>
      <p:sp>
        <p:nvSpPr>
          <p:cNvPr id="4" name="Title 3"/>
          <p:cNvSpPr>
            <a:spLocks noGrp="1"/>
          </p:cNvSpPr>
          <p:nvPr>
            <p:ph type="title"/>
          </p:nvPr>
        </p:nvSpPr>
        <p:spPr/>
        <p:txBody>
          <a:bodyPr/>
          <a:lstStyle/>
          <a:p>
            <a:pPr>
              <a:defRPr/>
            </a:pPr>
            <a:r>
              <a:rPr lang="en-US" dirty="0" smtClean="0">
                <a:solidFill>
                  <a:schemeClr val="accent1">
                    <a:satMod val="150000"/>
                  </a:schemeClr>
                </a:solidFill>
              </a:rPr>
              <a:t>CONTOH</a:t>
            </a:r>
            <a:r>
              <a:rPr lang="id-ID" dirty="0" smtClean="0">
                <a:solidFill>
                  <a:schemeClr val="accent1">
                    <a:satMod val="150000"/>
                  </a:schemeClr>
                </a:solidFill>
              </a:rPr>
              <a:t>3 </a:t>
            </a:r>
            <a:r>
              <a:rPr lang="en-US" dirty="0" smtClean="0">
                <a:solidFill>
                  <a:schemeClr val="accent1">
                    <a:satMod val="150000"/>
                  </a:schemeClr>
                </a:solidFill>
              </a:rPr>
              <a:t> ACTIVITY DIAGRAM</a:t>
            </a:r>
            <a:endParaRPr lang="id-ID"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381000" y="1423988"/>
            <a:ext cx="8534400" cy="5029200"/>
          </a:xfrm>
          <a:prstGeom prst="rect">
            <a:avLst/>
          </a:prstGeom>
        </p:spPr>
        <p:txBody>
          <a:bodyPr/>
          <a:lstStyle/>
          <a:p>
            <a:pPr>
              <a:defRPr/>
            </a:pPr>
            <a:r>
              <a:rPr lang="id-ID" sz="1400" dirty="0">
                <a:latin typeface="Trebuchet MS" pitchFamily="34" charset="0"/>
              </a:rPr>
              <a:t>Prosedur sistem keanggotaan member yang terjadi pada </a:t>
            </a:r>
            <a:r>
              <a:rPr lang="id-ID" sz="1400" b="1" dirty="0">
                <a:latin typeface="Trebuchet MS" pitchFamily="34" charset="0"/>
              </a:rPr>
              <a:t>Ceria Sport Center</a:t>
            </a:r>
            <a:r>
              <a:rPr lang="id-ID" sz="1400" dirty="0">
                <a:latin typeface="Trebuchet MS" pitchFamily="34" charset="0"/>
              </a:rPr>
              <a:t> diawali dengan proses pendaftaran member hingga proses pembuatan laporan. Prosedurnya adalah sebagai berikut:</a:t>
            </a:r>
          </a:p>
          <a:p>
            <a:pPr>
              <a:defRPr/>
            </a:pPr>
            <a:r>
              <a:rPr lang="id-ID" sz="1400" dirty="0">
                <a:latin typeface="Trebuchet MS" pitchFamily="34" charset="0"/>
              </a:rPr>
              <a:t> 1. </a:t>
            </a:r>
            <a:r>
              <a:rPr lang="id-ID" sz="1400" b="1" dirty="0">
                <a:latin typeface="Trebuchet MS" pitchFamily="34" charset="0"/>
              </a:rPr>
              <a:t>Pendaftaran Member</a:t>
            </a:r>
            <a:endParaRPr lang="id-ID" sz="1400" dirty="0">
              <a:latin typeface="Trebuchet MS" pitchFamily="34" charset="0"/>
            </a:endParaRPr>
          </a:p>
          <a:p>
            <a:pPr marL="263525" algn="just">
              <a:defRPr/>
            </a:pPr>
            <a:r>
              <a:rPr lang="id-ID" sz="1400" dirty="0">
                <a:latin typeface="Trebuchet MS" pitchFamily="34" charset="0"/>
              </a:rPr>
              <a:t>Calon member mengisi </a:t>
            </a:r>
            <a:r>
              <a:rPr lang="id-ID" sz="1400" b="1" dirty="0">
                <a:latin typeface="Trebuchet MS" pitchFamily="34" charset="0"/>
              </a:rPr>
              <a:t>formulir pendaftaran</a:t>
            </a:r>
            <a:r>
              <a:rPr lang="id-ID" sz="1400" dirty="0">
                <a:latin typeface="Trebuchet MS" pitchFamily="34" charset="0"/>
              </a:rPr>
              <a:t> dan memilih </a:t>
            </a:r>
            <a:r>
              <a:rPr lang="id-ID" sz="1400" b="1" dirty="0">
                <a:latin typeface="Trebuchet MS" pitchFamily="34" charset="0"/>
              </a:rPr>
              <a:t>tipe member</a:t>
            </a:r>
            <a:r>
              <a:rPr lang="id-ID" sz="1400" dirty="0">
                <a:latin typeface="Trebuchet MS" pitchFamily="34" charset="0"/>
              </a:rPr>
              <a:t>, kemudian menyerahkan formulir yang telah diisi ke bagian pelayanan. Setelah itu bagian pelayanan melakukan pengecekan terhadap form yang telah diisi, apabila datanya tidak lengkap maka form akan dikembalikan kepada member untuk dilengkapi, apabila data yang diisi pada form tersebut sudah lengkap maka calon member membayar </a:t>
            </a:r>
            <a:r>
              <a:rPr lang="id-ID" sz="1400" b="1" dirty="0">
                <a:latin typeface="Trebuchet MS" pitchFamily="34" charset="0"/>
              </a:rPr>
              <a:t>biaya registrasi</a:t>
            </a:r>
            <a:r>
              <a:rPr lang="id-ID" sz="1400" dirty="0">
                <a:latin typeface="Trebuchet MS" pitchFamily="34" charset="0"/>
              </a:rPr>
              <a:t>. Kemudian bagian pelayanan mencatat data member dan tipe member yang dipilih untuk dibuatkan </a:t>
            </a:r>
            <a:r>
              <a:rPr lang="id-ID" sz="1400" b="1" dirty="0">
                <a:latin typeface="Trebuchet MS" pitchFamily="34" charset="0"/>
              </a:rPr>
              <a:t>kartu anggota</a:t>
            </a:r>
            <a:r>
              <a:rPr lang="id-ID" sz="1400" dirty="0">
                <a:latin typeface="Trebuchet MS" pitchFamily="34" charset="0"/>
              </a:rPr>
              <a:t> berikut </a:t>
            </a:r>
            <a:r>
              <a:rPr lang="id-ID" sz="1400" b="1" dirty="0">
                <a:latin typeface="Trebuchet MS" pitchFamily="34" charset="0"/>
              </a:rPr>
              <a:t>kwitansi pembayarannya</a:t>
            </a:r>
            <a:r>
              <a:rPr lang="id-ID" sz="1400" dirty="0">
                <a:latin typeface="Trebuchet MS" pitchFamily="34" charset="0"/>
              </a:rPr>
              <a:t>. Kartu anggota dan kwitansi pembayaran akan diberikan kepada calon member.</a:t>
            </a:r>
          </a:p>
          <a:p>
            <a:pPr>
              <a:defRPr/>
            </a:pPr>
            <a:r>
              <a:rPr lang="id-ID" sz="1400" b="1" dirty="0">
                <a:latin typeface="Trebuchet MS" pitchFamily="34" charset="0"/>
              </a:rPr>
              <a:t>2. Pembayaran Denda</a:t>
            </a:r>
            <a:endParaRPr lang="id-ID" sz="1400" dirty="0">
              <a:latin typeface="Trebuchet MS" pitchFamily="34" charset="0"/>
            </a:endParaRPr>
          </a:p>
          <a:p>
            <a:pPr marL="263525" algn="just">
              <a:defRPr/>
            </a:pPr>
            <a:r>
              <a:rPr lang="id-ID" sz="1400" dirty="0">
                <a:latin typeface="Trebuchet MS" pitchFamily="34" charset="0"/>
              </a:rPr>
              <a:t>Bagian pelayanan memeriksa apakah member sudah </a:t>
            </a:r>
            <a:r>
              <a:rPr lang="id-ID" sz="1400" b="1" dirty="0">
                <a:latin typeface="Trebuchet MS" pitchFamily="34" charset="0"/>
              </a:rPr>
              <a:t>membayar biaya </a:t>
            </a:r>
            <a:r>
              <a:rPr lang="id-ID" sz="1400" b="1" i="1" dirty="0">
                <a:latin typeface="Trebuchet MS" pitchFamily="34" charset="0"/>
              </a:rPr>
              <a:t>monthly fee</a:t>
            </a:r>
            <a:r>
              <a:rPr lang="id-ID" sz="1400" dirty="0">
                <a:latin typeface="Trebuchet MS" pitchFamily="34" charset="0"/>
              </a:rPr>
              <a:t> atau </a:t>
            </a:r>
            <a:r>
              <a:rPr lang="id-ID" sz="1400" b="1" dirty="0">
                <a:latin typeface="Trebuchet MS" pitchFamily="34" charset="0"/>
              </a:rPr>
              <a:t>belum</a:t>
            </a:r>
            <a:r>
              <a:rPr lang="id-ID" sz="1400" dirty="0">
                <a:latin typeface="Trebuchet MS" pitchFamily="34" charset="0"/>
              </a:rPr>
              <a:t>. Jika member belum membayar biaya </a:t>
            </a:r>
            <a:r>
              <a:rPr lang="id-ID" sz="1400" i="1" dirty="0">
                <a:latin typeface="Trebuchet MS" pitchFamily="34" charset="0"/>
              </a:rPr>
              <a:t>monthly fee</a:t>
            </a:r>
            <a:r>
              <a:rPr lang="id-ID" sz="1400" dirty="0">
                <a:latin typeface="Trebuchet MS" pitchFamily="34" charset="0"/>
              </a:rPr>
              <a:t> maka member tidak dapat menggunakan fasilitas Ceria Sport Center. Bagian pelayanan memberitahukan jumlah denda yang harus dibayar oleh member. Kemudian member </a:t>
            </a:r>
            <a:r>
              <a:rPr lang="id-ID" sz="1400" b="1" dirty="0">
                <a:latin typeface="Trebuchet MS" pitchFamily="34" charset="0"/>
              </a:rPr>
              <a:t>membayar biaya denda</a:t>
            </a:r>
            <a:r>
              <a:rPr lang="id-ID" sz="1400" dirty="0">
                <a:latin typeface="Trebuchet MS" pitchFamily="34" charset="0"/>
              </a:rPr>
              <a:t> dan </a:t>
            </a:r>
            <a:r>
              <a:rPr lang="id-ID" sz="1400" b="1" dirty="0">
                <a:latin typeface="Trebuchet MS" pitchFamily="34" charset="0"/>
              </a:rPr>
              <a:t>biaya </a:t>
            </a:r>
            <a:r>
              <a:rPr lang="id-ID" sz="1400" b="1" i="1" dirty="0">
                <a:latin typeface="Trebuchet MS" pitchFamily="34" charset="0"/>
              </a:rPr>
              <a:t>monthly fee</a:t>
            </a:r>
            <a:r>
              <a:rPr lang="id-ID" sz="1400" b="1" dirty="0">
                <a:latin typeface="Trebuchet MS" pitchFamily="34" charset="0"/>
              </a:rPr>
              <a:t> </a:t>
            </a:r>
            <a:r>
              <a:rPr lang="id-ID" sz="1400" dirty="0">
                <a:latin typeface="Trebuchet MS" pitchFamily="34" charset="0"/>
              </a:rPr>
              <a:t>kepada bagian pelayanan. Selanjutnya bagian pelayanan mencatat </a:t>
            </a:r>
            <a:r>
              <a:rPr lang="id-ID" sz="1400" b="1" dirty="0">
                <a:latin typeface="Trebuchet MS" pitchFamily="34" charset="0"/>
              </a:rPr>
              <a:t>pembayaran</a:t>
            </a:r>
            <a:r>
              <a:rPr lang="id-ID" sz="1400" dirty="0">
                <a:latin typeface="Trebuchet MS" pitchFamily="34" charset="0"/>
              </a:rPr>
              <a:t> dan membuat </a:t>
            </a:r>
            <a:r>
              <a:rPr lang="id-ID" sz="1400" b="1" dirty="0">
                <a:latin typeface="Trebuchet MS" pitchFamily="34" charset="0"/>
              </a:rPr>
              <a:t>bukti pembayaran</a:t>
            </a:r>
            <a:r>
              <a:rPr lang="id-ID" sz="1400" dirty="0">
                <a:latin typeface="Trebuchet MS" pitchFamily="34" charset="0"/>
              </a:rPr>
              <a:t> dan menyerahkannya kepada member.</a:t>
            </a:r>
          </a:p>
          <a:p>
            <a:pPr>
              <a:defRPr/>
            </a:pPr>
            <a:r>
              <a:rPr lang="id-ID" sz="1400" dirty="0">
                <a:latin typeface="Trebuchet MS" pitchFamily="34" charset="0"/>
              </a:rPr>
              <a:t> 3. </a:t>
            </a:r>
            <a:r>
              <a:rPr lang="id-ID" sz="1400" b="1" dirty="0">
                <a:latin typeface="Trebuchet MS" pitchFamily="34" charset="0"/>
              </a:rPr>
              <a:t>Pembayaran Bulanan</a:t>
            </a:r>
            <a:endParaRPr lang="id-ID" sz="1400" dirty="0">
              <a:latin typeface="Trebuchet MS" pitchFamily="34" charset="0"/>
            </a:endParaRPr>
          </a:p>
          <a:p>
            <a:pPr marL="263525" algn="just">
              <a:defRPr/>
            </a:pPr>
            <a:r>
              <a:rPr lang="id-ID" sz="1400" dirty="0">
                <a:latin typeface="Trebuchet MS" pitchFamily="34" charset="0"/>
              </a:rPr>
              <a:t>Member datang langsung ke kantor Ceria Sport Center kemudian menyerahkan </a:t>
            </a:r>
            <a:r>
              <a:rPr lang="id-ID" sz="1400" b="1" dirty="0">
                <a:latin typeface="Trebuchet MS" pitchFamily="34" charset="0"/>
              </a:rPr>
              <a:t>pembayaran monthly fee</a:t>
            </a:r>
            <a:r>
              <a:rPr lang="id-ID" sz="1400" dirty="0">
                <a:latin typeface="Trebuchet MS" pitchFamily="34" charset="0"/>
              </a:rPr>
              <a:t> kepada bagian pelayanan yang sedang bertugas, kemudian bagian pelayanan akan mencatat data pembayaran ke buku monthly fee lalu akan dibuatkan </a:t>
            </a:r>
            <a:r>
              <a:rPr lang="id-ID" sz="1400" b="1" dirty="0">
                <a:latin typeface="Trebuchet MS" pitchFamily="34" charset="0"/>
              </a:rPr>
              <a:t>bukti pembayaran</a:t>
            </a:r>
            <a:r>
              <a:rPr lang="id-ID" sz="1400" dirty="0">
                <a:latin typeface="Trebuchet MS" pitchFamily="34" charset="0"/>
              </a:rPr>
              <a:t> yang diserahkan kepada member.</a:t>
            </a:r>
          </a:p>
          <a:p>
            <a:pPr>
              <a:defRPr/>
            </a:pPr>
            <a:r>
              <a:rPr lang="id-ID" sz="1400" b="1" dirty="0">
                <a:latin typeface="Trebuchet MS" pitchFamily="34" charset="0"/>
              </a:rPr>
              <a:t> 4. Pembuatan Laporan</a:t>
            </a:r>
            <a:endParaRPr lang="id-ID" sz="1400" dirty="0">
              <a:latin typeface="Trebuchet MS" pitchFamily="34" charset="0"/>
            </a:endParaRPr>
          </a:p>
          <a:p>
            <a:pPr marL="263525">
              <a:defRPr/>
            </a:pPr>
            <a:r>
              <a:rPr lang="id-ID" sz="1400" dirty="0">
                <a:latin typeface="Trebuchet MS" pitchFamily="34" charset="0"/>
              </a:rPr>
              <a:t>Setiap bulannya bagian pelayanan akan membuat </a:t>
            </a:r>
            <a:r>
              <a:rPr lang="id-ID" sz="1400" b="1" dirty="0">
                <a:latin typeface="Trebuchet MS" pitchFamily="34" charset="0"/>
              </a:rPr>
              <a:t>Laporan Pendaftaran</a:t>
            </a:r>
            <a:r>
              <a:rPr lang="id-ID" sz="1400" dirty="0">
                <a:latin typeface="Trebuchet MS" pitchFamily="34" charset="0"/>
              </a:rPr>
              <a:t> serta </a:t>
            </a:r>
            <a:r>
              <a:rPr lang="id-ID" sz="1400" b="1" dirty="0">
                <a:latin typeface="Trebuchet MS" pitchFamily="34" charset="0"/>
              </a:rPr>
              <a:t>Laporan Pendapatan </a:t>
            </a:r>
            <a:r>
              <a:rPr lang="id-ID" sz="1400" dirty="0">
                <a:latin typeface="Trebuchet MS" pitchFamily="34" charset="0"/>
              </a:rPr>
              <a:t>yang akan diserahkan kepada Pimpinan Ceria Sport Center.</a:t>
            </a:r>
          </a:p>
          <a:p>
            <a:pPr marL="274320" indent="-274320" fontAlgn="auto">
              <a:lnSpc>
                <a:spcPct val="80000"/>
              </a:lnSpc>
              <a:spcBef>
                <a:spcPct val="20000"/>
              </a:spcBef>
              <a:spcAft>
                <a:spcPts val="0"/>
              </a:spcAft>
              <a:buClr>
                <a:schemeClr val="accent3"/>
              </a:buClr>
              <a:buSzPct val="95000"/>
              <a:buFont typeface="Wingdings 2"/>
              <a:buChar char=""/>
              <a:defRPr/>
            </a:pPr>
            <a:endParaRPr lang="en-US" sz="1400" dirty="0">
              <a:latin typeface="Trebuchet MS" pitchFamily="34" charset="0"/>
              <a:cs typeface="Arial" pitchFamily="34" charset="0"/>
            </a:endParaRPr>
          </a:p>
        </p:txBody>
      </p:sp>
      <p:sp>
        <p:nvSpPr>
          <p:cNvPr id="31747" name="Text Box 4"/>
          <p:cNvSpPr txBox="1">
            <a:spLocks noChangeArrowheads="1"/>
          </p:cNvSpPr>
          <p:nvPr/>
        </p:nvSpPr>
        <p:spPr bwMode="auto">
          <a:xfrm>
            <a:off x="838200" y="492125"/>
            <a:ext cx="7696200" cy="579438"/>
          </a:xfrm>
          <a:prstGeom prst="rect">
            <a:avLst/>
          </a:prstGeom>
          <a:noFill/>
          <a:ln w="9525">
            <a:noFill/>
            <a:miter lim="800000"/>
            <a:headEnd/>
            <a:tailEnd/>
          </a:ln>
        </p:spPr>
        <p:txBody>
          <a:bodyPr>
            <a:spAutoFit/>
          </a:bodyPr>
          <a:lstStyle/>
          <a:p>
            <a:pPr algn="ctr"/>
            <a:r>
              <a:rPr lang="en-US" sz="3200">
                <a:solidFill>
                  <a:srgbClr val="FFC000"/>
                </a:solidFill>
                <a:latin typeface="Tahoma" pitchFamily="34" charset="0"/>
              </a:rPr>
              <a:t>STUDI KASUS ACTIVITY DIAGRAM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Rich Picture</a:t>
            </a:r>
            <a:endParaRPr lang="en-US" dirty="0">
              <a:solidFill>
                <a:schemeClr val="accent1">
                  <a:satMod val="150000"/>
                </a:schemeClr>
              </a:solidFill>
            </a:endParaRPr>
          </a:p>
        </p:txBody>
      </p:sp>
      <p:sp>
        <p:nvSpPr>
          <p:cNvPr id="13315" name="Content Placeholder 1"/>
          <p:cNvSpPr>
            <a:spLocks noGrp="1"/>
          </p:cNvSpPr>
          <p:nvPr>
            <p:ph idx="1"/>
          </p:nvPr>
        </p:nvSpPr>
        <p:spPr/>
        <p:txBody>
          <a:bodyPr/>
          <a:lstStyle/>
          <a:p>
            <a:pPr eaLnBrk="1" hangingPunct="1"/>
            <a:r>
              <a:rPr lang="en-US" smtClean="0"/>
              <a:t>Menceritakan proses bisnis dengan menggunakan gambar</a:t>
            </a:r>
          </a:p>
          <a:p>
            <a:pPr eaLnBrk="1" hangingPunct="1"/>
            <a:r>
              <a:rPr lang="en-US" smtClean="0"/>
              <a:t>Sangat baik untuk menjelaskan proses yang sedang berlangsung</a:t>
            </a:r>
          </a:p>
          <a:p>
            <a:pPr eaLnBrk="1" hangingPunct="1"/>
            <a:r>
              <a:rPr lang="en-US" smtClean="0"/>
              <a:t>Wakilkan 1 kegiatan dengan 1 gambar</a:t>
            </a:r>
          </a:p>
          <a:p>
            <a:pPr eaLnBrk="1" hangingPunct="1"/>
            <a:r>
              <a:rPr lang="en-US" smtClean="0"/>
              <a:t>Agar lebih jelas urutannya, berikan panah dari kegiatan ke kegiatan berikutnya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686700" cy="868346"/>
          </a:xfrm>
        </p:spPr>
        <p:txBody>
          <a:bodyPr/>
          <a:lstStyle/>
          <a:p>
            <a:pPr eaLnBrk="1" fontAlgn="auto" hangingPunct="1">
              <a:spcAft>
                <a:spcPts val="0"/>
              </a:spcAft>
              <a:defRPr/>
            </a:pPr>
            <a:r>
              <a:rPr lang="en-US" sz="3200" dirty="0" err="1" smtClean="0">
                <a:solidFill>
                  <a:schemeClr val="accent1">
                    <a:satMod val="150000"/>
                  </a:schemeClr>
                </a:solidFill>
              </a:rPr>
              <a:t>Contoh</a:t>
            </a:r>
            <a:r>
              <a:rPr lang="id-ID" sz="3200" dirty="0" smtClean="0">
                <a:solidFill>
                  <a:schemeClr val="accent1">
                    <a:satMod val="150000"/>
                  </a:schemeClr>
                </a:solidFill>
              </a:rPr>
              <a:t>1</a:t>
            </a:r>
            <a:r>
              <a:rPr lang="en-US" sz="3200" dirty="0" smtClean="0">
                <a:solidFill>
                  <a:schemeClr val="accent1">
                    <a:satMod val="150000"/>
                  </a:schemeClr>
                </a:solidFill>
              </a:rPr>
              <a:t> Rich Picture, </a:t>
            </a:r>
            <a:r>
              <a:rPr lang="en-US" sz="3200" dirty="0" err="1" smtClean="0">
                <a:solidFill>
                  <a:schemeClr val="accent1">
                    <a:satMod val="150000"/>
                  </a:schemeClr>
                </a:solidFill>
              </a:rPr>
              <a:t>Adm</a:t>
            </a:r>
            <a:r>
              <a:rPr lang="en-US" sz="3200" dirty="0" smtClean="0">
                <a:solidFill>
                  <a:schemeClr val="accent1">
                    <a:satMod val="150000"/>
                  </a:schemeClr>
                </a:solidFill>
              </a:rPr>
              <a:t> </a:t>
            </a:r>
            <a:r>
              <a:rPr lang="en-US" sz="3200" dirty="0" err="1" smtClean="0">
                <a:solidFill>
                  <a:schemeClr val="accent1">
                    <a:satMod val="150000"/>
                  </a:schemeClr>
                </a:solidFill>
              </a:rPr>
              <a:t>Akademik</a:t>
            </a:r>
            <a:endParaRPr lang="en-US" sz="3200" dirty="0">
              <a:solidFill>
                <a:schemeClr val="accent1">
                  <a:satMod val="150000"/>
                </a:schemeClr>
              </a:solidFill>
            </a:endParaRPr>
          </a:p>
        </p:txBody>
      </p:sp>
      <p:pic>
        <p:nvPicPr>
          <p:cNvPr id="14339" name="Content Placeholder 15" descr="proses1.gif"/>
          <p:cNvPicPr>
            <a:picLocks noGrp="1" noChangeAspect="1"/>
          </p:cNvPicPr>
          <p:nvPr>
            <p:ph idx="1"/>
          </p:nvPr>
        </p:nvPicPr>
        <p:blipFill>
          <a:blip r:embed="rId2"/>
          <a:srcRect/>
          <a:stretch>
            <a:fillRect/>
          </a:stretch>
        </p:blipFill>
        <p:spPr>
          <a:xfrm>
            <a:off x="1692275" y="1773238"/>
            <a:ext cx="5599113" cy="4354512"/>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54032"/>
          </a:xfrm>
        </p:spPr>
        <p:txBody>
          <a:bodyPr/>
          <a:lstStyle/>
          <a:p>
            <a:pPr eaLnBrk="1" fontAlgn="auto" hangingPunct="1">
              <a:spcAft>
                <a:spcPts val="0"/>
              </a:spcAft>
              <a:defRPr/>
            </a:pPr>
            <a:r>
              <a:rPr lang="en-US" sz="3200" dirty="0" err="1" smtClean="0">
                <a:solidFill>
                  <a:schemeClr val="accent1">
                    <a:satMod val="150000"/>
                  </a:schemeClr>
                </a:solidFill>
              </a:rPr>
              <a:t>Lanjut</a:t>
            </a:r>
            <a:endParaRPr lang="en-US" sz="3200" dirty="0">
              <a:solidFill>
                <a:schemeClr val="accent1">
                  <a:satMod val="150000"/>
                </a:schemeClr>
              </a:solidFill>
            </a:endParaRPr>
          </a:p>
        </p:txBody>
      </p:sp>
      <p:pic>
        <p:nvPicPr>
          <p:cNvPr id="15363" name="Content Placeholder 3" descr="proses2.gif"/>
          <p:cNvPicPr>
            <a:picLocks noGrp="1" noChangeAspect="1"/>
          </p:cNvPicPr>
          <p:nvPr>
            <p:ph idx="1"/>
          </p:nvPr>
        </p:nvPicPr>
        <p:blipFill>
          <a:blip r:embed="rId2"/>
          <a:srcRect/>
          <a:stretch>
            <a:fillRect/>
          </a:stretch>
        </p:blipFill>
        <p:spPr>
          <a:xfrm>
            <a:off x="1331913" y="1484313"/>
            <a:ext cx="6715125" cy="522287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id-ID" dirty="0" smtClean="0">
                <a:solidFill>
                  <a:schemeClr val="accent1">
                    <a:satMod val="150000"/>
                  </a:schemeClr>
                </a:solidFill>
              </a:rPr>
              <a:t>Contoh2</a:t>
            </a:r>
            <a:endParaRPr lang="en-US" dirty="0">
              <a:solidFill>
                <a:schemeClr val="accent1">
                  <a:satMod val="150000"/>
                </a:schemeClr>
              </a:solidFill>
            </a:endParaRPr>
          </a:p>
        </p:txBody>
      </p:sp>
      <p:pic>
        <p:nvPicPr>
          <p:cNvPr id="16387" name="Content Placeholder 3" descr="alur-sertifikasi-web.jpg"/>
          <p:cNvPicPr>
            <a:picLocks noGrp="1" noChangeAspect="1"/>
          </p:cNvPicPr>
          <p:nvPr>
            <p:ph idx="1"/>
          </p:nvPr>
        </p:nvPicPr>
        <p:blipFill>
          <a:blip r:embed="rId2"/>
          <a:srcRect/>
          <a:stretch>
            <a:fillRect/>
          </a:stretch>
        </p:blipFill>
        <p:spPr>
          <a:xfrm>
            <a:off x="1187450" y="1412875"/>
            <a:ext cx="6840538" cy="521493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2844" y="142852"/>
            <a:ext cx="8229600" cy="1143000"/>
          </a:xfrm>
        </p:spPr>
        <p:txBody>
          <a:bodyPr/>
          <a:lstStyle/>
          <a:p>
            <a:pPr eaLnBrk="1" fontAlgn="auto" hangingPunct="1">
              <a:spcAft>
                <a:spcPts val="0"/>
              </a:spcAft>
              <a:defRPr/>
            </a:pPr>
            <a:r>
              <a:rPr lang="id-ID" dirty="0" smtClean="0">
                <a:solidFill>
                  <a:schemeClr val="accent1">
                    <a:satMod val="150000"/>
                  </a:schemeClr>
                </a:solidFill>
              </a:rPr>
              <a:t>Contoh3 </a:t>
            </a:r>
            <a:r>
              <a:rPr lang="en-US" dirty="0" err="1" smtClean="0">
                <a:solidFill>
                  <a:schemeClr val="accent1">
                    <a:satMod val="150000"/>
                  </a:schemeClr>
                </a:solidFill>
              </a:rPr>
              <a:t>Proses</a:t>
            </a:r>
            <a:r>
              <a:rPr lang="en-US" dirty="0" smtClean="0">
                <a:solidFill>
                  <a:schemeClr val="accent1">
                    <a:satMod val="150000"/>
                  </a:schemeClr>
                </a:solidFill>
              </a:rPr>
              <a:t> </a:t>
            </a:r>
            <a:r>
              <a:rPr lang="en-US" dirty="0" err="1" smtClean="0">
                <a:solidFill>
                  <a:schemeClr val="accent1">
                    <a:satMod val="150000"/>
                  </a:schemeClr>
                </a:solidFill>
              </a:rPr>
              <a:t>Sablon</a:t>
            </a:r>
            <a:endParaRPr lang="en-US" dirty="0">
              <a:solidFill>
                <a:schemeClr val="accent1">
                  <a:satMod val="150000"/>
                </a:schemeClr>
              </a:solidFill>
            </a:endParaRPr>
          </a:p>
        </p:txBody>
      </p:sp>
      <p:pic>
        <p:nvPicPr>
          <p:cNvPr id="17411" name="Content Placeholder 5" descr="ProsesSablonDigital.jpg"/>
          <p:cNvPicPr>
            <a:picLocks noGrp="1" noChangeAspect="1"/>
          </p:cNvPicPr>
          <p:nvPr>
            <p:ph idx="1"/>
          </p:nvPr>
        </p:nvPicPr>
        <p:blipFill>
          <a:blip r:embed="rId2"/>
          <a:srcRect/>
          <a:stretch>
            <a:fillRect/>
          </a:stretch>
        </p:blipFill>
        <p:spPr>
          <a:xfrm>
            <a:off x="1208088" y="1774825"/>
            <a:ext cx="6727825" cy="4625975"/>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id-ID" dirty="0" smtClean="0">
                <a:solidFill>
                  <a:schemeClr val="accent1">
                    <a:satMod val="150000"/>
                  </a:schemeClr>
                </a:solidFill>
              </a:rPr>
              <a:t>Contoh4</a:t>
            </a:r>
            <a:endParaRPr lang="en-US" dirty="0">
              <a:solidFill>
                <a:schemeClr val="accent1">
                  <a:satMod val="150000"/>
                </a:schemeClr>
              </a:solidFill>
            </a:endParaRPr>
          </a:p>
        </p:txBody>
      </p:sp>
      <p:pic>
        <p:nvPicPr>
          <p:cNvPr id="18435" name="Content Placeholder 3" descr="NTD%20Process.jpg"/>
          <p:cNvPicPr>
            <a:picLocks noGrp="1" noChangeAspect="1"/>
          </p:cNvPicPr>
          <p:nvPr>
            <p:ph idx="1"/>
          </p:nvPr>
        </p:nvPicPr>
        <p:blipFill>
          <a:blip r:embed="rId2"/>
          <a:srcRect/>
          <a:stretch>
            <a:fillRect/>
          </a:stretch>
        </p:blipFill>
        <p:spPr>
          <a:xfrm>
            <a:off x="2124075" y="1773238"/>
            <a:ext cx="4929188" cy="47879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id-ID" dirty="0" smtClean="0">
                <a:solidFill>
                  <a:schemeClr val="accent1">
                    <a:satMod val="150000"/>
                  </a:schemeClr>
                </a:solidFill>
              </a:rPr>
              <a:t>Contoh 5</a:t>
            </a:r>
            <a:endParaRPr lang="en-US" dirty="0">
              <a:solidFill>
                <a:schemeClr val="accent1">
                  <a:satMod val="150000"/>
                </a:schemeClr>
              </a:solidFill>
            </a:endParaRPr>
          </a:p>
        </p:txBody>
      </p:sp>
      <p:pic>
        <p:nvPicPr>
          <p:cNvPr id="19459" name="Content Placeholder 3" descr="richpic.jpg"/>
          <p:cNvPicPr>
            <a:picLocks noGrp="1" noChangeAspect="1"/>
          </p:cNvPicPr>
          <p:nvPr>
            <p:ph idx="1"/>
          </p:nvPr>
        </p:nvPicPr>
        <p:blipFill>
          <a:blip r:embed="rId2"/>
          <a:srcRect/>
          <a:stretch>
            <a:fillRect/>
          </a:stretch>
        </p:blipFill>
        <p:spPr>
          <a:xfrm>
            <a:off x="1187450" y="1554163"/>
            <a:ext cx="6429375" cy="530383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679</TotalTime>
  <Words>437</Words>
  <Application>Microsoft Office PowerPoint</Application>
  <PresentationFormat>On-screen Show (4:3)</PresentationFormat>
  <Paragraphs>76</Paragraphs>
  <Slides>24</Slides>
  <Notes>0</Notes>
  <HiddenSlides>0</HiddenSlides>
  <MMClips>0</MMClips>
  <ScaleCrop>false</ScaleCrop>
  <HeadingPairs>
    <vt:vector size="10" baseType="variant">
      <vt:variant>
        <vt:lpstr>Fonts Used</vt:lpstr>
      </vt:variant>
      <vt:variant>
        <vt:i4>10</vt:i4>
      </vt:variant>
      <vt:variant>
        <vt:lpstr>Theme</vt:lpstr>
      </vt:variant>
      <vt:variant>
        <vt:i4>1</vt:i4>
      </vt:variant>
      <vt:variant>
        <vt:lpstr>Links</vt:lpstr>
      </vt:variant>
      <vt:variant>
        <vt:i4>1</vt:i4>
      </vt:variant>
      <vt:variant>
        <vt:lpstr>Embedded OLE Servers</vt:lpstr>
      </vt:variant>
      <vt:variant>
        <vt:i4>2</vt:i4>
      </vt:variant>
      <vt:variant>
        <vt:lpstr>Slide Titles</vt:lpstr>
      </vt:variant>
      <vt:variant>
        <vt:i4>24</vt:i4>
      </vt:variant>
    </vt:vector>
  </HeadingPairs>
  <TitlesOfParts>
    <vt:vector size="38" baseType="lpstr">
      <vt:lpstr>Arial</vt:lpstr>
      <vt:lpstr>Corbel</vt:lpstr>
      <vt:lpstr>Wingdings 2</vt:lpstr>
      <vt:lpstr>Wingdings</vt:lpstr>
      <vt:lpstr>Wingdings 3</vt:lpstr>
      <vt:lpstr>Calibri</vt:lpstr>
      <vt:lpstr>Agency FB</vt:lpstr>
      <vt:lpstr>Trebuchet MS</vt:lpstr>
      <vt:lpstr>Tahoma</vt:lpstr>
      <vt:lpstr>HGｺﾞｼｯｸM</vt:lpstr>
      <vt:lpstr>Module</vt:lpstr>
      <vt:lpstr>???</vt:lpstr>
      <vt:lpstr>Microsoft Office Word 97 - 2003 Document</vt:lpstr>
      <vt:lpstr>Visio</vt:lpstr>
      <vt:lpstr>ANALISA PROSES BISNIS (2 SKS) Pertemuan 5 Rich Picture dan Diagram Aktivitas   Dosen Pengampu MARDIANTO,S.KOM.,M.Cs</vt:lpstr>
      <vt:lpstr>Sasaran</vt:lpstr>
      <vt:lpstr>Rich Picture</vt:lpstr>
      <vt:lpstr>Contoh1 Rich Picture, Adm Akademik</vt:lpstr>
      <vt:lpstr>Lanjut</vt:lpstr>
      <vt:lpstr>Contoh2</vt:lpstr>
      <vt:lpstr>Contoh3 Proses Sablon</vt:lpstr>
      <vt:lpstr>Contoh4</vt:lpstr>
      <vt:lpstr>Contoh 5</vt:lpstr>
      <vt:lpstr>Contoh6</vt:lpstr>
      <vt:lpstr>Contoh7</vt:lpstr>
      <vt:lpstr>Contoh 7 Service Barang</vt:lpstr>
      <vt:lpstr>ACTIVITY DIAGRAM</vt:lpstr>
      <vt:lpstr>Simbol Activity Diagram</vt:lpstr>
      <vt:lpstr>Start Point dan End Point</vt:lpstr>
      <vt:lpstr>Split dan Merge</vt:lpstr>
      <vt:lpstr>Guard</vt:lpstr>
      <vt:lpstr>Fork dan Join</vt:lpstr>
      <vt:lpstr>Swimlane</vt:lpstr>
      <vt:lpstr>Connector</vt:lpstr>
      <vt:lpstr>Slide 21</vt:lpstr>
      <vt:lpstr>CONTOH2  ACTIVITY DIAGRAM</vt:lpstr>
      <vt:lpstr>CONTOH3  ACTIVITY DIAGRAM</vt:lpstr>
      <vt:lpstr>Slide 24</vt:lpstr>
    </vt:vector>
  </TitlesOfParts>
  <Company>Univ. Budi Luhur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Rapat Koordinasi Jadwal Mengajar Dosen  Semester Pendek Tahun Akademik Gasal 2008/2009</dc:title>
  <dc:creator>Hendri Irawan</dc:creator>
  <cp:lastModifiedBy>RAMADANI</cp:lastModifiedBy>
  <cp:revision>54</cp:revision>
  <dcterms:created xsi:type="dcterms:W3CDTF">2009-01-19T08:11:43Z</dcterms:created>
  <dcterms:modified xsi:type="dcterms:W3CDTF">2017-06-11T08:15:10Z</dcterms:modified>
</cp:coreProperties>
</file>