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561" r:id="rId5"/>
    <p:sldId id="1547" r:id="rId6"/>
    <p:sldId id="1507" r:id="rId7"/>
    <p:sldId id="1763" r:id="rId8"/>
    <p:sldId id="59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 management" id="{F882C068-ED6C-C445-9194-29C46CFF67E1}">
          <p14:sldIdLst/>
        </p14:section>
        <p14:section name="Front matter" id="{4A730639-607C-0E46-A965-5C2D2651664E}">
          <p14:sldIdLst>
            <p14:sldId id="561"/>
            <p14:sldId id="1547"/>
            <p14:sldId id="1507"/>
            <p14:sldId id="1763"/>
          </p14:sldIdLst>
        </p14:section>
        <p14:section name="Back matter" id="{3FD0872C-192F-5B46-895B-A626D88A1562}">
          <p14:sldIdLst>
            <p14:sldId id="597"/>
          </p14:sldIdLst>
        </p14:section>
        <p14:section name="Maintainability metrics" id="{A432B334-BA3D-FA4F-AC8E-C1EF3306B678}">
          <p14:sldIdLst/>
        </p14:section>
        <p14:section name="Architecture Metric Explanations" id="{4D6A3F6C-777D-D047-839D-BEA038349BE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8E17"/>
    <a:srgbClr val="910813"/>
    <a:srgbClr val="CF4731"/>
    <a:srgbClr val="EBC937"/>
    <a:srgbClr val="DB4A3D"/>
    <a:srgbClr val="F0089F"/>
    <a:srgbClr val="1E354B"/>
    <a:srgbClr val="57C967"/>
    <a:srgbClr val="F9C640"/>
    <a:srgbClr val="1E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2094BA-3324-E44C-AFE3-01F0E8F31A48}" v="69" dt="2024-01-12T19:24:27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14"/>
    <p:restoredTop sz="96327"/>
  </p:normalViewPr>
  <p:slideViewPr>
    <p:cSldViewPr snapToGrid="0" snapToObjects="1" showGuides="1">
      <p:cViewPr>
        <p:scale>
          <a:sx n="75" d="100"/>
          <a:sy n="75" d="100"/>
        </p:scale>
        <p:origin x="2512" y="1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 snapToObjects="1">
      <p:cViewPr varScale="1">
        <p:scale>
          <a:sx n="163" d="100"/>
          <a:sy n="163" d="100"/>
        </p:scale>
        <p:origin x="672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F400D1-FA8E-6548-A590-873477C843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962C3-51DB-5B49-AE33-9436051173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55C68-584F-174D-BB81-51BF9170879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33DF3-39D0-BC4B-8900-A41729E59C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735CF-6CE3-3041-89CE-FA86F745DE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55B2-A2D5-2846-95B1-99C033D9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01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DAAC4-819D-C544-9EA1-C73624CFD70B}" type="datetimeFigureOut">
              <a:rPr lang="en-US" smtClean="0"/>
              <a:t>5/30/25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8DED6-61EF-5240-95D8-926F20A98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98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Telec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D4EE728-E82E-704D-ADEB-24FAC51A50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833"/>
            <a:ext cx="12192000" cy="68757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1BFBDC1-0F88-404F-8878-DA6B9775F7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93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F298E3-4E90-9E47-86B5-57AC257443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414" y="2937600"/>
            <a:ext cx="8486893" cy="366712"/>
          </a:xfrm>
          <a:prstGeom prst="rect">
            <a:avLst/>
          </a:prstGeom>
        </p:spPr>
        <p:txBody>
          <a:bodyPr wrap="none" t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>
                <a:solidFill>
                  <a:srgbClr val="DFC123"/>
                </a:solidFill>
              </a:defRPr>
            </a:lvl2pPr>
            <a:lvl3pPr marL="914400" indent="0">
              <a:buNone/>
              <a:defRPr>
                <a:solidFill>
                  <a:srgbClr val="DFC123"/>
                </a:solidFill>
              </a:defRPr>
            </a:lvl3pPr>
            <a:lvl4pPr marL="1371600" indent="0">
              <a:buNone/>
              <a:defRPr>
                <a:solidFill>
                  <a:srgbClr val="DFC123"/>
                </a:solidFill>
              </a:defRPr>
            </a:lvl4pPr>
            <a:lvl5pPr marL="1828800" indent="0">
              <a:buNone/>
              <a:defRPr>
                <a:solidFill>
                  <a:srgbClr val="DFC123"/>
                </a:solidFill>
              </a:defRPr>
            </a:lvl5pPr>
          </a:lstStyle>
          <a:p>
            <a:pPr lvl="0"/>
            <a:r>
              <a:rPr lang="en-US" dirty="0"/>
              <a:t>Client name - System name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7C6FE27-98CB-9247-98B6-B1989EF943B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35415" y="3319200"/>
            <a:ext cx="8486892" cy="344488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8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presentation subject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0D60B5C-8D30-9A43-A2F0-A420A72384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76161" y="6525935"/>
            <a:ext cx="1146147" cy="257763"/>
          </a:xfrm>
          <a:prstGeom prst="rect">
            <a:avLst/>
          </a:prstGeom>
        </p:spPr>
        <p:txBody>
          <a:bodyPr wrap="none" rIns="0">
            <a:spAutoFit/>
          </a:bodyPr>
          <a:lstStyle>
            <a:lvl1pPr marL="0" indent="0" algn="r">
              <a:buNone/>
              <a:defRPr sz="1000" b="1" cap="all" baseline="0">
                <a:solidFill>
                  <a:schemeClr val="bg1"/>
                </a:solidFill>
                <a:effectLst>
                  <a:outerShdw blurRad="571500" dist="38100" dir="2700000" sx="105000" sy="105000" algn="tl" rotWithShape="0">
                    <a:schemeClr val="tx2"/>
                  </a:outerShdw>
                </a:effectLst>
              </a:defRPr>
            </a:lvl1pPr>
            <a:lvl2pPr>
              <a:defRPr sz="1400" b="1">
                <a:solidFill>
                  <a:schemeClr val="bg1"/>
                </a:solidFill>
              </a:defRPr>
            </a:lvl2pPr>
            <a:lvl3pPr>
              <a:defRPr sz="1400" b="1">
                <a:solidFill>
                  <a:schemeClr val="bg1"/>
                </a:solidFill>
              </a:defRPr>
            </a:lvl3pPr>
            <a:lvl4pPr>
              <a:defRPr sz="1400" b="1">
                <a:solidFill>
                  <a:schemeClr val="bg1"/>
                </a:solidFill>
              </a:defRPr>
            </a:lvl4pPr>
            <a:lvl5pPr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REPORT DATE</a:t>
            </a:r>
          </a:p>
        </p:txBody>
      </p:sp>
    </p:spTree>
    <p:extLst>
      <p:ext uri="{BB962C8B-B14F-4D97-AF65-F5344CB8AC3E}">
        <p14:creationId xmlns:p14="http://schemas.microsoft.com/office/powerpoint/2010/main" val="418236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0CA7ACA-36F1-CC4B-B88F-E30BC3BB7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70E661-2568-014D-9679-50866771DD38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E177DEE-B705-3E43-89AC-7B3420354C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7FC6343-20BF-144E-82D5-AAFFD46B94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934A-DE0A-C841-9479-688B6BBD602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450" y="1366838"/>
            <a:ext cx="5421313" cy="4950149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DA720B1-8ADB-B746-A933-6029EBDCC50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45667" y="1366837"/>
            <a:ext cx="5421313" cy="495015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99056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contr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02F3CE-3A89-6048-9903-A3ECEDE9519E}"/>
              </a:ext>
            </a:extLst>
          </p:cNvPr>
          <p:cNvSpPr/>
          <p:nvPr userDrawn="1"/>
        </p:nvSpPr>
        <p:spPr>
          <a:xfrm>
            <a:off x="6092456" y="857977"/>
            <a:ext cx="6099544" cy="60095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2A52-2842-B847-AEC4-CBD2BA3484C4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49C73C1F-AEDD-7D45-8181-915FDFA101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9CA1143-6585-1C41-BCC0-F6D8645487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655483-73D5-1842-B980-1CB68BC0E61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450" y="1366838"/>
            <a:ext cx="5421313" cy="4950149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502811-F846-1F49-AD36-092A6CA4C35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45667" y="1366837"/>
            <a:ext cx="5421313" cy="495015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3317707-F6BD-BC43-AFE4-EF3A58BA0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9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AB487C9-ECA1-B54D-8C96-3D8551EC5901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FA66B3B-E195-4A46-97EC-4F5B8E0BC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163FBFA-31D9-6B47-A169-FE02B1144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C84D26-9EDC-F949-AC1A-A72B1BBE389A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5304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3817169C-C0BF-0A40-9984-FECFBA08563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32642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6FEB4DC9-D693-9443-81DF-3152226B1930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197449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45A2829-FFCA-D14F-91DA-F2D5FAE26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65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AB487C9-ECA1-B54D-8C96-3D8551EC5901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FA66B3B-E195-4A46-97EC-4F5B8E0BC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163FBFA-31D9-6B47-A169-FE02B1144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7E353-A588-4F4A-90F0-66ACD582169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218715" y="1366988"/>
            <a:ext cx="3526952" cy="4950000"/>
          </a:xfrm>
          <a:prstGeom prst="rect">
            <a:avLst/>
          </a:prstGeom>
        </p:spPr>
        <p:txBody>
          <a:bodyPr wrap="square" lIns="0" rIns="0" bIns="46800" anchor="ctr"/>
          <a:lstStyle>
            <a:lvl1pPr marL="0" indent="0" algn="ctr">
              <a:buNone/>
              <a:defRPr lang="en-US" sz="1400" b="0">
                <a:solidFill>
                  <a:schemeClr val="tx2"/>
                </a:solidFill>
              </a:defRPr>
            </a:lvl1pPr>
          </a:lstStyle>
          <a:p>
            <a:pPr marL="228600" lvl="0" indent="-228600">
              <a:lnSpc>
                <a:spcPct val="114000"/>
              </a:lnSpc>
            </a:pPr>
            <a:r>
              <a:rPr lang="en-US" dirty="0"/>
              <a:t>Insert a picture here. </a:t>
            </a:r>
            <a:br>
              <a:rPr lang="en-US" dirty="0"/>
            </a:br>
            <a:r>
              <a:rPr lang="en-US" dirty="0"/>
              <a:t>The picture will be cropped to placeholder.</a:t>
            </a:r>
            <a:br>
              <a:rPr lang="en-US" dirty="0"/>
            </a:br>
            <a:r>
              <a:rPr lang="en-US" dirty="0"/>
              <a:t>The position can be set via picture settings.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0930E766-BD21-724F-ADBE-C3AA43F4CD87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5304" y="1366988"/>
            <a:ext cx="3548218" cy="495000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11B0C39-D009-B544-B7E4-F06D9BA4A5A7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32642" y="1366988"/>
            <a:ext cx="3548218" cy="495000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44F31D-ED30-0B48-8DF3-597B351FA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11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208878-2260-3E4C-BBF0-1ABC5DE8530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218713" y="1366988"/>
            <a:ext cx="3526953" cy="49514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a picture here. </a:t>
            </a:r>
            <a:br>
              <a:rPr lang="en-US" dirty="0"/>
            </a:br>
            <a:r>
              <a:rPr lang="en-US" dirty="0"/>
              <a:t>The picture will be cropped to placeholder size.</a:t>
            </a:r>
            <a:br>
              <a:rPr lang="en-US" dirty="0"/>
            </a:br>
            <a:r>
              <a:rPr lang="en-US" dirty="0"/>
              <a:t>The position can be set via picture settings.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2F1FF5-0CB8-5244-87C9-8C167EB6734D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89E72B-8537-DA46-B51A-1764BAD110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CAD90D6-8AB2-DE4E-A1B2-D53B38CD25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AE6A-17BD-3C43-B24D-A3D22CFBB4A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7345113" cy="4951412"/>
          </a:xfrm>
        </p:spPr>
        <p:txBody>
          <a:bodyPr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1EFC51B-F0FA-CF4B-AC2A-30474AC39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83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E4B9930-CD1C-CA44-8C43-D95C6097D120}"/>
              </a:ext>
            </a:extLst>
          </p:cNvPr>
          <p:cNvSpPr/>
          <p:nvPr userDrawn="1"/>
        </p:nvSpPr>
        <p:spPr>
          <a:xfrm>
            <a:off x="4989841" y="5698067"/>
            <a:ext cx="7202159" cy="1159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564C0-5D9C-5145-B29A-05DCBD35ED69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98EE3B-D03A-DD43-A8E2-3C5AB37DA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393E49-A939-1E42-9494-C19B9F24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1FCD5-EE6E-3543-8FD5-9B4F7C1A74C1}"/>
              </a:ext>
            </a:extLst>
          </p:cNvPr>
          <p:cNvSpPr/>
          <p:nvPr userDrawn="1"/>
        </p:nvSpPr>
        <p:spPr>
          <a:xfrm>
            <a:off x="0" y="5505561"/>
            <a:ext cx="4253241" cy="7867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ECB82676-C1C3-D348-AF83-1EF35EDE36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83832" y="5908297"/>
            <a:ext cx="984550" cy="199737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IIIII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835C75AB-59F9-834C-8767-A3EB61616D9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34754" y="5695488"/>
            <a:ext cx="482705" cy="19832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#.#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430E3A36-E8DA-6C49-9EB1-E22666F652A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4373" y="5798438"/>
            <a:ext cx="2397600" cy="223200"/>
          </a:xfrm>
          <a:prstGeom prst="rect">
            <a:avLst/>
          </a:prstGeom>
          <a:noFill/>
        </p:spPr>
        <p:txBody>
          <a:bodyPr wrap="square" lIns="0" tIns="0" rIns="90000" bIns="0" anchor="ctr">
            <a:spAutoFit/>
          </a:bodyPr>
          <a:lstStyle>
            <a:lvl1pPr marL="0" indent="0" algn="l">
              <a:lnSpc>
                <a:spcPct val="900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metric name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AD301B-75B6-8D48-80C0-A4199B9A02BF}"/>
              </a:ext>
            </a:extLst>
          </p:cNvPr>
          <p:cNvSpPr/>
          <p:nvPr userDrawn="1"/>
        </p:nvSpPr>
        <p:spPr>
          <a:xfrm>
            <a:off x="2517735" y="859129"/>
            <a:ext cx="1721491" cy="4674369"/>
          </a:xfrm>
          <a:prstGeom prst="rect">
            <a:avLst/>
          </a:prstGeom>
          <a:gradFill>
            <a:gsLst>
              <a:gs pos="10000">
                <a:srgbClr val="AFB9C2">
                  <a:alpha val="1000"/>
                </a:srgbClr>
              </a:gs>
              <a:gs pos="90000">
                <a:srgbClr val="AFB9C2">
                  <a:alpha val="0"/>
                </a:srgbClr>
              </a:gs>
              <a:gs pos="50000">
                <a:srgbClr val="AFB9C2">
                  <a:alpha val="25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E1BDCF-5BFE-FE49-A911-63130C874BA0}"/>
              </a:ext>
            </a:extLst>
          </p:cNvPr>
          <p:cNvSpPr/>
          <p:nvPr userDrawn="1"/>
        </p:nvSpPr>
        <p:spPr>
          <a:xfrm>
            <a:off x="2515428" y="860920"/>
            <a:ext cx="1715709" cy="464464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677BE5-1E8F-1041-94D8-7FE480E767C2}"/>
              </a:ext>
            </a:extLst>
          </p:cNvPr>
          <p:cNvCxnSpPr>
            <a:cxnSpLocks/>
          </p:cNvCxnSpPr>
          <p:nvPr userDrawn="1"/>
        </p:nvCxnSpPr>
        <p:spPr>
          <a:xfrm>
            <a:off x="4246367" y="1366988"/>
            <a:ext cx="0" cy="4025055"/>
          </a:xfrm>
          <a:prstGeom prst="line">
            <a:avLst/>
          </a:prstGeom>
          <a:ln w="19050">
            <a:solidFill>
              <a:srgbClr val="AFB9C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AF313A3-FEEC-CE41-9CC2-83C432778B2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27221" y="5734485"/>
            <a:ext cx="466644" cy="159324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200" b="0">
                <a:solidFill>
                  <a:srgbClr val="B2BECD"/>
                </a:solidFill>
              </a:defRPr>
            </a:lvl1pPr>
          </a:lstStyle>
          <a:p>
            <a:pPr lvl="0"/>
            <a:r>
              <a:rPr lang="en-US" dirty="0"/>
              <a:t>+-#.##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D34E09-B672-CF47-8451-5270CB616A87}"/>
              </a:ext>
            </a:extLst>
          </p:cNvPr>
          <p:cNvSpPr/>
          <p:nvPr userDrawn="1"/>
        </p:nvSpPr>
        <p:spPr>
          <a:xfrm>
            <a:off x="4255741" y="5505560"/>
            <a:ext cx="7936259" cy="503364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B80F2-D674-0E4C-842B-7A30702B1C06}"/>
              </a:ext>
            </a:extLst>
          </p:cNvPr>
          <p:cNvSpPr/>
          <p:nvPr userDrawn="1"/>
        </p:nvSpPr>
        <p:spPr>
          <a:xfrm>
            <a:off x="9343381" y="5238893"/>
            <a:ext cx="2848620" cy="1306286"/>
          </a:xfrm>
          <a:prstGeom prst="rect">
            <a:avLst/>
          </a:prstGeom>
          <a:gradFill>
            <a:gsLst>
              <a:gs pos="100000">
                <a:schemeClr val="bg2"/>
              </a:gs>
              <a:gs pos="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F50C4B-7039-1045-AB59-6FDD08E2573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3354895" cy="3954086"/>
          </a:xfrm>
        </p:spPr>
        <p:txBody>
          <a:bodyPr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C4B0E93E-75EE-6A4B-8272-3D8D30E3A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64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 overview - Qualit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E4B9930-CD1C-CA44-8C43-D95C6097D120}"/>
              </a:ext>
            </a:extLst>
          </p:cNvPr>
          <p:cNvSpPr/>
          <p:nvPr userDrawn="1"/>
        </p:nvSpPr>
        <p:spPr>
          <a:xfrm>
            <a:off x="4989841" y="5698067"/>
            <a:ext cx="7202159" cy="1159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564C0-5D9C-5145-B29A-05DCBD35ED69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98EE3B-D03A-DD43-A8E2-3C5AB37DA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393E49-A939-1E42-9494-C19B9F24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1FCD5-EE6E-3543-8FD5-9B4F7C1A74C1}"/>
              </a:ext>
            </a:extLst>
          </p:cNvPr>
          <p:cNvSpPr/>
          <p:nvPr userDrawn="1"/>
        </p:nvSpPr>
        <p:spPr>
          <a:xfrm>
            <a:off x="0" y="5505561"/>
            <a:ext cx="4253241" cy="7867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ECB82676-C1C3-D348-AF83-1EF35EDE36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83832" y="5908297"/>
            <a:ext cx="984550" cy="199737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IIIII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835C75AB-59F9-834C-8767-A3EB61616D9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34754" y="5695488"/>
            <a:ext cx="482705" cy="19832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#.#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430E3A36-E8DA-6C49-9EB1-E22666F652A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4373" y="5799858"/>
            <a:ext cx="2397600" cy="223200"/>
          </a:xfrm>
          <a:prstGeom prst="rect">
            <a:avLst/>
          </a:prstGeom>
          <a:noFill/>
        </p:spPr>
        <p:txBody>
          <a:bodyPr vert="horz" wrap="square" lIns="0" tIns="0" rIns="90000" bIns="0" rtlCol="0" anchor="ctr">
            <a:spAutoFit/>
          </a:bodyPr>
          <a:lstStyle>
            <a:lvl1pPr marL="0" indent="0">
              <a:lnSpc>
                <a:spcPct val="90000"/>
              </a:lnSpc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85750" lvl="0" indent="-285750"/>
            <a:r>
              <a:rPr lang="en-US" dirty="0"/>
              <a:t>metric name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677BE5-1E8F-1041-94D8-7FE480E767C2}"/>
              </a:ext>
            </a:extLst>
          </p:cNvPr>
          <p:cNvCxnSpPr>
            <a:cxnSpLocks/>
          </p:cNvCxnSpPr>
          <p:nvPr userDrawn="1"/>
        </p:nvCxnSpPr>
        <p:spPr>
          <a:xfrm>
            <a:off x="522333" y="1488831"/>
            <a:ext cx="0" cy="3903212"/>
          </a:xfrm>
          <a:prstGeom prst="line">
            <a:avLst/>
          </a:prstGeom>
          <a:ln w="19050">
            <a:solidFill>
              <a:srgbClr val="AFB9C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AF313A3-FEEC-CE41-9CC2-83C432778B2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27221" y="5734485"/>
            <a:ext cx="466644" cy="159324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200" b="0">
                <a:solidFill>
                  <a:srgbClr val="B2BECD"/>
                </a:solidFill>
              </a:defRPr>
            </a:lvl1pPr>
          </a:lstStyle>
          <a:p>
            <a:pPr lvl="0"/>
            <a:r>
              <a:rPr lang="en-US" dirty="0"/>
              <a:t>+-#.##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D34E09-B672-CF47-8451-5270CB616A87}"/>
              </a:ext>
            </a:extLst>
          </p:cNvPr>
          <p:cNvSpPr/>
          <p:nvPr userDrawn="1"/>
        </p:nvSpPr>
        <p:spPr>
          <a:xfrm>
            <a:off x="4255741" y="5505560"/>
            <a:ext cx="7936259" cy="503364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B80F2-D674-0E4C-842B-7A30702B1C06}"/>
              </a:ext>
            </a:extLst>
          </p:cNvPr>
          <p:cNvSpPr/>
          <p:nvPr userDrawn="1"/>
        </p:nvSpPr>
        <p:spPr>
          <a:xfrm>
            <a:off x="9343381" y="5238893"/>
            <a:ext cx="2848620" cy="1306286"/>
          </a:xfrm>
          <a:prstGeom prst="rect">
            <a:avLst/>
          </a:prstGeom>
          <a:gradFill>
            <a:gsLst>
              <a:gs pos="100000">
                <a:schemeClr val="bg2"/>
              </a:gs>
              <a:gs pos="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F50C4B-7039-1045-AB59-6FDD08E2573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11231295" cy="3954086"/>
          </a:xfrm>
        </p:spPr>
        <p:txBody>
          <a:bodyPr lIns="18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F9FF7DA-17F8-2241-8F5E-D615FB44F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28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 gener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F570A5C-1465-F949-AFD7-E381D9043B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9"/>
            <a:ext cx="12192000" cy="6868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565017-894C-E344-A8B5-B1F451E1E1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200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EA732E99-E093-BA43-9D65-ED4C138D063D}"/>
              </a:ext>
            </a:extLst>
          </p:cNvPr>
          <p:cNvSpPr txBox="1">
            <a:spLocks/>
          </p:cNvSpPr>
          <p:nvPr userDrawn="1"/>
        </p:nvSpPr>
        <p:spPr>
          <a:xfrm>
            <a:off x="1869429" y="1504098"/>
            <a:ext cx="2881289" cy="216792"/>
          </a:xfrm>
          <a:prstGeom prst="rect">
            <a:avLst/>
          </a:prstGeom>
        </p:spPr>
        <p:txBody>
          <a:bodyPr wrap="square" tIns="0" bIns="0" anchor="t">
            <a:noAutofit/>
          </a:bodyPr>
          <a:lstStyle>
            <a:defPPr>
              <a:defRPr lang="en-US"/>
            </a:defPPr>
            <a:lvl1pPr marL="228600" lvl="0" indent="-228600">
              <a:lnSpc>
                <a:spcPct val="80000"/>
              </a:lnSpc>
              <a:spcBef>
                <a:spcPts val="1000"/>
              </a:spcBef>
              <a:buFont typeface="Arial"/>
              <a:buNone/>
              <a:defRPr sz="2000" b="0">
                <a:solidFill>
                  <a:srgbClr val="AFB9C2"/>
                </a:solidFill>
                <a:ea typeface="TheSans B6 SemiBold" charset="0"/>
                <a:cs typeface="TheSans B6 SemiBold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lvl="0" algn="l"/>
            <a:r>
              <a:rPr lang="en-US" sz="2400" b="1" i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</a:t>
            </a:r>
            <a:r>
              <a:rPr lang="en-US" sz="2400" b="0" i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by</a:t>
            </a:r>
            <a:endParaRPr lang="en-US" sz="2400" b="1" i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240597-FB20-6A42-8EA6-4B770828805B}"/>
              </a:ext>
            </a:extLst>
          </p:cNvPr>
          <p:cNvSpPr/>
          <p:nvPr userDrawn="1"/>
        </p:nvSpPr>
        <p:spPr>
          <a:xfrm>
            <a:off x="6096000" y="853201"/>
            <a:ext cx="6095999" cy="6012750"/>
          </a:xfrm>
          <a:prstGeom prst="rect">
            <a:avLst/>
          </a:prstGeom>
          <a:gradFill>
            <a:gsLst>
              <a:gs pos="0">
                <a:srgbClr val="DFC101"/>
              </a:gs>
              <a:gs pos="30000">
                <a:schemeClr val="accent2">
                  <a:alpha val="85000"/>
                </a:schemeClr>
              </a:gs>
              <a:gs pos="100000">
                <a:schemeClr val="accent2"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12D71D-5C15-3F47-9ACB-1C4A8CF8A4B8}"/>
              </a:ext>
            </a:extLst>
          </p:cNvPr>
          <p:cNvCxnSpPr/>
          <p:nvPr userDrawn="1"/>
        </p:nvCxnSpPr>
        <p:spPr>
          <a:xfrm>
            <a:off x="6096000" y="853201"/>
            <a:ext cx="0" cy="4067142"/>
          </a:xfrm>
          <a:prstGeom prst="line">
            <a:avLst/>
          </a:prstGeom>
          <a:ln w="15875">
            <a:gradFill>
              <a:gsLst>
                <a:gs pos="19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80D622-8466-B04C-8DFD-B730E797EA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35666" y="219527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56FEDB43-2B74-1B40-B33C-A25AAD8DD99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35666" y="38088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18E3A589-B95B-D14B-8B35-827248735BA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935666" y="40788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FBC5404-48F5-3F4D-9830-C71054E2212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935666" y="2663507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2B2F3057-76A4-6B43-818A-38CCFBF40B3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35666" y="3000701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6F444726-1D68-A94E-B387-A55930D429B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935666" y="3468938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013CFE9D-2F23-0946-B34E-FF8D67DEBB0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935666" y="46152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CAEE56BA-F636-814A-A890-4BBAAE750F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935666" y="48852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9813E48C-419C-714D-8526-2AA43F81E7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935666" y="54216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4D4FD237-047E-9B4E-8E24-7614DA39C6D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935666" y="56916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D1CEA7-9339-3848-B2B0-9A6116B9924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935665" y="2464345"/>
            <a:ext cx="3691928" cy="201426"/>
          </a:xfrm>
        </p:spPr>
        <p:txBody>
          <a:bodyPr vert="horz" wrap="none" lIns="0" tIns="0" rIns="0" bIns="0" rtlCol="0">
            <a:noAutofit/>
          </a:bodyPr>
          <a:lstStyle>
            <a:lvl1pPr marL="0" indent="0">
              <a:buNone/>
              <a:defRPr lang="en-US" sz="1400" dirty="0">
                <a:solidFill>
                  <a:srgbClr val="B3BECD"/>
                </a:solidFill>
              </a:defRPr>
            </a:lvl1pPr>
          </a:lstStyle>
          <a:p>
            <a:pPr marL="285750" lvl="0" indent="-285750"/>
            <a:r>
              <a:rPr lang="en-US" dirty="0"/>
              <a:t>Title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6C3551FB-2F8C-B345-A30C-01137E5F311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935665" y="3265605"/>
            <a:ext cx="3691928" cy="201426"/>
          </a:xfrm>
        </p:spPr>
        <p:txBody>
          <a:bodyPr vert="horz" wrap="none" lIns="0" tIns="0" rIns="0" bIns="0" rtlCol="0">
            <a:noAutofit/>
          </a:bodyPr>
          <a:lstStyle>
            <a:lvl1pPr marL="0" indent="0">
              <a:buNone/>
              <a:defRPr lang="en-US" sz="1400" dirty="0">
                <a:solidFill>
                  <a:srgbClr val="B3BECD"/>
                </a:solidFill>
              </a:defRPr>
            </a:lvl1pPr>
          </a:lstStyle>
          <a:p>
            <a:pPr marL="285750" lvl="0" indent="-285750"/>
            <a:r>
              <a:rPr lang="en-US" dirty="0"/>
              <a:t>Title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AEDB36D-8075-864A-96B7-0874A127938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935666" y="42768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EB7E0FE4-1626-7944-B91A-5691F58586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935666" y="50832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14A15AB8-FF15-5A48-948F-7B9B55B0F0D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35666" y="58896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B688E3D0-C02A-B94C-A130-548294B8E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chemeClr val="bg1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80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B226EB-715A-5F46-819A-D97E866136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689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796445-AFA9-D44D-80A5-7B00312D6B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39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SH system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E3D95FD-87E1-8242-936D-A016724AAC60}"/>
              </a:ext>
            </a:extLst>
          </p:cNvPr>
          <p:cNvGrpSpPr/>
          <p:nvPr userDrawn="1"/>
        </p:nvGrpSpPr>
        <p:grpSpPr>
          <a:xfrm>
            <a:off x="340066" y="1737023"/>
            <a:ext cx="5561970" cy="1324829"/>
            <a:chOff x="340066" y="1721909"/>
            <a:chExt cx="5561970" cy="132482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D59DCD9-95CA-2849-8561-B2216ED23288}"/>
                </a:ext>
              </a:extLst>
            </p:cNvPr>
            <p:cNvSpPr/>
            <p:nvPr/>
          </p:nvSpPr>
          <p:spPr>
            <a:xfrm>
              <a:off x="340066" y="2357792"/>
              <a:ext cx="5405506" cy="688946"/>
            </a:xfrm>
            <a:prstGeom prst="ellipse">
              <a:avLst/>
            </a:prstGeom>
            <a:solidFill>
              <a:srgbClr val="000000">
                <a:alpha val="25000"/>
              </a:srgbClr>
            </a:solidFill>
            <a:ln>
              <a:noFill/>
            </a:ln>
            <a:effectLst>
              <a:softEdge rad="266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6731D74-9128-1544-855C-A1FEBA1CA2CF}"/>
                </a:ext>
              </a:extLst>
            </p:cNvPr>
            <p:cNvSpPr/>
            <p:nvPr/>
          </p:nvSpPr>
          <p:spPr>
            <a:xfrm>
              <a:off x="429915" y="1721909"/>
              <a:ext cx="5472121" cy="97288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21ED1E9-7DDE-7349-A824-0A8F7F613A5A}"/>
              </a:ext>
            </a:extLst>
          </p:cNvPr>
          <p:cNvSpPr txBox="1"/>
          <p:nvPr userDrawn="1"/>
        </p:nvSpPr>
        <p:spPr>
          <a:xfrm>
            <a:off x="429915" y="1364824"/>
            <a:ext cx="4469780" cy="357085"/>
          </a:xfrm>
          <a:prstGeom prst="rect">
            <a:avLst/>
          </a:prstGeom>
          <a:solidFill>
            <a:schemeClr val="accent1"/>
          </a:solidFill>
        </p:spPr>
        <p:txBody>
          <a:bodyPr wrap="square" lIns="90000" rtlCol="0" anchor="t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>
                <a:solidFill>
                  <a:schemeClr val="bg1"/>
                </a:solidFill>
              </a:rPr>
              <a:t>Risks in external dependencies</a:t>
            </a:r>
            <a:r>
              <a:rPr lang="en-US" sz="1600" b="0" dirty="0">
                <a:solidFill>
                  <a:schemeClr val="bg1"/>
                </a:solidFill>
              </a:rPr>
              <a:t> – System overview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90D4AFC-98E5-0C4A-9707-F2559B9A97DC}"/>
              </a:ext>
            </a:extLst>
          </p:cNvPr>
          <p:cNvSpPr txBox="1">
            <a:spLocks/>
          </p:cNvSpPr>
          <p:nvPr userDrawn="1"/>
        </p:nvSpPr>
        <p:spPr>
          <a:xfrm>
            <a:off x="1204383" y="1831229"/>
            <a:ext cx="3695312" cy="262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0000" indent="-270000" algn="l" defTabSz="274638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>
                <a:schemeClr val="accent2"/>
              </a:buClr>
              <a:buFont typeface="TheSans B4 SemiLight"/>
              <a:buChar char="&gt;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4572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>
                <a:schemeClr val="accent2"/>
              </a:buClr>
              <a:buFont typeface="Arial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10000" marR="0" indent="-270000" algn="l" defTabSz="457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Tx/>
              <a:buSzTx/>
              <a:buFont typeface="Lucida Grande"/>
              <a:buChar char="-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1400" indent="0" algn="l" defTabSz="4572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2"/>
              </a:buClr>
              <a:buFont typeface="Lucida Grande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70000" indent="-228600" algn="l" defTabSz="4572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2"/>
              </a:buClr>
              <a:buFont typeface="Lucida Grande"/>
              <a:buChar char="&gt;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1400" b="1" dirty="0">
                <a:solidFill>
                  <a:schemeClr val="accent1"/>
                </a:solidFill>
                <a:latin typeface="Calibri Regular"/>
              </a:rPr>
              <a:t>Risk categories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6613CA-FC98-E948-8B09-66C076B53E70}"/>
              </a:ext>
            </a:extLst>
          </p:cNvPr>
          <p:cNvCxnSpPr>
            <a:cxnSpLocks/>
          </p:cNvCxnSpPr>
          <p:nvPr/>
        </p:nvCxnSpPr>
        <p:spPr>
          <a:xfrm>
            <a:off x="2533868" y="2164896"/>
            <a:ext cx="720000" cy="0"/>
          </a:xfrm>
          <a:prstGeom prst="line">
            <a:avLst/>
          </a:prstGeom>
          <a:ln w="57150" cap="rnd">
            <a:solidFill>
              <a:srgbClr val="DB49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5">
            <a:extLst>
              <a:ext uri="{FF2B5EF4-FFF2-40B4-BE49-F238E27FC236}">
                <a16:creationId xmlns:a16="http://schemas.microsoft.com/office/drawing/2014/main" id="{9C79926D-A7E4-AB44-88CA-35B39C0B0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1038" y="2243219"/>
            <a:ext cx="649538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DB493D"/>
                </a:solidFill>
                <a:cs typeface="TheSansMono M5"/>
              </a:rPr>
              <a:t>high risk</a:t>
            </a:r>
          </a:p>
        </p:txBody>
      </p:sp>
      <p:sp>
        <p:nvSpPr>
          <p:cNvPr id="37" name="AutoShape 5">
            <a:extLst>
              <a:ext uri="{FF2B5EF4-FFF2-40B4-BE49-F238E27FC236}">
                <a16:creationId xmlns:a16="http://schemas.microsoft.com/office/drawing/2014/main" id="{A0F466DD-E497-0B47-9C89-D4A346F11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395" y="2241262"/>
            <a:ext cx="888385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EF981A"/>
                </a:solidFill>
                <a:cs typeface="TheSansMono M5"/>
              </a:rPr>
              <a:t>medium risk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061AE6C-EBE9-4F46-A618-ED7896ACA29D}"/>
              </a:ext>
            </a:extLst>
          </p:cNvPr>
          <p:cNvCxnSpPr>
            <a:cxnSpLocks/>
          </p:cNvCxnSpPr>
          <p:nvPr/>
        </p:nvCxnSpPr>
        <p:spPr>
          <a:xfrm>
            <a:off x="3373046" y="2164896"/>
            <a:ext cx="720000" cy="0"/>
          </a:xfrm>
          <a:prstGeom prst="line">
            <a:avLst/>
          </a:prstGeom>
          <a:ln w="57150" cap="rnd">
            <a:solidFill>
              <a:srgbClr val="EF9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utoShape 5">
            <a:extLst>
              <a:ext uri="{FF2B5EF4-FFF2-40B4-BE49-F238E27FC236}">
                <a16:creationId xmlns:a16="http://schemas.microsoft.com/office/drawing/2014/main" id="{EA2FDCAB-455C-4E49-AF74-1E4FA9011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0436" y="2236451"/>
            <a:ext cx="615297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F8C740"/>
                </a:solidFill>
                <a:cs typeface="TheSansMono M5"/>
              </a:rPr>
              <a:t>low risk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D80D8D2-64AB-5B45-9E98-3024038CA8F5}"/>
              </a:ext>
            </a:extLst>
          </p:cNvPr>
          <p:cNvCxnSpPr>
            <a:cxnSpLocks/>
          </p:cNvCxnSpPr>
          <p:nvPr/>
        </p:nvCxnSpPr>
        <p:spPr>
          <a:xfrm>
            <a:off x="4206995" y="2164896"/>
            <a:ext cx="720000" cy="0"/>
          </a:xfrm>
          <a:prstGeom prst="line">
            <a:avLst/>
          </a:prstGeom>
          <a:ln w="57150" cap="rnd">
            <a:solidFill>
              <a:srgbClr val="F8C7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utoShape 5">
            <a:extLst>
              <a:ext uri="{FF2B5EF4-FFF2-40B4-BE49-F238E27FC236}">
                <a16:creationId xmlns:a16="http://schemas.microsoft.com/office/drawing/2014/main" id="{83EAF45F-0735-074F-B8DE-661963E38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071" y="2240877"/>
            <a:ext cx="697627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>
              <a:defRPr/>
            </a:pPr>
            <a:r>
              <a:rPr lang="en-US" sz="1100" b="1" dirty="0">
                <a:solidFill>
                  <a:srgbClr val="57C96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✓</a:t>
            </a:r>
            <a:r>
              <a:rPr lang="en-US" sz="1200" dirty="0">
                <a:solidFill>
                  <a:srgbClr val="57C968"/>
                </a:solidFill>
              </a:rPr>
              <a:t> </a:t>
            </a:r>
            <a:r>
              <a:rPr lang="en-US" sz="1200" spc="-50" noProof="1">
                <a:solidFill>
                  <a:srgbClr val="57C968"/>
                </a:solidFill>
                <a:cs typeface="TheSansMono M5"/>
              </a:rPr>
              <a:t>no risk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9335F77-CBBF-B24B-8F0A-85FCA257B10A}"/>
              </a:ext>
            </a:extLst>
          </p:cNvPr>
          <p:cNvCxnSpPr>
            <a:cxnSpLocks/>
          </p:cNvCxnSpPr>
          <p:nvPr/>
        </p:nvCxnSpPr>
        <p:spPr>
          <a:xfrm>
            <a:off x="5040951" y="2164896"/>
            <a:ext cx="720000" cy="0"/>
          </a:xfrm>
          <a:prstGeom prst="line">
            <a:avLst/>
          </a:prstGeom>
          <a:ln w="57150" cap="rnd">
            <a:solidFill>
              <a:srgbClr val="57C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47">
            <a:extLst>
              <a:ext uri="{FF2B5EF4-FFF2-40B4-BE49-F238E27FC236}">
                <a16:creationId xmlns:a16="http://schemas.microsoft.com/office/drawing/2014/main" id="{91356441-694B-B541-8959-E690A83565FC}"/>
              </a:ext>
            </a:extLst>
          </p:cNvPr>
          <p:cNvSpPr/>
          <p:nvPr userDrawn="1"/>
        </p:nvSpPr>
        <p:spPr>
          <a:xfrm>
            <a:off x="529948" y="1793444"/>
            <a:ext cx="1078883" cy="721276"/>
          </a:xfrm>
          <a:custGeom>
            <a:avLst/>
            <a:gdLst>
              <a:gd name="connsiteX0" fmla="*/ 28050 w 1078883"/>
              <a:gd name="connsiteY0" fmla="*/ 0 h 721276"/>
              <a:gd name="connsiteX1" fmla="*/ 915239 w 1078883"/>
              <a:gd name="connsiteY1" fmla="*/ 0 h 721276"/>
              <a:gd name="connsiteX2" fmla="*/ 1078883 w 1078883"/>
              <a:gd name="connsiteY2" fmla="*/ 364710 h 721276"/>
              <a:gd name="connsiteX3" fmla="*/ 918893 w 1078883"/>
              <a:gd name="connsiteY3" fmla="*/ 721276 h 721276"/>
              <a:gd name="connsiteX4" fmla="*/ 28050 w 1078883"/>
              <a:gd name="connsiteY4" fmla="*/ 721276 h 721276"/>
              <a:gd name="connsiteX5" fmla="*/ 0 w 1078883"/>
              <a:gd name="connsiteY5" fmla="*/ 693226 h 721276"/>
              <a:gd name="connsiteX6" fmla="*/ 0 w 1078883"/>
              <a:gd name="connsiteY6" fmla="*/ 28050 h 721276"/>
              <a:gd name="connsiteX7" fmla="*/ 28050 w 1078883"/>
              <a:gd name="connsiteY7" fmla="*/ 0 h 721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8883" h="721276">
                <a:moveTo>
                  <a:pt x="28050" y="0"/>
                </a:moveTo>
                <a:lnTo>
                  <a:pt x="915239" y="0"/>
                </a:lnTo>
                <a:lnTo>
                  <a:pt x="1078883" y="364710"/>
                </a:lnTo>
                <a:lnTo>
                  <a:pt x="918893" y="721276"/>
                </a:lnTo>
                <a:lnTo>
                  <a:pt x="28050" y="721276"/>
                </a:lnTo>
                <a:cubicBezTo>
                  <a:pt x="12558" y="721276"/>
                  <a:pt x="0" y="708718"/>
                  <a:pt x="0" y="693226"/>
                </a:cubicBezTo>
                <a:lnTo>
                  <a:pt x="0" y="28050"/>
                </a:lnTo>
                <a:cubicBezTo>
                  <a:pt x="0" y="12558"/>
                  <a:pt x="12558" y="0"/>
                  <a:pt x="28050" y="0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25000"/>
                </a:schemeClr>
              </a:gs>
              <a:gs pos="100000">
                <a:schemeClr val="bg2">
                  <a:alpha val="0"/>
                </a:schemeClr>
              </a:gs>
            </a:gsLst>
            <a:lin ang="2700000" scaled="0"/>
          </a:gradFill>
          <a:ln w="9525">
            <a:solidFill>
              <a:schemeClr val="bg2">
                <a:alpha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50" name="AutoShape 5">
            <a:extLst>
              <a:ext uri="{FF2B5EF4-FFF2-40B4-BE49-F238E27FC236}">
                <a16:creationId xmlns:a16="http://schemas.microsoft.com/office/drawing/2014/main" id="{A85B6768-8DD0-3840-98FF-EA35442768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9948" y="2082563"/>
            <a:ext cx="946336" cy="338554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square" lIns="36000" tIns="0" rIns="36000" bIns="0"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external</a:t>
            </a:r>
            <a:b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dependencies</a:t>
            </a:r>
            <a:endParaRPr lang="en-US" sz="1200" spc="-50" noProof="1">
              <a:solidFill>
                <a:schemeClr val="bg2"/>
              </a:solidFill>
              <a:cs typeface="TheSansMono M5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7CD0235-CB15-C949-BCBD-9E062FB24F3A}"/>
              </a:ext>
            </a:extLst>
          </p:cNvPr>
          <p:cNvSpPr/>
          <p:nvPr userDrawn="1"/>
        </p:nvSpPr>
        <p:spPr>
          <a:xfrm>
            <a:off x="6116295" y="730293"/>
            <a:ext cx="6075705" cy="6127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accent1"/>
              </a:solidFill>
            </a:endParaRP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8989BBF-287E-B847-9CAC-6DA102EFBD4A}"/>
              </a:ext>
            </a:extLst>
          </p:cNvPr>
          <p:cNvSpPr>
            <a:spLocks noGrp="1"/>
          </p:cNvSpPr>
          <p:nvPr userDrawn="1">
            <p:ph sz="quarter" idx="13" hasCustomPrompt="1"/>
          </p:nvPr>
        </p:nvSpPr>
        <p:spPr>
          <a:xfrm>
            <a:off x="6420006" y="1368000"/>
            <a:ext cx="5326793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8FE26B8D-BD73-4444-8D0F-1248DE1DD5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7149" y="1816783"/>
            <a:ext cx="83510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EDC22544-D9BC-B244-939B-9E83862D4E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2570" y="1816783"/>
            <a:ext cx="73443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BB9C82F9-0A2D-9945-BB70-9C7924044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5172" y="1816783"/>
            <a:ext cx="760514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4F6EE5E4-7412-804B-AB0B-2612A9AEF1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80072" y="1816783"/>
            <a:ext cx="760514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20222DCE-C402-BC42-9510-1717F16DF8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98590" y="1816783"/>
            <a:ext cx="776867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rgbClr val="57C968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B0C8CF-791F-18E5-4333-1B6A84495D38}"/>
              </a:ext>
            </a:extLst>
          </p:cNvPr>
          <p:cNvCxnSpPr>
            <a:cxnSpLocks/>
          </p:cNvCxnSpPr>
          <p:nvPr userDrawn="1"/>
        </p:nvCxnSpPr>
        <p:spPr>
          <a:xfrm>
            <a:off x="1696774" y="2159781"/>
            <a:ext cx="720000" cy="0"/>
          </a:xfrm>
          <a:prstGeom prst="line">
            <a:avLst/>
          </a:prstGeom>
          <a:ln w="57150" cap="rnd">
            <a:solidFill>
              <a:srgbClr val="910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5">
            <a:extLst>
              <a:ext uri="{FF2B5EF4-FFF2-40B4-BE49-F238E27FC236}">
                <a16:creationId xmlns:a16="http://schemas.microsoft.com/office/drawing/2014/main" id="{D8BC2DDE-6625-F621-EC94-783A87A7B4F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63674" y="2238104"/>
            <a:ext cx="770084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910714"/>
                </a:solidFill>
                <a:cs typeface="TheSansMono M5"/>
              </a:rPr>
              <a:t>critical risk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AAE3B6A-A32C-2E31-61A0-D3B86C8941C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85476" y="1811668"/>
            <a:ext cx="73443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46E4A2-084F-9B55-1A76-59A9E48860A4}"/>
              </a:ext>
            </a:extLst>
          </p:cNvPr>
          <p:cNvSpPr txBox="1"/>
          <p:nvPr userDrawn="1"/>
        </p:nvSpPr>
        <p:spPr>
          <a:xfrm>
            <a:off x="-143206" y="5881381"/>
            <a:ext cx="2549071" cy="289438"/>
          </a:xfrm>
          <a:prstGeom prst="rect">
            <a:avLst/>
          </a:prstGeom>
          <a:noFill/>
        </p:spPr>
        <p:txBody>
          <a:bodyPr wrap="square" lIns="90000" rtlCol="0" anchor="t">
            <a:spAutoFit/>
          </a:bodyPr>
          <a:lstStyle/>
          <a:p>
            <a:pPr algn="r">
              <a:lnSpc>
                <a:spcPct val="113000"/>
              </a:lnSpc>
            </a:pPr>
            <a:r>
              <a:rPr lang="en-US" sz="1200" dirty="0">
                <a:solidFill>
                  <a:schemeClr val="tx1">
                    <a:lumMod val="60000"/>
                    <a:lumOff val="40000"/>
                    <a:alpha val="50000"/>
                  </a:schemeClr>
                </a:solidFill>
              </a:rPr>
              <a:t>Number of dependencies: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748B4A-7DD2-00DB-AD86-FD93B244FC19}"/>
              </a:ext>
            </a:extLst>
          </p:cNvPr>
          <p:cNvGrpSpPr/>
          <p:nvPr userDrawn="1"/>
        </p:nvGrpSpPr>
        <p:grpSpPr>
          <a:xfrm>
            <a:off x="184167" y="2938848"/>
            <a:ext cx="2176758" cy="478914"/>
            <a:chOff x="184167" y="2938848"/>
            <a:chExt cx="2176758" cy="478914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FD8BF416-6FD7-D2A6-2D79-58E7A1832B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2325" y="3145777"/>
              <a:ext cx="228600" cy="2286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FA3170-93BB-C32C-D469-8D7B377640BD}"/>
                </a:ext>
              </a:extLst>
            </p:cNvPr>
            <p:cNvSpPr txBox="1"/>
            <p:nvPr userDrawn="1"/>
          </p:nvSpPr>
          <p:spPr>
            <a:xfrm>
              <a:off x="184167" y="2938848"/>
              <a:ext cx="1930982" cy="4789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80000"/>
                </a:lnSpc>
              </a:pPr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vulnerability </a:t>
              </a:r>
              <a:r>
                <a:rPr lang="en-US" sz="160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DD96C8-3ACF-1DFF-CF73-0AF5F066614E}"/>
              </a:ext>
            </a:extLst>
          </p:cNvPr>
          <p:cNvGrpSpPr/>
          <p:nvPr userDrawn="1"/>
        </p:nvGrpSpPr>
        <p:grpSpPr>
          <a:xfrm>
            <a:off x="1016807" y="3564280"/>
            <a:ext cx="1344118" cy="423514"/>
            <a:chOff x="1016807" y="3564280"/>
            <a:chExt cx="1344118" cy="423514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D59CE77-F471-DC75-C135-1DA00EA336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2325" y="3703034"/>
              <a:ext cx="228600" cy="2286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B1C286-E53F-9CE4-4C64-B0026A68614C}"/>
                </a:ext>
              </a:extLst>
            </p:cNvPr>
            <p:cNvSpPr txBox="1"/>
            <p:nvPr userDrawn="1"/>
          </p:nvSpPr>
          <p:spPr>
            <a:xfrm>
              <a:off x="1016807" y="3564280"/>
              <a:ext cx="1098342" cy="4235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legal </a:t>
              </a:r>
              <a:r>
                <a:rPr lang="en-US" sz="160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3B04AA6-0170-8ABA-260D-D0032728A162}"/>
              </a:ext>
            </a:extLst>
          </p:cNvPr>
          <p:cNvGrpSpPr/>
          <p:nvPr userDrawn="1"/>
        </p:nvGrpSpPr>
        <p:grpSpPr>
          <a:xfrm>
            <a:off x="283779" y="4213198"/>
            <a:ext cx="2077146" cy="276999"/>
            <a:chOff x="283779" y="4213198"/>
            <a:chExt cx="2077146" cy="276999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54275B3F-AB3B-D0D7-E66A-918FA53CB7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32325" y="4260843"/>
              <a:ext cx="228600" cy="2286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AED634E-2496-806E-376D-3C44D5DAEAD1}"/>
                </a:ext>
              </a:extLst>
            </p:cNvPr>
            <p:cNvSpPr txBox="1"/>
            <p:nvPr userDrawn="1"/>
          </p:nvSpPr>
          <p:spPr>
            <a:xfrm>
              <a:off x="283779" y="4213198"/>
              <a:ext cx="18313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freshness risk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93FE0FE-23FE-D4C7-7966-960B2D6BD3D4}"/>
              </a:ext>
            </a:extLst>
          </p:cNvPr>
          <p:cNvGrpSpPr/>
          <p:nvPr userDrawn="1"/>
        </p:nvGrpSpPr>
        <p:grpSpPr>
          <a:xfrm>
            <a:off x="763256" y="4628191"/>
            <a:ext cx="1597669" cy="307777"/>
            <a:chOff x="763256" y="4610126"/>
            <a:chExt cx="1597669" cy="307777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A884E1D2-68C4-CC99-6761-4E51BA139A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132325" y="4671752"/>
              <a:ext cx="228600" cy="2286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B637B0B-B9F7-C45A-A2CD-E4236903CA44}"/>
                </a:ext>
              </a:extLst>
            </p:cNvPr>
            <p:cNvSpPr txBox="1"/>
            <p:nvPr userDrawn="1"/>
          </p:nvSpPr>
          <p:spPr>
            <a:xfrm>
              <a:off x="763256" y="4610126"/>
              <a:ext cx="135189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stability</a:t>
              </a:r>
              <a:r>
                <a:rPr lang="en-US" sz="14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DDEE55D-85C5-F1E0-82C9-656E14C98A45}"/>
              </a:ext>
            </a:extLst>
          </p:cNvPr>
          <p:cNvGrpSpPr/>
          <p:nvPr userDrawn="1"/>
        </p:nvGrpSpPr>
        <p:grpSpPr>
          <a:xfrm>
            <a:off x="632049" y="5073962"/>
            <a:ext cx="1728876" cy="276999"/>
            <a:chOff x="632049" y="5033912"/>
            <a:chExt cx="1728876" cy="276999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638CBB33-3CAC-D4D4-95F0-E601E9651F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132325" y="5075030"/>
              <a:ext cx="228600" cy="22860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EBE0748-E831-C177-8482-1AD9D7C8020A}"/>
                </a:ext>
              </a:extLst>
            </p:cNvPr>
            <p:cNvSpPr txBox="1"/>
            <p:nvPr userDrawn="1"/>
          </p:nvSpPr>
          <p:spPr>
            <a:xfrm>
              <a:off x="632049" y="5033912"/>
              <a:ext cx="14831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management risk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F96D4F-7882-8E1E-059F-CF281133C60A}"/>
              </a:ext>
            </a:extLst>
          </p:cNvPr>
          <p:cNvGrpSpPr/>
          <p:nvPr userDrawn="1"/>
        </p:nvGrpSpPr>
        <p:grpSpPr>
          <a:xfrm>
            <a:off x="708077" y="5488955"/>
            <a:ext cx="1652848" cy="276999"/>
            <a:chOff x="708077" y="5488955"/>
            <a:chExt cx="1652848" cy="276999"/>
          </a:xfrm>
        </p:grpSpPr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1A99E526-2AFE-852A-F382-C92035CEFB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32325" y="5517723"/>
              <a:ext cx="228600" cy="22860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4638D2F-CAB2-BA06-872A-ED7C6CD060EB}"/>
                </a:ext>
              </a:extLst>
            </p:cNvPr>
            <p:cNvSpPr txBox="1"/>
            <p:nvPr userDrawn="1"/>
          </p:nvSpPr>
          <p:spPr>
            <a:xfrm>
              <a:off x="708077" y="5488955"/>
              <a:ext cx="140707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activity risk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A66A356-888B-5B88-7541-A81781B37E16}"/>
              </a:ext>
            </a:extLst>
          </p:cNvPr>
          <p:cNvSpPr txBox="1"/>
          <p:nvPr userDrawn="1"/>
        </p:nvSpPr>
        <p:spPr>
          <a:xfrm>
            <a:off x="1972649" y="2655839"/>
            <a:ext cx="1152452" cy="28943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NL" sz="1200" b="1" i="0" dirty="0">
                <a:solidFill>
                  <a:srgbClr val="C1C7CF"/>
                </a:solidFill>
              </a:rPr>
              <a:t>Risk categories</a:t>
            </a:r>
          </a:p>
        </p:txBody>
      </p:sp>
    </p:spTree>
    <p:extLst>
      <p:ext uri="{BB962C8B-B14F-4D97-AF65-F5344CB8AC3E}">
        <p14:creationId xmlns:p14="http://schemas.microsoft.com/office/powerpoint/2010/main" val="78485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22E66F4-7F53-DD4A-8713-C073FB230C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366268"/>
            <a:ext cx="10665667" cy="4952085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429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B2BECD"/>
              </a:buClr>
              <a:buFont typeface="+mj-lt"/>
              <a:buAutoNum type="arabicPeriod"/>
              <a:defRPr lang="en-US" sz="1600" b="0" dirty="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600">
                <a:solidFill>
                  <a:schemeClr val="tx2"/>
                </a:solidFill>
              </a:defRPr>
            </a:lvl6pPr>
            <a:lvl7pPr>
              <a:defRPr sz="1600">
                <a:solidFill>
                  <a:schemeClr val="tx2"/>
                </a:solidFill>
              </a:defRPr>
            </a:lvl7pPr>
            <a:lvl8pPr>
              <a:defRPr sz="1600">
                <a:solidFill>
                  <a:schemeClr val="tx2"/>
                </a:solidFill>
              </a:defRPr>
            </a:lvl8pPr>
          </a:lstStyle>
          <a:p>
            <a:pPr marL="342900" indent="-342900">
              <a:lnSpc>
                <a:spcPct val="114000"/>
              </a:lnSpc>
              <a:buClr>
                <a:srgbClr val="9FABB6"/>
              </a:buClr>
              <a:buFont typeface="+mj-lt"/>
              <a:buAutoNum type="arabicPeriod"/>
            </a:pPr>
            <a:r>
              <a:rPr lang="en-US" dirty="0"/>
              <a:t>Insert sections (make bold to highlight sections)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0DD217-089D-C949-BCCE-0C2D8196F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B4138DB0-ED82-C84A-8589-E27E32B9B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>
              <a:defRPr lang="en-US" sz="1000" b="1" spc="10" dirty="0">
                <a:solidFill>
                  <a:srgbClr val="B3BECD"/>
                </a:solidFill>
              </a:defRPr>
            </a:lvl1pPr>
          </a:lstStyle>
          <a:p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52657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0F7AAF3-E03F-F445-84B7-DEC6FD5CC0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8F36FC-ED84-CE49-90C1-FB88EDBAE7F2}"/>
              </a:ext>
            </a:extLst>
          </p:cNvPr>
          <p:cNvSpPr/>
          <p:nvPr userDrawn="1"/>
        </p:nvSpPr>
        <p:spPr>
          <a:xfrm>
            <a:off x="1526401" y="0"/>
            <a:ext cx="10665600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smtClean="0"/>
              <a:pPr/>
              <a:t>‹#›</a:t>
            </a:fld>
            <a:endParaRPr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A2DC225-29A5-1C4E-85B1-B1B58619F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37A1B97-F536-DA40-9B5F-C768D92CAC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366268"/>
            <a:ext cx="10665667" cy="4952085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429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B2BECD"/>
              </a:buClr>
              <a:buFont typeface="+mj-lt"/>
              <a:buAutoNum type="arabicPeriod"/>
              <a:defRPr lang="en-US" sz="1600" b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>
                <a:solidFill>
                  <a:schemeClr val="bg1"/>
                </a:solidFill>
              </a:defRPr>
            </a:lvl6pPr>
            <a:lvl7pPr>
              <a:defRPr sz="1600">
                <a:solidFill>
                  <a:schemeClr val="bg1"/>
                </a:solidFill>
              </a:defRPr>
            </a:lvl7pPr>
            <a:lvl8pPr>
              <a:defRPr sz="1600">
                <a:solidFill>
                  <a:schemeClr val="bg1"/>
                </a:solidFill>
              </a:defRPr>
            </a:lvl8pPr>
          </a:lstStyle>
          <a:p>
            <a:pPr marL="342900" indent="-342900">
              <a:lnSpc>
                <a:spcPct val="114000"/>
              </a:lnSpc>
              <a:buClr>
                <a:srgbClr val="9FABB6"/>
              </a:buClr>
              <a:buFont typeface="+mj-lt"/>
              <a:buAutoNum type="arabicPeriod"/>
            </a:pPr>
            <a:r>
              <a:rPr lang="en-US" dirty="0"/>
              <a:t>Insert sections (make bold to highlight sections)</a:t>
            </a:r>
          </a:p>
        </p:txBody>
      </p:sp>
    </p:spTree>
    <p:extLst>
      <p:ext uri="{BB962C8B-B14F-4D97-AF65-F5344CB8AC3E}">
        <p14:creationId xmlns:p14="http://schemas.microsoft.com/office/powerpoint/2010/main" val="356920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864A3-F6DC-434B-B5BE-5F14C8CEA463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C299468-581B-CC41-8897-C7E1583185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A8B0682-F79C-014E-BF74-DADFA39ECD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50EC08-DA20-234C-8634-75139A01443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4603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0DD217-089D-C949-BCCE-0C2D8196F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06E028-6F75-5A40-AE18-EB44D4BC81A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249903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B723CB0-4ECE-354C-B92C-5CCAC7B1422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7348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AA98C4"/>
              </a:gs>
              <a:gs pos="0">
                <a:srgbClr val="576BA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062C32F-BF79-8E4D-80C7-A236088BE3DC}"/>
              </a:ext>
            </a:extLst>
          </p:cNvPr>
          <p:cNvSpPr/>
          <p:nvPr userDrawn="1"/>
        </p:nvSpPr>
        <p:spPr>
          <a:xfrm>
            <a:off x="-230588" y="385969"/>
            <a:ext cx="12730038" cy="7310231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45000">
                <a:srgbClr val="FFFFFF">
                  <a:alpha val="15000"/>
                </a:srgbClr>
              </a:gs>
              <a:gs pos="0">
                <a:schemeClr val="bg1">
                  <a:alpha val="5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B5964A-85C4-E845-8FF0-BCE54011F8F7}"/>
              </a:ext>
            </a:extLst>
          </p:cNvPr>
          <p:cNvSpPr/>
          <p:nvPr userDrawn="1"/>
        </p:nvSpPr>
        <p:spPr>
          <a:xfrm>
            <a:off x="0" y="-4586"/>
            <a:ext cx="12192000" cy="6858000"/>
          </a:xfrm>
          <a:prstGeom prst="rect">
            <a:avLst/>
          </a:prstGeom>
          <a:gradFill>
            <a:gsLst>
              <a:gs pos="100000">
                <a:srgbClr val="576BAA">
                  <a:alpha val="45000"/>
                </a:srgbClr>
              </a:gs>
              <a:gs pos="50000">
                <a:srgbClr val="AA98C4">
                  <a:alpha val="0"/>
                </a:srgbClr>
              </a:gs>
              <a:gs pos="0">
                <a:srgbClr val="576BAA">
                  <a:alpha val="6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chemeClr val="bg1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B723CB0-4ECE-354C-B92C-5CCAC7B1422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0482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 with graphic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F570A5C-1465-F949-AFD7-E381D9043B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9"/>
            <a:ext cx="12192000" cy="6868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4000">
                <a:schemeClr val="tx2">
                  <a:alpha val="80000"/>
                </a:schemeClr>
              </a:gs>
              <a:gs pos="0">
                <a:schemeClr val="tx2">
                  <a:alpha val="74000"/>
                </a:schemeClr>
              </a:gs>
              <a:gs pos="93000">
                <a:schemeClr val="tx2">
                  <a:alpha val="25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44">
              <a:solidFill>
                <a:schemeClr val="accent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FB5ABF-597D-DA40-9F8B-5743780B79A1}"/>
              </a:ext>
            </a:extLst>
          </p:cNvPr>
          <p:cNvSpPr/>
          <p:nvPr userDrawn="1"/>
        </p:nvSpPr>
        <p:spPr>
          <a:xfrm>
            <a:off x="0" y="1720892"/>
            <a:ext cx="12192000" cy="5145061"/>
          </a:xfrm>
          <a:prstGeom prst="rect">
            <a:avLst/>
          </a:prstGeom>
          <a:gradFill>
            <a:gsLst>
              <a:gs pos="46000">
                <a:schemeClr val="accent2">
                  <a:alpha val="0"/>
                </a:schemeClr>
              </a:gs>
              <a:gs pos="100000">
                <a:srgbClr val="DFC101">
                  <a:alpha val="32000"/>
                </a:srgbClr>
              </a:gs>
              <a:gs pos="82000">
                <a:schemeClr val="accent2">
                  <a:alpha val="1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912" tIns="57275" rIns="85912" bIns="57275" rtlCol="0" anchor="t"/>
          <a:lstStyle/>
          <a:p>
            <a:pPr algn="l"/>
            <a:endParaRPr lang="en-US" sz="1273" dirty="0" err="1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B229FA-CC1D-8949-846A-2C092B3B817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F1029506-2B22-D540-9093-4B18C0BD1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543FC0-FA8A-4842-8FC2-F203AF9029D4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0B6AD95-6CA1-134E-A06C-BEECADF70E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C2317AA-E47D-1A45-A701-485ECFFE29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B399D4FA-CC06-BB46-A0F0-A490F2F2218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84750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reversed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401" y="0"/>
            <a:ext cx="10665600" cy="856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864A3-F6DC-434B-B5BE-5F14C8CEA463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C299468-581B-CC41-8897-C7E1583185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A8B0682-F79C-014E-BF74-DADFA39ECD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50EC08-DA20-234C-8634-75139A01443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880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s://wiki.sig.eu/confluence/x/JoDbC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DFA920-C997-D084-6D6F-20383567486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77137826"/>
              </p:ext>
            </p:extLst>
          </p:nvPr>
        </p:nvGraphicFramePr>
        <p:xfrm>
          <a:off x="12294145" y="1986729"/>
          <a:ext cx="1440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355718378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87131648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550956232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39131822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66216837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60903679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68797209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7407391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18681250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855898394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6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7C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E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6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771366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575328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6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6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159491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70536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6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587105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C2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C5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91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D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5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82331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818685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7E16D"/>
                        </a:gs>
                        <a:gs pos="100000">
                          <a:srgbClr val="E0C223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rgbClr val="6AD6E5"/>
                        </a:gs>
                        <a:gs pos="0">
                          <a:srgbClr val="04ABC8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AA98C3"/>
                        </a:gs>
                        <a:gs pos="100000">
                          <a:srgbClr val="6076BA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C5CD59"/>
                        </a:gs>
                        <a:gs pos="100000">
                          <a:srgbClr val="9DA43C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EB935C"/>
                        </a:gs>
                        <a:gs pos="35000">
                          <a:srgbClr val="D65200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024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16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C22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AD6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ABC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98C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76B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D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A4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35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5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871530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24333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4A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981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6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C96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963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88421"/>
                  </a:ext>
                </a:extLst>
              </a:tr>
            </a:tbl>
          </a:graphicData>
        </a:graphic>
      </p:graphicFrame>
      <p:sp>
        <p:nvSpPr>
          <p:cNvPr id="5" name="TextBox 4">
            <a:hlinkClick r:id="rId21"/>
            <a:extLst>
              <a:ext uri="{FF2B5EF4-FFF2-40B4-BE49-F238E27FC236}">
                <a16:creationId xmlns:a16="http://schemas.microsoft.com/office/drawing/2014/main" id="{97451D23-9484-A5AC-6DE0-B05B1E0505F7}"/>
              </a:ext>
            </a:extLst>
          </p:cNvPr>
          <p:cNvSpPr txBox="1"/>
          <p:nvPr userDrawn="1"/>
        </p:nvSpPr>
        <p:spPr>
          <a:xfrm>
            <a:off x="12260945" y="4406201"/>
            <a:ext cx="1574597" cy="43319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9B9A87"/>
              </a:buClr>
              <a:buSzPct val="100000"/>
              <a:buFont typeface="+mj-lt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 Bold"/>
                <a:ea typeface="+mn-ea"/>
                <a:cs typeface="+mn-cs"/>
              </a:rPr>
              <a:t>Master template version: </a:t>
            </a:r>
          </a:p>
          <a:p>
            <a:pPr marL="0" marR="0" lvl="0" indent="0" algn="l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9B9A87"/>
              </a:buClr>
              <a:buSzPct val="100000"/>
              <a:buFont typeface="+mj-lt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 Regular"/>
                <a:ea typeface="+mn-ea"/>
                <a:cs typeface="+mn-cs"/>
              </a:rPr>
              <a:t>v20220729</a:t>
            </a:r>
            <a:endParaRPr lang="en-US" sz="1000" b="0" i="0" dirty="0">
              <a:solidFill>
                <a:schemeClr val="tx1">
                  <a:lumMod val="60000"/>
                  <a:lumOff val="40000"/>
                </a:schemeClr>
              </a:solidFill>
              <a:latin typeface="Calibri Regular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C6F2-3923-4241-B710-1B30D0874A09}"/>
              </a:ext>
            </a:extLst>
          </p:cNvPr>
          <p:cNvSpPr/>
          <p:nvPr userDrawn="1"/>
        </p:nvSpPr>
        <p:spPr>
          <a:xfrm>
            <a:off x="0" y="-1"/>
            <a:ext cx="12192000" cy="6865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04000-FB3A-6842-9B07-0251B414D6E4}"/>
              </a:ext>
            </a:extLst>
          </p:cNvPr>
          <p:cNvSpPr/>
          <p:nvPr userDrawn="1"/>
        </p:nvSpPr>
        <p:spPr>
          <a:xfrm>
            <a:off x="1526401" y="0"/>
            <a:ext cx="10665600" cy="85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13F74-C0BA-034D-B21E-2C17337F1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798" y="1360359"/>
            <a:ext cx="11231962" cy="49717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DEB3B1D5-38F6-744A-845D-D4D4BFD8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800" y="277200"/>
            <a:ext cx="9810000" cy="28440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61D04E9C-E586-B24A-97EA-062E3E2A7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>
            <a:spAutoFit/>
          </a:bodyPr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68D9D8-6BDF-E84E-92C4-860CA2E281CA}"/>
              </a:ext>
            </a:extLst>
          </p:cNvPr>
          <p:cNvSpPr txBox="1"/>
          <p:nvPr userDrawn="1"/>
        </p:nvSpPr>
        <p:spPr>
          <a:xfrm>
            <a:off x="-1228363" y="-303006"/>
            <a:ext cx="1228362" cy="1658286"/>
          </a:xfrm>
          <a:prstGeom prst="rect">
            <a:avLst/>
          </a:prstGeom>
          <a:gradFill>
            <a:gsLst>
              <a:gs pos="53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2400000" scaled="0"/>
          </a:gradFill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 HERE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6DECB5-D39A-5146-B4F8-F6AE03D6367F}"/>
              </a:ext>
            </a:extLst>
          </p:cNvPr>
          <p:cNvSpPr txBox="1"/>
          <p:nvPr userDrawn="1"/>
        </p:nvSpPr>
        <p:spPr>
          <a:xfrm>
            <a:off x="-301318" y="-372507"/>
            <a:ext cx="826141" cy="369332"/>
          </a:xfrm>
          <a:prstGeom prst="rect">
            <a:avLst/>
          </a:prstGeom>
          <a:gradFill>
            <a:gsLst>
              <a:gs pos="60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30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    HERE</a:t>
            </a:r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F11C372E-FF74-1C46-AC9A-9C6FAC6B5901}"/>
              </a:ext>
            </a:extLst>
          </p:cNvPr>
          <p:cNvSpPr/>
          <p:nvPr userDrawn="1"/>
        </p:nvSpPr>
        <p:spPr>
          <a:xfrm rot="16200000">
            <a:off x="313381" y="-15883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C37BE910-150E-F547-AA99-B012E5B28DE1}"/>
              </a:ext>
            </a:extLst>
          </p:cNvPr>
          <p:cNvSpPr/>
          <p:nvPr userDrawn="1"/>
        </p:nvSpPr>
        <p:spPr>
          <a:xfrm>
            <a:off x="12191262" y="1535801"/>
            <a:ext cx="1644280" cy="360000"/>
          </a:xfrm>
          <a:custGeom>
            <a:avLst/>
            <a:gdLst>
              <a:gd name="connsiteX0" fmla="*/ 0 w 1644280"/>
              <a:gd name="connsiteY0" fmla="*/ 0 h 360000"/>
              <a:gd name="connsiteX1" fmla="*/ 1584279 w 1644280"/>
              <a:gd name="connsiteY1" fmla="*/ 0 h 360000"/>
              <a:gd name="connsiteX2" fmla="*/ 1644280 w 1644280"/>
              <a:gd name="connsiteY2" fmla="*/ 60001 h 360000"/>
              <a:gd name="connsiteX3" fmla="*/ 1644280 w 1644280"/>
              <a:gd name="connsiteY3" fmla="*/ 299999 h 360000"/>
              <a:gd name="connsiteX4" fmla="*/ 1584279 w 1644280"/>
              <a:gd name="connsiteY4" fmla="*/ 360000 h 360000"/>
              <a:gd name="connsiteX5" fmla="*/ 0 w 1644280"/>
              <a:gd name="connsiteY5" fmla="*/ 36000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4280" h="360000">
                <a:moveTo>
                  <a:pt x="0" y="0"/>
                </a:moveTo>
                <a:lnTo>
                  <a:pt x="1584279" y="0"/>
                </a:lnTo>
                <a:cubicBezTo>
                  <a:pt x="1617417" y="0"/>
                  <a:pt x="1644280" y="26863"/>
                  <a:pt x="1644280" y="60001"/>
                </a:cubicBezTo>
                <a:lnTo>
                  <a:pt x="1644280" y="299999"/>
                </a:lnTo>
                <a:cubicBezTo>
                  <a:pt x="1644280" y="333137"/>
                  <a:pt x="1617417" y="360000"/>
                  <a:pt x="1584279" y="360000"/>
                </a:cubicBezTo>
                <a:lnTo>
                  <a:pt x="0" y="360000"/>
                </a:lnTo>
                <a:close/>
              </a:path>
            </a:pathLst>
          </a:custGeom>
          <a:gradFill>
            <a:gsLst>
              <a:gs pos="100000">
                <a:schemeClr val="accent1">
                  <a:alpha val="85000"/>
                </a:schemeClr>
              </a:gs>
              <a:gs pos="4000">
                <a:schemeClr val="accent1">
                  <a:alpha val="70000"/>
                </a:schemeClr>
              </a:gs>
              <a:gs pos="0">
                <a:srgbClr val="17323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rtlCol="0" anchor="ctr">
            <a:noAutofit/>
          </a:bodyPr>
          <a:lstStyle/>
          <a:p>
            <a:pPr lvl="0"/>
            <a:r>
              <a:rPr lang="en-US" sz="1000" b="1" i="0" dirty="0">
                <a:solidFill>
                  <a:schemeClr val="bg1"/>
                </a:solidFill>
                <a:latin typeface="Calibri Bold"/>
              </a:rPr>
              <a:t>SIG COLOR </a:t>
            </a:r>
            <a:r>
              <a:rPr lang="en-US" sz="1000" b="0" i="0" dirty="0">
                <a:solidFill>
                  <a:schemeClr val="bg1"/>
                </a:solidFill>
                <a:latin typeface="Calibri Bold"/>
              </a:rPr>
              <a:t>PALETTE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0CBF917-BBFA-154F-AE49-00C72A97DC4D}"/>
              </a:ext>
            </a:extLst>
          </p:cNvPr>
          <p:cNvSpPr txBox="1"/>
          <p:nvPr userDrawn="1"/>
        </p:nvSpPr>
        <p:spPr>
          <a:xfrm>
            <a:off x="12261348" y="3358336"/>
            <a:ext cx="1432427" cy="268253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Gradients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3190199-C1C2-0549-B59C-931BCAB1B18A}"/>
              </a:ext>
            </a:extLst>
          </p:cNvPr>
          <p:cNvSpPr txBox="1"/>
          <p:nvPr userDrawn="1"/>
        </p:nvSpPr>
        <p:spPr>
          <a:xfrm>
            <a:off x="12261350" y="1990137"/>
            <a:ext cx="777584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Grey tones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A2C8420-18BB-7B4C-A8CE-24531816B381}"/>
              </a:ext>
            </a:extLst>
          </p:cNvPr>
          <p:cNvSpPr txBox="1"/>
          <p:nvPr userDrawn="1"/>
        </p:nvSpPr>
        <p:spPr>
          <a:xfrm>
            <a:off x="12255293" y="2341826"/>
            <a:ext cx="1914733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Text colors light bg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0C230F0-D526-6C4F-9E43-2F708FEF06D1}"/>
              </a:ext>
            </a:extLst>
          </p:cNvPr>
          <p:cNvSpPr txBox="1"/>
          <p:nvPr userDrawn="1"/>
        </p:nvSpPr>
        <p:spPr>
          <a:xfrm>
            <a:off x="12255293" y="2703535"/>
            <a:ext cx="1478852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Adjusted PPT colors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66F376A-0B7A-B448-B37D-0C09B74FA9CF}"/>
              </a:ext>
            </a:extLst>
          </p:cNvPr>
          <p:cNvSpPr txBox="1"/>
          <p:nvPr userDrawn="1"/>
        </p:nvSpPr>
        <p:spPr>
          <a:xfrm>
            <a:off x="12299254" y="2974539"/>
            <a:ext cx="1316722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Default SIG colors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446E0B7-64D4-2F4F-AD07-A36525F701FD}"/>
              </a:ext>
            </a:extLst>
          </p:cNvPr>
          <p:cNvSpPr txBox="1"/>
          <p:nvPr userDrawn="1"/>
        </p:nvSpPr>
        <p:spPr>
          <a:xfrm>
            <a:off x="12255294" y="4008901"/>
            <a:ext cx="1003261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 dirty="0">
                <a:solidFill>
                  <a:schemeClr val="bg1"/>
                </a:solidFill>
                <a:latin typeface="Calibri Bold"/>
              </a:rPr>
              <a:t>Signal colors</a:t>
            </a:r>
          </a:p>
        </p:txBody>
      </p:sp>
      <p:sp>
        <p:nvSpPr>
          <p:cNvPr id="94" name="Triangle 93">
            <a:extLst>
              <a:ext uri="{FF2B5EF4-FFF2-40B4-BE49-F238E27FC236}">
                <a16:creationId xmlns:a16="http://schemas.microsoft.com/office/drawing/2014/main" id="{95EA91EB-DF88-DC4C-8867-A6E89E2C68C6}"/>
              </a:ext>
            </a:extLst>
          </p:cNvPr>
          <p:cNvSpPr/>
          <p:nvPr userDrawn="1"/>
        </p:nvSpPr>
        <p:spPr>
          <a:xfrm>
            <a:off x="-178692" y="1203286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3730BB1-9B79-EB43-8C9B-DD4E1F8DAD52}"/>
              </a:ext>
            </a:extLst>
          </p:cNvPr>
          <p:cNvCxnSpPr>
            <a:cxnSpLocks/>
          </p:cNvCxnSpPr>
          <p:nvPr userDrawn="1"/>
        </p:nvCxnSpPr>
        <p:spPr>
          <a:xfrm>
            <a:off x="517893" y="-299831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F3CBACC-10D2-674D-8DF2-97BE380A1038}"/>
              </a:ext>
            </a:extLst>
          </p:cNvPr>
          <p:cNvCxnSpPr>
            <a:cxnSpLocks/>
          </p:cNvCxnSpPr>
          <p:nvPr userDrawn="1"/>
        </p:nvCxnSpPr>
        <p:spPr>
          <a:xfrm flipH="1">
            <a:off x="-1179871" y="1352986"/>
            <a:ext cx="116971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8AB2E3C-062E-554B-991E-0F04B3480EAB}"/>
              </a:ext>
            </a:extLst>
          </p:cNvPr>
          <p:cNvSpPr txBox="1"/>
          <p:nvPr userDrawn="1"/>
        </p:nvSpPr>
        <p:spPr>
          <a:xfrm>
            <a:off x="-1228363" y="6332096"/>
            <a:ext cx="1228362" cy="533854"/>
          </a:xfrm>
          <a:prstGeom prst="rect">
            <a:avLst/>
          </a:prstGeom>
          <a:gradFill>
            <a:gsLst>
              <a:gs pos="56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8000000" scaled="0"/>
          </a:gradFill>
        </p:spPr>
        <p:txBody>
          <a:bodyPr wrap="square" rtlCol="0" anchor="t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 HERE</a:t>
            </a:r>
          </a:p>
        </p:txBody>
      </p:sp>
      <p:sp>
        <p:nvSpPr>
          <p:cNvPr id="98" name="Triangle 97">
            <a:extLst>
              <a:ext uri="{FF2B5EF4-FFF2-40B4-BE49-F238E27FC236}">
                <a16:creationId xmlns:a16="http://schemas.microsoft.com/office/drawing/2014/main" id="{11579231-7E59-274F-85B7-5EF4619636F1}"/>
              </a:ext>
            </a:extLst>
          </p:cNvPr>
          <p:cNvSpPr/>
          <p:nvPr userDrawn="1"/>
        </p:nvSpPr>
        <p:spPr>
          <a:xfrm flipV="1">
            <a:off x="-178692" y="640801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5E706FE-9CC7-DB4A-94D2-5B4F0983B282}"/>
              </a:ext>
            </a:extLst>
          </p:cNvPr>
          <p:cNvCxnSpPr>
            <a:cxnSpLocks/>
          </p:cNvCxnSpPr>
          <p:nvPr userDrawn="1"/>
        </p:nvCxnSpPr>
        <p:spPr>
          <a:xfrm flipH="1">
            <a:off x="-1179871" y="6336930"/>
            <a:ext cx="116971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2D8030A-24DD-F24C-B561-91D005086F32}"/>
              </a:ext>
            </a:extLst>
          </p:cNvPr>
          <p:cNvSpPr txBox="1"/>
          <p:nvPr userDrawn="1"/>
        </p:nvSpPr>
        <p:spPr>
          <a:xfrm>
            <a:off x="-301318" y="6865950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89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    HERE</a:t>
            </a:r>
          </a:p>
        </p:txBody>
      </p:sp>
      <p:sp>
        <p:nvSpPr>
          <p:cNvPr id="101" name="Triangle 100">
            <a:extLst>
              <a:ext uri="{FF2B5EF4-FFF2-40B4-BE49-F238E27FC236}">
                <a16:creationId xmlns:a16="http://schemas.microsoft.com/office/drawing/2014/main" id="{FAF50A31-8A21-194A-AACD-F93E3F7DDBA2}"/>
              </a:ext>
            </a:extLst>
          </p:cNvPr>
          <p:cNvSpPr/>
          <p:nvPr userDrawn="1"/>
        </p:nvSpPr>
        <p:spPr>
          <a:xfrm rot="16200000">
            <a:off x="313381" y="7083822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A568D93-8F76-1F47-8432-E5BA84BD883F}"/>
              </a:ext>
            </a:extLst>
          </p:cNvPr>
          <p:cNvCxnSpPr>
            <a:cxnSpLocks/>
          </p:cNvCxnSpPr>
          <p:nvPr userDrawn="1"/>
        </p:nvCxnSpPr>
        <p:spPr>
          <a:xfrm>
            <a:off x="517893" y="6887674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A5E9F19-F0DD-8D49-906A-3B4B9F498BE0}"/>
              </a:ext>
            </a:extLst>
          </p:cNvPr>
          <p:cNvSpPr txBox="1"/>
          <p:nvPr userDrawn="1"/>
        </p:nvSpPr>
        <p:spPr>
          <a:xfrm>
            <a:off x="12197109" y="-7624"/>
            <a:ext cx="1256301" cy="1362904"/>
          </a:xfrm>
          <a:prstGeom prst="rect">
            <a:avLst/>
          </a:prstGeom>
          <a:gradFill>
            <a:gsLst>
              <a:gs pos="53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8400000" scaled="0"/>
          </a:gradFill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NO CONTENT HERE</a:t>
            </a:r>
          </a:p>
        </p:txBody>
      </p:sp>
      <p:sp>
        <p:nvSpPr>
          <p:cNvPr id="104" name="Triangle 103">
            <a:extLst>
              <a:ext uri="{FF2B5EF4-FFF2-40B4-BE49-F238E27FC236}">
                <a16:creationId xmlns:a16="http://schemas.microsoft.com/office/drawing/2014/main" id="{26D0B294-32A3-6E48-A0F8-F348E1C5475D}"/>
              </a:ext>
            </a:extLst>
          </p:cNvPr>
          <p:cNvSpPr/>
          <p:nvPr userDrawn="1"/>
        </p:nvSpPr>
        <p:spPr>
          <a:xfrm>
            <a:off x="12278571" y="1203286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5C59B47-1A1E-E048-B3C7-1674CBF00BA4}"/>
              </a:ext>
            </a:extLst>
          </p:cNvPr>
          <p:cNvCxnSpPr>
            <a:cxnSpLocks/>
          </p:cNvCxnSpPr>
          <p:nvPr userDrawn="1"/>
        </p:nvCxnSpPr>
        <p:spPr>
          <a:xfrm flipH="1">
            <a:off x="12206176" y="1352986"/>
            <a:ext cx="1141114" cy="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1C1F5FB-91A2-734D-A19C-C1FBD5BA6428}"/>
              </a:ext>
            </a:extLst>
          </p:cNvPr>
          <p:cNvSpPr txBox="1"/>
          <p:nvPr userDrawn="1"/>
        </p:nvSpPr>
        <p:spPr>
          <a:xfrm>
            <a:off x="12197109" y="6332096"/>
            <a:ext cx="1256301" cy="533854"/>
          </a:xfrm>
          <a:prstGeom prst="rect">
            <a:avLst/>
          </a:prstGeom>
          <a:gradFill>
            <a:gsLst>
              <a:gs pos="56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4400000" scaled="0"/>
          </a:gradFill>
        </p:spPr>
        <p:txBody>
          <a:bodyPr wrap="square" rtlCol="0" anchor="t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NO CONTENT HERE</a:t>
            </a:r>
          </a:p>
        </p:txBody>
      </p:sp>
      <p:sp>
        <p:nvSpPr>
          <p:cNvPr id="107" name="Triangle 106">
            <a:extLst>
              <a:ext uri="{FF2B5EF4-FFF2-40B4-BE49-F238E27FC236}">
                <a16:creationId xmlns:a16="http://schemas.microsoft.com/office/drawing/2014/main" id="{DE0C5951-F714-9C44-8682-C724B5FE1100}"/>
              </a:ext>
            </a:extLst>
          </p:cNvPr>
          <p:cNvSpPr/>
          <p:nvPr userDrawn="1"/>
        </p:nvSpPr>
        <p:spPr>
          <a:xfrm flipV="1">
            <a:off x="12278571" y="640801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B6EB480-EA98-0A40-89A3-61F487FE4C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206176" y="6329115"/>
            <a:ext cx="113374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D8FDB07-3CA8-1B45-A406-77809CF8B74B}"/>
              </a:ext>
            </a:extLst>
          </p:cNvPr>
          <p:cNvSpPr txBox="1"/>
          <p:nvPr userDrawn="1"/>
        </p:nvSpPr>
        <p:spPr>
          <a:xfrm>
            <a:off x="11753369" y="-369332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84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HERE</a:t>
            </a:r>
          </a:p>
        </p:txBody>
      </p:sp>
      <p:sp>
        <p:nvSpPr>
          <p:cNvPr id="110" name="Triangle 109">
            <a:extLst>
              <a:ext uri="{FF2B5EF4-FFF2-40B4-BE49-F238E27FC236}">
                <a16:creationId xmlns:a16="http://schemas.microsoft.com/office/drawing/2014/main" id="{3B56AC1A-0522-8447-B54E-A3B921BE61CA}"/>
              </a:ext>
            </a:extLst>
          </p:cNvPr>
          <p:cNvSpPr/>
          <p:nvPr userDrawn="1"/>
        </p:nvSpPr>
        <p:spPr>
          <a:xfrm rot="5400000" flipH="1">
            <a:off x="11831127" y="-158835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97B4272-1DA3-CD44-8357-76391CEA3A5F}"/>
              </a:ext>
            </a:extLst>
          </p:cNvPr>
          <p:cNvCxnSpPr>
            <a:cxnSpLocks/>
          </p:cNvCxnSpPr>
          <p:nvPr userDrawn="1"/>
        </p:nvCxnSpPr>
        <p:spPr>
          <a:xfrm>
            <a:off x="11748091" y="-303006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8127C6C-4883-104A-B1C6-B43ADDFA08D8}"/>
              </a:ext>
            </a:extLst>
          </p:cNvPr>
          <p:cNvSpPr txBox="1"/>
          <p:nvPr userDrawn="1"/>
        </p:nvSpPr>
        <p:spPr>
          <a:xfrm>
            <a:off x="11753369" y="6873324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32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HERE</a:t>
            </a:r>
          </a:p>
        </p:txBody>
      </p:sp>
      <p:sp>
        <p:nvSpPr>
          <p:cNvPr id="113" name="Triangle 112">
            <a:extLst>
              <a:ext uri="{FF2B5EF4-FFF2-40B4-BE49-F238E27FC236}">
                <a16:creationId xmlns:a16="http://schemas.microsoft.com/office/drawing/2014/main" id="{5E23F091-2253-9A46-A773-B6E33A4E19DA}"/>
              </a:ext>
            </a:extLst>
          </p:cNvPr>
          <p:cNvSpPr/>
          <p:nvPr userDrawn="1"/>
        </p:nvSpPr>
        <p:spPr>
          <a:xfrm rot="5400000" flipH="1">
            <a:off x="11831127" y="7083821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D939B88-4AB8-874C-A524-9CF7AB4C7AE2}"/>
              </a:ext>
            </a:extLst>
          </p:cNvPr>
          <p:cNvCxnSpPr>
            <a:cxnSpLocks/>
          </p:cNvCxnSpPr>
          <p:nvPr userDrawn="1"/>
        </p:nvCxnSpPr>
        <p:spPr>
          <a:xfrm>
            <a:off x="11748091" y="6874974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6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62" r:id="rId2"/>
    <p:sldLayoutId id="2147483673" r:id="rId3"/>
    <p:sldLayoutId id="2147483713" r:id="rId4"/>
    <p:sldLayoutId id="2147483714" r:id="rId5"/>
    <p:sldLayoutId id="2147483668" r:id="rId6"/>
    <p:sldLayoutId id="2147483720" r:id="rId7"/>
    <p:sldLayoutId id="2147483719" r:id="rId8"/>
    <p:sldLayoutId id="2147483661" r:id="rId9"/>
    <p:sldLayoutId id="2147483664" r:id="rId10"/>
    <p:sldLayoutId id="2147483692" r:id="rId11"/>
    <p:sldLayoutId id="2147483693" r:id="rId12"/>
    <p:sldLayoutId id="2147483690" r:id="rId13"/>
    <p:sldLayoutId id="2147483691" r:id="rId14"/>
    <p:sldLayoutId id="2147483697" r:id="rId15"/>
    <p:sldLayoutId id="2147483715" r:id="rId16"/>
    <p:sldLayoutId id="2147483717" r:id="rId17"/>
    <p:sldLayoutId id="2147483704" r:id="rId18"/>
    <p:sldLayoutId id="214748372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000" b="1" kern="1200" spc="-10" smtClean="0">
          <a:solidFill>
            <a:schemeClr val="tx2"/>
          </a:solidFill>
          <a:latin typeface="+mn-lt"/>
          <a:ea typeface="+mn-ea"/>
          <a:cs typeface="+mn-cs"/>
        </a:defRPr>
      </a:lvl1pPr>
    </p:titleStyle>
    <p:bodyStyle>
      <a:lvl1pPr marL="0" indent="-2646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defRPr lang="en-US" sz="1600" kern="1200" smtClean="0">
          <a:solidFill>
            <a:schemeClr val="tx2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2pPr>
      <a:lvl3pPr marL="792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3pPr>
      <a:lvl4pPr marL="1044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4pPr>
      <a:lvl5pPr marL="1296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51" userDrawn="1">
          <p15:clr>
            <a:srgbClr val="F26B43"/>
          </p15:clr>
        </p15:guide>
        <p15:guide id="2" pos="3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C553A6-C217-8C4D-9A6D-8D0D48D4D7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Software Quality report on MODERNIZATION_</a:t>
            </a:r>
            <a:r>
              <a:rPr lang="en-US" dirty="0" err="1"/>
              <a:t>CUSTOMER_NAME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FE993F-25A4-CA1C-44DD-67230D2F26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Modernization Assessment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C6248-201F-1144-8C5C-E4B4C27EF42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36000" y="4119279"/>
            <a:ext cx="1450572" cy="215444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Software Improvement Group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EB27F3-0AC4-E148-A0B1-7E0851BF0D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REPORT_DATE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10CA19-199D-DB48-2F97-A61E7A0CD1A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629355" y="6536558"/>
            <a:ext cx="2391680" cy="247948"/>
          </a:xfrm>
        </p:spPr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1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37F4E57E-2315-9749-9586-B32F24FF9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4" b="16332"/>
          <a:stretch/>
        </p:blipFill>
        <p:spPr>
          <a:xfrm>
            <a:off x="-1" y="844663"/>
            <a:ext cx="12171003" cy="6021288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7DC72909-4B1B-F74A-BF43-2DB5FC1DCB1B}"/>
              </a:ext>
            </a:extLst>
          </p:cNvPr>
          <p:cNvSpPr/>
          <p:nvPr/>
        </p:nvSpPr>
        <p:spPr>
          <a:xfrm>
            <a:off x="1" y="836712"/>
            <a:ext cx="12191999" cy="6021288"/>
          </a:xfrm>
          <a:prstGeom prst="rect">
            <a:avLst/>
          </a:prstGeom>
          <a:gradFill flip="none" rotWithShape="1">
            <a:gsLst>
              <a:gs pos="0">
                <a:schemeClr val="accent6">
                  <a:satMod val="110000"/>
                  <a:lumMod val="100000"/>
                  <a:shade val="100000"/>
                </a:schemeClr>
              </a:gs>
              <a:gs pos="0">
                <a:schemeClr val="accent1">
                  <a:lumMod val="60000"/>
                  <a:lumOff val="40000"/>
                  <a:alpha val="52000"/>
                </a:schemeClr>
              </a:gs>
              <a:gs pos="99000">
                <a:schemeClr val="accent1">
                  <a:lumMod val="75000"/>
                  <a:alpha val="78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F4A3C8-2D2A-ED4B-8A5A-8B5FA1C7654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08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A0C7D-ED79-1C41-B9E8-05543C0C95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Legacy modernization assurance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D40D92-28CE-014C-9D3A-F89D52015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667" y="391823"/>
            <a:ext cx="9810000" cy="282819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dirty="0"/>
              <a:t>A 3-phase approach to support modernization; focus for this report is </a:t>
            </a:r>
            <a:r>
              <a:rPr lang="en-US" dirty="0">
                <a:solidFill>
                  <a:schemeClr val="accent2"/>
                </a:solidFill>
              </a:rPr>
              <a:t>Phase 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3223B75-9701-1C4D-92DE-AF89A656DE22}"/>
              </a:ext>
            </a:extLst>
          </p:cNvPr>
          <p:cNvGrpSpPr/>
          <p:nvPr/>
        </p:nvGrpSpPr>
        <p:grpSpPr>
          <a:xfrm>
            <a:off x="5006801" y="1071914"/>
            <a:ext cx="2209800" cy="1989458"/>
            <a:chOff x="3145912" y="4308725"/>
            <a:chExt cx="2209800" cy="198945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C03BF3-586D-3547-A7C6-E1CF136DA3AC}"/>
                </a:ext>
              </a:extLst>
            </p:cNvPr>
            <p:cNvSpPr/>
            <p:nvPr/>
          </p:nvSpPr>
          <p:spPr>
            <a:xfrm>
              <a:off x="3145912" y="5470254"/>
              <a:ext cx="2209800" cy="8279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b"/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Phase 2</a:t>
              </a:r>
            </a:p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Modernization Assessment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5F786E5-A81C-4549-AAD0-3C3177E4782D}"/>
                </a:ext>
              </a:extLst>
            </p:cNvPr>
            <p:cNvSpPr/>
            <p:nvPr/>
          </p:nvSpPr>
          <p:spPr>
            <a:xfrm>
              <a:off x="3709113" y="4308725"/>
              <a:ext cx="1083399" cy="10833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E5BCB1F-62B3-D842-98FD-3689A9755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100000"/>
            </a:blip>
            <a:stretch>
              <a:fillRect/>
            </a:stretch>
          </p:blipFill>
          <p:spPr>
            <a:xfrm>
              <a:off x="3833429" y="4482668"/>
              <a:ext cx="792773" cy="673857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B8BE51C-20C0-A14C-A4A2-9EAB80BAB487}"/>
              </a:ext>
            </a:extLst>
          </p:cNvPr>
          <p:cNvGrpSpPr/>
          <p:nvPr/>
        </p:nvGrpSpPr>
        <p:grpSpPr>
          <a:xfrm>
            <a:off x="9662555" y="2456932"/>
            <a:ext cx="2337989" cy="1732444"/>
            <a:chOff x="7914209" y="4283074"/>
            <a:chExt cx="2337989" cy="173244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B16BE29-6B13-7E44-8403-0C579A2D8740}"/>
                </a:ext>
              </a:extLst>
            </p:cNvPr>
            <p:cNvSpPr/>
            <p:nvPr/>
          </p:nvSpPr>
          <p:spPr>
            <a:xfrm>
              <a:off x="7914209" y="5607871"/>
              <a:ext cx="2337989" cy="4076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Phase 3</a:t>
              </a:r>
            </a:p>
            <a:p>
              <a:pPr algn="ctr"/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Sigrid Continuous Assurance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791965E-97DA-ED4B-95A4-2C1E50262FBF}"/>
                </a:ext>
              </a:extLst>
            </p:cNvPr>
            <p:cNvSpPr/>
            <p:nvPr/>
          </p:nvSpPr>
          <p:spPr>
            <a:xfrm>
              <a:off x="8490111" y="4283074"/>
              <a:ext cx="1083399" cy="10833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8B2A39E-4056-5846-8346-8BC6A184F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100000"/>
            </a:blip>
            <a:stretch>
              <a:fillRect/>
            </a:stretch>
          </p:blipFill>
          <p:spPr>
            <a:xfrm>
              <a:off x="8691596" y="4482668"/>
              <a:ext cx="694134" cy="590014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6097FB3-105A-3146-9C83-F353F350F638}"/>
              </a:ext>
            </a:extLst>
          </p:cNvPr>
          <p:cNvGrpSpPr/>
          <p:nvPr/>
        </p:nvGrpSpPr>
        <p:grpSpPr>
          <a:xfrm>
            <a:off x="171654" y="2456932"/>
            <a:ext cx="2209800" cy="1774529"/>
            <a:chOff x="189717" y="4308725"/>
            <a:chExt cx="2209800" cy="177452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F567B5-009C-8A45-B4A1-E01785A0F227}"/>
                </a:ext>
              </a:extLst>
            </p:cNvPr>
            <p:cNvSpPr/>
            <p:nvPr/>
          </p:nvSpPr>
          <p:spPr>
            <a:xfrm>
              <a:off x="189717" y="5675607"/>
              <a:ext cx="2209800" cy="4076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Phase 1</a:t>
              </a:r>
            </a:p>
            <a:p>
              <a:pPr algn="ctr"/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Priority </a:t>
              </a:r>
            </a:p>
            <a:p>
              <a:pPr algn="ctr"/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Portfolio Scan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C34D03-95D0-EC42-905B-E5564FE54565}"/>
                </a:ext>
              </a:extLst>
            </p:cNvPr>
            <p:cNvSpPr/>
            <p:nvPr/>
          </p:nvSpPr>
          <p:spPr>
            <a:xfrm>
              <a:off x="765618" y="4308725"/>
              <a:ext cx="1083399" cy="10833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B6D5A84-B1EE-C849-A50F-4723EC633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100000"/>
            </a:blip>
            <a:stretch>
              <a:fillRect/>
            </a:stretch>
          </p:blipFill>
          <p:spPr>
            <a:xfrm>
              <a:off x="917322" y="4547122"/>
              <a:ext cx="749510" cy="637084"/>
            </a:xfrm>
            <a:prstGeom prst="rect">
              <a:avLst/>
            </a:prstGeom>
          </p:spPr>
        </p:pic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425303F-80E3-8640-940B-98030EAEE2EB}"/>
              </a:ext>
            </a:extLst>
          </p:cNvPr>
          <p:cNvCxnSpPr>
            <a:cxnSpLocks/>
            <a:stCxn id="69" idx="2"/>
            <a:endCxn id="70" idx="1"/>
          </p:cNvCxnSpPr>
          <p:nvPr/>
        </p:nvCxnSpPr>
        <p:spPr>
          <a:xfrm rot="16200000" flipH="1">
            <a:off x="5931043" y="5073913"/>
            <a:ext cx="361316" cy="1225371"/>
          </a:xfrm>
          <a:prstGeom prst="bentConnector2">
            <a:avLst/>
          </a:prstGeom>
          <a:ln w="38100" cap="rnd" cmpd="sng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FFA6D62-785B-1B41-A941-B7F0C1610920}"/>
              </a:ext>
            </a:extLst>
          </p:cNvPr>
          <p:cNvSpPr/>
          <p:nvPr/>
        </p:nvSpPr>
        <p:spPr>
          <a:xfrm>
            <a:off x="2905352" y="3216440"/>
            <a:ext cx="6381295" cy="3236896"/>
          </a:xfrm>
          <a:prstGeom prst="rect">
            <a:avLst/>
          </a:prstGeom>
          <a:solidFill>
            <a:schemeClr val="tx2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840F6F-3AC0-8E49-8994-24398DB9A99F}"/>
              </a:ext>
            </a:extLst>
          </p:cNvPr>
          <p:cNvGrpSpPr/>
          <p:nvPr/>
        </p:nvGrpSpPr>
        <p:grpSpPr>
          <a:xfrm>
            <a:off x="3316358" y="3713108"/>
            <a:ext cx="5517292" cy="386563"/>
            <a:chOff x="2959100" y="2742577"/>
            <a:chExt cx="6436451" cy="51167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85C033B-C32C-BB43-BB54-2C71421DB84C}"/>
                </a:ext>
              </a:extLst>
            </p:cNvPr>
            <p:cNvSpPr/>
            <p:nvPr/>
          </p:nvSpPr>
          <p:spPr>
            <a:xfrm>
              <a:off x="2959100" y="2742579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99E8E97-2D39-E749-8228-DEBC4A9B8FF7}"/>
                </a:ext>
              </a:extLst>
            </p:cNvPr>
            <p:cNvSpPr/>
            <p:nvPr/>
          </p:nvSpPr>
          <p:spPr>
            <a:xfrm>
              <a:off x="4320563" y="2742578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01DA10C-949F-5645-A257-226241BF7045}"/>
                </a:ext>
              </a:extLst>
            </p:cNvPr>
            <p:cNvSpPr/>
            <p:nvPr/>
          </p:nvSpPr>
          <p:spPr>
            <a:xfrm>
              <a:off x="5682026" y="2742577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BFCC6E8-5D67-2840-BCB1-5DBA89F6DD26}"/>
                </a:ext>
              </a:extLst>
            </p:cNvPr>
            <p:cNvSpPr/>
            <p:nvPr/>
          </p:nvSpPr>
          <p:spPr>
            <a:xfrm>
              <a:off x="7043489" y="2742577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4A76D03-2893-5B47-BAA4-CC26C80F7254}"/>
                </a:ext>
              </a:extLst>
            </p:cNvPr>
            <p:cNvSpPr/>
            <p:nvPr/>
          </p:nvSpPr>
          <p:spPr>
            <a:xfrm>
              <a:off x="8404951" y="2742577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94EF0DD-1759-7F4E-8ECA-47867518434C}"/>
              </a:ext>
            </a:extLst>
          </p:cNvPr>
          <p:cNvGrpSpPr/>
          <p:nvPr/>
        </p:nvGrpSpPr>
        <p:grpSpPr>
          <a:xfrm>
            <a:off x="3316358" y="4354253"/>
            <a:ext cx="5517290" cy="392116"/>
            <a:chOff x="2959100" y="2735226"/>
            <a:chExt cx="6436449" cy="51902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92D9B0F-EB09-7F4F-9AEB-55FC58EA1EA5}"/>
                </a:ext>
              </a:extLst>
            </p:cNvPr>
            <p:cNvSpPr/>
            <p:nvPr/>
          </p:nvSpPr>
          <p:spPr>
            <a:xfrm>
              <a:off x="2959100" y="2742579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763C4D7-BA68-2B4A-BED3-6E00AE6434AE}"/>
                </a:ext>
              </a:extLst>
            </p:cNvPr>
            <p:cNvSpPr/>
            <p:nvPr/>
          </p:nvSpPr>
          <p:spPr>
            <a:xfrm>
              <a:off x="4320563" y="2742578"/>
              <a:ext cx="990600" cy="5116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A853EF2-B80D-284A-BA23-A4B3A5B77A07}"/>
                </a:ext>
              </a:extLst>
            </p:cNvPr>
            <p:cNvSpPr/>
            <p:nvPr/>
          </p:nvSpPr>
          <p:spPr>
            <a:xfrm>
              <a:off x="5682026" y="2742577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F18C55D-FF8C-CA44-9AE5-CBEF13C56FE5}"/>
                </a:ext>
              </a:extLst>
            </p:cNvPr>
            <p:cNvSpPr/>
            <p:nvPr/>
          </p:nvSpPr>
          <p:spPr>
            <a:xfrm>
              <a:off x="7040074" y="2735226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3EC374D-2E3D-ED44-AA4B-BED8ECA23EF2}"/>
                </a:ext>
              </a:extLst>
            </p:cNvPr>
            <p:cNvSpPr/>
            <p:nvPr/>
          </p:nvSpPr>
          <p:spPr>
            <a:xfrm>
              <a:off x="8404949" y="2735226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D77E088-2608-9041-B249-AD61D1F17F82}"/>
              </a:ext>
            </a:extLst>
          </p:cNvPr>
          <p:cNvGrpSpPr/>
          <p:nvPr/>
        </p:nvGrpSpPr>
        <p:grpSpPr>
          <a:xfrm>
            <a:off x="3316357" y="5012677"/>
            <a:ext cx="5517290" cy="390631"/>
            <a:chOff x="2959100" y="2742577"/>
            <a:chExt cx="6436449" cy="51706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A86137B-1F19-3C48-9B71-C1D7DE30C3ED}"/>
                </a:ext>
              </a:extLst>
            </p:cNvPr>
            <p:cNvSpPr/>
            <p:nvPr/>
          </p:nvSpPr>
          <p:spPr>
            <a:xfrm>
              <a:off x="2959100" y="2742579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6BBBDAB-C959-B345-87C8-C19ECFBBADB1}"/>
                </a:ext>
              </a:extLst>
            </p:cNvPr>
            <p:cNvSpPr/>
            <p:nvPr/>
          </p:nvSpPr>
          <p:spPr>
            <a:xfrm>
              <a:off x="4320563" y="2742578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68E6811-E68E-A14F-98E9-ED955FA0EF2A}"/>
                </a:ext>
              </a:extLst>
            </p:cNvPr>
            <p:cNvSpPr/>
            <p:nvPr/>
          </p:nvSpPr>
          <p:spPr>
            <a:xfrm>
              <a:off x="5682026" y="2742577"/>
              <a:ext cx="990600" cy="51167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DE56583-052F-0544-AEAD-2FAE6E54C5D4}"/>
                </a:ext>
              </a:extLst>
            </p:cNvPr>
            <p:cNvSpPr/>
            <p:nvPr/>
          </p:nvSpPr>
          <p:spPr>
            <a:xfrm>
              <a:off x="7040394" y="2747963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D7835D1-444D-A04A-84F0-F2F26CCC4A3E}"/>
                </a:ext>
              </a:extLst>
            </p:cNvPr>
            <p:cNvSpPr/>
            <p:nvPr/>
          </p:nvSpPr>
          <p:spPr>
            <a:xfrm>
              <a:off x="8404949" y="2747963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7252448-50FE-9B44-B193-631FF237A454}"/>
              </a:ext>
            </a:extLst>
          </p:cNvPr>
          <p:cNvGrpSpPr/>
          <p:nvPr/>
        </p:nvGrpSpPr>
        <p:grpSpPr>
          <a:xfrm>
            <a:off x="3316357" y="5659374"/>
            <a:ext cx="5517290" cy="424658"/>
            <a:chOff x="2959100" y="2742577"/>
            <a:chExt cx="6436449" cy="56210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01C41E7-8EE7-BE4D-87D8-4A07E3A51D65}"/>
                </a:ext>
              </a:extLst>
            </p:cNvPr>
            <p:cNvSpPr/>
            <p:nvPr/>
          </p:nvSpPr>
          <p:spPr>
            <a:xfrm>
              <a:off x="2959100" y="2742579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34C73B9-3881-3C49-888A-D04941F1FC16}"/>
                </a:ext>
              </a:extLst>
            </p:cNvPr>
            <p:cNvSpPr/>
            <p:nvPr/>
          </p:nvSpPr>
          <p:spPr>
            <a:xfrm>
              <a:off x="4320563" y="2742578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C97176F-CFC7-5F43-A30F-D8E2F2FD1F3F}"/>
                </a:ext>
              </a:extLst>
            </p:cNvPr>
            <p:cNvSpPr/>
            <p:nvPr/>
          </p:nvSpPr>
          <p:spPr>
            <a:xfrm>
              <a:off x="7040074" y="2768874"/>
              <a:ext cx="990600" cy="511675"/>
            </a:xfrm>
            <a:prstGeom prst="rect">
              <a:avLst/>
            </a:prstGeom>
            <a:solidFill>
              <a:srgbClr val="8635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BB63F2B-BA2E-6F4A-9EAD-1E639CA624E7}"/>
                </a:ext>
              </a:extLst>
            </p:cNvPr>
            <p:cNvSpPr/>
            <p:nvPr/>
          </p:nvSpPr>
          <p:spPr>
            <a:xfrm>
              <a:off x="8404949" y="2793004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B17A318-92AC-9C4D-8331-5C362DA941AA}"/>
                </a:ext>
              </a:extLst>
            </p:cNvPr>
            <p:cNvSpPr/>
            <p:nvPr/>
          </p:nvSpPr>
          <p:spPr>
            <a:xfrm>
              <a:off x="5682026" y="2742577"/>
              <a:ext cx="990600" cy="511675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21BC2EC-1C22-0D47-B700-C6EC5A8B61CE}"/>
              </a:ext>
            </a:extLst>
          </p:cNvPr>
          <p:cNvCxnSpPr>
            <a:cxnSpLocks/>
            <a:stCxn id="29" idx="2"/>
            <a:endCxn id="69" idx="0"/>
          </p:cNvCxnSpPr>
          <p:nvPr/>
        </p:nvCxnSpPr>
        <p:spPr>
          <a:xfrm rot="5400000">
            <a:off x="5213427" y="3346962"/>
            <a:ext cx="1183864" cy="612685"/>
          </a:xfrm>
          <a:prstGeom prst="bentConnector3">
            <a:avLst>
              <a:gd name="adj1" fmla="val 50000"/>
            </a:avLst>
          </a:prstGeom>
          <a:ln w="15875" cap="rnd" cmpd="sng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B9BA59E-AE25-3D41-94A9-55882E709106}"/>
              </a:ext>
            </a:extLst>
          </p:cNvPr>
          <p:cNvSpPr/>
          <p:nvPr/>
        </p:nvSpPr>
        <p:spPr>
          <a:xfrm>
            <a:off x="3165067" y="3512124"/>
            <a:ext cx="5786849" cy="2718793"/>
          </a:xfrm>
          <a:prstGeom prst="rect">
            <a:avLst/>
          </a:prstGeom>
          <a:noFill/>
          <a:ln w="22225" cap="rnd" cmpd="sng">
            <a:solidFill>
              <a:schemeClr val="accent2"/>
            </a:solidFill>
            <a:prstDash val="sys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D573F2E-BDD6-FC4C-86EE-67C33F9AB989}"/>
              </a:ext>
            </a:extLst>
          </p:cNvPr>
          <p:cNvSpPr/>
          <p:nvPr/>
        </p:nvSpPr>
        <p:spPr>
          <a:xfrm>
            <a:off x="4377266" y="4245236"/>
            <a:ext cx="2243500" cy="1260705"/>
          </a:xfrm>
          <a:prstGeom prst="rect">
            <a:avLst/>
          </a:prstGeom>
          <a:noFill/>
          <a:ln w="15875" cap="rnd" cmpd="sng">
            <a:solidFill>
              <a:schemeClr val="accent2"/>
            </a:solidFill>
            <a:prstDash val="sys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07F4D-8296-0B49-A19B-696EDD676A71}"/>
              </a:ext>
            </a:extLst>
          </p:cNvPr>
          <p:cNvSpPr/>
          <p:nvPr/>
        </p:nvSpPr>
        <p:spPr>
          <a:xfrm>
            <a:off x="6724387" y="5601111"/>
            <a:ext cx="1022210" cy="532292"/>
          </a:xfrm>
          <a:prstGeom prst="rect">
            <a:avLst/>
          </a:prstGeom>
          <a:noFill/>
          <a:ln w="15875" cap="rnd" cmpd="sng">
            <a:solidFill>
              <a:schemeClr val="accent2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9808078-E9C7-6E40-BAB1-EDF2F7E898FA}"/>
              </a:ext>
            </a:extLst>
          </p:cNvPr>
          <p:cNvCxnSpPr>
            <a:cxnSpLocks/>
            <a:stCxn id="69" idx="2"/>
          </p:cNvCxnSpPr>
          <p:nvPr/>
        </p:nvCxnSpPr>
        <p:spPr>
          <a:xfrm rot="16200000" flipH="1">
            <a:off x="5908512" y="5096445"/>
            <a:ext cx="381198" cy="1200190"/>
          </a:xfrm>
          <a:prstGeom prst="bentConnector2">
            <a:avLst/>
          </a:prstGeom>
          <a:ln w="15875" cap="rnd" cmpd="sng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9D84C3-F56B-6C41-9FAC-E8D1BA8FC920}"/>
              </a:ext>
            </a:extLst>
          </p:cNvPr>
          <p:cNvCxnSpPr>
            <a:cxnSpLocks/>
            <a:stCxn id="23" idx="6"/>
            <a:endCxn id="13" idx="1"/>
          </p:cNvCxnSpPr>
          <p:nvPr/>
        </p:nvCxnSpPr>
        <p:spPr>
          <a:xfrm>
            <a:off x="1830954" y="2998632"/>
            <a:ext cx="1334113" cy="1872889"/>
          </a:xfrm>
          <a:prstGeom prst="bentConnector3">
            <a:avLst>
              <a:gd name="adj1" fmla="val 44923"/>
            </a:avLst>
          </a:prstGeom>
          <a:ln w="22225" cap="rnd" cmpd="sng">
            <a:solidFill>
              <a:schemeClr val="accent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E796A30-D8CD-324F-99B3-4D8BD6703804}"/>
              </a:ext>
            </a:extLst>
          </p:cNvPr>
          <p:cNvSpPr/>
          <p:nvPr/>
        </p:nvSpPr>
        <p:spPr>
          <a:xfrm>
            <a:off x="5650435" y="5659373"/>
            <a:ext cx="858025" cy="4181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4BCA459-E3A3-284E-AB5C-ECA4DA4A6D57}"/>
              </a:ext>
            </a:extLst>
          </p:cNvPr>
          <p:cNvSpPr/>
          <p:nvPr/>
        </p:nvSpPr>
        <p:spPr>
          <a:xfrm>
            <a:off x="342015" y="4608206"/>
            <a:ext cx="1873641" cy="175135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Insight in Modernization Candidates Within weeks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Based on Technology Risk, Size and  Benchmark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Provides Fact-Based Initial Input for Modernization Assignments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AD2E50B-DC57-014C-9A32-081F2ED80996}"/>
              </a:ext>
            </a:extLst>
          </p:cNvPr>
          <p:cNvSpPr/>
          <p:nvPr/>
        </p:nvSpPr>
        <p:spPr>
          <a:xfrm>
            <a:off x="9894728" y="4604274"/>
            <a:ext cx="1873641" cy="175528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Continuous Multi-Year Governance using the Modernization Road Map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Guidance with the Sigrid Platform and Expert Consultancy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 continuous overview of your progress in your modernization program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23" name="Straight Connector 14">
            <a:extLst>
              <a:ext uri="{FF2B5EF4-FFF2-40B4-BE49-F238E27FC236}">
                <a16:creationId xmlns:a16="http://schemas.microsoft.com/office/drawing/2014/main" id="{20E62444-4006-724F-A913-FB3F9472A068}"/>
              </a:ext>
            </a:extLst>
          </p:cNvPr>
          <p:cNvCxnSpPr>
            <a:cxnSpLocks/>
            <a:stCxn id="38" idx="2"/>
            <a:endCxn id="70" idx="3"/>
          </p:cNvCxnSpPr>
          <p:nvPr/>
        </p:nvCxnSpPr>
        <p:spPr>
          <a:xfrm rot="10800000" flipV="1">
            <a:off x="7746597" y="2998631"/>
            <a:ext cx="2491860" cy="2868625"/>
          </a:xfrm>
          <a:prstGeom prst="bentConnector3">
            <a:avLst>
              <a:gd name="adj1" fmla="val 25919"/>
            </a:avLst>
          </a:prstGeom>
          <a:ln w="22225" cap="rnd" cmpd="sng">
            <a:solidFill>
              <a:schemeClr val="accent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5443DFE-0D05-1940-BD5D-83F5CAB76E3C}"/>
              </a:ext>
            </a:extLst>
          </p:cNvPr>
          <p:cNvSpPr/>
          <p:nvPr/>
        </p:nvSpPr>
        <p:spPr>
          <a:xfrm>
            <a:off x="7033095" y="1075206"/>
            <a:ext cx="1873641" cy="185582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 fact-based Modernization Roadmap within two months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Based on SIG’s Unique Architecture Quality Model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Provides detailed per-system modernization scenarios, ready to be used in the transformation program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4BD81F7-BDCF-A144-BCD2-F3D2ABC2A112}"/>
              </a:ext>
            </a:extLst>
          </p:cNvPr>
          <p:cNvSpPr/>
          <p:nvPr/>
        </p:nvSpPr>
        <p:spPr>
          <a:xfrm>
            <a:off x="0" y="6493811"/>
            <a:ext cx="373804" cy="372140"/>
          </a:xfrm>
          <a:prstGeom prst="rect">
            <a:avLst/>
          </a:prstGeom>
          <a:solidFill>
            <a:srgbClr val="DFC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0C06A79-34BE-5947-B21B-C9DE300C0105}"/>
              </a:ext>
            </a:extLst>
          </p:cNvPr>
          <p:cNvSpPr/>
          <p:nvPr/>
        </p:nvSpPr>
        <p:spPr>
          <a:xfrm>
            <a:off x="7988358" y="5679240"/>
            <a:ext cx="858025" cy="4181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74" name="Footer Placeholder 3">
            <a:extLst>
              <a:ext uri="{FF2B5EF4-FFF2-40B4-BE49-F238E27FC236}">
                <a16:creationId xmlns:a16="http://schemas.microsoft.com/office/drawing/2014/main" id="{A155D93F-407B-CD43-B610-142636DA4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387607" cy="23640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txBody>
          <a:bodyPr wrap="none" lIns="0" tIns="3600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000" b="1" kern="1200" cap="all" spc="10" baseline="0" dirty="0">
                <a:solidFill>
                  <a:srgbClr val="B2BEC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18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121" grpId="0" animBg="1"/>
      <p:bldP spid="122" grpId="0" animBg="1"/>
      <p:bldP spid="1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ight Arrow 54">
            <a:extLst>
              <a:ext uri="{FF2B5EF4-FFF2-40B4-BE49-F238E27FC236}">
                <a16:creationId xmlns:a16="http://schemas.microsoft.com/office/drawing/2014/main" id="{5137A122-FBEA-1742-BA77-69F545AC8736}"/>
              </a:ext>
            </a:extLst>
          </p:cNvPr>
          <p:cNvSpPr/>
          <p:nvPr/>
        </p:nvSpPr>
        <p:spPr>
          <a:xfrm>
            <a:off x="7803207" y="3834866"/>
            <a:ext cx="1422401" cy="655970"/>
          </a:xfrm>
          <a:prstGeom prst="rightArrow">
            <a:avLst>
              <a:gd name="adj1" fmla="val 52474"/>
              <a:gd name="adj2" fmla="val 62243"/>
            </a:avLst>
          </a:prstGeom>
          <a:gradFill>
            <a:gsLst>
              <a:gs pos="52000">
                <a:srgbClr val="57C968"/>
              </a:gs>
              <a:gs pos="10000">
                <a:srgbClr val="57C968"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241300" dist="38100" dir="2700000" algn="tl" rotWithShape="0">
              <a:schemeClr val="accent4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7B98A-1D37-EB47-A5C8-6EE15061B1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Key findings – </a:t>
            </a:r>
            <a:r>
              <a:rPr lang="en-US" dirty="0">
                <a:solidFill>
                  <a:schemeClr val="accent3"/>
                </a:solidFill>
              </a:rPr>
              <a:t>Cost estimation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17AE71-FCC3-E142-BF3B-A35E9D87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Cost Estimation model combines Sigrid analysis results with SIG benchmarks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C2AB6C-22EA-C84B-A69B-8ED8B4FA4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E08FD-47BE-0743-8ED6-69C95CED7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txBody>
          <a:bodyPr wrap="none" lIns="0" tIns="3600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000" b="1" kern="1200" cap="all" spc="1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4EE5E8AD-0E47-6E45-B275-4E63022E37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4800" y="1368000"/>
            <a:ext cx="2847369" cy="4950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The Cost Estimation Model (</a:t>
            </a:r>
            <a:r>
              <a:rPr lang="en-US" b="1" dirty="0" err="1"/>
              <a:t>CEM</a:t>
            </a:r>
            <a:r>
              <a:rPr lang="en-US" b="1" dirty="0"/>
              <a:t>) enables translating technical analysis results to cost estimations.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The most important input for the CEM are the maintainability analysis results. This is mandatory. CEM then combines this with </a:t>
            </a:r>
            <a:r>
              <a:rPr lang="en-US" b="1" dirty="0"/>
              <a:t>SIG’s benchmarks </a:t>
            </a:r>
            <a:r>
              <a:rPr lang="en-US" dirty="0"/>
              <a:t>on productivity and maintainability.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Cost estimations form key input for scenario comparison.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E1AA55C1-EE8A-A74A-88AB-60628F1B1773}"/>
              </a:ext>
            </a:extLst>
          </p:cNvPr>
          <p:cNvSpPr/>
          <p:nvPr/>
        </p:nvSpPr>
        <p:spPr>
          <a:xfrm>
            <a:off x="5079004" y="2590633"/>
            <a:ext cx="2996276" cy="1329772"/>
          </a:xfrm>
          <a:prstGeom prst="diamond">
            <a:avLst/>
          </a:prstGeom>
          <a:gradFill>
            <a:gsLst>
              <a:gs pos="0">
                <a:srgbClr val="E0C201"/>
              </a:gs>
              <a:gs pos="93000">
                <a:srgbClr val="D0A6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7230205B-31AD-5D44-B3B0-EECBEA1912BF}"/>
              </a:ext>
            </a:extLst>
          </p:cNvPr>
          <p:cNvSpPr/>
          <p:nvPr/>
        </p:nvSpPr>
        <p:spPr>
          <a:xfrm rot="5400000" flipV="1">
            <a:off x="5161201" y="2520728"/>
            <a:ext cx="1329552" cy="1486418"/>
          </a:xfrm>
          <a:prstGeom prst="triangle">
            <a:avLst/>
          </a:prstGeom>
          <a:gradFill>
            <a:gsLst>
              <a:gs pos="100000">
                <a:srgbClr val="806600"/>
              </a:gs>
              <a:gs pos="0">
                <a:srgbClr val="F1DE6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14BB7099-4E07-EE44-A41E-2C600F6B157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5927333" y="2809739"/>
            <a:ext cx="1245883" cy="1059000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BF3E8A0D-0499-C140-94FB-BD9038D5E442}"/>
              </a:ext>
            </a:extLst>
          </p:cNvPr>
          <p:cNvSpPr/>
          <p:nvPr/>
        </p:nvSpPr>
        <p:spPr>
          <a:xfrm rot="5400000">
            <a:off x="4634891" y="3699603"/>
            <a:ext cx="2386359" cy="1498137"/>
          </a:xfrm>
          <a:prstGeom prst="parallelogram">
            <a:avLst>
              <a:gd name="adj" fmla="val 43913"/>
            </a:avLst>
          </a:prstGeom>
          <a:gradFill>
            <a:gsLst>
              <a:gs pos="0">
                <a:srgbClr val="586B77"/>
              </a:gs>
              <a:gs pos="55000">
                <a:srgbClr val="17323F"/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253B108D-011B-0349-BDC8-530006765974}"/>
              </a:ext>
            </a:extLst>
          </p:cNvPr>
          <p:cNvSpPr/>
          <p:nvPr/>
        </p:nvSpPr>
        <p:spPr>
          <a:xfrm rot="16200000" flipH="1">
            <a:off x="6133030" y="3697205"/>
            <a:ext cx="2386359" cy="1498141"/>
          </a:xfrm>
          <a:prstGeom prst="parallelogram">
            <a:avLst>
              <a:gd name="adj" fmla="val 4425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9F04B5-077E-3F4D-B473-02E85BDD9A5A}"/>
              </a:ext>
            </a:extLst>
          </p:cNvPr>
          <p:cNvCxnSpPr>
            <a:cxnSpLocks/>
          </p:cNvCxnSpPr>
          <p:nvPr/>
        </p:nvCxnSpPr>
        <p:spPr>
          <a:xfrm>
            <a:off x="6579838" y="2595948"/>
            <a:ext cx="0" cy="1328076"/>
          </a:xfrm>
          <a:prstGeom prst="line">
            <a:avLst/>
          </a:prstGeom>
          <a:ln w="12700">
            <a:gradFill>
              <a:gsLst>
                <a:gs pos="0">
                  <a:srgbClr val="D0A600">
                    <a:alpha val="74000"/>
                  </a:srgbClr>
                </a:gs>
                <a:gs pos="100000">
                  <a:srgbClr val="524702">
                    <a:alpha val="95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6E1D2B65-CBD3-6849-8FFA-E3F2C87C0950}"/>
              </a:ext>
            </a:extLst>
          </p:cNvPr>
          <p:cNvSpPr/>
          <p:nvPr/>
        </p:nvSpPr>
        <p:spPr>
          <a:xfrm>
            <a:off x="5121399" y="2590368"/>
            <a:ext cx="2945924" cy="1330037"/>
          </a:xfrm>
          <a:prstGeom prst="diamond">
            <a:avLst/>
          </a:prstGeom>
          <a:gradFill>
            <a:gsLst>
              <a:gs pos="50000">
                <a:srgbClr val="E0C201">
                  <a:alpha val="0"/>
                </a:srgbClr>
              </a:gs>
              <a:gs pos="100000">
                <a:srgbClr val="8066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A6C4506E-F159-024C-9D2B-55CEB186C9B9}"/>
              </a:ext>
            </a:extLst>
          </p:cNvPr>
          <p:cNvSpPr/>
          <p:nvPr/>
        </p:nvSpPr>
        <p:spPr>
          <a:xfrm rot="5400000">
            <a:off x="5418989" y="2912513"/>
            <a:ext cx="826537" cy="1498137"/>
          </a:xfrm>
          <a:prstGeom prst="parallelogram">
            <a:avLst>
              <a:gd name="adj" fmla="val 8146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2F27295-6EFA-0345-8F08-6B563F06E3DD}"/>
              </a:ext>
            </a:extLst>
          </p:cNvPr>
          <p:cNvSpPr/>
          <p:nvPr/>
        </p:nvSpPr>
        <p:spPr>
          <a:xfrm rot="16200000" flipH="1">
            <a:off x="6915922" y="2916938"/>
            <a:ext cx="826537" cy="1498137"/>
          </a:xfrm>
          <a:prstGeom prst="parallelogram">
            <a:avLst>
              <a:gd name="adj" fmla="val 8146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B5025897-2A61-BF48-A538-F0F8D83E93B4}"/>
              </a:ext>
            </a:extLst>
          </p:cNvPr>
          <p:cNvSpPr/>
          <p:nvPr/>
        </p:nvSpPr>
        <p:spPr>
          <a:xfrm>
            <a:off x="5078637" y="2586000"/>
            <a:ext cx="2993738" cy="676206"/>
          </a:xfrm>
          <a:custGeom>
            <a:avLst/>
            <a:gdLst>
              <a:gd name="connsiteX0" fmla="*/ 1120135 w 2240270"/>
              <a:gd name="connsiteY0" fmla="*/ 0 h 514231"/>
              <a:gd name="connsiteX1" fmla="*/ 2240270 w 2240270"/>
              <a:gd name="connsiteY1" fmla="*/ 505723 h 514231"/>
              <a:gd name="connsiteX2" fmla="*/ 2221427 w 2240270"/>
              <a:gd name="connsiteY2" fmla="*/ 514231 h 514231"/>
              <a:gd name="connsiteX3" fmla="*/ 1120135 w 2240270"/>
              <a:gd name="connsiteY3" fmla="*/ 17015 h 514231"/>
              <a:gd name="connsiteX4" fmla="*/ 18844 w 2240270"/>
              <a:gd name="connsiteY4" fmla="*/ 514231 h 514231"/>
              <a:gd name="connsiteX5" fmla="*/ 0 w 2240270"/>
              <a:gd name="connsiteY5" fmla="*/ 505723 h 514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0270" h="514231">
                <a:moveTo>
                  <a:pt x="1120135" y="0"/>
                </a:moveTo>
                <a:lnTo>
                  <a:pt x="2240270" y="505723"/>
                </a:lnTo>
                <a:lnTo>
                  <a:pt x="2221427" y="514231"/>
                </a:lnTo>
                <a:lnTo>
                  <a:pt x="1120135" y="17015"/>
                </a:lnTo>
                <a:lnTo>
                  <a:pt x="18844" y="514231"/>
                </a:lnTo>
                <a:lnTo>
                  <a:pt x="0" y="505723"/>
                </a:lnTo>
                <a:close/>
              </a:path>
            </a:pathLst>
          </a:custGeom>
          <a:solidFill>
            <a:srgbClr val="D0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8B09AAF-2C21-6E49-905B-A3A62EB84501}"/>
              </a:ext>
            </a:extLst>
          </p:cNvPr>
          <p:cNvCxnSpPr>
            <a:cxnSpLocks/>
          </p:cNvCxnSpPr>
          <p:nvPr/>
        </p:nvCxnSpPr>
        <p:spPr>
          <a:xfrm flipH="1" flipV="1">
            <a:off x="5072227" y="4165225"/>
            <a:ext cx="1499248" cy="661403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2D027F-F0AB-634F-8339-767F5ABDCDDF}"/>
              </a:ext>
            </a:extLst>
          </p:cNvPr>
          <p:cNvCxnSpPr>
            <a:cxnSpLocks/>
          </p:cNvCxnSpPr>
          <p:nvPr/>
        </p:nvCxnSpPr>
        <p:spPr>
          <a:xfrm flipH="1">
            <a:off x="6562877" y="4155650"/>
            <a:ext cx="1511327" cy="670050"/>
          </a:xfrm>
          <a:prstGeom prst="line">
            <a:avLst/>
          </a:prstGeom>
          <a:ln w="19050">
            <a:gradFill>
              <a:gsLst>
                <a:gs pos="66000">
                  <a:schemeClr val="accent4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c 52">
            <a:extLst>
              <a:ext uri="{FF2B5EF4-FFF2-40B4-BE49-F238E27FC236}">
                <a16:creationId xmlns:a16="http://schemas.microsoft.com/office/drawing/2014/main" id="{95B2D585-67CB-BF4C-B950-7E96C38B9198}"/>
              </a:ext>
            </a:extLst>
          </p:cNvPr>
          <p:cNvSpPr/>
          <p:nvPr/>
        </p:nvSpPr>
        <p:spPr>
          <a:xfrm rot="7200000" flipH="1">
            <a:off x="7518488" y="4271564"/>
            <a:ext cx="569438" cy="1631518"/>
          </a:xfrm>
          <a:prstGeom prst="arc">
            <a:avLst>
              <a:gd name="adj1" fmla="val 16312158"/>
              <a:gd name="adj2" fmla="val 2410627"/>
            </a:avLst>
          </a:prstGeom>
          <a:ln w="190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EDF8416-E011-C846-9769-2A0C09F54F8B}"/>
              </a:ext>
            </a:extLst>
          </p:cNvPr>
          <p:cNvSpPr txBox="1"/>
          <p:nvPr/>
        </p:nvSpPr>
        <p:spPr>
          <a:xfrm>
            <a:off x="7803207" y="5521661"/>
            <a:ext cx="1422401" cy="440231"/>
          </a:xfrm>
          <a:prstGeom prst="rect">
            <a:avLst/>
          </a:prstGeom>
          <a:noFill/>
        </p:spPr>
        <p:txBody>
          <a:bodyPr wrap="none" lIns="90000" rtlCol="0" anchor="t">
            <a:noAutofit/>
          </a:bodyPr>
          <a:lstStyle/>
          <a:p>
            <a:pPr algn="l">
              <a:lnSpc>
                <a:spcPct val="113000"/>
              </a:lnSpc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Configuration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AABA69-2D22-F945-9F0A-F21D4794A943}"/>
              </a:ext>
            </a:extLst>
          </p:cNvPr>
          <p:cNvSpPr txBox="1"/>
          <p:nvPr/>
        </p:nvSpPr>
        <p:spPr>
          <a:xfrm>
            <a:off x="4638252" y="1962027"/>
            <a:ext cx="185707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Language productivity </a:t>
            </a:r>
            <a:r>
              <a:rPr lang="en-US" sz="1400" dirty="0">
                <a:solidFill>
                  <a:schemeClr val="accent1"/>
                </a:solidFill>
              </a:rPr>
              <a:t>benchmark</a:t>
            </a:r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58EB8A2E-4250-374D-9C6F-751709832BB3}"/>
              </a:ext>
            </a:extLst>
          </p:cNvPr>
          <p:cNvSpPr/>
          <p:nvPr/>
        </p:nvSpPr>
        <p:spPr>
          <a:xfrm rot="2987567">
            <a:off x="6604893" y="2105254"/>
            <a:ext cx="453707" cy="1104183"/>
          </a:xfrm>
          <a:prstGeom prst="arc">
            <a:avLst>
              <a:gd name="adj1" fmla="val 17800726"/>
              <a:gd name="adj2" fmla="val 3079022"/>
            </a:avLst>
          </a:prstGeom>
          <a:ln w="19050">
            <a:solidFill>
              <a:srgbClr val="80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B85841F-6683-CF40-9932-8828AE41F11E}"/>
              </a:ext>
            </a:extLst>
          </p:cNvPr>
          <p:cNvGrpSpPr/>
          <p:nvPr/>
        </p:nvGrpSpPr>
        <p:grpSpPr>
          <a:xfrm>
            <a:off x="7243408" y="3970416"/>
            <a:ext cx="404550" cy="608645"/>
            <a:chOff x="6766330" y="3866689"/>
            <a:chExt cx="404550" cy="608645"/>
          </a:xfrm>
          <a:effectLst/>
        </p:grpSpPr>
        <p:sp>
          <p:nvSpPr>
            <p:cNvPr id="64" name="Parallelogram 63">
              <a:extLst>
                <a:ext uri="{FF2B5EF4-FFF2-40B4-BE49-F238E27FC236}">
                  <a16:creationId xmlns:a16="http://schemas.microsoft.com/office/drawing/2014/main" id="{0921C6FF-D373-6247-B405-01819C3C7E24}"/>
                </a:ext>
              </a:extLst>
            </p:cNvPr>
            <p:cNvSpPr/>
            <p:nvPr/>
          </p:nvSpPr>
          <p:spPr>
            <a:xfrm rot="16200000" flipV="1">
              <a:off x="6664282" y="3968737"/>
              <a:ext cx="608645" cy="404550"/>
            </a:xfrm>
            <a:prstGeom prst="parallelogram">
              <a:avLst>
                <a:gd name="adj" fmla="val 43700"/>
              </a:avLst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25400" dir="13500000" algn="b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26E2B5FF-9F70-2242-8C9E-812ADBC59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100000"/>
              <a:alphaModFix amt="80000"/>
            </a:blip>
            <a:stretch>
              <a:fillRect/>
            </a:stretch>
          </p:blipFill>
          <p:spPr>
            <a:xfrm>
              <a:off x="6817345" y="4000299"/>
              <a:ext cx="324000" cy="324000"/>
            </a:xfrm>
            <a:prstGeom prst="rect">
              <a:avLst/>
            </a:prstGeom>
            <a:scene3d>
              <a:camera prst="perspectiveContrastingRightFacing">
                <a:rot lat="1200000" lon="18963666" rev="213211"/>
              </a:camera>
              <a:lightRig rig="threePt" dir="t"/>
            </a:scene3d>
          </p:spPr>
        </p:pic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CE691106-5872-9244-8C2C-32361B782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388" y="1751935"/>
            <a:ext cx="306703" cy="20446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1905CB36-76AE-DA4B-813A-19091F0BF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874" y="1745715"/>
            <a:ext cx="306703" cy="204469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1C339567-966E-5548-A3E1-78F848309A8F}"/>
              </a:ext>
            </a:extLst>
          </p:cNvPr>
          <p:cNvSpPr txBox="1"/>
          <p:nvPr/>
        </p:nvSpPr>
        <p:spPr>
          <a:xfrm>
            <a:off x="6731540" y="1962027"/>
            <a:ext cx="1669471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Maintainability </a:t>
            </a:r>
            <a:r>
              <a:rPr lang="en-US" sz="1400" dirty="0">
                <a:solidFill>
                  <a:schemeClr val="accent1"/>
                </a:solidFill>
              </a:rPr>
              <a:t>benchmark</a:t>
            </a:r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8B41564C-FA6B-E241-8C5D-1056084FFFC4}"/>
              </a:ext>
            </a:extLst>
          </p:cNvPr>
          <p:cNvSpPr/>
          <p:nvPr/>
        </p:nvSpPr>
        <p:spPr>
          <a:xfrm rot="18545569" flipH="1">
            <a:off x="6059440" y="2066237"/>
            <a:ext cx="519130" cy="1104183"/>
          </a:xfrm>
          <a:prstGeom prst="arc">
            <a:avLst>
              <a:gd name="adj1" fmla="val 18116925"/>
              <a:gd name="adj2" fmla="val 3079022"/>
            </a:avLst>
          </a:prstGeom>
          <a:ln w="19050">
            <a:solidFill>
              <a:srgbClr val="80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A8D9DE88-D137-6A46-BF49-1001C1A3E343}"/>
              </a:ext>
            </a:extLst>
          </p:cNvPr>
          <p:cNvSpPr/>
          <p:nvPr/>
        </p:nvSpPr>
        <p:spPr>
          <a:xfrm>
            <a:off x="5117973" y="2598381"/>
            <a:ext cx="2945924" cy="1330037"/>
          </a:xfrm>
          <a:prstGeom prst="diamond">
            <a:avLst/>
          </a:prstGeom>
          <a:gradFill>
            <a:gsLst>
              <a:gs pos="45000">
                <a:srgbClr val="E0C201">
                  <a:alpha val="0"/>
                </a:srgbClr>
              </a:gs>
              <a:gs pos="98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63AE8408-4A3A-6445-85CA-50DA808E1E7D}"/>
              </a:ext>
            </a:extLst>
          </p:cNvPr>
          <p:cNvSpPr/>
          <p:nvPr/>
        </p:nvSpPr>
        <p:spPr>
          <a:xfrm rot="5400000">
            <a:off x="5097932" y="4020495"/>
            <a:ext cx="1355507" cy="863067"/>
          </a:xfrm>
          <a:prstGeom prst="parallelogram">
            <a:avLst>
              <a:gd name="adj" fmla="val 44398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  <a:effectLst>
            <a:innerShdw blurRad="330200" dist="381000" dir="36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226E3AA-BFAE-264C-B4C3-9DCEE417B0BE}"/>
              </a:ext>
            </a:extLst>
          </p:cNvPr>
          <p:cNvSpPr txBox="1"/>
          <p:nvPr/>
        </p:nvSpPr>
        <p:spPr>
          <a:xfrm>
            <a:off x="3795639" y="5387926"/>
            <a:ext cx="230444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Software metric results 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(e.g. Maintainability)</a:t>
            </a:r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3AD1255A-0D09-EE44-9D63-4C936D2D9887}"/>
              </a:ext>
            </a:extLst>
          </p:cNvPr>
          <p:cNvSpPr/>
          <p:nvPr/>
        </p:nvSpPr>
        <p:spPr>
          <a:xfrm rot="14869025">
            <a:off x="5025208" y="4674616"/>
            <a:ext cx="964482" cy="1456519"/>
          </a:xfrm>
          <a:prstGeom prst="arc">
            <a:avLst>
              <a:gd name="adj1" fmla="val 17571897"/>
              <a:gd name="adj2" fmla="val 19555005"/>
            </a:avLst>
          </a:prstGeom>
          <a:ln w="19050">
            <a:gradFill>
              <a:gsLst>
                <a:gs pos="0">
                  <a:schemeClr val="bg1"/>
                </a:gs>
                <a:gs pos="100000">
                  <a:schemeClr val="bg1"/>
                </a:gs>
              </a:gsLst>
              <a:lin ang="5400000" scaled="1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A15D27-A2E0-1544-8335-A12B0B22FA3B}"/>
              </a:ext>
            </a:extLst>
          </p:cNvPr>
          <p:cNvGrpSpPr/>
          <p:nvPr/>
        </p:nvGrpSpPr>
        <p:grpSpPr>
          <a:xfrm>
            <a:off x="4860311" y="4084788"/>
            <a:ext cx="1320198" cy="1054052"/>
            <a:chOff x="4776551" y="4119688"/>
            <a:chExt cx="1320198" cy="105405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92B95C8-BDD4-1146-9798-FC02D3B575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7332" y="4464161"/>
              <a:ext cx="459417" cy="182553"/>
            </a:xfrm>
            <a:prstGeom prst="straightConnector1">
              <a:avLst/>
            </a:prstGeom>
            <a:ln w="60325">
              <a:gradFill>
                <a:gsLst>
                  <a:gs pos="0">
                    <a:schemeClr val="bg1">
                      <a:alpha val="0"/>
                    </a:schemeClr>
                  </a:gs>
                  <a:gs pos="58000">
                    <a:schemeClr val="bg1">
                      <a:alpha val="80000"/>
                    </a:schemeClr>
                  </a:gs>
                </a:gsLst>
                <a:lin ang="1800000" scaled="0"/>
              </a:gradFill>
              <a:tailEnd type="triangle"/>
            </a:ln>
            <a:scene3d>
              <a:camera prst="orthographicFront">
                <a:rot lat="0" lon="2400000" rev="2142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5B67A9C-8C7C-5D46-B4CC-F49A58235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76551" y="4119688"/>
              <a:ext cx="1036484" cy="1054052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A0599B3-F474-9A42-A7F7-59AB35D845A2}"/>
              </a:ext>
            </a:extLst>
          </p:cNvPr>
          <p:cNvGrpSpPr/>
          <p:nvPr/>
        </p:nvGrpSpPr>
        <p:grpSpPr>
          <a:xfrm>
            <a:off x="7229635" y="4505723"/>
            <a:ext cx="448277" cy="691525"/>
            <a:chOff x="7229635" y="4467623"/>
            <a:chExt cx="448277" cy="69152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92A3E72-8850-D84D-97D3-722AD21660DB}"/>
                </a:ext>
              </a:extLst>
            </p:cNvPr>
            <p:cNvGrpSpPr/>
            <p:nvPr/>
          </p:nvGrpSpPr>
          <p:grpSpPr>
            <a:xfrm>
              <a:off x="7229635" y="4613881"/>
              <a:ext cx="128366" cy="545267"/>
              <a:chOff x="7229635" y="4613881"/>
              <a:chExt cx="128366" cy="545267"/>
            </a:xfrm>
          </p:grpSpPr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D25CFAC8-0AC7-C249-ADEF-A47E6C7FA912}"/>
                  </a:ext>
                </a:extLst>
              </p:cNvPr>
              <p:cNvSpPr/>
              <p:nvPr/>
            </p:nvSpPr>
            <p:spPr>
              <a:xfrm>
                <a:off x="7229635" y="4613881"/>
                <a:ext cx="128366" cy="545267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4E0E835-A03D-2942-91B9-4015231D31B1}"/>
                  </a:ext>
                </a:extLst>
              </p:cNvPr>
              <p:cNvSpPr/>
              <p:nvPr/>
            </p:nvSpPr>
            <p:spPr>
              <a:xfrm>
                <a:off x="7249431" y="4665799"/>
                <a:ext cx="89983" cy="8998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6868B29-3372-9040-8637-FB79DB1C4E0F}"/>
                </a:ext>
              </a:extLst>
            </p:cNvPr>
            <p:cNvGrpSpPr/>
            <p:nvPr/>
          </p:nvGrpSpPr>
          <p:grpSpPr>
            <a:xfrm>
              <a:off x="7392240" y="4542056"/>
              <a:ext cx="128366" cy="545267"/>
              <a:chOff x="7392240" y="4542056"/>
              <a:chExt cx="128366" cy="545267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DDDA38A0-B408-7F40-93AD-512728FCFFD1}"/>
                  </a:ext>
                </a:extLst>
              </p:cNvPr>
              <p:cNvSpPr/>
              <p:nvPr/>
            </p:nvSpPr>
            <p:spPr>
              <a:xfrm>
                <a:off x="7392240" y="4542056"/>
                <a:ext cx="128366" cy="545267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866759E-9D39-F74B-A6A9-2E8B822437D6}"/>
                  </a:ext>
                </a:extLst>
              </p:cNvPr>
              <p:cNvSpPr/>
              <p:nvPr/>
            </p:nvSpPr>
            <p:spPr>
              <a:xfrm>
                <a:off x="7412036" y="4982760"/>
                <a:ext cx="89983" cy="8998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469AF4C-8970-314C-86F0-CC60081B6B3A}"/>
                </a:ext>
              </a:extLst>
            </p:cNvPr>
            <p:cNvGrpSpPr/>
            <p:nvPr/>
          </p:nvGrpSpPr>
          <p:grpSpPr>
            <a:xfrm>
              <a:off x="7549546" y="4467623"/>
              <a:ext cx="128366" cy="545267"/>
              <a:chOff x="7549546" y="4467623"/>
              <a:chExt cx="128366" cy="545267"/>
            </a:xfrm>
          </p:grpSpPr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C5232F7C-1C5B-5C4B-ABFA-C7D5C7B67E90}"/>
                  </a:ext>
                </a:extLst>
              </p:cNvPr>
              <p:cNvSpPr/>
              <p:nvPr/>
            </p:nvSpPr>
            <p:spPr>
              <a:xfrm>
                <a:off x="7549546" y="4467623"/>
                <a:ext cx="128366" cy="545267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90C72879-F1A8-B649-9079-79685ABC19B1}"/>
                  </a:ext>
                </a:extLst>
              </p:cNvPr>
              <p:cNvSpPr/>
              <p:nvPr/>
            </p:nvSpPr>
            <p:spPr>
              <a:xfrm>
                <a:off x="7569342" y="4656048"/>
                <a:ext cx="89983" cy="8998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14330B-C56C-634D-916E-29BA18E6FC14}"/>
              </a:ext>
            </a:extLst>
          </p:cNvPr>
          <p:cNvGrpSpPr/>
          <p:nvPr/>
        </p:nvGrpSpPr>
        <p:grpSpPr>
          <a:xfrm>
            <a:off x="9361589" y="3840047"/>
            <a:ext cx="2043473" cy="587979"/>
            <a:chOff x="9361589" y="3840047"/>
            <a:chExt cx="2043473" cy="587979"/>
          </a:xfrm>
          <a:effectLst>
            <a:outerShdw blurRad="317500" sx="102000" sy="102000" algn="ctr" rotWithShape="0">
              <a:prstClr val="black">
                <a:alpha val="20000"/>
              </a:prstClr>
            </a:outerShdw>
          </a:effectLst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2BA20F0-0E5D-B34A-B308-8B0A50390FFA}"/>
                </a:ext>
              </a:extLst>
            </p:cNvPr>
            <p:cNvSpPr/>
            <p:nvPr/>
          </p:nvSpPr>
          <p:spPr>
            <a:xfrm>
              <a:off x="9363200" y="3840047"/>
              <a:ext cx="2041862" cy="587979"/>
            </a:xfrm>
            <a:prstGeom prst="rect">
              <a:avLst/>
            </a:prstGeom>
            <a:solidFill>
              <a:srgbClr val="57C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tIns="108000" rIns="108000" bIns="72000" rtlCol="0" anchor="ctr"/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solidFill>
                    <a:schemeClr val="bg1"/>
                  </a:solidFill>
                </a:rPr>
                <a:t>Development effort estimations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C8E6EB14-5EA5-2448-B95A-770C94B25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100000"/>
            </a:blip>
            <a:stretch>
              <a:fillRect/>
            </a:stretch>
          </p:blipFill>
          <p:spPr>
            <a:xfrm>
              <a:off x="9361589" y="3928713"/>
              <a:ext cx="443858" cy="3772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30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075 0.06412 L 5E-6 -3.7037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-32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1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1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6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3" grpId="0" animBg="1"/>
      <p:bldP spid="54" grpId="0"/>
      <p:bldP spid="57" grpId="0"/>
      <p:bldP spid="58" grpId="0" animBg="1"/>
      <p:bldP spid="76" grpId="0"/>
      <p:bldP spid="77" grpId="0" animBg="1"/>
      <p:bldP spid="80" grpId="0"/>
      <p:bldP spid="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DF466E-D479-3CDB-520B-7A4B78107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FD1C6-C494-FC62-82C3-C6328C2ACD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05790" y="169213"/>
            <a:ext cx="9639877" cy="504206"/>
          </a:xfrm>
        </p:spPr>
        <p:txBody>
          <a:bodyPr/>
          <a:lstStyle/>
          <a:p>
            <a:r>
              <a:rPr lang="en-US" dirty="0"/>
              <a:t>Key findings – </a:t>
            </a:r>
            <a:r>
              <a:rPr lang="en-US" dirty="0">
                <a:solidFill>
                  <a:schemeClr val="accent3"/>
                </a:solidFill>
              </a:rPr>
              <a:t>Cost estimation</a:t>
            </a:r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7CD9AF-ACFE-6D22-FD02-CD29B7ED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 modernization candidates, prioritized based on estimated technical benefits and effort</a:t>
            </a:r>
          </a:p>
        </p:txBody>
      </p:sp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712C4A9F-525C-FF71-4862-143F8CB59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34136"/>
              </p:ext>
            </p:extLst>
          </p:nvPr>
        </p:nvGraphicFramePr>
        <p:xfrm>
          <a:off x="514800" y="1466791"/>
          <a:ext cx="11230868" cy="23742720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443291">
                  <a:extLst>
                    <a:ext uri="{9D8B030D-6E8A-4147-A177-3AD203B41FA5}">
                      <a16:colId xmlns:a16="http://schemas.microsoft.com/office/drawing/2014/main" val="1413959097"/>
                    </a:ext>
                  </a:extLst>
                </a:gridCol>
                <a:gridCol w="3083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860417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475028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7956662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49696306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996317199"/>
                    </a:ext>
                  </a:extLst>
                </a:gridCol>
                <a:gridCol w="1188504">
                  <a:extLst>
                    <a:ext uri="{9D8B030D-6E8A-4147-A177-3AD203B41FA5}">
                      <a16:colId xmlns:a16="http://schemas.microsoft.com/office/drawing/2014/main" val="144622969"/>
                    </a:ext>
                  </a:extLst>
                </a:gridCol>
              </a:tblGrid>
              <a:tr h="36777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0" i="0" noProof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#</a:t>
                      </a:r>
                    </a:p>
                  </a:txBody>
                  <a:tcPr marL="108000" marR="108000" marT="90000" marB="90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1" noProof="0">
                          <a:solidFill>
                            <a:schemeClr val="bg1"/>
                          </a:solidFill>
                          <a:latin typeface="+mn-lt"/>
                        </a:rPr>
                        <a:t>System</a:t>
                      </a:r>
                      <a:endParaRPr lang="nl-NL" sz="1400" b="1" i="0" noProof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90000" marB="90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>
                          <a:solidFill>
                            <a:schemeClr val="bg1"/>
                          </a:solidFill>
                          <a:latin typeface="+mn-lt"/>
                        </a:rPr>
                        <a:t>Business criticality</a:t>
                      </a:r>
                      <a:endParaRPr lang="nl-NL" sz="1400" b="1" i="0" noProof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i="0" noProof="0" err="1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Volume</a:t>
                      </a:r>
                      <a:endParaRPr lang="nl-NL" sz="1400" b="1" i="0" noProof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i="0" noProof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Activity</a:t>
                      </a:r>
                      <a:br>
                        <a:rPr lang="nl-NL" sz="1400" b="1" i="0" noProof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</a:br>
                      <a:r>
                        <a:rPr lang="nl-NL" sz="1400" b="1" i="0" noProof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last year</a:t>
                      </a: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i="0" noProof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Technical debt</a:t>
                      </a: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i="0" noProof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Scenario</a:t>
                      </a: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i="0" noProof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Estimated change speed increase</a:t>
                      </a: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i="0" noProof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Estimated effort</a:t>
                      </a: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MODERNIZATION_N_1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MODERNIZATION_SYSTEM_1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MODERNIZATION_BUSINESS_1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MODERNIZATION_PY_1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MODERNIZATION_ACTIVITY_1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MODERNIZATION_TECHNICAL_DEBT_1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MODERNIZATION_SCENARIO_1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MODERNIZATION_CHANGE_SPEED_1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MODERNIZATION_EFFORT_1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MODERNIZATION_N_2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MODERNIZATION_SYSTEM_2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MODERNIZATION_BUSINESS_2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MODERNIZATION_PY_2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MODERNIZATION_ACTIVITY_2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MODERNIZATION_TECHNICAL_DEBT_2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MODERNIZATION_SCENARIO_2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MODERNIZATION_CHANGE_SPEED_2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MODERNIZATION_EFFORT_2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MODERNIZATION_N_3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MODERNIZATION_SYSTEM_3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MODERNIZATION_BUSINESS_3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MODERNIZATION_PY_3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MODERNIZATION_ACTIVITY_3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MODERNIZATION_TECHNICAL_DEBT_3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MODERNIZATION_SCENARIO_3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MODERNIZATION_CHANGE_SPEED_3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MODERNIZATION_EFFORT_3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MODERNIZATION_N_4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MODERNIZATION_SYSTEM_4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MODERNIZATION_BUSINESS_4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MODERNIZATION_PY_4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MODERNIZATION_ACTIVITY_4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MODERNIZATION_TECHNICAL_DEBT_4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MODERNIZATION_SCENARIO_4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MODERNIZATION_CHANGE_SPEED_4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MODERNIZATION_EFFORT_4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MODERNIZATION_N_5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MODERNIZATION_SYSTEM_5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MODERNIZATION_BUSINESS_5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MODERNIZATION_PY_5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MODERNIZATION_ACTIVITY_5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MODERNIZATION_TECHNICAL_DEBT_5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MODERNIZATION_SCENARIO_5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MODERNIZATION_CHANGE_SPEED_5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MODERNIZATION_EFFORT_5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811833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MODERNIZATION_N_6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MODERNIZATION_SYSTEM_6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MODERNIZATION_BUSINESS_6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MODERNIZATION_PY_6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MODERNIZATION_ACTIVITY_6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MODERNIZATION_TECHNICAL_DEBT_6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MODERNIZATION_SCENARIO_6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MODERNIZATION_CHANGE_SPEED_6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MODERNIZATION_EFFORT_6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650327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MODERNIZATION_N_7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MODERNIZATION_SYSTEM_7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MODERNIZATION_BUSINESS_7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MODERNIZATION_PY_7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MODERNIZATION_ACTIVITY_7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MODERNIZATION_TECHNICAL_DEBT_7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MODERNIZATION_SCENARIO_7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MODERNIZATION_CHANGE_SPEED_7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MODERNIZATION_EFFORT_7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375208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MODERNIZATION_N_8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MODERNIZATION_SYSTEM_8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MODERNIZATION_BUSINESS_8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MODERNIZATION_PY_8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MODERNIZATION_ACTIVITY_8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MODERNIZATION_TECHNICAL_DEBT_8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MODERNIZATION_SCENARIO_8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MODERNIZATION_CHANGE_SPEED_8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MODERNIZATION_EFFORT_8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610944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MODERNIZATION_N_9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MODERNIZATION_SYSTEM_9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MODERNIZATION_BUSINESS_9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MODERNIZATION_PY_9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MODERNIZATION_ACTIVITY_9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MODERNIZATION_TECHNICAL_DEBT_9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MODERNIZATION_SCENARIO_9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MODERNIZATION_CHANGE_SPEED_9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MODERNIZATION_EFFORT_9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633309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MODERNIZATION_N_10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MODERNIZATION_SYSTEM_10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MODERNIZATION_BUSINESS_10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MODERNIZATION_PY_10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MODERNIZATION_ACTIVITY_10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MODERNIZATION_TECHNICAL_DEBT_10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MODERNIZATION_SCENARIO_10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MODERNIZATION_CHANGE_SPEED_10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MODERNIZATION_EFFORT_10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8195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4707320-1A54-86A3-7DF0-F901F78775F8}"/>
              </a:ext>
            </a:extLst>
          </p:cNvPr>
          <p:cNvSpPr txBox="1"/>
          <p:nvPr/>
        </p:nvSpPr>
        <p:spPr>
          <a:xfrm>
            <a:off x="478224" y="6317714"/>
            <a:ext cx="6481667" cy="32233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400" i="1" dirty="0" err="1">
                <a:solidFill>
                  <a:schemeClr val="tx2"/>
                </a:solidFill>
              </a:rPr>
              <a:t>Modernization analysis was performed on MODERNIZATION_SYSTEM_COUNT systems.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3EED6C-657E-7099-71C4-FD0C6139E50E}"/>
              </a:ext>
            </a:extLst>
          </p:cNvPr>
          <p:cNvSpPr txBox="1"/>
          <p:nvPr/>
        </p:nvSpPr>
        <p:spPr>
          <a:xfrm>
            <a:off x="3958841" y="1138248"/>
            <a:ext cx="1196310" cy="289503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200" b="1" dirty="0" err="1">
                <a:solidFill>
                  <a:schemeClr val="tx2"/>
                </a:solidFill>
              </a:rPr>
              <a:t>CURRENT STATE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0DB798-FA76-9B14-5FDF-A59E36050CC7}"/>
              </a:ext>
            </a:extLst>
          </p:cNvPr>
          <p:cNvCxnSpPr>
            <a:cxnSpLocks/>
          </p:cNvCxnSpPr>
          <p:nvPr/>
        </p:nvCxnSpPr>
        <p:spPr>
          <a:xfrm>
            <a:off x="4052807" y="1406672"/>
            <a:ext cx="3566700" cy="0"/>
          </a:xfrm>
          <a:prstGeom prst="line">
            <a:avLst/>
          </a:prstGeom>
          <a:ln w="254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09977C-9B37-B465-BD89-5F57AD3E3CB9}"/>
              </a:ext>
            </a:extLst>
          </p:cNvPr>
          <p:cNvCxnSpPr>
            <a:cxnSpLocks/>
          </p:cNvCxnSpPr>
          <p:nvPr/>
        </p:nvCxnSpPr>
        <p:spPr>
          <a:xfrm>
            <a:off x="7710407" y="1406672"/>
            <a:ext cx="4035259" cy="0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9F55D8-8B2C-4187-3FF2-F344D659CEDF}"/>
              </a:ext>
            </a:extLst>
          </p:cNvPr>
          <p:cNvSpPr txBox="1"/>
          <p:nvPr/>
        </p:nvSpPr>
        <p:spPr>
          <a:xfrm>
            <a:off x="7619507" y="1138248"/>
            <a:ext cx="1992746" cy="289503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200" b="1" dirty="0" err="1">
                <a:solidFill>
                  <a:schemeClr val="accent3"/>
                </a:solidFill>
              </a:rPr>
              <a:t>MODERNIZATION SCENARIO</a:t>
            </a:r>
          </a:p>
        </p:txBody>
      </p:sp>
    </p:spTree>
    <p:extLst>
      <p:ext uri="{BB962C8B-B14F-4D97-AF65-F5344CB8AC3E}">
        <p14:creationId xmlns:p14="http://schemas.microsoft.com/office/powerpoint/2010/main" val="146098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230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IG 2020">
      <a:dk1>
        <a:srgbClr val="657484"/>
      </a:dk1>
      <a:lt1>
        <a:srgbClr val="FFFFFF"/>
      </a:lt1>
      <a:dk2>
        <a:srgbClr val="1F354B"/>
      </a:dk2>
      <a:lt2>
        <a:srgbClr val="EFF3F8"/>
      </a:lt2>
      <a:accent1>
        <a:srgbClr val="1F354B"/>
      </a:accent1>
      <a:accent2>
        <a:srgbClr val="DFC101"/>
      </a:accent2>
      <a:accent3>
        <a:srgbClr val="04ABC8"/>
      </a:accent3>
      <a:accent4>
        <a:srgbClr val="8269A4"/>
      </a:accent4>
      <a:accent5>
        <a:srgbClr val="C5CD58"/>
      </a:accent5>
      <a:accent6>
        <a:srgbClr val="D45200"/>
      </a:accent6>
      <a:hlink>
        <a:srgbClr val="08ACC8"/>
      </a:hlink>
      <a:folHlink>
        <a:srgbClr val="00ADC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108000" tIns="72000" rIns="108000" bIns="72000" rtlCol="0" anchor="ctr"/>
      <a:lstStyle>
        <a:defPPr algn="ctr"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B3BECD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0000" rtlCol="0" anchor="t">
        <a:spAutoFit/>
      </a:bodyPr>
      <a:lstStyle>
        <a:defPPr algn="l">
          <a:lnSpc>
            <a:spcPct val="113000"/>
          </a:lnSpc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87A88162-E9FA-E744-BFFA-BC08FDA9AD0B}" vid="{A5F00ED1-E9E7-C44B-A961-D0FA0EAA5A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8B4EB28540854BB4092730D7F67224" ma:contentTypeVersion="13" ma:contentTypeDescription="Create a new document." ma:contentTypeScope="" ma:versionID="07d6997c7358ecc3b6f0d78039f1ac55">
  <xsd:schema xmlns:xsd="http://www.w3.org/2001/XMLSchema" xmlns:xs="http://www.w3.org/2001/XMLSchema" xmlns:p="http://schemas.microsoft.com/office/2006/metadata/properties" xmlns:ns2="fa937df2-abe2-4d38-b5f4-c228acba3827" xmlns:ns3="bc8ba18a-4a58-4ad2-bfc0-6516af8e7dc2" targetNamespace="http://schemas.microsoft.com/office/2006/metadata/properties" ma:root="true" ma:fieldsID="a7d20d2c9a349b6838acf4b79389f2fd" ns2:_="" ns3:_="">
    <xsd:import namespace="fa937df2-abe2-4d38-b5f4-c228acba3827"/>
    <xsd:import namespace="bc8ba18a-4a58-4ad2-bfc0-6516af8e7d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937df2-abe2-4d38-b5f4-c228acba38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40897a51-27a2-4a5e-b602-66a4649d25e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8ba18a-4a58-4ad2-bfc0-6516af8e7dc2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2119a7a8-86cc-43f5-a248-74259e6177ea}" ma:internalName="TaxCatchAll" ma:showField="CatchAllData" ma:web="bc8ba18a-4a58-4ad2-bfc0-6516af8e7d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937df2-abe2-4d38-b5f4-c228acba3827">
      <Terms xmlns="http://schemas.microsoft.com/office/infopath/2007/PartnerControls"/>
    </lcf76f155ced4ddcb4097134ff3c332f>
    <TaxCatchAll xmlns="bc8ba18a-4a58-4ad2-bfc0-6516af8e7dc2" xsi:nil="true"/>
  </documentManagement>
</p:properties>
</file>

<file path=customXml/itemProps1.xml><?xml version="1.0" encoding="utf-8"?>
<ds:datastoreItem xmlns:ds="http://schemas.openxmlformats.org/officeDocument/2006/customXml" ds:itemID="{06E6923A-C221-4753-B75B-BA213EEB7564}">
  <ds:schemaRefs>
    <ds:schemaRef ds:uri="bc8ba18a-4a58-4ad2-bfc0-6516af8e7dc2"/>
    <ds:schemaRef ds:uri="fa937df2-abe2-4d38-b5f4-c228acba382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70928F0-D7CA-4732-B7F3-1F945720D0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629362-CF15-4610-8FAC-A8E699942233}">
  <ds:schemaRefs>
    <ds:schemaRef ds:uri="http://schemas.microsoft.com/office/2006/documentManagement/types"/>
    <ds:schemaRef ds:uri="http://purl.org/dc/elements/1.1/"/>
    <ds:schemaRef ds:uri="bc8ba18a-4a58-4ad2-bfc0-6516af8e7dc2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fa937df2-abe2-4d38-b5f4-c228acba3827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29655</TotalTime>
  <Words>757</Words>
  <Application>Microsoft Macintosh PowerPoint</Application>
  <PresentationFormat>Widescreen</PresentationFormat>
  <Paragraphs>146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Calibri Bold</vt:lpstr>
      <vt:lpstr>Calibri Regular</vt:lpstr>
      <vt:lpstr>TheSansMono M5</vt:lpstr>
      <vt:lpstr>Arial</vt:lpstr>
      <vt:lpstr>Calibri</vt:lpstr>
      <vt:lpstr>Calibri Light</vt:lpstr>
      <vt:lpstr>Wingdings</vt:lpstr>
      <vt:lpstr>Office Theme</vt:lpstr>
      <vt:lpstr>PowerPoint Presentation</vt:lpstr>
      <vt:lpstr>A 3-phase approach to support modernization; focus for this report is Phase 2</vt:lpstr>
      <vt:lpstr>The Cost Estimation model combines Sigrid analysis results with SIG benchmarks</vt:lpstr>
      <vt:lpstr>Top modernization candidates, prioritized based on estimated technical benefits and effort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O'Brien</dc:creator>
  <cp:lastModifiedBy>Dennis Bijlsma</cp:lastModifiedBy>
  <cp:revision>191</cp:revision>
  <cp:lastPrinted>2020-07-02T15:41:27Z</cp:lastPrinted>
  <dcterms:created xsi:type="dcterms:W3CDTF">2024-01-03T15:04:34Z</dcterms:created>
  <dcterms:modified xsi:type="dcterms:W3CDTF">2025-06-02T06:27:26Z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0x010100398B4EB28540854BB4092730D7F67224</vt:lpwstr>
  </property>
  <property fmtid="{D5CDD505-2E9C-101B-9397-08002B2CF9AE}" pid="3" name="MediaServiceImageTags">
    <vt:lpwstr/>
  </property>
</Properties>
</file>