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11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E17"/>
    <a:srgbClr val="910813"/>
    <a:srgbClr val="CF4731"/>
    <a:srgbClr val="EBC937"/>
    <a:srgbClr val="DB4A3D"/>
    <a:srgbClr val="F0089F"/>
    <a:srgbClr val="1E354B"/>
    <a:srgbClr val="57C967"/>
    <a:srgbClr val="F9C640"/>
    <a:srgbClr val="1E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1"/>
    <p:restoredTop sz="96327"/>
  </p:normalViewPr>
  <p:slideViewPr>
    <p:cSldViewPr snapToGrid="0" snapToObjects="1" showGuides="1">
      <p:cViewPr varScale="1">
        <p:scale>
          <a:sx n="123" d="100"/>
          <a:sy n="123" d="100"/>
        </p:scale>
        <p:origin x="7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3D09C-547D-C321-976F-0CA6D4789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67F99-C8C3-A484-A6BA-1A74480141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REPORT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22CA7B-C025-1B70-6B07-823EB568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Maintainability report for </a:t>
            </a:r>
            <a:r>
              <a:rPr lang="en-US" dirty="0" err="1"/>
              <a:t>SYSTEM_NAME for the period PERIOD_START_DATE and PERIOD_END_DATE</a:t>
            </a:r>
            <a:endParaRPr lang="en-US"/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F87004EE-4BB1-4AB8-103F-505A48649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02201"/>
              </p:ext>
            </p:extLst>
          </p:nvPr>
        </p:nvGraphicFramePr>
        <p:xfrm>
          <a:off x="514800" y="2465832"/>
          <a:ext cx="4831774" cy="135681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219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079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857701">
                  <a:extLst>
                    <a:ext uri="{9D8B030D-6E8A-4147-A177-3AD203B41FA5}">
                      <a16:colId xmlns:a16="http://schemas.microsoft.com/office/drawing/2014/main" val="3776789950"/>
                    </a:ext>
                  </a:extLst>
                </a:gridCol>
              </a:tblGrid>
              <a:tr h="3677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Property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Rating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Change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Volume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STARS_VOLUME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MAINT_RATING_VOLUME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MAINT_DIFF_VOLUME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Duplication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STARS_DUPLICATION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MAINT_RATING_DUPLICATION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MAINT_DIFF_DUPLICATION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Unit Size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STARS_UNIT_SIZE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MAINT_RATING_UNIT_SIZE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MAINT_DIFF_UNIT_SIZE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24868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Unit Complexity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STARS_UNIT_COMPLEXITY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MAINT_RATING_UNIT_COMPLEXITY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MAINT_DIFF_UNIT_COMPLEXITY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9292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Unit Interfacing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STARS_UNIT_INTERFACING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MAINT_RATING_UNIT_INTERFACING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MAINT_DIFF_UNIT_INTERFACING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7572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Module Coupling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STARS_MODULE_COUPLING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MAINT_RATING_MODULE_COUPLING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MAINT_DIFF_MODULE_COUPLING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51485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Component Entanglement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STARS_COMPONENT_ENTANGLEMENT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MAINT_RATING_COMPONENT_ENTANGLEMENT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MAINT_DIFF_COMPONENT_ENTANGLEMENT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213747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Component Independence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STARS_COMPONENT_INDEPENDENCE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MAINT_RATING_COMPONENT_INDEPENDENCE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MAINT_DIFF_COMPONENT_INDEPENDENCE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801678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9E3F522-3F5A-EAFD-D52E-5FC56D9A4F05}"/>
              </a:ext>
            </a:extLst>
          </p:cNvPr>
          <p:cNvSpPr txBox="1">
            <a:spLocks/>
          </p:cNvSpPr>
          <p:nvPr/>
        </p:nvSpPr>
        <p:spPr>
          <a:xfrm>
            <a:off x="6915600" y="1368000"/>
            <a:ext cx="5075509" cy="4088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3BDCD"/>
              </a:buClr>
              <a:buFont typeface="Wingdings" pitchFamily="2" charset="2"/>
              <a:buChar char="§"/>
              <a:tabLst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3BDCD"/>
              </a:buClr>
              <a:buFont typeface="Wingdings" pitchFamily="2" charset="2"/>
              <a:buChar char="§"/>
              <a:tabLst/>
              <a:defRPr lang="en-US" sz="1600" kern="1200" smtClean="0">
                <a:solidFill>
                  <a:srgbClr val="163241"/>
                </a:solidFill>
                <a:latin typeface="+mn-lt"/>
                <a:ea typeface="+mn-ea"/>
                <a:cs typeface="+mn-cs"/>
              </a:defRPr>
            </a:lvl2pPr>
            <a:lvl3pPr marL="792000" indent="-2700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3BDCD"/>
              </a:buClr>
              <a:buFont typeface="Wingdings" pitchFamily="2" charset="2"/>
              <a:buChar char="§"/>
              <a:tabLst/>
              <a:defRPr lang="en-US" sz="1600" kern="1200" smtClean="0">
                <a:solidFill>
                  <a:srgbClr val="163241"/>
                </a:solidFill>
                <a:latin typeface="+mn-lt"/>
                <a:ea typeface="+mn-ea"/>
                <a:cs typeface="+mn-cs"/>
              </a:defRPr>
            </a:lvl3pPr>
            <a:lvl4pPr marL="1044000" indent="-2700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3BDCD"/>
              </a:buClr>
              <a:buFont typeface="Wingdings" pitchFamily="2" charset="2"/>
              <a:buChar char="§"/>
              <a:tabLst/>
              <a:defRPr lang="en-US" sz="1600" kern="1200" smtClean="0">
                <a:solidFill>
                  <a:srgbClr val="163241"/>
                </a:solidFill>
                <a:latin typeface="+mn-lt"/>
                <a:ea typeface="+mn-ea"/>
                <a:cs typeface="+mn-cs"/>
              </a:defRPr>
            </a:lvl4pPr>
            <a:lvl5pPr marL="1296000" indent="-2700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3BDCD"/>
              </a:buClr>
              <a:buFont typeface="Wingdings" pitchFamily="2" charset="2"/>
              <a:buChar char="§"/>
              <a:tabLst/>
              <a:defRPr lang="en-US" sz="1600" kern="1200" smtClean="0">
                <a:solidFill>
                  <a:srgbClr val="1632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/>
              <a:t>Maintainability ratings per technology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707DFA5E-5F74-2C58-32E6-AB5665BB2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78772"/>
              </p:ext>
            </p:extLst>
          </p:nvPr>
        </p:nvGraphicFramePr>
        <p:xfrm>
          <a:off x="6915600" y="1776845"/>
          <a:ext cx="4830067" cy="44937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267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597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</a:tblGrid>
              <a:tr h="3677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Technology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Volume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Rating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TECH_1_NAME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TECH_1_PM PM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TECH_1_MAINT_RATING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TECH_2_NAME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kumimoji="0" lang="en-US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TECH_2_PM PM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TECH_2_MAINT_RATING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TECH_3_NAME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TECH_3_PM PM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TECH_3_MAINT_RATING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24868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TECH_4_NAME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TECH_4_PM PM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TECH_4_MAINT_RATING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9292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TECH_5_NAME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</a:pPr>
                      <a:r>
                        <a:rPr kumimoji="0" lang="en-US" sz="12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ea typeface="ＭＳ Ｐゴシック" charset="0"/>
                          <a:cs typeface="TheSans B7 Bold"/>
                        </a:rPr>
                        <a:t>TECH_5_PM PM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ＭＳ Ｐゴシック" charset="0"/>
                          <a:cs typeface="TheSans B7 Bold"/>
                        </a:rPr>
                        <a:t>TECH_5_MAINT_RATING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charset="0"/>
                        <a:cs typeface="TheSans B7 Bold"/>
                      </a:endParaRP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757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3E18ED-1095-D040-CCD7-D350A8B33B32}"/>
              </a:ext>
            </a:extLst>
          </p:cNvPr>
          <p:cNvSpPr txBox="1"/>
          <p:nvPr/>
        </p:nvSpPr>
        <p:spPr>
          <a:xfrm>
            <a:off x="514800" y="1368000"/>
            <a:ext cx="4831774" cy="2140586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4000" b="1" dirty="0" err="1">
                <a:solidFill>
                  <a:schemeClr val="tx2"/>
                </a:solidFill>
              </a:rPr>
              <a:t>MAINT_STARS  MAINT_RATING</a:t>
            </a:r>
            <a:r>
              <a:rPr lang="en-US" sz="4000" b="1" dirty="0" err="1">
                <a:solidFill>
                  <a:schemeClr val="accent3"/>
                </a:solidFill>
              </a:rPr>
              <a:t>  (MAINT_DIFF)</a:t>
            </a:r>
          </a:p>
        </p:txBody>
      </p:sp>
    </p:spTree>
    <p:extLst>
      <p:ext uri="{BB962C8B-B14F-4D97-AF65-F5344CB8AC3E}">
        <p14:creationId xmlns:p14="http://schemas.microsoft.com/office/powerpoint/2010/main" val="213254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22654</TotalTime>
  <Words>288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Maintainability report for SYSTEM_NAME for the period PERIOD_START_DATE and PERIOD_END_DATE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157</cp:revision>
  <cp:lastPrinted>2020-07-02T15:41:27Z</cp:lastPrinted>
  <dcterms:created xsi:type="dcterms:W3CDTF">2024-01-03T15:04:34Z</dcterms:created>
  <dcterms:modified xsi:type="dcterms:W3CDTF">2025-07-08T09:09:33Z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