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561" r:id="rId5"/>
    <p:sldId id="11162" r:id="rId6"/>
    <p:sldId id="11167" r:id="rId7"/>
    <p:sldId id="11166" r:id="rId8"/>
    <p:sldId id="1824" r:id="rId9"/>
    <p:sldId id="1652" r:id="rId10"/>
    <p:sldId id="11164" r:id="rId11"/>
    <p:sldId id="11170" r:id="rId12"/>
    <p:sldId id="2185" r:id="rId13"/>
    <p:sldId id="516" r:id="rId14"/>
    <p:sldId id="517" r:id="rId15"/>
    <p:sldId id="519" r:id="rId16"/>
    <p:sldId id="518" r:id="rId17"/>
    <p:sldId id="520" r:id="rId18"/>
    <p:sldId id="521" r:id="rId19"/>
    <p:sldId id="5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38"/>
    <p:restoredTop sz="96327"/>
  </p:normalViewPr>
  <p:slideViewPr>
    <p:cSldViewPr snapToGrid="0" snapToObjects="1" showGuides="1">
      <p:cViewPr varScale="1">
        <p:scale>
          <a:sx n="80" d="100"/>
          <a:sy n="80" d="100"/>
        </p:scale>
        <p:origin x="224" y="1224"/>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handoutMaster" Target="handoutMasters/handout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lc="http://schemas.openxmlformats.org/drawingml/2006/lockedCanvas" xmlns:comp="http://schemas.openxmlformats.org/drawingml/2006/compatibility" xmlns:we="http://schemas.microsoft.com/office/webextensions/webextension/2010/11" xmlns:wetp="http://schemas.microsoft.com/office/webextensions/taskpanes/2010/11" xmlns:w16cid="http://schemas.microsoft.com/office/word/2016/wordml/cid" xmlns:w16se="http://schemas.microsoft.com/office/word/2015/wordml/symex" xmlns:wps="http://schemas.microsoft.com/office/word/2010/wordprocessingShape" xmlns:b="http://schemas.openxmlformats.org/officeDocument/2006/bibliography" xmlns:odgm="http://opendope.org/SmartArt/DataHierarchy" xmlns:odi="http://opendope.org/components" xmlns:oda="http://opendope.org/answers" xmlns:odq="http://opendope.org/questions" xmlns:odc="http://opendope.org/conditions" xmlns:odx="http://opendope.org/xpaths" xmlns:cppr="http://schemas.microsoft.com/office/2006/coverPageProps" xmlns:pvml="urn:schemas-microsoft-com:office:powerpoint" xmlns:w10="urn:schemas-microsoft-com:office:word" xmlns:v="urn:schemas-microsoft-com:vml" xmlns:o="urn:schemas-microsoft-com:office:office" xmlns:xvml="urn:schemas-microsoft-com:office:excel" xmlns:dsp="http://schemas.microsoft.com/office/drawing/2008/diagram" xmlns:xdr="http://schemas.openxmlformats.org/drawingml/2006/spreadsheetDrawing" xmlns:pic="http://schemas.openxmlformats.org/drawingml/2006/picture" xmlns:dgm="http://schemas.openxmlformats.org/drawingml/2006/diagram" xmlns:c14="http://schemas.microsoft.com/office/drawing/2007/8/2/chart" xmlns:cdr="http://schemas.openxmlformats.org/drawingml/2006/chartDrawing" xmlns:wne="http://schemas.microsoft.com/office/word/2006/wordml" xmlns:sl="http://schemas.openxmlformats.org/schemaLibrary/2006/main" xmlns:mc="http://schemas.openxmlformats.org/markup-compatibility/2006" xmlns:wp14="http://schemas.microsoft.com/office/word/2010/wordprocessingDrawing" xmlns:wp="http://schemas.openxmlformats.org/drawingml/2006/wordprocessingDrawing" xmlns:m="http://schemas.openxmlformats.org/officeDocument/2006/math" xmlns:w14="http://schemas.microsoft.com/office/word/2010/wordml" xmlns:w15="http://schemas.microsoft.com/office/word/2012/wordml" xmlns:w="http://schemas.openxmlformats.org/wordprocessingml/2006/main">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 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7/18/25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7/18/25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2</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7</a:t>
            </a:fld>
            <a:endParaRPr lang="en-US"/>
          </a:p>
        </p:txBody>
      </p:sp>
    </p:spTree>
    <p:extLst>
      <p:ext uri="{BB962C8B-B14F-4D97-AF65-F5344CB8AC3E}">
        <p14:creationId xmlns:p14="http://schemas.microsoft.com/office/powerpoint/2010/main" val="10800915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19.tiff"/><Relationship Id="rId5" Type="http://schemas.openxmlformats.org/officeDocument/2006/relationships/chart" Target="../charts/chart3.xml"/><Relationship Id="rId6" Type="http://schemas.openxmlformats.org/officeDocument/2006/relationships/image" Target="../media/image2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 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a:xfrm>
            <a:off x="11722244" y="6525935"/>
            <a:ext cx="64" cy="257763"/>
          </a:xfrm>
        </p:spPr>
        <p:txBody>
          <a:bodyPr/>
          <a:lstStyle/>
          <a:p>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4AF23F-0AD1-0347-BF7F-1B20660C75EF}"/>
              </a:ext>
            </a:extLst>
          </p:cNvPr>
          <p:cNvSpPr>
            <a:spLocks noGrp="1"/>
          </p:cNvSpPr>
          <p:nvPr>
            <p:ph type="sldNum" sz="quarter" idx="4"/>
          </p:nvPr>
        </p:nvSpPr>
        <p:spPr/>
        <p:txBody>
          <a:bodyPr/>
          <a:lstStyle/>
          <a:p>
            <a:fld id="{E242BD21-9B61-2246-BCB1-4BE5E1BEBE1C}" type="slidenum">
              <a:rPr lang="en-US" smtClean="0"/>
              <a:pPr/>
              <a:t>10</a:t>
            </a:fld>
            <a:endParaRPr lang="en-US"/>
          </a:p>
        </p:txBody>
      </p:sp>
      <p:sp>
        <p:nvSpPr>
          <p:cNvPr id="10" name="Text Placeholder 9">
            <a:extLst>
              <a:ext uri="{FF2B5EF4-FFF2-40B4-BE49-F238E27FC236}">
                <a16:creationId xmlns:a16="http://schemas.microsoft.com/office/drawing/2014/main" id="{E150B659-F724-1B47-9AC0-0C9C91F9FEC4}"/>
              </a:ext>
            </a:extLst>
          </p:cNvPr>
          <p:cNvSpPr>
            <a:spLocks noGrp="1"/>
          </p:cNvSpPr>
          <p:nvPr>
            <p:ph type="body" sz="quarter" idx="12"/>
          </p:nvPr>
        </p:nvSpPr>
        <p:spPr/>
        <p:txBody>
          <a:bodyPr/>
          <a:lstStyle/>
          <a:p>
            <a:r>
              <a:rPr lang="en-US" dirty="0"/>
              <a:t>Refactoring Candidates – DUPLICATION</a:t>
            </a:r>
          </a:p>
        </p:txBody>
      </p:sp>
      <p:sp>
        <p:nvSpPr>
          <p:cNvPr id="5" name="Title 4">
            <a:extLst>
              <a:ext uri="{FF2B5EF4-FFF2-40B4-BE49-F238E27FC236}">
                <a16:creationId xmlns:a16="http://schemas.microsoft.com/office/drawing/2014/main" id="{9FFB116C-E601-C24A-9C7F-0F5295238258}"/>
              </a:ext>
            </a:extLst>
          </p:cNvPr>
          <p:cNvSpPr>
            <a:spLocks noGrp="1"/>
          </p:cNvSpPr>
          <p:nvPr>
            <p:ph type="title"/>
          </p:nvPr>
        </p:nvSpPr>
        <p:spPr/>
        <p:txBody>
          <a:bodyPr/>
          <a:lstStyle/>
          <a:p>
            <a:r>
              <a:rPr lang="en-US" dirty="0"/>
              <a:t>An overview of the longest duplicates</a:t>
            </a:r>
          </a:p>
        </p:txBody>
      </p:sp>
      <p:sp>
        <p:nvSpPr>
          <p:cNvPr id="6" name="Footer Placeholder 5">
            <a:extLst>
              <a:ext uri="{FF2B5EF4-FFF2-40B4-BE49-F238E27FC236}">
                <a16:creationId xmlns:a16="http://schemas.microsoft.com/office/drawing/2014/main" id="{2BFA917F-83E5-5E45-B28C-D0C1B781495B}"/>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sp>
        <p:nvSpPr>
          <p:cNvPr id="3" name="Content Placeholder 2">
            <a:extLst>
              <a:ext uri="{FF2B5EF4-FFF2-40B4-BE49-F238E27FC236}">
                <a16:creationId xmlns:a16="http://schemas.microsoft.com/office/drawing/2014/main" id="{E0EB1030-EE41-F840-9218-1CBC03600234}"/>
              </a:ext>
            </a:extLst>
          </p:cNvPr>
          <p:cNvSpPr>
            <a:spLocks noGrp="1"/>
          </p:cNvSpPr>
          <p:nvPr>
            <p:ph sz="quarter" idx="13"/>
          </p:nvPr>
        </p:nvSpPr>
        <p:spPr/>
        <p:txBody>
          <a:bodyPr/>
          <a:lstStyle/>
          <a:p>
            <a:endParaRPr lang="en-US"/>
          </a:p>
        </p:txBody>
      </p:sp>
      <p:graphicFrame>
        <p:nvGraphicFramePr>
          <p:cNvPr id="7" name="REFACTORING_CANDIDATES_TABLE_DUPLICATION">
            <a:extLst>
              <a:ext uri="{FF2B5EF4-FFF2-40B4-BE49-F238E27FC236}">
                <a16:creationId xmlns:a16="http://schemas.microsoft.com/office/drawing/2014/main" id="{6D18B547-BA3F-1046-9F1B-A8CA602DA83E}"/>
              </a:ext>
            </a:extLst>
          </p:cNvPr>
          <p:cNvGraphicFramePr>
            <a:graphicFrameLocks noGrp="1"/>
          </p:cNvGraphicFramePr>
          <p:nvPr/>
        </p:nvGraphicFramePr>
        <p:xfrm>
          <a:off x="514373" y="1366988"/>
          <a:ext cx="11231294" cy="4933680"/>
        </p:xfrm>
        <a:graphic>
          <a:graphicData uri="http://schemas.openxmlformats.org/drawingml/2006/table">
            <a:tbl>
              <a:tblPr firstRow="1" bandRow="1">
                <a:effectLst/>
                <a:tableStyleId>{F2DE63D5-997A-4646-A377-4702673A728D}</a:tableStyleId>
              </a:tblPr>
              <a:tblGrid>
                <a:gridCol w="7004027">
                  <a:extLst>
                    <a:ext uri="{9D8B030D-6E8A-4147-A177-3AD203B41FA5}">
                      <a16:colId xmlns:a16="http://schemas.microsoft.com/office/drawing/2014/main" val="20000"/>
                    </a:ext>
                  </a:extLst>
                </a:gridCol>
                <a:gridCol w="1410957">
                  <a:extLst>
                    <a:ext uri="{9D8B030D-6E8A-4147-A177-3AD203B41FA5}">
                      <a16:colId xmlns:a16="http://schemas.microsoft.com/office/drawing/2014/main" val="20001"/>
                    </a:ext>
                  </a:extLst>
                </a:gridCol>
                <a:gridCol w="1211322">
                  <a:extLst>
                    <a:ext uri="{9D8B030D-6E8A-4147-A177-3AD203B41FA5}">
                      <a16:colId xmlns:a16="http://schemas.microsoft.com/office/drawing/2014/main" val="20002"/>
                    </a:ext>
                  </a:extLst>
                </a:gridCol>
                <a:gridCol w="1604988">
                  <a:extLst>
                    <a:ext uri="{9D8B030D-6E8A-4147-A177-3AD203B41FA5}">
                      <a16:colId xmlns:a16="http://schemas.microsoft.com/office/drawing/2014/main" val="2857446439"/>
                    </a:ext>
                  </a:extLst>
                </a:gridCol>
              </a:tblGrid>
              <a:tr h="3058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Description</a:t>
                      </a:r>
                      <a:endParaRPr lang="en-US" sz="1400" b="1" i="0" noProof="0" dirty="0">
                        <a:solidFill>
                          <a:schemeClr val="bg1"/>
                        </a:solidFill>
                        <a:latin typeface="+mn-lt"/>
                        <a:cs typeface="TheSans B4 SemiLight"/>
                      </a:endParaRPr>
                    </a:p>
                  </a:txBody>
                  <a:tcPr marL="108000" marR="108000" marT="72000" marB="72000" anchor="b">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b="1" i="0" sz="1400">
                          <a:solidFill>
                            <a:schemeClr val="bg1"/>
                          </a:solidFill>
                          <a:latin typeface="+mn-lt"/>
                        </a:rPr>
                        <a:t>Redundant LOC</a:t>
                      </a:r>
                    </a:p>
                  </a:txBody>
                  <a:tcPr marL="108000" marR="108000" marT="72000" marB="72000" anchor="b">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1"/>
                    </a:solidFill>
                  </a:tcPr>
                </a:tc>
                <a:tc>
                  <a:txBody>
                    <a:bodyPr/>
                    <a:lstStyle/>
                    <a:p>
                      <a:pPr algn="l"/>
                      <a:r>
                        <a:rPr b="1" sz="1400">
                          <a:solidFill>
                            <a:schemeClr val="bg1"/>
                          </a:solidFill>
                          <a:latin typeface="+mn-lt"/>
                        </a:rPr>
                        <a:t>Level</a:t>
                      </a:r>
                      <a:endParaRPr lang="en-US" sz="1400" b="1" i="0" noProof="0" dirty="0">
                        <a:solidFill>
                          <a:schemeClr val="bg1"/>
                        </a:solidFill>
                        <a:latin typeface="+mn-lt"/>
                        <a:cs typeface="TheSans B4 SemiLight"/>
                      </a:endParaRPr>
                    </a:p>
                  </a:txBody>
                  <a:tcPr marL="108000" marR="108000" marT="72000" marB="72000" anchor="b">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nchor="b">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0633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19 lines occurring 21 times in ContentFeatures.scala, RecommendationPipelineResult.scala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380</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279736">
                <a:tc>
                  <a:txBody>
                    <a:bodyPr/>
                    <a:lstStyle/>
                    <a:p>
                      <a:pPr algn="l" fontAlgn="b"/>
                      <a:r>
                        <a:rPr b="0" i="0" sz="1200" u="none">
                          <a:solidFill>
                            <a:schemeClr val="tx2"/>
                          </a:solidFill>
                          <a:latin typeface="Calibri Bold"/>
                        </a:rPr>
                        <a:t>50 lines occurring 4 times in Main.scala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150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79736">
                <a:tc>
                  <a:txBody>
                    <a:bodyPr/>
                    <a:lstStyle/>
                    <a:p>
                      <a:pPr algn="l" fontAlgn="b"/>
                      <a:r>
                        <a:rPr b="0" i="0" sz="1200" u="none">
                          <a:solidFill>
                            <a:schemeClr val="tx2"/>
                          </a:solidFill>
                          <a:latin typeface="Calibri Bold"/>
                        </a:rPr>
                        <a:t>8 lines occurring 57 times in ProductPipelineResult.scala, RecommendationPipelineResult.scala, ContentFeatures.scala, CandidatePipelineResult.scala, MixerPipelineResult.scala, UpdateTimelinesPersistenceStoreSideEffect.scala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448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79736">
                <a:tc>
                  <a:txBody>
                    <a:bodyPr/>
                    <a:lstStyle/>
                    <a:p>
                      <a:pPr algn="l" fontAlgn="b"/>
                      <a:r>
                        <a:rPr b="0" i="0" sz="1200" u="none">
                          <a:solidFill>
                            <a:schemeClr val="tx2"/>
                          </a:solidFill>
                          <a:latin typeface="Calibri Bold"/>
                        </a:rPr>
                        <a:t>61 lines occurring 3 times in FeatureStoreUserMetricCountsSource.scala, FeatureStoreGizmoduckSource.scala, FeatureStoreTimelinesAuthorSource.scala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122</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Component</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279736">
                <a:tc>
                  <a:txBody>
                    <a:bodyPr/>
                    <a:lstStyle/>
                    <a:p>
                      <a:pPr algn="l" fontAlgn="b"/>
                      <a:r>
                        <a:rPr b="0" i="0" sz="1200" u="none">
                          <a:solidFill>
                            <a:schemeClr val="tx2"/>
                          </a:solidFill>
                          <a:latin typeface="Calibri Bold"/>
                        </a:rPr>
                        <a:t>12 lines occurring 10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108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279736">
                <a:tc>
                  <a:txBody>
                    <a:bodyPr/>
                    <a:lstStyle/>
                    <a:p>
                      <a:pPr algn="l" fontAlgn="b"/>
                      <a:r>
                        <a:rPr b="0" i="0" sz="1200" u="none">
                          <a:solidFill>
                            <a:schemeClr val="tx2"/>
                          </a:solidFill>
                          <a:latin typeface="Calibri Bold"/>
                        </a:rPr>
                        <a:t>25 lines occurring 5 times in AggregatableFollowBasedProducerEmbeddings.scala, AggregatableFavBasedProducerEmbeddings.scala, AggregatableLogFavBasedProducerEmbeddings.scala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100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279736">
                <a:tc>
                  <a:txBody>
                    <a:bodyPr/>
                    <a:lstStyle/>
                    <a:p>
                      <a:pPr algn="l" fontAlgn="b"/>
                      <a:r>
                        <a:rPr b="0" i="0" sz="1200" u="none">
                          <a:solidFill>
                            <a:schemeClr val="tx2"/>
                          </a:solidFill>
                          <a:latin typeface="Calibri Bold"/>
                        </a:rPr>
                        <a:t>20 lines occurring 5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80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279736">
                <a:tc>
                  <a:txBody>
                    <a:bodyPr/>
                    <a:lstStyle/>
                    <a:p>
                      <a:pPr algn="l" fontAlgn="b"/>
                      <a:r>
                        <a:rPr b="0" i="0" sz="1200" u="none">
                          <a:solidFill>
                            <a:schemeClr val="tx2"/>
                          </a:solidFill>
                          <a:latin typeface="Calibri Bold"/>
                        </a:rPr>
                        <a:t>15 lines occurring 6 times in VisibilityPolicy.scala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75</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279736">
                <a:tc>
                  <a:txBody>
                    <a:bodyPr/>
                    <a:lstStyle/>
                    <a:p>
                      <a:pPr algn="l" fontAlgn="b"/>
                      <a:r>
                        <a:rPr b="0" i="0" sz="1200" u="none">
                          <a:solidFill>
                            <a:schemeClr val="tx2"/>
                          </a:solidFill>
                          <a:latin typeface="Calibri Bold"/>
                        </a:rPr>
                        <a:t>14 lines occurring 6 times in ContentFeatures.scala, RecommendationPipelineResult.scala, UpdateTimelinesPersistenceStoreSideEffect.scala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70</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279736">
                <a:tc>
                  <a:txBody>
                    <a:bodyPr/>
                    <a:lstStyle/>
                    <a:p>
                      <a:pPr algn="l" fontAlgn="b"/>
                      <a:r>
                        <a:rPr b="0" i="0" sz="1200" u="none">
                          <a:solidFill>
                            <a:schemeClr val="tx2"/>
                          </a:solidFill>
                          <a:latin typeface="Calibri Bold"/>
                        </a:rPr>
                        <a:t>68 lines occurring 2 times in TweetMediaFeaturesExtractor.scala, TweetMediaFeatureExtractor.scala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68</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System</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279736">
                <a:tc>
                  <a:txBody>
                    <a:bodyPr/>
                    <a:lstStyle/>
                    <a:p>
                      <a:pPr algn="l" fontAlgn="b"/>
                      <a:r>
                        <a:rPr b="0" i="0" sz="1200" u="none">
                          <a:solidFill>
                            <a:schemeClr val="tx2"/>
                          </a:solidFill>
                          <a:latin typeface="Calibri Bold"/>
                        </a:rPr>
                        <a:t>66 lines occurring 2 times in Main.scala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279736">
                <a:tc>
                  <a:txBody>
                    <a:bodyPr/>
                    <a:lstStyle/>
                    <a:p>
                      <a:pPr algn="l" fontAlgn="b"/>
                      <a:r>
                        <a:rPr b="0" i="0" sz="1200" u="none">
                          <a:solidFill>
                            <a:schemeClr val="tx2"/>
                          </a:solidFill>
                          <a:latin typeface="Calibri Bold"/>
                        </a:rPr>
                        <a:t>66 lines occurring 2 times in ProducerBasedUnifiedSimilarityEngine.scala, TweetBasedUnifiedSimilarityEngine.scala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Component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27973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11 lines occurring 7 times in FreedomOfSpeechNotReach.scala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66</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r h="27973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16 lines occurring 5 times in InterestedInTwice.scala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64</a:t>
                      </a:r>
                      <a:endParaRPr lang="en-US" sz="1200" b="0" i="0" u="none" strike="noStrike" kern="1200" noProof="0" dirty="0">
                        <a:solidFill>
                          <a:schemeClr val="tx2"/>
                        </a:solidFill>
                        <a:effectLst/>
                        <a:latin typeface="Calibri Bold"/>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File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l" defTabSz="914400" rtl="0" eaLnBrk="1" fontAlgn="b" latinLnBrk="0" hangingPunct="1"/>
                      <a:r>
                        <a:rPr b="0" i="0" sz="1200" u="none">
                          <a:solidFill>
                            <a:schemeClr val="tx1">
                              <a:lumMod val="60000"/>
                              <a:lumOff val="40000"/>
                            </a:schemeClr>
                          </a:solidFill>
                          <a:latin typeface="Calibri Regular"/>
                        </a:rPr>
                        <a:t>Scala</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9700129"/>
                  </a:ext>
                </a:extLst>
              </a:tr>
            </a:tbl>
          </a:graphicData>
        </a:graphic>
      </p:graphicFrame>
    </p:spTree>
    <p:extLst>
      <p:ext uri="{BB962C8B-B14F-4D97-AF65-F5344CB8AC3E}">
        <p14:creationId xmlns:p14="http://schemas.microsoft.com/office/powerpoint/2010/main" val="2630202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0E241-59C2-6F55-4707-FD2CC82A6C6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97773-E61A-9D94-159E-FE176D511F7A}"/>
              </a:ext>
            </a:extLst>
          </p:cNvPr>
          <p:cNvSpPr>
            <a:spLocks noGrp="1"/>
          </p:cNvSpPr>
          <p:nvPr>
            <p:ph type="sldNum" sz="quarter" idx="4"/>
          </p:nvPr>
        </p:nvSpPr>
        <p:spPr/>
        <p:txBody>
          <a:bodyPr/>
          <a:lstStyle/>
          <a:p>
            <a:fld id="{E242BD21-9B61-2246-BCB1-4BE5E1BEBE1C}" type="slidenum">
              <a:rPr lang="en-US" smtClean="0"/>
              <a:pPr/>
              <a:t>11</a:t>
            </a:fld>
            <a:endParaRPr lang="en-US"/>
          </a:p>
        </p:txBody>
      </p:sp>
      <p:sp>
        <p:nvSpPr>
          <p:cNvPr id="10" name="Text Placeholder 9">
            <a:extLst>
              <a:ext uri="{FF2B5EF4-FFF2-40B4-BE49-F238E27FC236}">
                <a16:creationId xmlns:a16="http://schemas.microsoft.com/office/drawing/2014/main" id="{C070E2EE-7B25-5041-16B6-A6265C553E99}"/>
              </a:ext>
            </a:extLst>
          </p:cNvPr>
          <p:cNvSpPr>
            <a:spLocks noGrp="1"/>
          </p:cNvSpPr>
          <p:nvPr>
            <p:ph type="body" sz="quarter" idx="12"/>
          </p:nvPr>
        </p:nvSpPr>
        <p:spPr/>
        <p:txBody>
          <a:bodyPr/>
          <a:lstStyle/>
          <a:p>
            <a:r>
              <a:rPr lang="en-US" dirty="0"/>
              <a:t>Refactoring Candidates – Unit Size</a:t>
            </a:r>
          </a:p>
        </p:txBody>
      </p:sp>
      <p:sp>
        <p:nvSpPr>
          <p:cNvPr id="5" name="Title 4">
            <a:extLst>
              <a:ext uri="{FF2B5EF4-FFF2-40B4-BE49-F238E27FC236}">
                <a16:creationId xmlns:a16="http://schemas.microsoft.com/office/drawing/2014/main" id="{7E6AFEFE-FA0F-CDBD-40F1-A3FF99211BA2}"/>
              </a:ext>
            </a:extLst>
          </p:cNvPr>
          <p:cNvSpPr>
            <a:spLocks noGrp="1"/>
          </p:cNvSpPr>
          <p:nvPr>
            <p:ph type="title"/>
          </p:nvPr>
        </p:nvSpPr>
        <p:spPr/>
        <p:txBody>
          <a:bodyPr/>
          <a:lstStyle/>
          <a:p>
            <a:r>
              <a:rPr lang="en-US" dirty="0"/>
              <a:t>An overview of the longest units</a:t>
            </a:r>
          </a:p>
        </p:txBody>
      </p:sp>
      <p:sp>
        <p:nvSpPr>
          <p:cNvPr id="6" name="Footer Placeholder 5">
            <a:extLst>
              <a:ext uri="{FF2B5EF4-FFF2-40B4-BE49-F238E27FC236}">
                <a16:creationId xmlns:a16="http://schemas.microsoft.com/office/drawing/2014/main" id="{6476392F-4A8E-477A-00F5-76B3207433B6}"/>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SIZE">
            <a:extLst>
              <a:ext uri="{FF2B5EF4-FFF2-40B4-BE49-F238E27FC236}">
                <a16:creationId xmlns:a16="http://schemas.microsoft.com/office/drawing/2014/main" id="{6526472F-557C-F0F9-9AC9-DA0F1F07D816}"/>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CandidatePipelineBuilder.build(ComponentIdentifierStack,BaseCandidatePipelineConfig)</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557</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product-mixer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UUABasedClusterToTweetIndexGenerationJob.convertActionTypesSeqToString(Seq)</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468</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argument_parser.py:get_trainer_parser()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402</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EarlybirdAdapter.setFeatures(Option,RichDataRecord)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303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home-mixer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283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nsfw_media.py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273</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18</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trust_and_safety_models</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TombstoneVisibilityLibrary.apply(TombstoneVisibilityRequest)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257</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15</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ScoringPipelineBuilder.build(ComponentIdentifierStack,ScoringPipelineConfig)</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255</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9</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product-mixer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ftr_tweet_embeddings.sql.$defaultUnit1</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247</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PL/SQL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220</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EarlybirdServerFactory.makeEarlybirdServer(EarlybirdWireModule)</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212</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SimClustersInterestedInCandidateGeneration.fromParams(InternalId,configapi.Params)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209</a:t>
                      </a:r>
                      <a:endParaRPr lang="en-US" sz="1200" b="0" i="0" u="none" strike="noStrike" noProof="0" dirty="0">
                        <a:solidFill>
                          <a:schemeClr val="tx2"/>
                        </a:solidFill>
                        <a:effectLst/>
                        <a:latin typeface="Calibri Regular"/>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SimClustersInterestedInCandidateGeneration.get(SimClustersInterestedInCandidateGeneration.Query)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2"/>
                          </a:solidFill>
                          <a:latin typeface="Calibri Regular"/>
                        </a:rPr>
                        <a:t>208</a:t>
                      </a:r>
                      <a:endParaRPr lang="en-US" sz="1200" b="0" i="0" u="none" strike="noStrike" noProof="0" dirty="0">
                        <a:solidFill>
                          <a:schemeClr val="tx2"/>
                        </a:solidFill>
                        <a:effectLst/>
                        <a:latin typeface="+mn-lt"/>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44</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384887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C50C-D5AC-B980-57E1-AB9740C2FB7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C47716-66EC-A5D9-AE7C-3AF047ABA03E}"/>
              </a:ext>
            </a:extLst>
          </p:cNvPr>
          <p:cNvSpPr>
            <a:spLocks noGrp="1"/>
          </p:cNvSpPr>
          <p:nvPr>
            <p:ph type="sldNum" sz="quarter" idx="4"/>
          </p:nvPr>
        </p:nvSpPr>
        <p:spPr/>
        <p:txBody>
          <a:bodyPr/>
          <a:lstStyle/>
          <a:p>
            <a:fld id="{E242BD21-9B61-2246-BCB1-4BE5E1BEBE1C}" type="slidenum">
              <a:rPr lang="en-US" smtClean="0"/>
              <a:pPr/>
              <a:t>12</a:t>
            </a:fld>
            <a:endParaRPr lang="en-US"/>
          </a:p>
        </p:txBody>
      </p:sp>
      <p:sp>
        <p:nvSpPr>
          <p:cNvPr id="10" name="Text Placeholder 9">
            <a:extLst>
              <a:ext uri="{FF2B5EF4-FFF2-40B4-BE49-F238E27FC236}">
                <a16:creationId xmlns:a16="http://schemas.microsoft.com/office/drawing/2014/main" id="{B7D58E3A-84C6-E394-9DB2-843E3C2B420F}"/>
              </a:ext>
            </a:extLst>
          </p:cNvPr>
          <p:cNvSpPr>
            <a:spLocks noGrp="1"/>
          </p:cNvSpPr>
          <p:nvPr>
            <p:ph type="body" sz="quarter" idx="12"/>
          </p:nvPr>
        </p:nvSpPr>
        <p:spPr/>
        <p:txBody>
          <a:bodyPr/>
          <a:lstStyle/>
          <a:p>
            <a:r>
              <a:rPr lang="en-US" dirty="0"/>
              <a:t>Refactoring Candidates – Unit COMPLEXITY</a:t>
            </a:r>
          </a:p>
        </p:txBody>
      </p:sp>
      <p:sp>
        <p:nvSpPr>
          <p:cNvPr id="5" name="Title 4">
            <a:extLst>
              <a:ext uri="{FF2B5EF4-FFF2-40B4-BE49-F238E27FC236}">
                <a16:creationId xmlns:a16="http://schemas.microsoft.com/office/drawing/2014/main" id="{C1B683A4-1422-9996-73B9-EDF74B14BF70}"/>
              </a:ext>
            </a:extLst>
          </p:cNvPr>
          <p:cNvSpPr>
            <a:spLocks noGrp="1"/>
          </p:cNvSpPr>
          <p:nvPr>
            <p:ph type="title"/>
          </p:nvPr>
        </p:nvSpPr>
        <p:spPr/>
        <p:txBody>
          <a:bodyPr/>
          <a:lstStyle/>
          <a:p>
            <a:r>
              <a:rPr lang="en-US" dirty="0"/>
              <a:t>An overview of the most complex units</a:t>
            </a:r>
          </a:p>
        </p:txBody>
      </p:sp>
      <p:sp>
        <p:nvSpPr>
          <p:cNvPr id="6" name="Footer Placeholder 5">
            <a:extLst>
              <a:ext uri="{FF2B5EF4-FFF2-40B4-BE49-F238E27FC236}">
                <a16:creationId xmlns:a16="http://schemas.microsoft.com/office/drawing/2014/main" id="{088D24E3-806B-1789-735C-FD0762CEDC54}"/>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COMPLEXITY">
            <a:extLst>
              <a:ext uri="{FF2B5EF4-FFF2-40B4-BE49-F238E27FC236}">
                <a16:creationId xmlns:a16="http://schemas.microsoft.com/office/drawing/2014/main" id="{B2AD6F83-29C1-E9BE-13AF-24963E398AE4}"/>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SimClustersInterestedInCandidateGeneration.get(SimClustersInterestedInCandidateGeneration.Query)</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208</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44</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cr-mixer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FeatureBasedScoringFunction.updateLinearScoringData(float)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45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EarlybirdLuceneQueryVisitor.visit(SearchOperator)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178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63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FeatureBasedScoringFunction.generateExplanationForBoosts(LinearScoringData,boolean)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LinearScoringParams.LinearScoringParams(ThriftSearchQuery,ThriftRankingParams)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FeatureBasedScoringFunction.applyBoosts(LinearScoringData,double,boolean,boolean)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134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46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4</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TweetEventParseHelper.getTwitterMessageFromCreationEvent(TweetCreateEvent,List&lt;PenguinVersion&gt;,DebugEvents)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131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FacetResponseMerger.fillFacetFieldResults(FacetsResultsUtils.FacetFieldInfo,Map,ThriftFacetFieldResults)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129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src/java/com/twitter/search/earlybird_root</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Trainer.__init__(name,params,build_graph_fn,metric_fn,optimize_loss_fn,run_config,save_dir,init_from_dir,init_map,warm_start_from,profiler_steps,kwargs)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Trainer.learn(train_input_fn,eval_input_fn,train_max_steps,train_steps,eval_steps,train_hooks,eval_hooks,early_stop_metric,early_stop_patience,early_stop_minimize,early_stop_tolerance,start_epoch,exporters,export_output_fn,max_duration)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15</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LinearScoringData.getPropertyExplanation()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43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33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0</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TimelineItemContentMarshaller.apply(TimelineItem)</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27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product-mixer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get(Query)</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13</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1334173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E5DF8-42C2-D9A0-C581-926F88850EE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384C2E-E259-D449-D3FC-4501B83DD586}"/>
              </a:ext>
            </a:extLst>
          </p:cNvPr>
          <p:cNvSpPr>
            <a:spLocks noGrp="1"/>
          </p:cNvSpPr>
          <p:nvPr>
            <p:ph type="sldNum" sz="quarter" idx="4"/>
          </p:nvPr>
        </p:nvSpPr>
        <p:spPr/>
        <p:txBody>
          <a:bodyPr/>
          <a:lstStyle/>
          <a:p>
            <a:fld id="{E242BD21-9B61-2246-BCB1-4BE5E1BEBE1C}" type="slidenum">
              <a:rPr lang="en-US" smtClean="0"/>
              <a:pPr/>
              <a:t>13</a:t>
            </a:fld>
            <a:endParaRPr lang="en-US"/>
          </a:p>
        </p:txBody>
      </p:sp>
      <p:sp>
        <p:nvSpPr>
          <p:cNvPr id="10" name="Text Placeholder 9">
            <a:extLst>
              <a:ext uri="{FF2B5EF4-FFF2-40B4-BE49-F238E27FC236}">
                <a16:creationId xmlns:a16="http://schemas.microsoft.com/office/drawing/2014/main" id="{192E8F9D-227D-DE48-28FD-49E58F9EE84A}"/>
              </a:ext>
            </a:extLst>
          </p:cNvPr>
          <p:cNvSpPr>
            <a:spLocks noGrp="1"/>
          </p:cNvSpPr>
          <p:nvPr>
            <p:ph type="body" sz="quarter" idx="12"/>
          </p:nvPr>
        </p:nvSpPr>
        <p:spPr/>
        <p:txBody>
          <a:bodyPr/>
          <a:lstStyle/>
          <a:p>
            <a:r>
              <a:rPr lang="en-US" dirty="0"/>
              <a:t>Refactoring Candidates – Unit INTERFACING</a:t>
            </a:r>
          </a:p>
        </p:txBody>
      </p:sp>
      <p:sp>
        <p:nvSpPr>
          <p:cNvPr id="5" name="Title 4">
            <a:extLst>
              <a:ext uri="{FF2B5EF4-FFF2-40B4-BE49-F238E27FC236}">
                <a16:creationId xmlns:a16="http://schemas.microsoft.com/office/drawing/2014/main" id="{936CF5EF-9D37-AF0B-8482-89079D5C2E29}"/>
              </a:ext>
            </a:extLst>
          </p:cNvPr>
          <p:cNvSpPr>
            <a:spLocks noGrp="1"/>
          </p:cNvSpPr>
          <p:nvPr>
            <p:ph type="title"/>
          </p:nvPr>
        </p:nvSpPr>
        <p:spPr/>
        <p:txBody>
          <a:bodyPr/>
          <a:lstStyle/>
          <a:p>
            <a:r>
              <a:rPr lang="en-US" dirty="0"/>
              <a:t>An overview of the units with the largest interfaces</a:t>
            </a:r>
          </a:p>
        </p:txBody>
      </p:sp>
      <p:sp>
        <p:nvSpPr>
          <p:cNvPr id="6" name="Footer Placeholder 5">
            <a:extLst>
              <a:ext uri="{FF2B5EF4-FFF2-40B4-BE49-F238E27FC236}">
                <a16:creationId xmlns:a16="http://schemas.microsoft.com/office/drawing/2014/main" id="{0B3E2457-37D9-7B56-B0F1-9C62576D55BE}"/>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UNIT_INTERFACING">
            <a:extLst>
              <a:ext uri="{FF2B5EF4-FFF2-40B4-BE49-F238E27FC236}">
                <a16:creationId xmlns:a16="http://schemas.microsoft.com/office/drawing/2014/main" id="{886DDEFD-B6CA-D10A-3710-9F71507BA754}"/>
              </a:ext>
            </a:extLst>
          </p:cNvPr>
          <p:cNvGraphicFramePr>
            <a:graphicFrameLocks noGrp="1"/>
          </p:cNvGraphicFramePr>
          <p:nvPr/>
        </p:nvGraphicFramePr>
        <p:xfrm>
          <a:off x="514373" y="1366988"/>
          <a:ext cx="11232250" cy="4972560"/>
        </p:xfrm>
        <a:graphic>
          <a:graphicData uri="http://schemas.openxmlformats.org/drawingml/2006/table">
            <a:tbl>
              <a:tblPr firstRow="1" bandRow="1">
                <a:effectLst/>
                <a:tableStyleId>{F2DE63D5-997A-4646-A377-4702673A728D}</a:tableStyleId>
              </a:tblPr>
              <a:tblGrid>
                <a:gridCol w="6024972">
                  <a:extLst>
                    <a:ext uri="{9D8B030D-6E8A-4147-A177-3AD203B41FA5}">
                      <a16:colId xmlns:a16="http://schemas.microsoft.com/office/drawing/2014/main" val="20000"/>
                    </a:ext>
                  </a:extLst>
                </a:gridCol>
                <a:gridCol w="568037">
                  <a:extLst>
                    <a:ext uri="{9D8B030D-6E8A-4147-A177-3AD203B41FA5}">
                      <a16:colId xmlns:a16="http://schemas.microsoft.com/office/drawing/2014/main" val="20001"/>
                    </a:ext>
                  </a:extLst>
                </a:gridCol>
                <a:gridCol w="858982">
                  <a:extLst>
                    <a:ext uri="{9D8B030D-6E8A-4147-A177-3AD203B41FA5}">
                      <a16:colId xmlns:a16="http://schemas.microsoft.com/office/drawing/2014/main" val="20002"/>
                    </a:ext>
                  </a:extLst>
                </a:gridCol>
                <a:gridCol w="1163781">
                  <a:extLst>
                    <a:ext uri="{9D8B030D-6E8A-4147-A177-3AD203B41FA5}">
                      <a16:colId xmlns:a16="http://schemas.microsoft.com/office/drawing/2014/main" val="3286041723"/>
                    </a:ext>
                  </a:extLst>
                </a:gridCol>
                <a:gridCol w="1500910">
                  <a:extLst>
                    <a:ext uri="{9D8B030D-6E8A-4147-A177-3AD203B41FA5}">
                      <a16:colId xmlns:a16="http://schemas.microsoft.com/office/drawing/2014/main" val="4263492041"/>
                    </a:ext>
                  </a:extLst>
                </a:gridCol>
                <a:gridCol w="1115568">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Unit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sz="1400">
                          <a:solidFill>
                            <a:schemeClr val="bg1"/>
                          </a:solidFill>
                          <a:latin typeface="+mn-lt"/>
                        </a:rPr>
                        <a:t>McCabe</a:t>
                      </a:r>
                      <a:endParaRPr lang="en-US" sz="1400" b="1" i="0" noProof="0" dirty="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i="0" sz="1400">
                          <a:solidFill>
                            <a:schemeClr val="bg1"/>
                          </a:solidFill>
                          <a:latin typeface="+mn-lt"/>
                        </a:rPr>
                        <a:t>Parameters</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0"/>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UtegLikedByTweetsSource.UtegLikedByTweetsSource(UserTweetEntityGraphClient,GizmoduckClient,SearchClient,TweetyPieClient,UserMetadataClient,FollowGraphDataProvider,Store,StatsReceiver)</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timelineranker</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InNetworkTweetSource.InNetworkTweetSource(GizmoduckClient,SearchClient,SearchClient,TweetyPieClient,UserMetadataClient,FollowGraphDataProvider,Store,VisibilityEnforcer,StatsReceiver)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187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timelineranker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TweetVisibilityLibrary.apply(VisibilityLibrary,UserSource,UserRelationshipSource,KeywordMatcher.Matcher,InvitedToConversationRepo,Decider,StratoClient,LocalizationSource,TweetPerspectiveSource,TweetMediaMetadataSource,TombstoneGenerator,LocalizedInterstit</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186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3</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14</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TweetJob.generate(SimClustersTweetProfile,Producer,P#Service,P#Store,P#Store,P#Store,Option,JobId)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150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6</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EarlybirdWireModule.provideEarlybirdStartup(PartitionManager,UserUpdatesStreamIndexer,UserScrubGeoEventStreamIndexer,AudioSpaceEventsStreamIndexer,DynamicPartitionConfig,CriticalExceptionHandler,SegmentManager,MultiSegmentTermDictionaryManager,QueryCacheM</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7</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16</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UpdateKnownForApps.runUpdateKnownForGeneric(Args,TypedPipe,TypedPipe,String,TypedPipe=&gt;Execution,=&gt;TypedPipe,Boolean,DateRange,UniqueID)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TweetInfoStoreModule.providesTweetInfoStore(StatsReceiver,ServiceIdentifier,StratoClient,MemcachedClient,ManhattanKVClientMtlsParams,TweetService.MethodPerEndpoint,UserTweetGraphPlus.MethodPerEndpoint,ReadableStore,CrMixerDecider)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127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cr-mixer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PushServiceVisibilityLibrary.apply(VisibilityLibrary,UserSource,UserRelationshipSource,StratoClient,Gate,ReadableStore,ReadableStore,-,StatsReceiver)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4</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9</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RecapAuthorSource.RecapAuthorSource(GizmoduckClient,SearchClient,TweetyPieClient,UserMetadataClient,FollowGraphDataProvider,Store,VisibilityEnforcer,StatsReceiver)</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1</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8</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timelineranker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Trainer.__init__(name,params,build_graph_fn,metric_fn,optimize_loss_fn,run_config,save_dir,init_from_dir,init_map,warm_start_from,profiler_steps,kwargs)</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27</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12</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ClusterDetailsJob.run(TypedPipe,Int,String,TypedPipe,TypedPipe,Option,Option,Option,Double,UniqueID)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InterestedInTwiceBaseApp.getMultiEmbeddingPerUser(TypedPipe,TypedPipe,ClusteringMethod,Int,ClusterRepresentativeSelectionMethod,Int,UniqueID)</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7</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Trainer.learn(train_input_fn,eval_input_fn,train_max_steps,train_steps,eval_steps,train_hooks,eval_hooks,early_stop_metric,early_stop_patience,early_stop_minimize,early_stop_tolerance,start_epoch,exporters,export_output_fn,max_duration)</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r" fontAlgn="b"/>
                      <a:r>
                        <a:rPr b="0" i="0" sz="1200" u="none">
                          <a:solidFill>
                            <a:schemeClr val="tx1">
                              <a:lumMod val="60000"/>
                              <a:lumOff val="40000"/>
                            </a:schemeClr>
                          </a:solidFill>
                          <a:latin typeface="Calibri Regular"/>
                        </a:rPr>
                        <a:t>33</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2"/>
                          </a:solidFill>
                          <a:latin typeface="Calibri Regular"/>
                        </a:rPr>
                        <a:t>15</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twml</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Python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337820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E2D5C-3E5F-6B9D-908E-50F0A86ACD9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ED10E3-5A1E-EB42-A8DD-8C3EA6AFCB41}"/>
              </a:ext>
            </a:extLst>
          </p:cNvPr>
          <p:cNvSpPr>
            <a:spLocks noGrp="1"/>
          </p:cNvSpPr>
          <p:nvPr>
            <p:ph type="sldNum" sz="quarter" idx="4"/>
          </p:nvPr>
        </p:nvSpPr>
        <p:spPr/>
        <p:txBody>
          <a:bodyPr/>
          <a:lstStyle/>
          <a:p>
            <a:fld id="{E242BD21-9B61-2246-BCB1-4BE5E1BEBE1C}" type="slidenum">
              <a:rPr lang="en-US" smtClean="0"/>
              <a:pPr/>
              <a:t>14</a:t>
            </a:fld>
            <a:endParaRPr lang="en-US"/>
          </a:p>
        </p:txBody>
      </p:sp>
      <p:sp>
        <p:nvSpPr>
          <p:cNvPr id="10" name="Text Placeholder 9">
            <a:extLst>
              <a:ext uri="{FF2B5EF4-FFF2-40B4-BE49-F238E27FC236}">
                <a16:creationId xmlns:a16="http://schemas.microsoft.com/office/drawing/2014/main" id="{C2401406-73FA-D043-F4F9-83583AFBBF7D}"/>
              </a:ext>
            </a:extLst>
          </p:cNvPr>
          <p:cNvSpPr>
            <a:spLocks noGrp="1"/>
          </p:cNvSpPr>
          <p:nvPr>
            <p:ph type="body" sz="quarter" idx="12"/>
          </p:nvPr>
        </p:nvSpPr>
        <p:spPr/>
        <p:txBody>
          <a:bodyPr/>
          <a:lstStyle/>
          <a:p>
            <a:r>
              <a:rPr lang="en-US" dirty="0"/>
              <a:t>Refactoring Candidates – Module COUPLING</a:t>
            </a:r>
          </a:p>
        </p:txBody>
      </p:sp>
      <p:sp>
        <p:nvSpPr>
          <p:cNvPr id="5" name="Title 4">
            <a:extLst>
              <a:ext uri="{FF2B5EF4-FFF2-40B4-BE49-F238E27FC236}">
                <a16:creationId xmlns:a16="http://schemas.microsoft.com/office/drawing/2014/main" id="{16B4BED9-C15D-5B49-DC19-82A8E7339BC3}"/>
              </a:ext>
            </a:extLst>
          </p:cNvPr>
          <p:cNvSpPr>
            <a:spLocks noGrp="1"/>
          </p:cNvSpPr>
          <p:nvPr>
            <p:ph type="title"/>
          </p:nvPr>
        </p:nvSpPr>
        <p:spPr/>
        <p:txBody>
          <a:bodyPr/>
          <a:lstStyle/>
          <a:p>
            <a:r>
              <a:rPr lang="en-US" dirty="0"/>
              <a:t>An overview of the modules with the highest coupling</a:t>
            </a:r>
          </a:p>
        </p:txBody>
      </p:sp>
      <p:sp>
        <p:nvSpPr>
          <p:cNvPr id="6" name="Footer Placeholder 5">
            <a:extLst>
              <a:ext uri="{FF2B5EF4-FFF2-40B4-BE49-F238E27FC236}">
                <a16:creationId xmlns:a16="http://schemas.microsoft.com/office/drawing/2014/main" id="{C9B246FC-EA60-CE91-78AD-F329167484F6}"/>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MODULE_COUPLING">
            <a:extLst>
              <a:ext uri="{FF2B5EF4-FFF2-40B4-BE49-F238E27FC236}">
                <a16:creationId xmlns:a16="http://schemas.microsoft.com/office/drawing/2014/main" id="{08CD0C1C-FF15-4288-5694-0C8CA50F5FE0}"/>
              </a:ext>
            </a:extLst>
          </p:cNvPr>
          <p:cNvGraphicFramePr>
            <a:graphicFrameLocks noGrp="1"/>
          </p:cNvGraphicFramePr>
          <p:nvPr/>
        </p:nvGraphicFramePr>
        <p:xfrm>
          <a:off x="514373" y="1366988"/>
          <a:ext cx="11231293" cy="4789680"/>
        </p:xfrm>
        <a:graphic>
          <a:graphicData uri="http://schemas.openxmlformats.org/drawingml/2006/table">
            <a:tbl>
              <a:tblPr firstRow="1" bandRow="1">
                <a:effectLst/>
                <a:tableStyleId>{F2DE63D5-997A-4646-A377-4702673A728D}</a:tableStyleId>
              </a:tblPr>
              <a:tblGrid>
                <a:gridCol w="6036552">
                  <a:extLst>
                    <a:ext uri="{9D8B030D-6E8A-4147-A177-3AD203B41FA5}">
                      <a16:colId xmlns:a16="http://schemas.microsoft.com/office/drawing/2014/main" val="20000"/>
                    </a:ext>
                  </a:extLst>
                </a:gridCol>
                <a:gridCol w="1064526">
                  <a:extLst>
                    <a:ext uri="{9D8B030D-6E8A-4147-A177-3AD203B41FA5}">
                      <a16:colId xmlns:a16="http://schemas.microsoft.com/office/drawing/2014/main" val="20001"/>
                    </a:ext>
                  </a:extLst>
                </a:gridCol>
                <a:gridCol w="957908">
                  <a:extLst>
                    <a:ext uri="{9D8B030D-6E8A-4147-A177-3AD203B41FA5}">
                      <a16:colId xmlns:a16="http://schemas.microsoft.com/office/drawing/2014/main" val="3286041723"/>
                    </a:ext>
                  </a:extLst>
                </a:gridCol>
                <a:gridCol w="1766924">
                  <a:extLst>
                    <a:ext uri="{9D8B030D-6E8A-4147-A177-3AD203B41FA5}">
                      <a16:colId xmlns:a16="http://schemas.microsoft.com/office/drawing/2014/main" val="4263492041"/>
                    </a:ext>
                  </a:extLst>
                </a:gridCol>
                <a:gridCol w="1405383">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File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r"/>
                      <a:r>
                        <a:rPr b="1" i="0" sz="1400">
                          <a:solidFill>
                            <a:schemeClr val="bg1"/>
                          </a:solidFill>
                          <a:latin typeface="+mn-lt"/>
                        </a:rPr>
                        <a:t>Fan-in</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DFC100"/>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Condition.scala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2017</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visibilitylib</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Scala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TwitterMessage.java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Action.scala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749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visibilitylib</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EarlybirdThriftDocumentBuilder.java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595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SchemaBuilder.java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508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InvertedRealtimeIndex.java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407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EarlybirdIndexSegmentData.java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340</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EarlybirdProperty.java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324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SegmentInfo.java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317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TwitterBaseStage.java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259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Util.scala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254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src/scala/com/twitter/simclusters_v2</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Scala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EarlybirdConfig.java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246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src/java/com/twitter/search/earlybird</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EarlybirdDocumentFeatures.java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178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algn="r" defTabSz="914400" rtl="0" eaLnBrk="1" fontAlgn="b" latinLnBrk="0" hangingPunct="1"/>
                      <a:r>
                        <a:rPr b="0" i="0" sz="1200" u="none">
                          <a:solidFill>
                            <a:schemeClr val="tx2"/>
                          </a:solidFill>
                          <a:latin typeface="Calibri Regular"/>
                        </a:rPr>
                        <a:t>0</a:t>
                      </a:r>
                      <a:endParaRPr lang="en-US" sz="1200" b="0" i="0" u="none" strike="noStrike" kern="1200" noProof="0" dirty="0">
                        <a:solidFill>
                          <a:schemeClr val="tx2"/>
                        </a:solidFill>
                        <a:effectLst/>
                        <a:latin typeface="Calibri Regular"/>
                        <a:ea typeface="+mn-ea"/>
                        <a:cs typeface="+mn-cs"/>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EF5BA"/>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4128308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261DE-516A-2C47-C290-CC53EE2EC30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025075-AF88-4ABD-0816-000FE85C61ED}"/>
              </a:ext>
            </a:extLst>
          </p:cNvPr>
          <p:cNvSpPr>
            <a:spLocks noGrp="1"/>
          </p:cNvSpPr>
          <p:nvPr>
            <p:ph type="sldNum" sz="quarter" idx="4"/>
          </p:nvPr>
        </p:nvSpPr>
        <p:spPr/>
        <p:txBody>
          <a:bodyPr/>
          <a:lstStyle/>
          <a:p>
            <a:fld id="{E242BD21-9B61-2246-BCB1-4BE5E1BEBE1C}" type="slidenum">
              <a:rPr lang="en-US" smtClean="0"/>
              <a:pPr/>
              <a:t>15</a:t>
            </a:fld>
            <a:endParaRPr lang="en-US"/>
          </a:p>
        </p:txBody>
      </p:sp>
      <p:sp>
        <p:nvSpPr>
          <p:cNvPr id="10" name="Text Placeholder 9">
            <a:extLst>
              <a:ext uri="{FF2B5EF4-FFF2-40B4-BE49-F238E27FC236}">
                <a16:creationId xmlns:a16="http://schemas.microsoft.com/office/drawing/2014/main" id="{86BA0A77-753D-20DB-3D53-A7D106A78F7E}"/>
              </a:ext>
            </a:extLst>
          </p:cNvPr>
          <p:cNvSpPr>
            <a:spLocks noGrp="1"/>
          </p:cNvSpPr>
          <p:nvPr>
            <p:ph type="body" sz="quarter" idx="12"/>
          </p:nvPr>
        </p:nvSpPr>
        <p:spPr/>
        <p:txBody>
          <a:bodyPr/>
          <a:lstStyle/>
          <a:p>
            <a:r>
              <a:rPr lang="en-US" dirty="0"/>
              <a:t>Refactoring Candidates – COMPONENT ENTANGLEMENT</a:t>
            </a:r>
          </a:p>
        </p:txBody>
      </p:sp>
      <p:sp>
        <p:nvSpPr>
          <p:cNvPr id="5" name="Title 4">
            <a:extLst>
              <a:ext uri="{FF2B5EF4-FFF2-40B4-BE49-F238E27FC236}">
                <a16:creationId xmlns:a16="http://schemas.microsoft.com/office/drawing/2014/main" id="{6362569B-8BFD-D308-A55E-04765D4E1392}"/>
              </a:ext>
            </a:extLst>
          </p:cNvPr>
          <p:cNvSpPr>
            <a:spLocks noGrp="1"/>
          </p:cNvSpPr>
          <p:nvPr>
            <p:ph type="title"/>
          </p:nvPr>
        </p:nvSpPr>
        <p:spPr/>
        <p:txBody>
          <a:bodyPr/>
          <a:lstStyle/>
          <a:p>
            <a:r>
              <a:rPr lang="en-US" dirty="0"/>
              <a:t>An overview of component entanglement related findings</a:t>
            </a:r>
          </a:p>
        </p:txBody>
      </p:sp>
      <p:sp>
        <p:nvSpPr>
          <p:cNvPr id="6" name="Footer Placeholder 5">
            <a:extLst>
              <a:ext uri="{FF2B5EF4-FFF2-40B4-BE49-F238E27FC236}">
                <a16:creationId xmlns:a16="http://schemas.microsoft.com/office/drawing/2014/main" id="{B2ED554A-888F-C192-ED2E-3071DD750EEB}"/>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COMPONENT_ENTANGLEMENT">
            <a:extLst>
              <a:ext uri="{FF2B5EF4-FFF2-40B4-BE49-F238E27FC236}">
                <a16:creationId xmlns:a16="http://schemas.microsoft.com/office/drawing/2014/main" id="{9838512D-A010-DDD6-1567-37B565CF5809}"/>
              </a:ext>
            </a:extLst>
          </p:cNvPr>
          <p:cNvGraphicFramePr>
            <a:graphicFrameLocks noGrp="1"/>
          </p:cNvGraphicFramePr>
          <p:nvPr/>
        </p:nvGraphicFramePr>
        <p:xfrm>
          <a:off x="514373" y="1351494"/>
          <a:ext cx="11231294" cy="4606800"/>
        </p:xfrm>
        <a:graphic>
          <a:graphicData uri="http://schemas.openxmlformats.org/drawingml/2006/table">
            <a:tbl>
              <a:tblPr firstRow="1" bandRow="1">
                <a:effectLst/>
                <a:tableStyleId>{F2DE63D5-997A-4646-A377-4702673A728D}</a:tableStyleId>
              </a:tblPr>
              <a:tblGrid>
                <a:gridCol w="9663297">
                  <a:extLst>
                    <a:ext uri="{9D8B030D-6E8A-4147-A177-3AD203B41FA5}">
                      <a16:colId xmlns:a16="http://schemas.microsoft.com/office/drawing/2014/main" val="20000"/>
                    </a:ext>
                  </a:extLst>
                </a:gridCol>
                <a:gridCol w="1567997">
                  <a:extLst>
                    <a:ext uri="{9D8B030D-6E8A-4147-A177-3AD203B41FA5}">
                      <a16:colId xmlns:a16="http://schemas.microsoft.com/office/drawing/2014/main" val="20001"/>
                    </a:ext>
                  </a:extLst>
                </a:gridCol>
              </a:tblGrid>
              <a:tr h="27853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Description</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Weight</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extLst>
                  <a:ext uri="{0D108BD9-81ED-4DB2-BD59-A6C34878D82A}">
                    <a16:rowId xmlns:a16="http://schemas.microsoft.com/office/drawing/2014/main" val="10000"/>
                  </a:ext>
                </a:extLst>
              </a:tr>
              <a:tr h="25477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Cyclic dependency between src/java/com/twitter/search/common and src/java/com/twitter/search/ingester</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7627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2A1D-C398-FD00-A262-F1315FFA7F2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62FCDF-5E0F-1700-45E3-65B5191C49DA}"/>
              </a:ext>
            </a:extLst>
          </p:cNvPr>
          <p:cNvSpPr>
            <a:spLocks noGrp="1"/>
          </p:cNvSpPr>
          <p:nvPr>
            <p:ph type="sldNum" sz="quarter" idx="4"/>
          </p:nvPr>
        </p:nvSpPr>
        <p:spPr/>
        <p:txBody>
          <a:bodyPr/>
          <a:lstStyle/>
          <a:p>
            <a:fld id="{E242BD21-9B61-2246-BCB1-4BE5E1BEBE1C}" type="slidenum">
              <a:rPr lang="en-US" smtClean="0"/>
              <a:pPr/>
              <a:t>16</a:t>
            </a:fld>
            <a:endParaRPr lang="en-US"/>
          </a:p>
        </p:txBody>
      </p:sp>
      <p:sp>
        <p:nvSpPr>
          <p:cNvPr id="10" name="Text Placeholder 9">
            <a:extLst>
              <a:ext uri="{FF2B5EF4-FFF2-40B4-BE49-F238E27FC236}">
                <a16:creationId xmlns:a16="http://schemas.microsoft.com/office/drawing/2014/main" id="{1F418E4D-4C1B-5CF0-D4B4-9BE92D28DF1E}"/>
              </a:ext>
            </a:extLst>
          </p:cNvPr>
          <p:cNvSpPr>
            <a:spLocks noGrp="1"/>
          </p:cNvSpPr>
          <p:nvPr>
            <p:ph type="body" sz="quarter" idx="12"/>
          </p:nvPr>
        </p:nvSpPr>
        <p:spPr/>
        <p:txBody>
          <a:bodyPr/>
          <a:lstStyle/>
          <a:p>
            <a:r>
              <a:rPr lang="en-US" dirty="0"/>
              <a:t>Refactoring Candidates – COMPONENT Independence</a:t>
            </a:r>
          </a:p>
        </p:txBody>
      </p:sp>
      <p:sp>
        <p:nvSpPr>
          <p:cNvPr id="5" name="Title 4">
            <a:extLst>
              <a:ext uri="{FF2B5EF4-FFF2-40B4-BE49-F238E27FC236}">
                <a16:creationId xmlns:a16="http://schemas.microsoft.com/office/drawing/2014/main" id="{FE4658BA-0814-EB54-4871-7EA3307973A8}"/>
              </a:ext>
            </a:extLst>
          </p:cNvPr>
          <p:cNvSpPr>
            <a:spLocks noGrp="1"/>
          </p:cNvSpPr>
          <p:nvPr>
            <p:ph type="title"/>
          </p:nvPr>
        </p:nvSpPr>
        <p:spPr/>
        <p:txBody>
          <a:bodyPr/>
          <a:lstStyle/>
          <a:p>
            <a:r>
              <a:rPr lang="en-US" dirty="0"/>
              <a:t>An overview of high impact communicating files</a:t>
            </a:r>
          </a:p>
        </p:txBody>
      </p:sp>
      <p:sp>
        <p:nvSpPr>
          <p:cNvPr id="6" name="Footer Placeholder 5">
            <a:extLst>
              <a:ext uri="{FF2B5EF4-FFF2-40B4-BE49-F238E27FC236}">
                <a16:creationId xmlns:a16="http://schemas.microsoft.com/office/drawing/2014/main" id="{D5FCF33D-A478-D36E-605A-D3A5163CFE94}"/>
              </a:ext>
            </a:extLst>
          </p:cNvPr>
          <p:cNvSpPr>
            <a:spLocks noGrp="1"/>
          </p:cNvSpPr>
          <p:nvPr>
            <p:ph type="ftr" sz="quarter" idx="3"/>
          </p:nvPr>
        </p:nvSpPr>
        <p:spPr>
          <a:xfrm>
            <a:off x="2669790" y="6549140"/>
            <a:ext cx="804066" cy="236406"/>
          </a:xfrm>
          <a:prstGeom prst="rect">
            <a:avLst/>
          </a:prstGeom>
          <a:noFill/>
          <a:ln w="12700" cap="flat" cmpd="sng" algn="ctr">
            <a:noFill/>
            <a:prstDash val="solid"/>
            <a:miter lim="800000"/>
          </a:ln>
        </p:spPr>
        <p:txBody>
          <a:bodyPr wrap="none" lIns="0" tIns="36000" rIns="0" rtlCol="0" anchor="ctr">
            <a:spAutoFit/>
          </a:bodyPr>
          <a:lstStyle>
            <a:defPPr>
              <a:defRPr lang="en-US"/>
            </a:defPPr>
            <a:lvl1pPr marL="0" algn="l" defTabSz="914400" rtl="0" eaLnBrk="1" latinLnBrk="0" hangingPunct="1">
              <a:defRPr lang="en-US" sz="1000" b="1" kern="1200" cap="all" spc="10" baseline="0" dirty="0">
                <a:solidFill>
                  <a:srgbClr val="B2BECD"/>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dirty="0"/>
              <a:t>Confidential</a:t>
            </a:r>
          </a:p>
        </p:txBody>
      </p:sp>
      <p:graphicFrame>
        <p:nvGraphicFramePr>
          <p:cNvPr id="4" name="REFACTORING_CANDIDATES_TABLE_COMPONENT_INDEPENDENCE">
            <a:extLst>
              <a:ext uri="{FF2B5EF4-FFF2-40B4-BE49-F238E27FC236}">
                <a16:creationId xmlns:a16="http://schemas.microsoft.com/office/drawing/2014/main" id="{0354F911-27AA-DF84-8BBC-02F20E05B6DA}"/>
              </a:ext>
            </a:extLst>
          </p:cNvPr>
          <p:cNvGraphicFramePr>
            <a:graphicFrameLocks noGrp="1"/>
          </p:cNvGraphicFramePr>
          <p:nvPr/>
        </p:nvGraphicFramePr>
        <p:xfrm>
          <a:off x="514373" y="1366988"/>
          <a:ext cx="11231293" cy="4606800"/>
        </p:xfrm>
        <a:graphic>
          <a:graphicData uri="http://schemas.openxmlformats.org/drawingml/2006/table">
            <a:tbl>
              <a:tblPr firstRow="1" bandRow="1">
                <a:effectLst/>
                <a:tableStyleId>{F2DE63D5-997A-4646-A377-4702673A728D}</a:tableStyleId>
              </a:tblPr>
              <a:tblGrid>
                <a:gridCol w="6599411">
                  <a:extLst>
                    <a:ext uri="{9D8B030D-6E8A-4147-A177-3AD203B41FA5}">
                      <a16:colId xmlns:a16="http://schemas.microsoft.com/office/drawing/2014/main" val="20000"/>
                    </a:ext>
                  </a:extLst>
                </a:gridCol>
                <a:gridCol w="1163784">
                  <a:extLst>
                    <a:ext uri="{9D8B030D-6E8A-4147-A177-3AD203B41FA5}">
                      <a16:colId xmlns:a16="http://schemas.microsoft.com/office/drawing/2014/main" val="20001"/>
                    </a:ext>
                  </a:extLst>
                </a:gridCol>
                <a:gridCol w="1931675">
                  <a:extLst>
                    <a:ext uri="{9D8B030D-6E8A-4147-A177-3AD203B41FA5}">
                      <a16:colId xmlns:a16="http://schemas.microsoft.com/office/drawing/2014/main" val="4263492041"/>
                    </a:ext>
                  </a:extLst>
                </a:gridCol>
                <a:gridCol w="1536423">
                  <a:extLst>
                    <a:ext uri="{9D8B030D-6E8A-4147-A177-3AD203B41FA5}">
                      <a16:colId xmlns:a16="http://schemas.microsoft.com/office/drawing/2014/main" val="2509092107"/>
                    </a:ext>
                  </a:extLst>
                </a:gridCol>
              </a:tblGrid>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b="1" sz="1400">
                          <a:solidFill>
                            <a:schemeClr val="bg1"/>
                          </a:solidFill>
                          <a:latin typeface="+mn-lt"/>
                        </a:rPr>
                        <a:t>File name</a:t>
                      </a:r>
                      <a:endParaRPr lang="en-US" sz="1400" b="1" i="0" noProof="0" dirty="0">
                        <a:solidFill>
                          <a:schemeClr val="bg1"/>
                        </a:solidFill>
                        <a:latin typeface="+mn-lt"/>
                        <a:cs typeface="TheSans B4 SemiLight"/>
                      </a:endParaRPr>
                    </a:p>
                  </a:txBody>
                  <a:tcPr marL="108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b="1" sz="1400">
                          <a:solidFill>
                            <a:schemeClr val="bg1"/>
                          </a:solidFill>
                          <a:latin typeface="+mn-lt"/>
                        </a:rPr>
                        <a:t>LOC</a:t>
                      </a:r>
                      <a:endParaRPr lang="en-US" sz="1400" b="1" i="0" noProof="0" dirty="0">
                        <a:solidFill>
                          <a:schemeClr val="bg1"/>
                        </a:solidFill>
                        <a:latin typeface="+mn-lt"/>
                        <a:cs typeface="TheSans B4 SemiLight"/>
                      </a:endParaRPr>
                    </a:p>
                  </a:txBody>
                  <a:tcPr marL="108000" marR="108000" marT="72000" marB="72000">
                    <a:lnL>
                      <a:noFill/>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rgbClr val="1F354B"/>
                    </a:solidFill>
                  </a:tcPr>
                </a:tc>
                <a:tc>
                  <a:txBody>
                    <a:bodyPr/>
                    <a:lstStyle/>
                    <a:p>
                      <a:pPr algn="l"/>
                      <a:r>
                        <a:rPr b="1" i="0" sz="1400">
                          <a:solidFill>
                            <a:schemeClr val="bg1"/>
                          </a:solidFill>
                          <a:latin typeface="+mn-lt"/>
                        </a:rPr>
                        <a:t>Component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l"/>
                      <a:r>
                        <a:rPr b="1" i="0" sz="1400">
                          <a:solidFill>
                            <a:schemeClr val="bg1"/>
                          </a:solidFill>
                          <a:latin typeface="+mn-lt"/>
                        </a:rPr>
                        <a:t>Technology</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EarlybirdIndexSegmentData.java</a:t>
                      </a:r>
                    </a:p>
                  </a:txBody>
                  <a:tcPr marL="108000" marR="108000" marT="72000" marB="72000" anchor="ctr">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340</a:t>
                      </a:r>
                    </a:p>
                  </a:txBody>
                  <a:tcPr marL="108000" marR="108000" marT="72000" marB="72000" anchor="ctr">
                    <a:lnL>
                      <a:noFill/>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src/java/com/twitter/search/core</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p>
                  </a:txBody>
                  <a:tcPr marL="108000" marR="108000" marT="72000" marB="72000" anchor="ctr">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0">
                <a:tc>
                  <a:txBody>
                    <a:bodyPr/>
                    <a:lstStyle/>
                    <a:p>
                      <a:pPr algn="l" fontAlgn="b"/>
                      <a:r>
                        <a:rPr b="0" i="0" sz="1200" u="none">
                          <a:solidFill>
                            <a:schemeClr val="tx2"/>
                          </a:solidFill>
                          <a:latin typeface="Calibri Bold"/>
                        </a:rPr>
                        <a:t>EarlybirdRealtimeIndexSegmentData.java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201</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b" latinLnBrk="0" hangingPunct="1">
                        <a:lnSpc>
                          <a:spcPct val="100000"/>
                        </a:lnSpc>
                        <a:spcBef>
                          <a:spcPts val="0"/>
                        </a:spcBef>
                        <a:spcAft>
                          <a:spcPts val="0"/>
                        </a:spcAft>
                        <a:buClrTx/>
                        <a:buSzTx/>
                        <a:buFontTx/>
                        <a:buNone/>
                        <a:tabLst/>
                        <a:defRPr/>
                      </a:pPr>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0">
                <a:tc>
                  <a:txBody>
                    <a:bodyPr/>
                    <a:lstStyle/>
                    <a:p>
                      <a:pPr algn="l" fontAlgn="b"/>
                      <a:r>
                        <a:rPr b="0" i="0" sz="1200" u="none">
                          <a:solidFill>
                            <a:schemeClr val="tx2"/>
                          </a:solidFill>
                          <a:latin typeface="Calibri Bold"/>
                        </a:rPr>
                        <a:t>EarlybirdLuceneIndexSegmentData.java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165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0">
                <a:tc>
                  <a:txBody>
                    <a:bodyPr/>
                    <a:lstStyle/>
                    <a:p>
                      <a:pPr algn="l" fontAlgn="b"/>
                      <a:r>
                        <a:rPr b="0" i="0" sz="1200" u="none">
                          <a:solidFill>
                            <a:schemeClr val="tx2"/>
                          </a:solidFill>
                          <a:latin typeface="Calibri Bold"/>
                        </a:rPr>
                        <a:t>IndexOptimizer.java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154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0">
                <a:tc>
                  <a:txBody>
                    <a:bodyPr/>
                    <a:lstStyle/>
                    <a:p>
                      <a:pPr algn="l" fontAlgn="b"/>
                      <a:r>
                        <a:rPr b="0" i="0" sz="1200" u="none">
                          <a:solidFill>
                            <a:schemeClr val="tx2"/>
                          </a:solidFill>
                          <a:latin typeface="Calibri Bold"/>
                        </a:rPr>
                        <a:t>AbstractFacetCountingArray.java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146</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1900654"/>
                  </a:ext>
                </a:extLst>
              </a:tr>
              <a:tr h="0">
                <a:tc>
                  <a:txBody>
                    <a:bodyPr/>
                    <a:lstStyle/>
                    <a:p>
                      <a:pPr algn="l" fontAlgn="b"/>
                      <a:r>
                        <a:rPr b="0" i="0" sz="1200" u="none">
                          <a:solidFill>
                            <a:schemeClr val="tx2"/>
                          </a:solidFill>
                          <a:latin typeface="Calibri Bold"/>
                        </a:rPr>
                        <a:t>FacetIDMap.java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113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r h="0">
                <a:tc>
                  <a:txBody>
                    <a:bodyPr/>
                    <a:lstStyle/>
                    <a:p>
                      <a:pPr algn="l" fontAlgn="b"/>
                      <a:r>
                        <a:rPr b="0" i="0" sz="1200" u="none">
                          <a:solidFill>
                            <a:schemeClr val="tx2"/>
                          </a:solidFill>
                          <a:latin typeface="Calibri Bold"/>
                        </a:rPr>
                        <a:t>EarlybirdIndexSegmentAtomicReader.java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89</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60795780"/>
                  </a:ext>
                </a:extLst>
              </a:tr>
              <a:tr h="0">
                <a:tc>
                  <a:txBody>
                    <a:bodyPr/>
                    <a:lstStyle/>
                    <a:p>
                      <a:pPr algn="l" fontAlgn="b"/>
                      <a:r>
                        <a:rPr b="0" i="0" sz="1200" u="none">
                          <a:solidFill>
                            <a:schemeClr val="tx2"/>
                          </a:solidFill>
                          <a:latin typeface="Calibri Bold"/>
                        </a:rPr>
                        <a:t>FacetCountState.java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64</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3267410"/>
                  </a:ext>
                </a:extLst>
              </a:tr>
              <a:tr h="0">
                <a:tc>
                  <a:txBody>
                    <a:bodyPr/>
                    <a:lstStyle/>
                    <a:p>
                      <a:pPr algn="l" fontAlgn="b"/>
                      <a:r>
                        <a:rPr b="0" i="0" sz="1200" u="none">
                          <a:solidFill>
                            <a:schemeClr val="tx2"/>
                          </a:solidFill>
                          <a:latin typeface="Calibri Bold"/>
                        </a:rPr>
                        <a:t>QueryCostTracker.java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33</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src/java/com/twitter/search/core</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09910387"/>
                  </a:ext>
                </a:extLst>
              </a:tr>
              <a:tr h="0">
                <a:tc>
                  <a:txBody>
                    <a:bodyPr/>
                    <a:lstStyle/>
                    <a:p>
                      <a:pPr algn="l" fontAlgn="b"/>
                      <a:r>
                        <a:rPr b="0" i="0" sz="1200" u="none">
                          <a:solidFill>
                            <a:schemeClr val="tx2"/>
                          </a:solidFill>
                          <a:latin typeface="Calibri Bold"/>
                        </a:rPr>
                        <a:t>VisibleTokenRatioUtil.java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28</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src/java/com/twitter/search/ingester</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72763307"/>
                  </a:ext>
                </a:extLst>
              </a:tr>
              <a:tr h="0">
                <a:tc>
                  <a:txBody>
                    <a:bodyPr/>
                    <a:lstStyle/>
                    <a:p>
                      <a:pPr algn="l" fontAlgn="b"/>
                      <a:r>
                        <a:rPr b="0" i="0" sz="1200" u="none">
                          <a:solidFill>
                            <a:schemeClr val="tx2"/>
                          </a:solidFill>
                          <a:latin typeface="Calibri Bold"/>
                        </a:rPr>
                        <a:t>EarlybirdFieldConstants.java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897</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22263985"/>
                  </a:ext>
                </a:extLst>
              </a:tr>
              <a:tr h="0">
                <a:tc>
                  <a:txBody>
                    <a:bodyPr/>
                    <a:lstStyle/>
                    <a:p>
                      <a:pPr algn="l" fontAlgn="b"/>
                      <a:r>
                        <a:rPr b="0" i="0" sz="1200" u="none">
                          <a:solidFill>
                            <a:schemeClr val="tx2"/>
                          </a:solidFill>
                          <a:latin typeface="Calibri Bold"/>
                        </a:rPr>
                        <a:t>TwitterMessage.java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875</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Calibri Regular"/>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04128"/>
                  </a:ext>
                </a:extLst>
              </a:tr>
              <a:tr h="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b="0" i="0" sz="1200" u="none">
                          <a:solidFill>
                            <a:schemeClr val="tx2"/>
                          </a:solidFill>
                          <a:latin typeface="Calibri Bold"/>
                        </a:rPr>
                        <a:t>ImmutableSchema.java</a:t>
                      </a:r>
                      <a:endParaRPr lang="en-US" sz="1200" b="0" i="0" u="none" strike="noStrike" noProof="0" dirty="0">
                        <a:solidFill>
                          <a:schemeClr val="tx2"/>
                        </a:solidFill>
                        <a:effectLst/>
                        <a:latin typeface="Calibri Regular"/>
                      </a:endParaRPr>
                    </a:p>
                  </a:txBody>
                  <a:tcPr marL="108000" marR="108000" marT="72000" marB="72000" anchor="ctr">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r" defTabSz="914400" rtl="0" eaLnBrk="1" fontAlgn="b" latinLnBrk="0" hangingPunct="1"/>
                      <a:r>
                        <a:rPr b="0" i="0" sz="1200" u="none">
                          <a:solidFill>
                            <a:schemeClr val="tx1">
                              <a:lumMod val="60000"/>
                              <a:lumOff val="40000"/>
                            </a:schemeClr>
                          </a:solidFill>
                          <a:latin typeface="Calibri Regular"/>
                        </a:rPr>
                        <a:t>692</a:t>
                      </a:r>
                      <a:endParaRPr lang="en-US" sz="1200" b="0" i="0" u="none" strike="noStrike" kern="1200" noProof="0" dirty="0">
                        <a:solidFill>
                          <a:schemeClr val="tx1">
                            <a:lumMod val="60000"/>
                            <a:lumOff val="40000"/>
                          </a:schemeClr>
                        </a:solidFill>
                        <a:effectLst/>
                        <a:latin typeface="Calibri Regular"/>
                        <a:ea typeface="+mn-ea"/>
                        <a:cs typeface="+mn-cs"/>
                      </a:endParaRPr>
                    </a:p>
                  </a:txBody>
                  <a:tcPr marL="108000" marR="108000" marT="72000" marB="72000" anchor="ctr">
                    <a:lnL>
                      <a:noFill/>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b"/>
                      <a:r>
                        <a:rPr b="0" i="0" sz="1200" u="none">
                          <a:solidFill>
                            <a:schemeClr val="tx1">
                              <a:lumMod val="60000"/>
                              <a:lumOff val="40000"/>
                            </a:schemeClr>
                          </a:solidFill>
                          <a:latin typeface="Calibri Regular"/>
                        </a:rPr>
                        <a:t>src/java/com/twitter/search/common</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b="0" i="0" sz="1200" u="none">
                          <a:solidFill>
                            <a:schemeClr val="tx1">
                              <a:lumMod val="60000"/>
                              <a:lumOff val="40000"/>
                            </a:schemeClr>
                          </a:solidFill>
                          <a:latin typeface="Calibri Regular"/>
                        </a:rPr>
                        <a:t>Java</a:t>
                      </a:r>
                      <a:endParaRPr lang="en-US" sz="1200" b="0" i="0" u="none" strike="noStrike" noProof="0" dirty="0">
                        <a:solidFill>
                          <a:schemeClr val="tx1">
                            <a:lumMod val="60000"/>
                            <a:lumOff val="40000"/>
                          </a:schemeClr>
                        </a:solidFill>
                        <a:effectLst/>
                        <a:latin typeface="+mn-lt"/>
                      </a:endParaRPr>
                    </a:p>
                  </a:txBody>
                  <a:tcPr marL="108000" marR="108000" marT="72000" marB="72000" anchor="ctr">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5606331"/>
                  </a:ext>
                </a:extLst>
              </a:tr>
            </a:tbl>
          </a:graphicData>
        </a:graphic>
      </p:graphicFrame>
    </p:spTree>
    <p:extLst>
      <p:ext uri="{BB962C8B-B14F-4D97-AF65-F5344CB8AC3E}">
        <p14:creationId xmlns:p14="http://schemas.microsoft.com/office/powerpoint/2010/main" val="1061720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 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 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 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 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 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 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 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03</a:t>
            </a:r>
            <a:endParaRPr lang="en-US" sz="1200" b="1" dirty="0">
              <a:solidFill>
                <a:schemeClr val="bg1"/>
              </a:solidFill>
            </a:endParaRPr>
          </a:p>
          <a:p>
            <a:pPr algn="ctr">
              <a:lnSpc>
                <a:spcPct val="80000"/>
              </a:lnSpc>
            </a:pPr>
            <a:r>
              <a:rPr lang="en-US" sz="1200" b="1" dirty="0" err="1">
                <a:solidFill>
                  <a:schemeClr val="bg1"/>
                </a:solidFill>
              </a:rPr>
              <a:t>APR</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 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Props1.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70928F0-D7CA-4732-B7F3-1F945720D0AA}">
  <ds:schemaRefs>
    <ds:schemaRef ds:uri="http://schemas.microsoft.com/sharepoint/v3/contenttype/forms"/>
  </ds:schemaRefs>
</ds:datastoreItem>
</file>

<file path=customXml/itemProps3.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22532</TotalTime>
  <Words>1370</Words>
  <Application>Microsoft Macintosh PowerPoint</Application>
  <PresentationFormat>Widescreen</PresentationFormat>
  <Paragraphs>347</Paragraphs>
  <Slides>16</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Bold</vt:lpstr>
      <vt:lpstr>Calibri Light</vt:lpstr>
      <vt:lpstr>Calibri Regular</vt:lpstr>
      <vt:lpstr>TheSans B5 Plain</vt:lpstr>
      <vt:lpstr>TheSansMono M5</vt:lpstr>
      <vt:lpstr>Wingdings</vt:lpstr>
      <vt:lpstr>Office Theme</vt:lpstr>
      <vt:lpstr>PowerPoint Presentation</vt:lpstr>
      <vt:lpstr>SYSTEM_NAME technical quality: management summary</vt:lpstr>
      <vt:lpstr>The system is VOLUME_RELATIVE in size and is built primarily in TECH_1_NAME</vt:lpstr>
      <vt:lpstr>SYSTEM_NAME has an TEST_CODE_RELATIVE test/code ratio</vt:lpstr>
      <vt:lpstr>SYSTEM_NAME is a MAINT_SIZE system of SYSTEM_PY PY which scores MAINT_RATING for maintainability </vt:lpstr>
      <vt:lpstr>SYSTEM_NAME scores MAINT_INDICATION for maintainability</vt:lpstr>
      <vt:lpstr>SYSTEM_NAME scores ARCH_AT_BELOW average (ARCH_RATING ★) for Architecture Quality</vt:lpstr>
      <vt:lpstr>OSH_TOTAL_VULN vulnerable 3rd party open-source dependencies were identified</vt:lpstr>
      <vt:lpstr>SYSTEM_NAME rates OSH_RELATIVE in Open-Source health</vt:lpstr>
      <vt:lpstr>An overview of the longest duplicates</vt:lpstr>
      <vt:lpstr>An overview of the longest units</vt:lpstr>
      <vt:lpstr>An overview of the most complex units</vt:lpstr>
      <vt:lpstr>An overview of the units with the largest interfaces</vt:lpstr>
      <vt:lpstr>An overview of the modules with the highest coupling</vt:lpstr>
      <vt:lpstr>An overview of component entanglement related findings</vt:lpstr>
      <vt:lpstr>An overview of high impact communicating files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Floris van Leeuwen</cp:lastModifiedBy>
  <cp:revision>118</cp:revision>
  <cp:lastPrinted>2020-07-02T15:41:27Z</cp:lastPrinted>
  <dcterms:created xsi:type="dcterms:W3CDTF">2024-01-03T15:04:34Z</dcterms:created>
  <dcterms:modified xsi:type="dcterms:W3CDTF">2025-07-18T16:25:18Z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