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561" r:id="rId5"/>
    <p:sldId id="1507" r:id="rId6"/>
    <p:sldId id="1762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07"/>
            <p14:sldId id="1762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17"/>
    <a:srgbClr val="910813"/>
    <a:srgbClr val="CF4731"/>
    <a:srgbClr val="EBC937"/>
    <a:srgbClr val="DB4A3D"/>
    <a:srgbClr val="F0089F"/>
    <a:srgbClr val="1E354B"/>
    <a:srgbClr val="57C967"/>
    <a:srgbClr val="F9C640"/>
    <a:srgbClr val="1E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0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Modernization Report on </a:t>
            </a:r>
            <a:r>
              <a:rPr lang="en-US" dirty="0" err="1"/>
              <a:t>SYSTEM_NAME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893F2-CA5B-B942-A22D-39CA1F0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5F19B-C80F-4C4A-A0B5-6609A35FE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33DD5B-84A1-9242-9A75-9ECC1786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SYSTEM_NAME technical debt is TECHNICAL_DEBT_PY person years (TECHNICAL_DEBT_PERCENTAGE% of its volume)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E996-F7E6-BC4B-9602-AF4F5058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F63A9DF6-04C3-5F4C-9DBE-9F44ECD078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799" y="1368000"/>
            <a:ext cx="7825332" cy="26877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SYSTEM_NAME’s code volume totals SYSTEM_PY person years of theoretical rebuild volume</a:t>
            </a:r>
          </a:p>
          <a:p>
            <a:r>
              <a:rPr lang="en-US" dirty="0"/>
              <a:t>Maintainability is </a:t>
            </a:r>
            <a:r>
              <a:rPr lang="en-US" sz="1600" dirty="0" err="1"/>
              <a:t>MAINT_RELATIVE  </a:t>
            </a:r>
            <a:r>
              <a:rPr lang="en-US" dirty="0"/>
              <a:t>market average at </a:t>
            </a:r>
            <a:r>
              <a:rPr lang="en-US" sz="1600" dirty="0" err="1"/>
              <a:t>MAINT_RATING</a:t>
            </a:r>
            <a:r>
              <a:rPr lang="en-US" sz="1600" dirty="0"/>
              <a:t> stars (</a:t>
            </a:r>
            <a:r>
              <a:rPr lang="en-US" sz="1600" dirty="0" err="1"/>
              <a:t>MAINT_STARS</a:t>
            </a:r>
            <a:r>
              <a:rPr lang="en-US" sz="1600" dirty="0"/>
              <a:t>)</a:t>
            </a:r>
            <a:endParaRPr lang="en-US" dirty="0"/>
          </a:p>
          <a:p>
            <a:r>
              <a:rPr lang="en-US" dirty="0"/>
              <a:t>For modern systems built in common technologies, at minimum a 4-star rating is recommended to avoid unnecessary maintenance costs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MAINTENANCE_FTE FTE of development effort is recommended for maintenance alone</a:t>
            </a:r>
          </a:p>
          <a:p>
            <a:r>
              <a:rPr lang="en-US" dirty="0"/>
              <a:t>Approximately TECHNICAL_DEBT_PY person years is required to renovate the system towards the recommended 4-star level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FC47E74D-88F5-294E-846C-4D3E796F6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8998"/>
              </p:ext>
            </p:extLst>
          </p:nvPr>
        </p:nvGraphicFramePr>
        <p:xfrm>
          <a:off x="514374" y="4679176"/>
          <a:ext cx="7567186" cy="114144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190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831">
                  <a:extLst>
                    <a:ext uri="{9D8B030D-6E8A-4147-A177-3AD203B41FA5}">
                      <a16:colId xmlns:a16="http://schemas.microsoft.com/office/drawing/2014/main" val="3876865189"/>
                    </a:ext>
                  </a:extLst>
                </a:gridCol>
                <a:gridCol w="1237121">
                  <a:extLst>
                    <a:ext uri="{9D8B030D-6E8A-4147-A177-3AD203B41FA5}">
                      <a16:colId xmlns:a16="http://schemas.microsoft.com/office/drawing/2014/main" val="705789028"/>
                    </a:ext>
                  </a:extLst>
                </a:gridCol>
                <a:gridCol w="1074543">
                  <a:extLst>
                    <a:ext uri="{9D8B030D-6E8A-4147-A177-3AD203B41FA5}">
                      <a16:colId xmlns:a16="http://schemas.microsoft.com/office/drawing/2014/main" val="1497910350"/>
                    </a:ext>
                  </a:extLst>
                </a:gridCol>
                <a:gridCol w="115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Cost estimation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Code volume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cs typeface="TheSans B4 SemiLight"/>
                        </a:rPr>
                        <a:t>Projected maintenance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Available capacity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Innovation capacity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SYSTEM_NAME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2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effectLst/>
                          <a:latin typeface="Calibri Regular"/>
                        </a:rPr>
                        <a:t>SYSTEM_PY </a:t>
                      </a:r>
                      <a:r>
                        <a:rPr lang="en-US" sz="1400" b="0" i="0" u="none" strike="noStrike" noProof="0" dirty="0" err="1">
                          <a:solidFill>
                            <a:schemeClr val="accent1"/>
                          </a:solidFill>
                          <a:effectLst/>
                          <a:latin typeface="Calibri Regular"/>
                        </a:rPr>
                        <a:t>PY</a:t>
                      </a:r>
                      <a:endParaRPr lang="en-US" sz="1400" b="0" i="0" u="none" strike="noStrike" noProof="0" dirty="0">
                        <a:solidFill>
                          <a:schemeClr val="accent1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 Regular"/>
                        </a:rPr>
                        <a:t>TECHNICAL_DEBT_PY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 Regular"/>
                        </a:rPr>
                        <a:t>PY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effectLst/>
                          <a:latin typeface="Calibri Regular"/>
                        </a:rPr>
                        <a:t>MAINTENANCE_FTE FTE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@@ FTE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Calibri Regular"/>
                        </a:rPr>
                        <a:t>@@ FTE (@@%)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8337941-C14C-4B4A-AA66-0226BE210508}"/>
              </a:ext>
            </a:extLst>
          </p:cNvPr>
          <p:cNvSpPr/>
          <p:nvPr/>
        </p:nvSpPr>
        <p:spPr>
          <a:xfrm>
            <a:off x="8202139" y="1711842"/>
            <a:ext cx="3600840" cy="4338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568557-E759-D54B-A1F3-092F643F4045}"/>
              </a:ext>
            </a:extLst>
          </p:cNvPr>
          <p:cNvCxnSpPr>
            <a:cxnSpLocks/>
          </p:cNvCxnSpPr>
          <p:nvPr/>
        </p:nvCxnSpPr>
        <p:spPr>
          <a:xfrm>
            <a:off x="8460712" y="1488580"/>
            <a:ext cx="0" cy="4711252"/>
          </a:xfrm>
          <a:prstGeom prst="line">
            <a:avLst/>
          </a:prstGeom>
          <a:ln w="19050">
            <a:solidFill>
              <a:srgbClr val="B3BEC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1">
            <a:extLst>
              <a:ext uri="{FF2B5EF4-FFF2-40B4-BE49-F238E27FC236}">
                <a16:creationId xmlns:a16="http://schemas.microsoft.com/office/drawing/2014/main" id="{2778901A-00D8-3847-B807-BCCB71A2C123}"/>
              </a:ext>
            </a:extLst>
          </p:cNvPr>
          <p:cNvSpPr/>
          <p:nvPr/>
        </p:nvSpPr>
        <p:spPr>
          <a:xfrm>
            <a:off x="8581292" y="1754372"/>
            <a:ext cx="3041878" cy="45134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19075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Code volume </a:t>
            </a:r>
            <a:r>
              <a:rPr lang="en-US" sz="1200" dirty="0">
                <a:solidFill>
                  <a:schemeClr val="accent1"/>
                </a:solidFill>
              </a:rPr>
              <a:t>is the estimated amount of development effort to produce the current amount of lines of code.</a:t>
            </a: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</a:rPr>
              <a:t>Technical debt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is the estimated amount of development effort to improve the quality of the system to </a:t>
            </a:r>
            <a:r>
              <a:rPr lang="en-US" sz="1200" dirty="0">
                <a:solidFill>
                  <a:schemeClr val="accent1"/>
                </a:solidFill>
                <a:latin typeface="Sigsterren" pitchFamily="2" charset="0"/>
              </a:rPr>
              <a:t>HHHHI</a:t>
            </a:r>
            <a:r>
              <a:rPr lang="en-US" sz="1200" dirty="0">
                <a:solidFill>
                  <a:schemeClr val="accent1"/>
                </a:solidFill>
              </a:rPr>
              <a:t> (3.5) maintainability rating.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The yearly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Projected maintenance </a:t>
            </a:r>
            <a:r>
              <a:rPr lang="en-US" sz="1200" dirty="0">
                <a:solidFill>
                  <a:schemeClr val="accent1"/>
                </a:solidFill>
              </a:rPr>
              <a:t>is calculated using the code volume and quality. It assumes an annual 15% required change rate in the code base. This change is meant for reactive (bug fixes) and proactive (quality improvement) maintenance. </a:t>
            </a:r>
            <a:r>
              <a:rPr lang="en-US" sz="1200" b="1" dirty="0">
                <a:solidFill>
                  <a:schemeClr val="accent1"/>
                </a:solidFill>
              </a:rPr>
              <a:t>Spending less effort is likely to deteriorate the maintainability.</a:t>
            </a: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Available capacity </a:t>
            </a:r>
            <a:r>
              <a:rPr lang="en-US" sz="1200" dirty="0">
                <a:solidFill>
                  <a:schemeClr val="accent1"/>
                </a:solidFill>
              </a:rPr>
              <a:t>is the currently available full-time equivalent number of developers.</a:t>
            </a: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Innovation capacity </a:t>
            </a:r>
            <a:r>
              <a:rPr lang="en-US" sz="1200" dirty="0">
                <a:solidFill>
                  <a:schemeClr val="accent1"/>
                </a:solidFill>
              </a:rPr>
              <a:t>is the number of FTE available for innovation, calculated by subtracting projected FTE from the available FTE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.AppleSystemUIFont"/>
              <a:buChar char="&gt;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12DED-1DF5-044A-9D08-E204549758DB}"/>
              </a:ext>
            </a:extLst>
          </p:cNvPr>
          <p:cNvSpPr txBox="1"/>
          <p:nvPr/>
        </p:nvSpPr>
        <p:spPr>
          <a:xfrm>
            <a:off x="8581292" y="1360835"/>
            <a:ext cx="1236257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Terminology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B2B5-CA8D-7243-9A07-B90864A731BE}"/>
              </a:ext>
            </a:extLst>
          </p:cNvPr>
          <p:cNvCxnSpPr>
            <a:cxnSpLocks/>
          </p:cNvCxnSpPr>
          <p:nvPr/>
        </p:nvCxnSpPr>
        <p:spPr>
          <a:xfrm>
            <a:off x="8709628" y="1865347"/>
            <a:ext cx="0" cy="414914"/>
          </a:xfrm>
          <a:prstGeom prst="line">
            <a:avLst/>
          </a:prstGeom>
          <a:ln w="63500" cap="rnd">
            <a:solidFill>
              <a:srgbClr val="B3BEC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65529-16D8-3647-9041-AED520AE52E9}"/>
              </a:ext>
            </a:extLst>
          </p:cNvPr>
          <p:cNvCxnSpPr>
            <a:cxnSpLocks/>
          </p:cNvCxnSpPr>
          <p:nvPr/>
        </p:nvCxnSpPr>
        <p:spPr>
          <a:xfrm>
            <a:off x="8709628" y="2569320"/>
            <a:ext cx="0" cy="608059"/>
          </a:xfrm>
          <a:prstGeom prst="line">
            <a:avLst/>
          </a:prstGeom>
          <a:ln w="63500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893527-B474-6049-85A0-60869B0EDBC1}"/>
              </a:ext>
            </a:extLst>
          </p:cNvPr>
          <p:cNvCxnSpPr>
            <a:cxnSpLocks/>
          </p:cNvCxnSpPr>
          <p:nvPr/>
        </p:nvCxnSpPr>
        <p:spPr>
          <a:xfrm>
            <a:off x="8709628" y="3453112"/>
            <a:ext cx="0" cy="1347488"/>
          </a:xfrm>
          <a:prstGeom prst="line">
            <a:avLst/>
          </a:prstGeom>
          <a:ln w="63500" cap="rnd">
            <a:solidFill>
              <a:srgbClr val="F8C74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22538</TotalTime>
  <Words>382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Calibri Bold</vt:lpstr>
      <vt:lpstr>Calibri Regular</vt:lpstr>
      <vt:lpstr>TheSansMono M5</vt:lpstr>
      <vt:lpstr>Arial</vt:lpstr>
      <vt:lpstr>Calibri</vt:lpstr>
      <vt:lpstr>Calibri Light</vt:lpstr>
      <vt:lpstr>Sigsterren</vt:lpstr>
      <vt:lpstr>Wingdings</vt:lpstr>
      <vt:lpstr>Office Theme</vt:lpstr>
      <vt:lpstr>PowerPoint Presentation</vt:lpstr>
      <vt:lpstr>The Cost Estimation model combines Sigrid analysis results with SIG benchmarks</vt:lpstr>
      <vt:lpstr>SYSTEM_NAME technical debt is TECHNICAL_DEBT_PY person years (TECHNICAL_DEBT_PERCENTAGE% of its volume)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138</cp:revision>
  <cp:lastPrinted>2020-07-02T15:41:27Z</cp:lastPrinted>
  <dcterms:created xsi:type="dcterms:W3CDTF">2024-01-03T15:04:34Z</dcterms:created>
  <dcterms:modified xsi:type="dcterms:W3CDTF">2025-04-22T15:38:07Z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