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561" r:id="rId5"/>
    <p:sldId id="1547" r:id="rId6"/>
    <p:sldId id="1507" r:id="rId7"/>
    <p:sldId id="1763" r:id="rId8"/>
    <p:sldId id="1764" r:id="rId9"/>
    <p:sldId id="1765" r:id="rId10"/>
    <p:sldId id="59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management" id="{F882C068-ED6C-C445-9194-29C46CFF67E1}">
          <p14:sldIdLst/>
        </p14:section>
        <p14:section name="Front matter" id="{4A730639-607C-0E46-A965-5C2D2651664E}">
          <p14:sldIdLst>
            <p14:sldId id="561"/>
            <p14:sldId id="1547"/>
            <p14:sldId id="1507"/>
            <p14:sldId id="1763"/>
            <p14:sldId id="1764"/>
            <p14:sldId id="1765"/>
          </p14:sldIdLst>
        </p14:section>
        <p14:section name="Back matter" id="{3FD0872C-192F-5B46-895B-A626D88A1562}">
          <p14:sldIdLst>
            <p14:sldId id="597"/>
          </p14:sldIdLst>
        </p14:section>
        <p14:section name="Maintainability metrics" id="{A432B334-BA3D-FA4F-AC8E-C1EF3306B678}">
          <p14:sldIdLst/>
        </p14:section>
        <p14:section name="Architecture Metric Explanations" id="{4D6A3F6C-777D-D047-839D-BEA038349BE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98A8"/>
    <a:srgbClr val="DBE1FF"/>
    <a:srgbClr val="8DA8FF"/>
    <a:srgbClr val="2E6BFF"/>
    <a:srgbClr val="E17526"/>
    <a:srgbClr val="003DAB"/>
    <a:srgbClr val="C0CEDA"/>
    <a:srgbClr val="808088"/>
    <a:srgbClr val="04ABC8"/>
    <a:srgbClr val="A4A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9"/>
    <p:restoredTop sz="96327"/>
  </p:normalViewPr>
  <p:slideViewPr>
    <p:cSldViewPr snapToGrid="0" snapToObjects="1" showGuides="1">
      <p:cViewPr varScale="1">
        <p:scale>
          <a:sx n="105" d="100"/>
          <a:sy n="105" d="100"/>
        </p:scale>
        <p:origin x="192" y="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Technical debt</c:v>
                </c:pt>
              </c:strCache>
            </c:strRef>
          </c:tx>
          <c:spPr>
            <a:solidFill>
              <a:srgbClr val="E17526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E17526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  <c:ext xmlns:c16="http://schemas.microsoft.com/office/drawing/2014/chart" uri="{C3380CC4-5D6E-409C-BE32-E72D297353CC}">
                <c16:uniqueId val="{00000001-8D46-3D4B-996A-4B880DC4E095}"/>
              </c:ext>
            </c:extLst>
          </c:dPt>
          <c:cat>
            <c:strRef>
              <c:f>Sheet1!$A$2:$A$11</c:f>
              <c:strCache>
                <c:ptCount val="10"/>
                <c:pt idx="0">
                  <c:v>System 1 has a very long name</c:v>
                </c:pt>
                <c:pt idx="1">
                  <c:v>System 2</c:v>
                </c:pt>
                <c:pt idx="2">
                  <c:v>System 3</c:v>
                </c:pt>
                <c:pt idx="3">
                  <c:v>System 4</c:v>
                </c:pt>
                <c:pt idx="4">
                  <c:v>System 5</c:v>
                </c:pt>
                <c:pt idx="5">
                  <c:v>System 6</c:v>
                </c:pt>
                <c:pt idx="6">
                  <c:v>System 7</c:v>
                </c:pt>
                <c:pt idx="7">
                  <c:v>System 8</c:v>
                </c:pt>
                <c:pt idx="8">
                  <c:v>System 9</c:v>
                </c:pt>
                <c:pt idx="9">
                  <c:v>System 10</c:v>
                </c:pt>
              </c:strCache>
            </c:strRef>
          </c:cat>
          <c:val>
            <c:numRef>
              <c:f>Sheet1!$B$2:$B$11</c:f>
              <c:numCache>
                <c:formatCode>0.0</c:formatCode>
                <c:ptCount val="10"/>
                <c:pt idx="0">
                  <c:v>100</c:v>
                </c:pt>
                <c:pt idx="1">
                  <c:v>80</c:v>
                </c:pt>
                <c:pt idx="2">
                  <c:v>70</c:v>
                </c:pt>
                <c:pt idx="3">
                  <c:v>60</c:v>
                </c:pt>
                <c:pt idx="4">
                  <c:v>50</c:v>
                </c:pt>
                <c:pt idx="5">
                  <c:v>40</c:v>
                </c:pt>
                <c:pt idx="6">
                  <c:v>30</c:v>
                </c:pt>
                <c:pt idx="7">
                  <c:v>20</c:v>
                </c:pt>
                <c:pt idx="8">
                  <c:v>10</c:v>
                </c:pt>
                <c:pt idx="9">
                  <c:v>5</c:v>
                </c:pt>
              </c:numCache>
            </c:numRef>
          </c:val>
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<c:ext xmlns:c16="http://schemas.microsoft.com/office/drawing/2014/chart" uri="{C3380CC4-5D6E-409C-BE32-E72D297353CC}">
              <c16:uniqueId val="{00000004-8D46-3D4B-996A-4B880DC4E0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Remaining code volume</c:v>
                </c:pt>
              </c:strCache>
            </c:strRef>
          </c:tx>
          <c:spPr>
            <a:solidFill>
              <a:srgbClr val="C0CEDA"/>
            </a:solidFill>
            <a:ln w="1905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System 1 has a very long name</c:v>
                </c:pt>
                <c:pt idx="1">
                  <c:v>System 2</c:v>
                </c:pt>
                <c:pt idx="2">
                  <c:v>System 3</c:v>
                </c:pt>
                <c:pt idx="3">
                  <c:v>System 4</c:v>
                </c:pt>
                <c:pt idx="4">
                  <c:v>System 5</c:v>
                </c:pt>
                <c:pt idx="5">
                  <c:v>System 6</c:v>
                </c:pt>
                <c:pt idx="6">
                  <c:v>System 7</c:v>
                </c:pt>
                <c:pt idx="7">
                  <c:v>System 8</c:v>
                </c:pt>
                <c:pt idx="8">
                  <c:v>System 9</c:v>
                </c:pt>
                <c:pt idx="9">
                  <c:v>System 10</c:v>
                </c:pt>
              </c:strCache>
            </c:strRef>
          </c:cat>
          <c:val>
            <c:numRef>
              <c:f>Sheet1!$C$2:$C$11</c:f>
              <c:numCache>
                <c:formatCode>0.0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50</c:v>
                </c:pt>
                <c:pt idx="3">
                  <c:v>100</c:v>
                </c:pt>
                <c:pt idx="4">
                  <c:v>20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30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46-3D4B-996A-4B880DC4E0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Estimated change speed increase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0%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0"/>
          <c:extLst>
            <c:ext xmlns:c16="http://schemas.microsoft.com/office/drawing/2014/chart" uri="{C3380CC4-5D6E-409C-BE32-E72D297353CC}">
              <c16:uniqueId val="{00000000-D4B8-B94C-91E4-2DDF998DB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392045280"/>
        <c:axId val="392046992"/>
      </c:bubbleChart>
      <c:valAx>
        <c:axId val="39204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046992"/>
        <c:crosses val="autoZero"/>
        <c:crossBetween val="midCat"/>
      </c:valAx>
      <c:valAx>
        <c:axId val="39204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045280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6/13/25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6/13/25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C553A6-C217-8C4D-9A6D-8D0D48D4D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Quality report on MODERNIZATION_</a:t>
            </a:r>
            <a:r>
              <a:rPr lang="en-US" dirty="0" err="1"/>
              <a:t>CUSTOMER_NAME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E993F-25A4-CA1C-44DD-67230D2F26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Modernization Assessment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C6248-201F-1144-8C5C-E4B4C27EF4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000" y="4119279"/>
            <a:ext cx="1450572" cy="21544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Software Improvement Group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B27F3-0AC4-E148-A0B1-7E0851BF0D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REPORT_DATE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10CA19-199D-DB48-2F97-A61E7A0CD1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29355" y="6536558"/>
            <a:ext cx="2391680" cy="247948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7F4E57E-2315-9749-9586-B32F24FF9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4" b="16332"/>
          <a:stretch/>
        </p:blipFill>
        <p:spPr>
          <a:xfrm>
            <a:off x="-1" y="844663"/>
            <a:ext cx="12171003" cy="6021288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7DC72909-4B1B-F74A-BF43-2DB5FC1DCB1B}"/>
              </a:ext>
            </a:extLst>
          </p:cNvPr>
          <p:cNvSpPr/>
          <p:nvPr/>
        </p:nvSpPr>
        <p:spPr>
          <a:xfrm>
            <a:off x="1" y="836712"/>
            <a:ext cx="12191999" cy="6021288"/>
          </a:xfrm>
          <a:prstGeom prst="rect">
            <a:avLst/>
          </a:prstGeom>
          <a:gradFill flip="none" rotWithShape="1">
            <a:gsLst>
              <a:gs pos="0">
                <a:schemeClr val="accent6">
                  <a:satMod val="110000"/>
                  <a:lumMod val="100000"/>
                  <a:shade val="100000"/>
                </a:schemeClr>
              </a:gs>
              <a:gs pos="0">
                <a:schemeClr val="accent1">
                  <a:lumMod val="60000"/>
                  <a:lumOff val="40000"/>
                  <a:alpha val="52000"/>
                </a:schemeClr>
              </a:gs>
              <a:gs pos="99000">
                <a:schemeClr val="accent1">
                  <a:lumMod val="75000"/>
                  <a:alpha val="7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F4A3C8-2D2A-ED4B-8A5A-8B5FA1C765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A0C7D-ED79-1C41-B9E8-05543C0C95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Legacy modernization assurance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D40D92-28CE-014C-9D3A-F89D5201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667" y="391823"/>
            <a:ext cx="9810000" cy="28281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dirty="0"/>
              <a:t>A 3-phase approach to support modernization; focus for this report is </a:t>
            </a:r>
            <a:r>
              <a:rPr lang="en-US" dirty="0">
                <a:solidFill>
                  <a:schemeClr val="accent2"/>
                </a:solidFill>
              </a:rPr>
              <a:t>Phase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223B75-9701-1C4D-92DE-AF89A656DE22}"/>
              </a:ext>
            </a:extLst>
          </p:cNvPr>
          <p:cNvGrpSpPr/>
          <p:nvPr/>
        </p:nvGrpSpPr>
        <p:grpSpPr>
          <a:xfrm>
            <a:off x="5006801" y="1071914"/>
            <a:ext cx="2209800" cy="1989458"/>
            <a:chOff x="3145912" y="4308725"/>
            <a:chExt cx="2209800" cy="19894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C03BF3-586D-3547-A7C6-E1CF136DA3AC}"/>
                </a:ext>
              </a:extLst>
            </p:cNvPr>
            <p:cNvSpPr/>
            <p:nvPr/>
          </p:nvSpPr>
          <p:spPr>
            <a:xfrm>
              <a:off x="3145912" y="5470254"/>
              <a:ext cx="2209800" cy="8279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b"/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Phase 2</a:t>
              </a:r>
            </a:p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Modernization Assessment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F786E5-A81C-4549-AAD0-3C3177E4782D}"/>
                </a:ext>
              </a:extLst>
            </p:cNvPr>
            <p:cNvSpPr/>
            <p:nvPr/>
          </p:nvSpPr>
          <p:spPr>
            <a:xfrm>
              <a:off x="3709113" y="4308725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E5BCB1F-62B3-D842-98FD-3689A9755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</a:blip>
            <a:stretch>
              <a:fillRect/>
            </a:stretch>
          </p:blipFill>
          <p:spPr>
            <a:xfrm>
              <a:off x="3833429" y="4482668"/>
              <a:ext cx="792773" cy="67385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BE51C-20C0-A14C-A4A2-9EAB80BAB487}"/>
              </a:ext>
            </a:extLst>
          </p:cNvPr>
          <p:cNvGrpSpPr/>
          <p:nvPr/>
        </p:nvGrpSpPr>
        <p:grpSpPr>
          <a:xfrm>
            <a:off x="9662555" y="2456932"/>
            <a:ext cx="2337989" cy="1732444"/>
            <a:chOff x="7914209" y="4283074"/>
            <a:chExt cx="2337989" cy="17324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B16BE29-6B13-7E44-8403-0C579A2D8740}"/>
                </a:ext>
              </a:extLst>
            </p:cNvPr>
            <p:cNvSpPr/>
            <p:nvPr/>
          </p:nvSpPr>
          <p:spPr>
            <a:xfrm>
              <a:off x="7914209" y="5607871"/>
              <a:ext cx="2337989" cy="407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Phase 3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Sigrid Continuous Assurance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791965E-97DA-ED4B-95A4-2C1E50262FBF}"/>
                </a:ext>
              </a:extLst>
            </p:cNvPr>
            <p:cNvSpPr/>
            <p:nvPr/>
          </p:nvSpPr>
          <p:spPr>
            <a:xfrm>
              <a:off x="8490111" y="4283074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B2A39E-4056-5846-8346-8BC6A184F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100000"/>
            </a:blip>
            <a:stretch>
              <a:fillRect/>
            </a:stretch>
          </p:blipFill>
          <p:spPr>
            <a:xfrm>
              <a:off x="8691596" y="4482668"/>
              <a:ext cx="694134" cy="59001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097FB3-105A-3146-9C83-F353F350F638}"/>
              </a:ext>
            </a:extLst>
          </p:cNvPr>
          <p:cNvGrpSpPr/>
          <p:nvPr/>
        </p:nvGrpSpPr>
        <p:grpSpPr>
          <a:xfrm>
            <a:off x="171654" y="2456932"/>
            <a:ext cx="2209800" cy="1774529"/>
            <a:chOff x="189717" y="4308725"/>
            <a:chExt cx="2209800" cy="17745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F567B5-009C-8A45-B4A1-E01785A0F227}"/>
                </a:ext>
              </a:extLst>
            </p:cNvPr>
            <p:cNvSpPr/>
            <p:nvPr/>
          </p:nvSpPr>
          <p:spPr>
            <a:xfrm>
              <a:off x="189717" y="5675607"/>
              <a:ext cx="2209800" cy="407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Phase 1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Priority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Portfolio Scan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C34D03-95D0-EC42-905B-E5564FE54565}"/>
                </a:ext>
              </a:extLst>
            </p:cNvPr>
            <p:cNvSpPr/>
            <p:nvPr/>
          </p:nvSpPr>
          <p:spPr>
            <a:xfrm>
              <a:off x="765618" y="4308725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6D5A84-B1EE-C849-A50F-4723EC63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100000"/>
            </a:blip>
            <a:stretch>
              <a:fillRect/>
            </a:stretch>
          </p:blipFill>
          <p:spPr>
            <a:xfrm>
              <a:off x="917322" y="4547122"/>
              <a:ext cx="749510" cy="637084"/>
            </a:xfrm>
            <a:prstGeom prst="rect">
              <a:avLst/>
            </a:prstGeom>
          </p:spPr>
        </p:pic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425303F-80E3-8640-940B-98030EAEE2EB}"/>
              </a:ext>
            </a:extLst>
          </p:cNvPr>
          <p:cNvCxnSpPr>
            <a:cxnSpLocks/>
            <a:stCxn id="69" idx="2"/>
            <a:endCxn id="70" idx="1"/>
          </p:cNvCxnSpPr>
          <p:nvPr/>
        </p:nvCxnSpPr>
        <p:spPr>
          <a:xfrm rot="16200000" flipH="1">
            <a:off x="5931043" y="5073913"/>
            <a:ext cx="361316" cy="1225371"/>
          </a:xfrm>
          <a:prstGeom prst="bentConnector2">
            <a:avLst/>
          </a:prstGeom>
          <a:ln w="38100" cap="rnd" cmpd="sng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FA6D62-785B-1B41-A941-B7F0C1610920}"/>
              </a:ext>
            </a:extLst>
          </p:cNvPr>
          <p:cNvSpPr/>
          <p:nvPr/>
        </p:nvSpPr>
        <p:spPr>
          <a:xfrm>
            <a:off x="2905352" y="3216440"/>
            <a:ext cx="6381295" cy="3236896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840F6F-3AC0-8E49-8994-24398DB9A99F}"/>
              </a:ext>
            </a:extLst>
          </p:cNvPr>
          <p:cNvGrpSpPr/>
          <p:nvPr/>
        </p:nvGrpSpPr>
        <p:grpSpPr>
          <a:xfrm>
            <a:off x="3316358" y="3713108"/>
            <a:ext cx="5517292" cy="386563"/>
            <a:chOff x="2959100" y="2742577"/>
            <a:chExt cx="6436451" cy="5116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5C033B-C32C-BB43-BB54-2C71421DB84C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9E8E97-2D39-E749-8228-DEBC4A9B8FF7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1DA10C-949F-5645-A257-226241BF7045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FCC6E8-5D67-2840-BCB1-5DBA89F6DD26}"/>
                </a:ext>
              </a:extLst>
            </p:cNvPr>
            <p:cNvSpPr/>
            <p:nvPr/>
          </p:nvSpPr>
          <p:spPr>
            <a:xfrm>
              <a:off x="7043489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76D03-2893-5B47-BAA4-CC26C80F7254}"/>
                </a:ext>
              </a:extLst>
            </p:cNvPr>
            <p:cNvSpPr/>
            <p:nvPr/>
          </p:nvSpPr>
          <p:spPr>
            <a:xfrm>
              <a:off x="8404951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4EF0DD-1759-7F4E-8ECA-47867518434C}"/>
              </a:ext>
            </a:extLst>
          </p:cNvPr>
          <p:cNvGrpSpPr/>
          <p:nvPr/>
        </p:nvGrpSpPr>
        <p:grpSpPr>
          <a:xfrm>
            <a:off x="3316358" y="4354253"/>
            <a:ext cx="5517290" cy="392116"/>
            <a:chOff x="2959100" y="2735226"/>
            <a:chExt cx="6436449" cy="5190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2D9B0F-EB09-7F4F-9AEB-55FC58EA1EA5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763C4D7-BA68-2B4A-BED3-6E00AE6434AE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A853EF2-B80D-284A-BA23-A4B3A5B77A07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F18C55D-FF8C-CA44-9AE5-CBEF13C56FE5}"/>
                </a:ext>
              </a:extLst>
            </p:cNvPr>
            <p:cNvSpPr/>
            <p:nvPr/>
          </p:nvSpPr>
          <p:spPr>
            <a:xfrm>
              <a:off x="7040074" y="2735226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3EC374D-2E3D-ED44-AA4B-BED8ECA23EF2}"/>
                </a:ext>
              </a:extLst>
            </p:cNvPr>
            <p:cNvSpPr/>
            <p:nvPr/>
          </p:nvSpPr>
          <p:spPr>
            <a:xfrm>
              <a:off x="8404949" y="2735226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D77E088-2608-9041-B249-AD61D1F17F82}"/>
              </a:ext>
            </a:extLst>
          </p:cNvPr>
          <p:cNvGrpSpPr/>
          <p:nvPr/>
        </p:nvGrpSpPr>
        <p:grpSpPr>
          <a:xfrm>
            <a:off x="3316357" y="5012677"/>
            <a:ext cx="5517290" cy="390631"/>
            <a:chOff x="2959100" y="2742577"/>
            <a:chExt cx="6436449" cy="51706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86137B-1F19-3C48-9B71-C1D7DE30C3ED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BBBDAB-C959-B345-87C8-C19ECFBBADB1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8E6811-E68E-A14F-98E9-ED955FA0EF2A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DE56583-052F-0544-AEAD-2FAE6E54C5D4}"/>
                </a:ext>
              </a:extLst>
            </p:cNvPr>
            <p:cNvSpPr/>
            <p:nvPr/>
          </p:nvSpPr>
          <p:spPr>
            <a:xfrm>
              <a:off x="7040394" y="2747963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D7835D1-444D-A04A-84F0-F2F26CCC4A3E}"/>
                </a:ext>
              </a:extLst>
            </p:cNvPr>
            <p:cNvSpPr/>
            <p:nvPr/>
          </p:nvSpPr>
          <p:spPr>
            <a:xfrm>
              <a:off x="8404949" y="2747963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7252448-50FE-9B44-B193-631FF237A454}"/>
              </a:ext>
            </a:extLst>
          </p:cNvPr>
          <p:cNvGrpSpPr/>
          <p:nvPr/>
        </p:nvGrpSpPr>
        <p:grpSpPr>
          <a:xfrm>
            <a:off x="3316357" y="5659374"/>
            <a:ext cx="5517290" cy="424658"/>
            <a:chOff x="2959100" y="2742577"/>
            <a:chExt cx="6436449" cy="56210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01C41E7-8EE7-BE4D-87D8-4A07E3A51D65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34C73B9-3881-3C49-888A-D04941F1FC16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C97176F-CFC7-5F43-A30F-D8E2F2FD1F3F}"/>
                </a:ext>
              </a:extLst>
            </p:cNvPr>
            <p:cNvSpPr/>
            <p:nvPr/>
          </p:nvSpPr>
          <p:spPr>
            <a:xfrm>
              <a:off x="7040074" y="2768874"/>
              <a:ext cx="990600" cy="511675"/>
            </a:xfrm>
            <a:prstGeom prst="rect">
              <a:avLst/>
            </a:prstGeom>
            <a:solidFill>
              <a:srgbClr val="8635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BB63F2B-BA2E-6F4A-9EAD-1E639CA624E7}"/>
                </a:ext>
              </a:extLst>
            </p:cNvPr>
            <p:cNvSpPr/>
            <p:nvPr/>
          </p:nvSpPr>
          <p:spPr>
            <a:xfrm>
              <a:off x="8404949" y="2793004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B17A318-92AC-9C4D-8331-5C362DA941AA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21BC2EC-1C22-0D47-B700-C6EC5A8B61CE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rot="5400000">
            <a:off x="5213427" y="3346962"/>
            <a:ext cx="1183864" cy="612685"/>
          </a:xfrm>
          <a:prstGeom prst="bentConnector3">
            <a:avLst>
              <a:gd name="adj1" fmla="val 50000"/>
            </a:avLst>
          </a:prstGeom>
          <a:ln w="15875" cap="rnd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BA59E-AE25-3D41-94A9-55882E709106}"/>
              </a:ext>
            </a:extLst>
          </p:cNvPr>
          <p:cNvSpPr/>
          <p:nvPr/>
        </p:nvSpPr>
        <p:spPr>
          <a:xfrm>
            <a:off x="3165067" y="3512124"/>
            <a:ext cx="5786849" cy="2718793"/>
          </a:xfrm>
          <a:prstGeom prst="rect">
            <a:avLst/>
          </a:prstGeom>
          <a:noFill/>
          <a:ln w="22225" cap="rnd" cmpd="sng">
            <a:solidFill>
              <a:schemeClr val="accent2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573F2E-BDD6-FC4C-86EE-67C33F9AB989}"/>
              </a:ext>
            </a:extLst>
          </p:cNvPr>
          <p:cNvSpPr/>
          <p:nvPr/>
        </p:nvSpPr>
        <p:spPr>
          <a:xfrm>
            <a:off x="4377266" y="4245236"/>
            <a:ext cx="2243500" cy="1260705"/>
          </a:xfrm>
          <a:prstGeom prst="rect">
            <a:avLst/>
          </a:prstGeom>
          <a:noFill/>
          <a:ln w="15875" cap="rnd" cmpd="sng">
            <a:solidFill>
              <a:schemeClr val="accent2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07F4D-8296-0B49-A19B-696EDD676A71}"/>
              </a:ext>
            </a:extLst>
          </p:cNvPr>
          <p:cNvSpPr/>
          <p:nvPr/>
        </p:nvSpPr>
        <p:spPr>
          <a:xfrm>
            <a:off x="6724387" y="5601111"/>
            <a:ext cx="1022210" cy="532292"/>
          </a:xfrm>
          <a:prstGeom prst="rect">
            <a:avLst/>
          </a:prstGeom>
          <a:noFill/>
          <a:ln w="15875" cap="rnd" cmpd="sng">
            <a:solidFill>
              <a:schemeClr val="accent2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9808078-E9C7-6E40-BAB1-EDF2F7E898FA}"/>
              </a:ext>
            </a:extLst>
          </p:cNvPr>
          <p:cNvCxnSpPr>
            <a:cxnSpLocks/>
            <a:stCxn id="69" idx="2"/>
          </p:cNvCxnSpPr>
          <p:nvPr/>
        </p:nvCxnSpPr>
        <p:spPr>
          <a:xfrm rot="16200000" flipH="1">
            <a:off x="5908512" y="5096445"/>
            <a:ext cx="381198" cy="1200190"/>
          </a:xfrm>
          <a:prstGeom prst="bentConnector2">
            <a:avLst/>
          </a:prstGeom>
          <a:ln w="15875" cap="rnd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9D84C3-F56B-6C41-9FAC-E8D1BA8FC920}"/>
              </a:ext>
            </a:extLst>
          </p:cNvPr>
          <p:cNvCxnSpPr>
            <a:cxnSpLocks/>
            <a:stCxn id="23" idx="6"/>
            <a:endCxn id="13" idx="1"/>
          </p:cNvCxnSpPr>
          <p:nvPr/>
        </p:nvCxnSpPr>
        <p:spPr>
          <a:xfrm>
            <a:off x="1830954" y="2998632"/>
            <a:ext cx="1334113" cy="1872889"/>
          </a:xfrm>
          <a:prstGeom prst="bentConnector3">
            <a:avLst>
              <a:gd name="adj1" fmla="val 44923"/>
            </a:avLst>
          </a:prstGeom>
          <a:ln w="22225" cap="rnd" cmpd="sng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E796A30-D8CD-324F-99B3-4D8BD6703804}"/>
              </a:ext>
            </a:extLst>
          </p:cNvPr>
          <p:cNvSpPr/>
          <p:nvPr/>
        </p:nvSpPr>
        <p:spPr>
          <a:xfrm>
            <a:off x="5650435" y="5659373"/>
            <a:ext cx="858025" cy="418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4BCA459-E3A3-284E-AB5C-ECA4DA4A6D57}"/>
              </a:ext>
            </a:extLst>
          </p:cNvPr>
          <p:cNvSpPr/>
          <p:nvPr/>
        </p:nvSpPr>
        <p:spPr>
          <a:xfrm>
            <a:off x="342015" y="4608206"/>
            <a:ext cx="1873641" cy="175135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Insight in Modernization Candidates Within weeks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Based on Technology Risk, Size and  Benchmark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Provides Fact-Based Initial Input for Modernization Assignments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D2E50B-DC57-014C-9A32-081F2ED80996}"/>
              </a:ext>
            </a:extLst>
          </p:cNvPr>
          <p:cNvSpPr/>
          <p:nvPr/>
        </p:nvSpPr>
        <p:spPr>
          <a:xfrm>
            <a:off x="9894728" y="4604274"/>
            <a:ext cx="1873641" cy="175528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Continuous Multi-Year Governance using the Modernization Road Map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Guidance with the Sigrid Platform and Expert Consultancy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continuous overview of your progress in your modernization program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3" name="Straight Connector 14">
            <a:extLst>
              <a:ext uri="{FF2B5EF4-FFF2-40B4-BE49-F238E27FC236}">
                <a16:creationId xmlns:a16="http://schemas.microsoft.com/office/drawing/2014/main" id="{20E62444-4006-724F-A913-FB3F9472A068}"/>
              </a:ext>
            </a:extLst>
          </p:cNvPr>
          <p:cNvCxnSpPr>
            <a:cxnSpLocks/>
            <a:stCxn id="38" idx="2"/>
            <a:endCxn id="70" idx="3"/>
          </p:cNvCxnSpPr>
          <p:nvPr/>
        </p:nvCxnSpPr>
        <p:spPr>
          <a:xfrm rot="10800000" flipV="1">
            <a:off x="7746597" y="2998631"/>
            <a:ext cx="2491860" cy="2868625"/>
          </a:xfrm>
          <a:prstGeom prst="bentConnector3">
            <a:avLst>
              <a:gd name="adj1" fmla="val 25919"/>
            </a:avLst>
          </a:prstGeom>
          <a:ln w="22225" cap="rnd" cmpd="sng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443DFE-0D05-1940-BD5D-83F5CAB76E3C}"/>
              </a:ext>
            </a:extLst>
          </p:cNvPr>
          <p:cNvSpPr/>
          <p:nvPr/>
        </p:nvSpPr>
        <p:spPr>
          <a:xfrm>
            <a:off x="7033095" y="1075206"/>
            <a:ext cx="1873641" cy="18558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 fact-based Modernization Roadmap within two months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Based on SIG’s Unique Architecture Quality Model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Provides detailed per-system modernization scenarios, ready to be used in the transformation program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4BD81F7-BDCF-A144-BCD2-F3D2ABC2A112}"/>
              </a:ext>
            </a:extLst>
          </p:cNvPr>
          <p:cNvSpPr/>
          <p:nvPr/>
        </p:nvSpPr>
        <p:spPr>
          <a:xfrm>
            <a:off x="0" y="6493811"/>
            <a:ext cx="373804" cy="372140"/>
          </a:xfrm>
          <a:prstGeom prst="rect">
            <a:avLst/>
          </a:prstGeom>
          <a:solidFill>
            <a:srgbClr val="DFC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C06A79-34BE-5947-B21B-C9DE300C0105}"/>
              </a:ext>
            </a:extLst>
          </p:cNvPr>
          <p:cNvSpPr/>
          <p:nvPr/>
        </p:nvSpPr>
        <p:spPr>
          <a:xfrm>
            <a:off x="7988358" y="5679240"/>
            <a:ext cx="858025" cy="418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74" name="Footer Placeholder 3">
            <a:extLst>
              <a:ext uri="{FF2B5EF4-FFF2-40B4-BE49-F238E27FC236}">
                <a16:creationId xmlns:a16="http://schemas.microsoft.com/office/drawing/2014/main" id="{A155D93F-407B-CD43-B610-142636DA4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387607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8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121" grpId="0" animBg="1"/>
      <p:bldP spid="122" grpId="0" animBg="1"/>
      <p:bldP spid="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ight Arrow 54">
            <a:extLst>
              <a:ext uri="{FF2B5EF4-FFF2-40B4-BE49-F238E27FC236}">
                <a16:creationId xmlns:a16="http://schemas.microsoft.com/office/drawing/2014/main" id="{5137A122-FBEA-1742-BA77-69F545AC8736}"/>
              </a:ext>
            </a:extLst>
          </p:cNvPr>
          <p:cNvSpPr/>
          <p:nvPr/>
        </p:nvSpPr>
        <p:spPr>
          <a:xfrm>
            <a:off x="7803207" y="3834866"/>
            <a:ext cx="1422401" cy="655970"/>
          </a:xfrm>
          <a:prstGeom prst="rightArrow">
            <a:avLst>
              <a:gd name="adj1" fmla="val 52474"/>
              <a:gd name="adj2" fmla="val 62243"/>
            </a:avLst>
          </a:prstGeom>
          <a:gradFill>
            <a:gsLst>
              <a:gs pos="52000">
                <a:srgbClr val="57C968"/>
              </a:gs>
              <a:gs pos="10000">
                <a:srgbClr val="57C96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241300" dist="38100" dir="2700000" algn="tl" rotWithShape="0">
              <a:schemeClr val="accent4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7B98A-1D37-EB47-A5C8-6EE15061B1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17AE71-FCC3-E142-BF3B-A35E9D87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Cost Estimation model combines Sigrid analysis results with SIG benchmarks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2AB6C-22EA-C84B-A69B-8ED8B4FA4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08FD-47BE-0743-8ED6-69C95CED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4EE5E8AD-0E47-6E45-B275-4E63022E37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800" y="1368000"/>
            <a:ext cx="2847369" cy="4950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Cost Estimation Model (</a:t>
            </a:r>
            <a:r>
              <a:rPr lang="en-US" b="1" dirty="0" err="1"/>
              <a:t>CEM</a:t>
            </a:r>
            <a:r>
              <a:rPr lang="en-US" b="1" dirty="0"/>
              <a:t>) enables translating technical analysis results to cost estimations.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most important input for the CEM are the maintainability analysis results. This is mandatory. CEM then combines this with </a:t>
            </a:r>
            <a:r>
              <a:rPr lang="en-US" b="1" dirty="0"/>
              <a:t>SIG’s benchmarks </a:t>
            </a:r>
            <a:r>
              <a:rPr lang="en-US" dirty="0"/>
              <a:t>on productivity and maintainability.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 estimations form key input for scenario comparison.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AA55C1-EE8A-A74A-88AB-60628F1B1773}"/>
              </a:ext>
            </a:extLst>
          </p:cNvPr>
          <p:cNvSpPr/>
          <p:nvPr/>
        </p:nvSpPr>
        <p:spPr>
          <a:xfrm>
            <a:off x="5079004" y="2590633"/>
            <a:ext cx="2996276" cy="1329772"/>
          </a:xfrm>
          <a:prstGeom prst="diamond">
            <a:avLst/>
          </a:prstGeom>
          <a:gradFill>
            <a:gsLst>
              <a:gs pos="0">
                <a:srgbClr val="E0C201"/>
              </a:gs>
              <a:gs pos="93000">
                <a:srgbClr val="D0A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230205B-31AD-5D44-B3B0-EECBEA1912BF}"/>
              </a:ext>
            </a:extLst>
          </p:cNvPr>
          <p:cNvSpPr/>
          <p:nvPr/>
        </p:nvSpPr>
        <p:spPr>
          <a:xfrm rot="5400000" flipV="1">
            <a:off x="5161201" y="2520728"/>
            <a:ext cx="1329552" cy="1486418"/>
          </a:xfrm>
          <a:prstGeom prst="triangle">
            <a:avLst/>
          </a:prstGeom>
          <a:gradFill>
            <a:gsLst>
              <a:gs pos="100000">
                <a:srgbClr val="806600"/>
              </a:gs>
              <a:gs pos="0">
                <a:srgbClr val="F1DE6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4BB7099-4E07-EE44-A41E-2C600F6B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5927333" y="2809739"/>
            <a:ext cx="1245883" cy="1059000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BF3E8A0D-0499-C140-94FB-BD9038D5E442}"/>
              </a:ext>
            </a:extLst>
          </p:cNvPr>
          <p:cNvSpPr/>
          <p:nvPr/>
        </p:nvSpPr>
        <p:spPr>
          <a:xfrm rot="5400000">
            <a:off x="4634891" y="3699603"/>
            <a:ext cx="2386359" cy="1498137"/>
          </a:xfrm>
          <a:prstGeom prst="parallelogram">
            <a:avLst>
              <a:gd name="adj" fmla="val 43913"/>
            </a:avLst>
          </a:prstGeom>
          <a:gradFill>
            <a:gsLst>
              <a:gs pos="0">
                <a:srgbClr val="586B77"/>
              </a:gs>
              <a:gs pos="55000">
                <a:srgbClr val="17323F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53B108D-011B-0349-BDC8-530006765974}"/>
              </a:ext>
            </a:extLst>
          </p:cNvPr>
          <p:cNvSpPr/>
          <p:nvPr/>
        </p:nvSpPr>
        <p:spPr>
          <a:xfrm rot="16200000" flipH="1">
            <a:off x="6133030" y="3697205"/>
            <a:ext cx="2386359" cy="1498141"/>
          </a:xfrm>
          <a:prstGeom prst="parallelogram">
            <a:avLst>
              <a:gd name="adj" fmla="val 4425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9F04B5-077E-3F4D-B473-02E85BDD9A5A}"/>
              </a:ext>
            </a:extLst>
          </p:cNvPr>
          <p:cNvCxnSpPr>
            <a:cxnSpLocks/>
          </p:cNvCxnSpPr>
          <p:nvPr/>
        </p:nvCxnSpPr>
        <p:spPr>
          <a:xfrm>
            <a:off x="6579838" y="2595948"/>
            <a:ext cx="0" cy="1328076"/>
          </a:xfrm>
          <a:prstGeom prst="line">
            <a:avLst/>
          </a:prstGeom>
          <a:ln w="12700">
            <a:gradFill>
              <a:gsLst>
                <a:gs pos="0">
                  <a:srgbClr val="D0A600">
                    <a:alpha val="74000"/>
                  </a:srgbClr>
                </a:gs>
                <a:gs pos="100000">
                  <a:srgbClr val="524702">
                    <a:alpha val="95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E1D2B65-CBD3-6849-8FFA-E3F2C87C0950}"/>
              </a:ext>
            </a:extLst>
          </p:cNvPr>
          <p:cNvSpPr/>
          <p:nvPr/>
        </p:nvSpPr>
        <p:spPr>
          <a:xfrm>
            <a:off x="5121399" y="2590368"/>
            <a:ext cx="2945924" cy="1330037"/>
          </a:xfrm>
          <a:prstGeom prst="diamond">
            <a:avLst/>
          </a:prstGeom>
          <a:gradFill>
            <a:gsLst>
              <a:gs pos="50000">
                <a:srgbClr val="E0C201">
                  <a:alpha val="0"/>
                </a:srgbClr>
              </a:gs>
              <a:gs pos="100000">
                <a:srgbClr val="806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6C4506E-F159-024C-9D2B-55CEB186C9B9}"/>
              </a:ext>
            </a:extLst>
          </p:cNvPr>
          <p:cNvSpPr/>
          <p:nvPr/>
        </p:nvSpPr>
        <p:spPr>
          <a:xfrm rot="5400000">
            <a:off x="5418989" y="2912513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2F27295-6EFA-0345-8F08-6B563F06E3DD}"/>
              </a:ext>
            </a:extLst>
          </p:cNvPr>
          <p:cNvSpPr/>
          <p:nvPr/>
        </p:nvSpPr>
        <p:spPr>
          <a:xfrm rot="16200000" flipH="1">
            <a:off x="6915922" y="2916938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5025897-2A61-BF48-A538-F0F8D83E93B4}"/>
              </a:ext>
            </a:extLst>
          </p:cNvPr>
          <p:cNvSpPr/>
          <p:nvPr/>
        </p:nvSpPr>
        <p:spPr>
          <a:xfrm>
            <a:off x="5078637" y="2586000"/>
            <a:ext cx="2993738" cy="676206"/>
          </a:xfrm>
          <a:custGeom>
            <a:avLst/>
            <a:gdLst>
              <a:gd name="connsiteX0" fmla="*/ 1120135 w 2240270"/>
              <a:gd name="connsiteY0" fmla="*/ 0 h 514231"/>
              <a:gd name="connsiteX1" fmla="*/ 2240270 w 2240270"/>
              <a:gd name="connsiteY1" fmla="*/ 505723 h 514231"/>
              <a:gd name="connsiteX2" fmla="*/ 2221427 w 2240270"/>
              <a:gd name="connsiteY2" fmla="*/ 514231 h 514231"/>
              <a:gd name="connsiteX3" fmla="*/ 1120135 w 2240270"/>
              <a:gd name="connsiteY3" fmla="*/ 17015 h 514231"/>
              <a:gd name="connsiteX4" fmla="*/ 18844 w 2240270"/>
              <a:gd name="connsiteY4" fmla="*/ 514231 h 514231"/>
              <a:gd name="connsiteX5" fmla="*/ 0 w 2240270"/>
              <a:gd name="connsiteY5" fmla="*/ 505723 h 51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0270" h="514231">
                <a:moveTo>
                  <a:pt x="1120135" y="0"/>
                </a:moveTo>
                <a:lnTo>
                  <a:pt x="2240270" y="505723"/>
                </a:lnTo>
                <a:lnTo>
                  <a:pt x="2221427" y="514231"/>
                </a:lnTo>
                <a:lnTo>
                  <a:pt x="1120135" y="17015"/>
                </a:lnTo>
                <a:lnTo>
                  <a:pt x="18844" y="514231"/>
                </a:lnTo>
                <a:lnTo>
                  <a:pt x="0" y="505723"/>
                </a:lnTo>
                <a:close/>
              </a:path>
            </a:pathLst>
          </a:custGeom>
          <a:solidFill>
            <a:srgbClr val="D0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B09AAF-2C21-6E49-905B-A3A62EB84501}"/>
              </a:ext>
            </a:extLst>
          </p:cNvPr>
          <p:cNvCxnSpPr>
            <a:cxnSpLocks/>
          </p:cNvCxnSpPr>
          <p:nvPr/>
        </p:nvCxnSpPr>
        <p:spPr>
          <a:xfrm flipH="1" flipV="1">
            <a:off x="5072227" y="4165225"/>
            <a:ext cx="1499248" cy="66140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2D027F-F0AB-634F-8339-767F5ABDCDDF}"/>
              </a:ext>
            </a:extLst>
          </p:cNvPr>
          <p:cNvCxnSpPr>
            <a:cxnSpLocks/>
          </p:cNvCxnSpPr>
          <p:nvPr/>
        </p:nvCxnSpPr>
        <p:spPr>
          <a:xfrm flipH="1">
            <a:off x="6562877" y="4155650"/>
            <a:ext cx="1511327" cy="670050"/>
          </a:xfrm>
          <a:prstGeom prst="line">
            <a:avLst/>
          </a:prstGeom>
          <a:ln w="19050">
            <a:gradFill>
              <a:gsLst>
                <a:gs pos="66000">
                  <a:schemeClr val="accent4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95B2D585-67CB-BF4C-B950-7E96C38B9198}"/>
              </a:ext>
            </a:extLst>
          </p:cNvPr>
          <p:cNvSpPr/>
          <p:nvPr/>
        </p:nvSpPr>
        <p:spPr>
          <a:xfrm rot="7200000" flipH="1">
            <a:off x="7518488" y="4271564"/>
            <a:ext cx="569438" cy="1631518"/>
          </a:xfrm>
          <a:prstGeom prst="arc">
            <a:avLst>
              <a:gd name="adj1" fmla="val 16312158"/>
              <a:gd name="adj2" fmla="val 2410627"/>
            </a:avLst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DF8416-E011-C846-9769-2A0C09F54F8B}"/>
              </a:ext>
            </a:extLst>
          </p:cNvPr>
          <p:cNvSpPr txBox="1"/>
          <p:nvPr/>
        </p:nvSpPr>
        <p:spPr>
          <a:xfrm>
            <a:off x="7803207" y="5521661"/>
            <a:ext cx="1422401" cy="440231"/>
          </a:xfrm>
          <a:prstGeom prst="rect">
            <a:avLst/>
          </a:prstGeom>
          <a:noFill/>
        </p:spPr>
        <p:txBody>
          <a:bodyPr wrap="none" lIns="90000" rtlCol="0" anchor="t">
            <a:noAutofit/>
          </a:bodyPr>
          <a:lstStyle/>
          <a:p>
            <a:pPr algn="l">
              <a:lnSpc>
                <a:spcPct val="1130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Configuration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AABA69-2D22-F945-9F0A-F21D4794A943}"/>
              </a:ext>
            </a:extLst>
          </p:cNvPr>
          <p:cNvSpPr txBox="1"/>
          <p:nvPr/>
        </p:nvSpPr>
        <p:spPr>
          <a:xfrm>
            <a:off x="4638252" y="1962027"/>
            <a:ext cx="18570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Language productivity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58EB8A2E-4250-374D-9C6F-751709832BB3}"/>
              </a:ext>
            </a:extLst>
          </p:cNvPr>
          <p:cNvSpPr/>
          <p:nvPr/>
        </p:nvSpPr>
        <p:spPr>
          <a:xfrm rot="2987567">
            <a:off x="6604893" y="2105254"/>
            <a:ext cx="453707" cy="1104183"/>
          </a:xfrm>
          <a:prstGeom prst="arc">
            <a:avLst>
              <a:gd name="adj1" fmla="val 17800726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B85841F-6683-CF40-9932-8828AE41F11E}"/>
              </a:ext>
            </a:extLst>
          </p:cNvPr>
          <p:cNvGrpSpPr/>
          <p:nvPr/>
        </p:nvGrpSpPr>
        <p:grpSpPr>
          <a:xfrm>
            <a:off x="7243408" y="3970416"/>
            <a:ext cx="404550" cy="608645"/>
            <a:chOff x="6766330" y="3866689"/>
            <a:chExt cx="404550" cy="608645"/>
          </a:xfrm>
          <a:effectLst/>
        </p:grpSpPr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0921C6FF-D373-6247-B405-01819C3C7E24}"/>
                </a:ext>
              </a:extLst>
            </p:cNvPr>
            <p:cNvSpPr/>
            <p:nvPr/>
          </p:nvSpPr>
          <p:spPr>
            <a:xfrm rot="16200000" flipV="1">
              <a:off x="6664282" y="3968737"/>
              <a:ext cx="608645" cy="404550"/>
            </a:xfrm>
            <a:prstGeom prst="parallelogram">
              <a:avLst>
                <a:gd name="adj" fmla="val 43700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25400" dir="13500000" algn="b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6E2B5FF-9F70-2242-8C9E-812ADBC59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  <a:alphaModFix amt="80000"/>
            </a:blip>
            <a:stretch>
              <a:fillRect/>
            </a:stretch>
          </p:blipFill>
          <p:spPr>
            <a:xfrm>
              <a:off x="6817345" y="4000299"/>
              <a:ext cx="324000" cy="324000"/>
            </a:xfrm>
            <a:prstGeom prst="rect">
              <a:avLst/>
            </a:prstGeom>
            <a:scene3d>
              <a:camera prst="perspectiveContrastingRightFacing">
                <a:rot lat="1200000" lon="18963666" rev="213211"/>
              </a:camera>
              <a:lightRig rig="threePt" dir="t"/>
            </a:scene3d>
          </p:spPr>
        </p:pic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E691106-5872-9244-8C2C-32361B78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388" y="1751935"/>
            <a:ext cx="306703" cy="20446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905CB36-76AE-DA4B-813A-19091F0BF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874" y="1745715"/>
            <a:ext cx="306703" cy="20446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C339567-966E-5548-A3E1-78F848309A8F}"/>
              </a:ext>
            </a:extLst>
          </p:cNvPr>
          <p:cNvSpPr txBox="1"/>
          <p:nvPr/>
        </p:nvSpPr>
        <p:spPr>
          <a:xfrm>
            <a:off x="6731540" y="1962027"/>
            <a:ext cx="166947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Maintainability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8B41564C-FA6B-E241-8C5D-1056084FFFC4}"/>
              </a:ext>
            </a:extLst>
          </p:cNvPr>
          <p:cNvSpPr/>
          <p:nvPr/>
        </p:nvSpPr>
        <p:spPr>
          <a:xfrm rot="18545569" flipH="1">
            <a:off x="6059440" y="2066237"/>
            <a:ext cx="519130" cy="1104183"/>
          </a:xfrm>
          <a:prstGeom prst="arc">
            <a:avLst>
              <a:gd name="adj1" fmla="val 18116925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A8D9DE88-D137-6A46-BF49-1001C1A3E343}"/>
              </a:ext>
            </a:extLst>
          </p:cNvPr>
          <p:cNvSpPr/>
          <p:nvPr/>
        </p:nvSpPr>
        <p:spPr>
          <a:xfrm>
            <a:off x="5117973" y="2598381"/>
            <a:ext cx="2945924" cy="1330037"/>
          </a:xfrm>
          <a:prstGeom prst="diamond">
            <a:avLst/>
          </a:prstGeom>
          <a:gradFill>
            <a:gsLst>
              <a:gs pos="45000">
                <a:srgbClr val="E0C201">
                  <a:alpha val="0"/>
                </a:srgbClr>
              </a:gs>
              <a:gs pos="98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3AE8408-4A3A-6445-85CA-50DA808E1E7D}"/>
              </a:ext>
            </a:extLst>
          </p:cNvPr>
          <p:cNvSpPr/>
          <p:nvPr/>
        </p:nvSpPr>
        <p:spPr>
          <a:xfrm rot="5400000">
            <a:off x="5097932" y="4020495"/>
            <a:ext cx="1355507" cy="863067"/>
          </a:xfrm>
          <a:prstGeom prst="parallelogram">
            <a:avLst>
              <a:gd name="adj" fmla="val 44398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  <a:effectLst>
            <a:innerShdw blurRad="330200" dist="381000" dir="3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26E3AA-BFAE-264C-B4C3-9DCEE417B0BE}"/>
              </a:ext>
            </a:extLst>
          </p:cNvPr>
          <p:cNvSpPr txBox="1"/>
          <p:nvPr/>
        </p:nvSpPr>
        <p:spPr>
          <a:xfrm>
            <a:off x="3795639" y="5387926"/>
            <a:ext cx="230444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Software metric results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(e.g. Maintainability)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3AD1255A-0D09-EE44-9D63-4C936D2D9887}"/>
              </a:ext>
            </a:extLst>
          </p:cNvPr>
          <p:cNvSpPr/>
          <p:nvPr/>
        </p:nvSpPr>
        <p:spPr>
          <a:xfrm rot="14869025">
            <a:off x="5025208" y="4674616"/>
            <a:ext cx="964482" cy="1456519"/>
          </a:xfrm>
          <a:prstGeom prst="arc">
            <a:avLst>
              <a:gd name="adj1" fmla="val 17571897"/>
              <a:gd name="adj2" fmla="val 19555005"/>
            </a:avLst>
          </a:prstGeom>
          <a:ln w="19050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A15D27-A2E0-1544-8335-A12B0B22FA3B}"/>
              </a:ext>
            </a:extLst>
          </p:cNvPr>
          <p:cNvGrpSpPr/>
          <p:nvPr/>
        </p:nvGrpSpPr>
        <p:grpSpPr>
          <a:xfrm>
            <a:off x="4860311" y="4084788"/>
            <a:ext cx="1320198" cy="1054052"/>
            <a:chOff x="4776551" y="4119688"/>
            <a:chExt cx="1320198" cy="105405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92B95C8-BDD4-1146-9798-FC02D3B57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332" y="4464161"/>
              <a:ext cx="459417" cy="182553"/>
            </a:xfrm>
            <a:prstGeom prst="straightConnector1">
              <a:avLst/>
            </a:prstGeom>
            <a:ln w="60325">
              <a:gradFill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>
                      <a:alpha val="80000"/>
                    </a:schemeClr>
                  </a:gs>
                </a:gsLst>
                <a:lin ang="1800000" scaled="0"/>
              </a:gradFill>
              <a:tailEnd type="triangle"/>
            </a:ln>
            <a:scene3d>
              <a:camera prst="orthographicFront">
                <a:rot lat="0" lon="2400000" rev="2142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B67A9C-8C7C-5D46-B4CC-F49A58235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6551" y="4119688"/>
              <a:ext cx="1036484" cy="105405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0599B3-F474-9A42-A7F7-59AB35D845A2}"/>
              </a:ext>
            </a:extLst>
          </p:cNvPr>
          <p:cNvGrpSpPr/>
          <p:nvPr/>
        </p:nvGrpSpPr>
        <p:grpSpPr>
          <a:xfrm>
            <a:off x="7229635" y="4505723"/>
            <a:ext cx="448277" cy="691525"/>
            <a:chOff x="7229635" y="4467623"/>
            <a:chExt cx="448277" cy="6915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92A3E72-8850-D84D-97D3-722AD21660DB}"/>
                </a:ext>
              </a:extLst>
            </p:cNvPr>
            <p:cNvGrpSpPr/>
            <p:nvPr/>
          </p:nvGrpSpPr>
          <p:grpSpPr>
            <a:xfrm>
              <a:off x="7229635" y="4613881"/>
              <a:ext cx="128366" cy="545267"/>
              <a:chOff x="7229635" y="4613881"/>
              <a:chExt cx="128366" cy="545267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D25CFAC8-0AC7-C249-ADEF-A47E6C7FA912}"/>
                  </a:ext>
                </a:extLst>
              </p:cNvPr>
              <p:cNvSpPr/>
              <p:nvPr/>
            </p:nvSpPr>
            <p:spPr>
              <a:xfrm>
                <a:off x="7229635" y="4613881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4E0E835-A03D-2942-91B9-4015231D31B1}"/>
                  </a:ext>
                </a:extLst>
              </p:cNvPr>
              <p:cNvSpPr/>
              <p:nvPr/>
            </p:nvSpPr>
            <p:spPr>
              <a:xfrm>
                <a:off x="7249431" y="4665799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868B29-3372-9040-8637-FB79DB1C4E0F}"/>
                </a:ext>
              </a:extLst>
            </p:cNvPr>
            <p:cNvGrpSpPr/>
            <p:nvPr/>
          </p:nvGrpSpPr>
          <p:grpSpPr>
            <a:xfrm>
              <a:off x="7392240" y="4542056"/>
              <a:ext cx="128366" cy="545267"/>
              <a:chOff x="7392240" y="4542056"/>
              <a:chExt cx="128366" cy="54526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DDDA38A0-B408-7F40-93AD-512728FCFFD1}"/>
                  </a:ext>
                </a:extLst>
              </p:cNvPr>
              <p:cNvSpPr/>
              <p:nvPr/>
            </p:nvSpPr>
            <p:spPr>
              <a:xfrm>
                <a:off x="7392240" y="4542056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866759E-9D39-F74B-A6A9-2E8B822437D6}"/>
                  </a:ext>
                </a:extLst>
              </p:cNvPr>
              <p:cNvSpPr/>
              <p:nvPr/>
            </p:nvSpPr>
            <p:spPr>
              <a:xfrm>
                <a:off x="7412036" y="4982760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69AF4C-8970-314C-86F0-CC60081B6B3A}"/>
                </a:ext>
              </a:extLst>
            </p:cNvPr>
            <p:cNvGrpSpPr/>
            <p:nvPr/>
          </p:nvGrpSpPr>
          <p:grpSpPr>
            <a:xfrm>
              <a:off x="7549546" y="4467623"/>
              <a:ext cx="128366" cy="545267"/>
              <a:chOff x="7549546" y="4467623"/>
              <a:chExt cx="128366" cy="545267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5232F7C-1C5B-5C4B-ABFA-C7D5C7B67E90}"/>
                  </a:ext>
                </a:extLst>
              </p:cNvPr>
              <p:cNvSpPr/>
              <p:nvPr/>
            </p:nvSpPr>
            <p:spPr>
              <a:xfrm>
                <a:off x="7549546" y="4467623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0C72879-F1A8-B649-9079-79685ABC19B1}"/>
                  </a:ext>
                </a:extLst>
              </p:cNvPr>
              <p:cNvSpPr/>
              <p:nvPr/>
            </p:nvSpPr>
            <p:spPr>
              <a:xfrm>
                <a:off x="7569342" y="4656048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4330B-C56C-634D-916E-29BA18E6FC14}"/>
              </a:ext>
            </a:extLst>
          </p:cNvPr>
          <p:cNvGrpSpPr/>
          <p:nvPr/>
        </p:nvGrpSpPr>
        <p:grpSpPr>
          <a:xfrm>
            <a:off x="9361589" y="3840047"/>
            <a:ext cx="2043473" cy="587979"/>
            <a:chOff x="9361589" y="3840047"/>
            <a:chExt cx="2043473" cy="587979"/>
          </a:xfrm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BA20F0-0E5D-B34A-B308-8B0A50390FFA}"/>
                </a:ext>
              </a:extLst>
            </p:cNvPr>
            <p:cNvSpPr/>
            <p:nvPr/>
          </p:nvSpPr>
          <p:spPr>
            <a:xfrm>
              <a:off x="9363200" y="3840047"/>
              <a:ext cx="2041862" cy="587979"/>
            </a:xfrm>
            <a:prstGeom prst="rect">
              <a:avLst/>
            </a:prstGeom>
            <a:solidFill>
              <a:srgbClr val="57C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tIns="108000" rIns="108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Development effort estimations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8E6EB14-5EA5-2448-B95A-770C94B25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100000"/>
            </a:blip>
            <a:stretch>
              <a:fillRect/>
            </a:stretch>
          </p:blipFill>
          <p:spPr>
            <a:xfrm>
              <a:off x="9361589" y="3928713"/>
              <a:ext cx="443858" cy="37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3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75 0.06412 L 5E-6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32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6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 animBg="1"/>
      <p:bldP spid="54" grpId="0"/>
      <p:bldP spid="57" grpId="0"/>
      <p:bldP spid="58" grpId="0" animBg="1"/>
      <p:bldP spid="76" grpId="0"/>
      <p:bldP spid="77" grpId="0" animBg="1"/>
      <p:bldP spid="80" grpId="0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F466E-D479-3CDB-520B-7A4B78107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D1C6-C494-FC62-82C3-C6328C2AC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206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CD9AF-ACFE-6D22-FD02-CD29B7ED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modernization candidates, prioritized based on estimated technical benefits and effort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712C4A9F-525C-FF71-4862-143F8CB59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10961"/>
              </p:ext>
            </p:extLst>
          </p:nvPr>
        </p:nvGraphicFramePr>
        <p:xfrm>
          <a:off x="514800" y="1466791"/>
          <a:ext cx="11230868" cy="1734192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524291">
                  <a:extLst>
                    <a:ext uri="{9D8B030D-6E8A-4147-A177-3AD203B41FA5}">
                      <a16:colId xmlns:a16="http://schemas.microsoft.com/office/drawing/2014/main" val="1413959097"/>
                    </a:ext>
                  </a:extLst>
                </a:gridCol>
                <a:gridCol w="3002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47502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7956662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9696306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996317199"/>
                    </a:ext>
                  </a:extLst>
                </a:gridCol>
                <a:gridCol w="1188504">
                  <a:extLst>
                    <a:ext uri="{9D8B030D-6E8A-4147-A177-3AD203B41FA5}">
                      <a16:colId xmlns:a16="http://schemas.microsoft.com/office/drawing/2014/main" val="144622969"/>
                    </a:ext>
                  </a:extLst>
                </a:gridCol>
              </a:tblGrid>
              <a:tr h="3677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#</a:t>
                      </a:r>
                    </a:p>
                  </a:txBody>
                  <a:tcPr marL="108000" marR="108000" marT="90000" marB="90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System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Business criticality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 err="1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Volume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Activity</a:t>
                      </a:r>
                      <a:b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</a:br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last year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Technical debt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Scenario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Estimated change speed increase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Estimated effort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MODERNIZATION_N_1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MODERNIZATION_SYSTEM_1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MODERNIZATION_N_2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MODERNIZATION_SYSTEM_2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MODERNIZATION_N_3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MODERNIZATION_SYSTEM_3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MODERNIZATION_N_4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MODERNIZATION_SYSTEM_4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MODERNIZATION_N_5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MODERNIZATION_SYSTEM_5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MODERNIZATION_N_6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MODERNIZATION_SYSTEM_6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650327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MODERNIZATION_N_7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MODERNIZATION_SYSTEM_7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75208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MODERNIZATION_N_8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MODERNIZATION_SYSTEM_8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610944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MODERNIZATION_N_9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MODERNIZATION_SYSTEM_9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633309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MODERNIZATION_N_10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MODERNIZATION_SYSTEM_10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195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707320-1A54-86A3-7DF0-F901F78775F8}"/>
              </a:ext>
            </a:extLst>
          </p:cNvPr>
          <p:cNvSpPr txBox="1"/>
          <p:nvPr/>
        </p:nvSpPr>
        <p:spPr>
          <a:xfrm>
            <a:off x="478224" y="6317714"/>
            <a:ext cx="6481667" cy="322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i="1" dirty="0" err="1">
                <a:solidFill>
                  <a:schemeClr val="tx2"/>
                </a:solidFill>
              </a:rPr>
              <a:t>Modernization analysis was performed on MODERNIZATION_SYSTEM_COUNT systems.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EED6C-657E-7099-71C4-FD0C6139E50E}"/>
              </a:ext>
            </a:extLst>
          </p:cNvPr>
          <p:cNvSpPr txBox="1"/>
          <p:nvPr/>
        </p:nvSpPr>
        <p:spPr>
          <a:xfrm>
            <a:off x="3958841" y="1138248"/>
            <a:ext cx="1196310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chemeClr val="tx2"/>
                </a:solidFill>
              </a:rPr>
              <a:t>CURRENT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0DB798-FA76-9B14-5FDF-A59E36050CC7}"/>
              </a:ext>
            </a:extLst>
          </p:cNvPr>
          <p:cNvCxnSpPr>
            <a:cxnSpLocks/>
          </p:cNvCxnSpPr>
          <p:nvPr/>
        </p:nvCxnSpPr>
        <p:spPr>
          <a:xfrm>
            <a:off x="4052807" y="1406672"/>
            <a:ext cx="3566700" cy="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09977C-9B37-B465-BD89-5F57AD3E3CB9}"/>
              </a:ext>
            </a:extLst>
          </p:cNvPr>
          <p:cNvCxnSpPr>
            <a:cxnSpLocks/>
          </p:cNvCxnSpPr>
          <p:nvPr/>
        </p:nvCxnSpPr>
        <p:spPr>
          <a:xfrm>
            <a:off x="7710407" y="1406672"/>
            <a:ext cx="4035259" cy="0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F55D8-8B2C-4187-3FF2-F344D659CEDF}"/>
              </a:ext>
            </a:extLst>
          </p:cNvPr>
          <p:cNvSpPr txBox="1"/>
          <p:nvPr/>
        </p:nvSpPr>
        <p:spPr>
          <a:xfrm>
            <a:off x="7619507" y="1138248"/>
            <a:ext cx="1992746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chemeClr val="accent3"/>
                </a:solidFill>
              </a:rPr>
              <a:t>MODERNIZATION SCENARIO</a:t>
            </a:r>
          </a:p>
        </p:txBody>
      </p:sp>
    </p:spTree>
    <p:extLst>
      <p:ext uri="{BB962C8B-B14F-4D97-AF65-F5344CB8AC3E}">
        <p14:creationId xmlns:p14="http://schemas.microsoft.com/office/powerpoint/2010/main" val="146098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78F9F4-ED89-F956-1891-100EADA1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B7C7-F4EF-4C86-EE64-B11C541DC5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206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56A6D8-09CB-7545-730D-D92AAEE7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with the most technical debt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043DA-728E-44E3-4252-8FC6DEA66304}"/>
              </a:ext>
            </a:extLst>
          </p:cNvPr>
          <p:cNvSpPr txBox="1"/>
          <p:nvPr/>
        </p:nvSpPr>
        <p:spPr>
          <a:xfrm>
            <a:off x="10058400" y="-373182"/>
            <a:ext cx="3177686" cy="35516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600" dirty="0" err="1">
                <a:solidFill>
                  <a:schemeClr val="tx2"/>
                </a:solidFill>
              </a:rPr>
              <a:t>TECHNICAL_DEBT_SYSTEMS_CHART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FAD63-FD9D-D60C-90D1-A55EE503E9B1}"/>
              </a:ext>
            </a:extLst>
          </p:cNvPr>
          <p:cNvSpPr txBox="1"/>
          <p:nvPr/>
        </p:nvSpPr>
        <p:spPr>
          <a:xfrm>
            <a:off x="478224" y="6317714"/>
            <a:ext cx="6481667" cy="322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i="1" dirty="0" err="1">
                <a:solidFill>
                  <a:schemeClr val="tx2"/>
                </a:solidFill>
              </a:rPr>
              <a:t>Modernization analysis was performed on MODERNIZATION_SYSTEM_COUNT systems.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20D7F51-72F0-DC6F-B733-E9F269FA9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377821"/>
              </p:ext>
            </p:extLst>
          </p:nvPr>
        </p:nvGraphicFramePr>
        <p:xfrm>
          <a:off x="478224" y="1483096"/>
          <a:ext cx="11267443" cy="419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7BA8D1-8150-E6E3-849C-0B4B4196A999}"/>
              </a:ext>
            </a:extLst>
          </p:cNvPr>
          <p:cNvSpPr txBox="1"/>
          <p:nvPr/>
        </p:nvSpPr>
        <p:spPr>
          <a:xfrm>
            <a:off x="9880522" y="1193593"/>
            <a:ext cx="1984474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Code volume in person years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A5188-42F3-957B-3D03-356F5A986459}"/>
              </a:ext>
            </a:extLst>
          </p:cNvPr>
          <p:cNvSpPr txBox="1"/>
          <p:nvPr/>
        </p:nvSpPr>
        <p:spPr>
          <a:xfrm>
            <a:off x="7807069" y="5618547"/>
            <a:ext cx="3768681" cy="32092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E17526"/>
                </a:solidFill>
              </a:rPr>
              <a:t>⬤</a:t>
            </a:r>
            <a:r>
              <a:rPr lang="en-US" sz="1400" dirty="0" err="1">
                <a:solidFill>
                  <a:schemeClr val="tx2"/>
                </a:solidFill>
              </a:rPr>
              <a:t>  Technical debt        </a:t>
            </a:r>
            <a:r>
              <a:rPr lang="en-US" sz="1400" dirty="0" err="1">
                <a:solidFill>
                  <a:srgbClr val="C0CEDA"/>
                </a:solidFill>
              </a:rPr>
              <a:t>⬤</a:t>
            </a:r>
            <a:r>
              <a:rPr lang="en-US" sz="1400" dirty="0" err="1">
                <a:solidFill>
                  <a:schemeClr val="tx2"/>
                </a:solidFill>
              </a:rPr>
              <a:t>  Remaining code volume</a:t>
            </a:r>
          </a:p>
        </p:txBody>
      </p:sp>
    </p:spTree>
    <p:extLst>
      <p:ext uri="{BB962C8B-B14F-4D97-AF65-F5344CB8AC3E}">
        <p14:creationId xmlns:p14="http://schemas.microsoft.com/office/powerpoint/2010/main" val="61007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DF886-A81C-4A0E-6FCD-3BE49FCA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41744-6095-9476-FF65-F52E3A93C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F57BF-8092-E114-5769-D4C82E742F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206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00AE25-DFA8-CE88-5B65-AEFB7817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modernization candidates: Estimated technical benefits versus effort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D56D2-B9FA-4135-E5E1-F63E2C139CCE}"/>
              </a:ext>
            </a:extLst>
          </p:cNvPr>
          <p:cNvSpPr txBox="1"/>
          <p:nvPr/>
        </p:nvSpPr>
        <p:spPr>
          <a:xfrm>
            <a:off x="10058400" y="-373182"/>
            <a:ext cx="3648263" cy="35516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600" dirty="0" err="1">
                <a:solidFill>
                  <a:schemeClr val="tx2"/>
                </a:solidFill>
              </a:rPr>
              <a:t>MODERNIZATION_SCATTER_PLOT_CHART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E3CDC-A5AE-B588-AF02-77F4F7158C1C}"/>
              </a:ext>
            </a:extLst>
          </p:cNvPr>
          <p:cNvSpPr txBox="1"/>
          <p:nvPr/>
        </p:nvSpPr>
        <p:spPr>
          <a:xfrm>
            <a:off x="478224" y="6317714"/>
            <a:ext cx="6481667" cy="322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i="1" dirty="0" err="1">
                <a:solidFill>
                  <a:schemeClr val="tx2"/>
                </a:solidFill>
              </a:rPr>
              <a:t>Modernization analysis was performed on MODERNIZATION_SYSTEM_COUNT systems.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D329B-7B5E-5594-AA10-E59357E3F4A1}"/>
              </a:ext>
            </a:extLst>
          </p:cNvPr>
          <p:cNvSpPr txBox="1"/>
          <p:nvPr/>
        </p:nvSpPr>
        <p:spPr>
          <a:xfrm>
            <a:off x="1915875" y="1454041"/>
            <a:ext cx="1289605" cy="498150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Estimated change</a:t>
            </a:r>
            <a:br>
              <a:rPr lang="en-US" sz="1200" dirty="0" err="1">
                <a:solidFill>
                  <a:schemeClr val="tx2"/>
                </a:solidFill>
              </a:rPr>
            </a:br>
            <a:r>
              <a:rPr lang="en-US" sz="1200" dirty="0" err="1">
                <a:solidFill>
                  <a:schemeClr val="tx2"/>
                </a:solidFill>
              </a:rPr>
              <a:t>speed increase 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D4FAD-46DE-E90D-A6F1-58C401FBAA15}"/>
              </a:ext>
            </a:extLst>
          </p:cNvPr>
          <p:cNvSpPr txBox="1"/>
          <p:nvPr/>
        </p:nvSpPr>
        <p:spPr>
          <a:xfrm>
            <a:off x="8986520" y="5830039"/>
            <a:ext cx="2172218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Estimated effort in person years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A04012A-8076-57D9-16E6-FD4DB5AABD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336464"/>
              </p:ext>
            </p:extLst>
          </p:nvPr>
        </p:nvGraphicFramePr>
        <p:xfrm>
          <a:off x="3205480" y="1258969"/>
          <a:ext cx="5781040" cy="4884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AC59350-5BAE-C14A-E256-A8547FC717B5}"/>
              </a:ext>
            </a:extLst>
          </p:cNvPr>
          <p:cNvSpPr txBox="1"/>
          <p:nvPr/>
        </p:nvSpPr>
        <p:spPr>
          <a:xfrm>
            <a:off x="8989693" y="2764630"/>
            <a:ext cx="1559166" cy="153824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400" b="1" dirty="0" err="1">
                <a:solidFill>
                  <a:schemeClr val="tx2"/>
                </a:solidFill>
              </a:rPr>
              <a:t>Business criticality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003DAB"/>
                </a:solidFill>
              </a:rPr>
              <a:t>⬤</a:t>
            </a:r>
            <a:r>
              <a:rPr lang="en-US" sz="1400" dirty="0" err="1">
                <a:solidFill>
                  <a:schemeClr val="tx2"/>
                </a:solidFill>
              </a:rPr>
              <a:t>  Critical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2E6BFF"/>
                </a:solidFill>
              </a:rPr>
              <a:t>⬤</a:t>
            </a:r>
            <a:r>
              <a:rPr lang="en-US" sz="1400" dirty="0" err="1">
                <a:solidFill>
                  <a:srgbClr val="E17526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8DA8FF"/>
                </a:solidFill>
              </a:rPr>
              <a:t>⬤</a:t>
            </a:r>
            <a:r>
              <a:rPr lang="en-US" sz="1400" dirty="0" err="1">
                <a:solidFill>
                  <a:srgbClr val="E17526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 Medium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DBE1FF"/>
                </a:solidFill>
              </a:rPr>
              <a:t>⬤</a:t>
            </a:r>
            <a:r>
              <a:rPr lang="en-US" sz="1400" dirty="0" err="1">
                <a:solidFill>
                  <a:srgbClr val="E17526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 Low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8A98A8"/>
                </a:solidFill>
              </a:rPr>
              <a:t>⬤</a:t>
            </a:r>
            <a:r>
              <a:rPr lang="en-US" sz="1400" dirty="0" err="1">
                <a:solidFill>
                  <a:srgbClr val="E17526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 Unknown</a:t>
            </a:r>
          </a:p>
        </p:txBody>
      </p:sp>
    </p:spTree>
    <p:extLst>
      <p:ext uri="{BB962C8B-B14F-4D97-AF65-F5344CB8AC3E}">
        <p14:creationId xmlns:p14="http://schemas.microsoft.com/office/powerpoint/2010/main" val="2061729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3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Props1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29764</TotalTime>
  <Words>857</Words>
  <Application>Microsoft Macintosh PowerPoint</Application>
  <PresentationFormat>Widescreen</PresentationFormat>
  <Paragraphs>166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 Bold</vt:lpstr>
      <vt:lpstr>Calibri Regular</vt:lpstr>
      <vt:lpstr>TheSansMono M5</vt:lpstr>
      <vt:lpstr>Arial</vt:lpstr>
      <vt:lpstr>Calibri</vt:lpstr>
      <vt:lpstr>Calibri Light</vt:lpstr>
      <vt:lpstr>Wingdings</vt:lpstr>
      <vt:lpstr>Office Theme</vt:lpstr>
      <vt:lpstr>PowerPoint Presentation</vt:lpstr>
      <vt:lpstr>A 3-phase approach to support modernization; focus for this report is Phase 2</vt:lpstr>
      <vt:lpstr>The Cost Estimation model combines Sigrid analysis results with SIG benchmarks</vt:lpstr>
      <vt:lpstr>Top modernization candidates, prioritized based on estimated technical benefits and effort</vt:lpstr>
      <vt:lpstr>Systems with the most technical debt</vt:lpstr>
      <vt:lpstr>Top modernization candidates: Estimated technical benefits versus effort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Dennis Bijlsma</cp:lastModifiedBy>
  <cp:revision>220</cp:revision>
  <cp:lastPrinted>2020-07-02T15:41:27Z</cp:lastPrinted>
  <dcterms:created xsi:type="dcterms:W3CDTF">2024-01-03T15:04:34Z</dcterms:created>
  <dcterms:modified xsi:type="dcterms:W3CDTF">2025-06-13T10:31:45Z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