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561" r:id="rId5"/>
    <p:sldId id="11162" r:id="rId6"/>
    <p:sldId id="11167" r:id="rId7"/>
    <p:sldId id="11166" r:id="rId8"/>
    <p:sldId id="1824" r:id="rId9"/>
    <p:sldId id="1652" r:id="rId10"/>
    <p:sldId id="11164" r:id="rId11"/>
    <p:sldId id="11170" r:id="rId12"/>
    <p:sldId id="2185" r:id="rId13"/>
    <p:sldId id="516" r:id="rId14"/>
    <p:sldId id="517" r:id="rId15"/>
    <p:sldId id="519" r:id="rId16"/>
    <p:sldId id="518" r:id="rId17"/>
    <p:sldId id="520" r:id="rId18"/>
    <p:sldId id="521" r:id="rId19"/>
    <p:sldId id="5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E17"/>
    <a:srgbClr val="910813"/>
    <a:srgbClr val="CF4731"/>
    <a:srgbClr val="EBC937"/>
    <a:srgbClr val="DB4A3D"/>
    <a:srgbClr val="F0089F"/>
    <a:srgbClr val="1E354B"/>
    <a:srgbClr val="57C967"/>
    <a:srgbClr val="F9C640"/>
    <a:srgbClr val="1E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094BA-3324-E44C-AFE3-01F0E8F31A48}" v="69" dt="2024-01-12T19:24:27.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p:restoredTop sz="96327"/>
  </p:normalViewPr>
  <p:slideViewPr>
    <p:cSldViewPr snapToGrid="0" snapToObjects="1" showGuides="1">
      <p:cViewPr varScale="1">
        <p:scale>
          <a:sx n="80" d="100"/>
          <a:sy n="80" d="100"/>
        </p:scale>
        <p:origin x="224" y="1224"/>
      </p:cViewPr>
      <p:guideLst>
        <p:guide orient="horz" pos="2160"/>
        <p:guide pos="3840"/>
      </p:guideLst>
    </p:cSldViewPr>
  </p:slideViewPr>
  <p:notesTextViewPr>
    <p:cViewPr>
      <p:scale>
        <a:sx n="1" d="1"/>
        <a:sy n="1" d="1"/>
      </p:scale>
      <p:origin x="0" y="0"/>
    </p:cViewPr>
  </p:notesTextViewPr>
  <p:sorterViewPr>
    <p:cViewPr>
      <p:scale>
        <a:sx n="38" d="100"/>
        <a:sy n="38" d="100"/>
      </p:scale>
      <p:origin x="0" y="0"/>
    </p:cViewPr>
  </p:sorterViewPr>
  <p:notesViewPr>
    <p:cSldViewPr snapToGrid="0" snapToObjects="1">
      <p:cViewPr varScale="1">
        <p:scale>
          <a:sx n="163" d="100"/>
          <a:sy n="163" d="100"/>
        </p:scale>
        <p:origin x="6728" y="184"/>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Volume in Person Months</c:v>
                </c:pt>
              </c:strCache>
            </c:strRef>
          </c:tx>
          <c:spPr>
            <a:solidFill>
              <a:schemeClr val="accent2"/>
            </a:solidFill>
            <a:ln w="19050">
              <a:noFill/>
            </a:ln>
            <a:effectLst>
              <a:outerShdw blurRad="241300" dist="38100" dir="2700000" algn="tl" rotWithShape="0">
                <a:prstClr val="black">
                  <a:alpha val="15000"/>
                </a:prstClr>
              </a:outerShdw>
            </a:effectLst>
          </c:spPr>
          <c:invertIfNegative val="0"/>
          <c:dPt>
            <c:idx val="0"/>
            <c:invertIfNegative val="0"/>
            <c:bubble3D val="0"/>
            <c:explosion val="6"/>
            <c:spPr>
              <a:solidFill>
                <a:schemeClr val="tx2"/>
              </a:solidFill>
              <a:ln w="19050">
                <a:noFill/>
              </a:ln>
              <a:effectLst>
                <a:outerShdw blurRad="241300" dist="38100" dir="2700000" algn="tl" rotWithShape="0">
                  <a:prstClr val="black">
                    <a:alpha val="15000"/>
                  </a:prstClr>
                </a:outerShdw>
              </a:effectLst>
            </c:spPr>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http://schemas.microsoft.com/office/drawing/2014/chart" uri="{C3380CC4-5D6E-409C-BE32-E72D297353CC}">
                <c16:uniqueId val="{00000001-034B-534E-9ADC-79D3329DBEB7}"/>
              </c:ext>
            </c:extLst>
          </c:dPt>
          <c:dLbls>
            <c:dLbl>
              <c:idx val="2"/>
              <c:tx>
                <c:rich>
                  <a:bodyPr/>
                  <a:lstStyle/>
                  <a:p>
                    <a:r>
                      <a:rPr lang="en-US"/>
                      <a:t>&gt;</a:t>
                    </a:r>
                    <a:fld id="{AA6CA5E8-FDB8-434A-B68E-C7A3CC6735E5}"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7FA8-464D-BE91-55CE5770358C}"/>
                </c:ext>
              </c:extLst>
            </c:dLbl>
            <c:dLbl>
              <c:idx val="3"/>
              <c:tx>
                <c:rich>
                  <a:bodyPr/>
                  <a:lstStyle/>
                  <a:p>
                    <a:r>
                      <a:rPr lang="en-US"/>
                      <a:t>&gt;</a:t>
                    </a:r>
                    <a:fld id="{6E19E0AF-A501-7C4B-8799-4B6F8CFD540B}"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FA8-464D-BE91-55CE577035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NL"/>
              </a:p>
            </c:txPr>
            <c:showLegendKey val="0"/>
            <c:showVal val="1"/>
            <c:showCatName val="0"/>
            <c:showSerName val="0"/>
            <c:showPercent val="0"/>
            <c:showBubbleSize val="0"/>
            <c:showLeaderLines val="0"/>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5="http://schemas.microsoft.com/office/drawing/2012/chart" uri="{CE6537A1-D6FC-4f65-9D91-7224C49458BB}">
                <c15:showLeaderLines val="0"/>
              </c:ext>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http://schemas.microsoft.com/office/drawing/2014/chart" uri="{C3380CC4-5D6E-409C-BE32-E72D297353CC}">
              <c16:uniqueId val="{00000000-034B-534E-9ADC-79D3329DBEB7}"/>
            </c:ext>
          </c:extLst>
        </c:ser>
        <c:dLbls>
          <c:showLegendKey val="0"/>
          <c:showVal val="0"/>
          <c:showCatName val="0"/>
          <c:showSerName val="0"/>
          <c:showPercent val="0"/>
          <c:showBubbleSize val="0"/>
        </c:dLbls>
        <c:gapWidth val="20"/>
        <c:axId val="476387520"/>
        <c:axId val="477616192"/>
      </c:barChart>
      <c:catAx>
        <c:axId val="476387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NL"/>
          </a:p>
        </c:txPr>
        <c:crossAx val="477616192"/>
        <c:crosses val="autoZero"/>
        <c:auto val="1"/>
        <c:lblAlgn val="ctr"/>
        <c:lblOffset val="100"/>
        <c:noMultiLvlLbl val="0"/>
      </c:catAx>
      <c:valAx>
        <c:axId val="477616192"/>
        <c:scaling>
          <c:orientation val="minMax"/>
        </c:scaling>
        <c:delete val="1"/>
        <c:axPos val="l"/>
        <c:numFmt formatCode="0%" sourceLinked="1"/>
        <c:majorTickMark val="out"/>
        <c:minorTickMark val="none"/>
        <c:tickLblPos val="nextTo"/>
        <c:crossAx val="476387520"/>
        <c:crosses val="autoZero"/>
        <c:crossBetween val="between"/>
      </c:valAx>
      <c:spPr>
        <a:noFill/>
        <a:ln>
          <a:noFill/>
        </a:ln>
        <a:effectLst/>
      </c:spPr>
    </c:plotArea>
    <c:plotVisOnly val="1"/>
    <c:dispBlanksAs val="gap"/>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Volume in Person Months</c:v>
                </c:pt>
              </c:strCache>
            </c:strRef>
          </c:tx>
          <c:dPt>
            <c:idx val="0"/>
            <c:bubble3D val="0"/>
            <c:spPr>
              <a:solidFill>
                <a:srgbClr val="DB4A3D"/>
              </a:solidFill>
              <a:ln w="19050">
                <a:solidFill>
                  <a:schemeClr val="lt1"/>
                </a:solidFill>
              </a:ln>
              <a:effectLst/>
            </c:spPr>
            <c:extLst>
              <c:ext xmlns:c16="http://schemas.microsoft.com/office/drawing/2014/chart" uri="{C3380CC4-5D6E-409C-BE32-E72D297353CC}">
                <c16:uniqueId val="{00000001-8CC0-8749-A89A-75F11CBE0F81}"/>
              </c:ext>
            </c:extLst>
          </c:dPt>
          <c:dPt>
            <c:idx val="1"/>
            <c:bubble3D val="0"/>
            <c:spPr>
              <a:solidFill>
                <a:srgbClr val="DB4A3D"/>
              </a:solidFill>
              <a:ln w="19050">
                <a:solidFill>
                  <a:schemeClr val="lt1"/>
                </a:solidFill>
              </a:ln>
              <a:effectLst/>
            </c:spPr>
            <c:extLst>
              <c:ext xmlns:c16="http://schemas.microsoft.com/office/drawing/2014/chart" uri="{C3380CC4-5D6E-409C-BE32-E72D297353CC}">
                <c16:uniqueId val="{00000003-8CC0-8749-A89A-75F11CBE0F81}"/>
              </c:ext>
            </c:extLst>
          </c:dPt>
          <c:dPt>
            <c:idx val="2"/>
            <c:bubble3D val="0"/>
            <c:spPr>
              <a:solidFill>
                <a:srgbClr val="DB4A3D"/>
              </a:solidFill>
              <a:ln w="19050">
                <a:solidFill>
                  <a:schemeClr val="lt1"/>
                </a:solidFill>
              </a:ln>
              <a:effectLst/>
            </c:spPr>
            <c:extLst>
              <c:ext xmlns:c16="http://schemas.microsoft.com/office/drawing/2014/chart" uri="{C3380CC4-5D6E-409C-BE32-E72D297353CC}">
                <c16:uniqueId val="{00000005-8CC0-8749-A89A-75F11CBE0F81}"/>
              </c:ext>
            </c:extLst>
          </c:dPt>
          <c:dPt>
            <c:idx val="3"/>
            <c:bubble3D val="0"/>
            <c:spPr>
              <a:solidFill>
                <a:srgbClr val="DB4A3D"/>
              </a:solidFill>
              <a:ln w="19050">
                <a:solidFill>
                  <a:schemeClr val="lt1"/>
                </a:solidFill>
              </a:ln>
              <a:effectLst/>
            </c:spPr>
            <c:extLst>
              <c:ext xmlns:c16="http://schemas.microsoft.com/office/drawing/2014/chart" uri="{C3380CC4-5D6E-409C-BE32-E72D297353CC}">
                <c16:uniqueId val="{00000007-8CC0-8749-A89A-75F11CBE0F81}"/>
              </c:ext>
            </c:extLst>
          </c:dPt>
          <c:dPt>
            <c:idx val="4"/>
            <c:spPr>
              <a:solidFill>
                <a:srgbClr val="DB4A3D"/>
              </a:solidFill>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NL"/>
              </a:p>
            </c:txPr>
            <c:dLblPos val="ct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c:ext xmlns:c16="http://schemas.microsoft.com/office/drawing/2014/chart" uri="{C3380CC4-5D6E-409C-BE32-E72D297353CC}">
              <c16:uniqueId val="{00000000-3780-1E47-A0AF-94D32305FB4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19050" cap="rnd">
              <a:noFill/>
              <a:round/>
            </a:ln>
            <a:effectLst>
              <a:outerShdw blurRad="76200" sx="102000" sy="102000" algn="ctr" rotWithShape="0">
                <a:schemeClr val="accent3">
                  <a:alpha val="30000"/>
                </a:schemeClr>
              </a:outerShdw>
            </a:effectLst>
          </c:spPr>
          <c:marker>
            <c:symbol val="diamond"/>
            <c:size val="10"/>
            <c:spPr>
              <a:solidFill>
                <a:schemeClr val="accent1"/>
              </a:solidFill>
              <a:ln w="28575">
                <a:solidFill>
                  <a:schemeClr val="accent3"/>
                </a:solidFill>
              </a:ln>
              <a:effectLst>
                <a:outerShdw blurRad="76200" sx="102000" sy="102000" algn="ctr" rotWithShape="0">
                  <a:schemeClr val="accent3">
                    <a:alpha val="30000"/>
                  </a:schemeClr>
                </a:outerShdw>
              </a:effectLst>
            </c:spPr>
          </c:marker>
          <c:dLbls>
            <c:dLbl>
              <c:idx val="0"/>
              <c:layout>
                <c:manualLayout>
                  <c:x val="1.6061704965061169E-2"/>
                  <c:y val="0"/>
                </c:manualLayout>
              </c:layout>
              <c:tx>
                <c:rich>
                  <a:bodyPr/>
                  <a:lstStyle/>
                  <a:p>
                    <a:r>
                      <a:t>Twitter Algorithm</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B86A-D14B-85E9-B8DEC18B60F7}"/>
                </c:ext>
              </c:extLst>
            </c:dLbl>
            <c:dLbl>
              <c:idx val="1"/>
              <c:tx>
                <c:rich>
                  <a:bodyPr/>
                  <a:lstStyle/>
                  <a:p>
                    <a:r>
                      <a:rPr lang="en-US"/>
                      <a:t>Android-core</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B86A-D14B-85E9-B8DEC18B60F7}"/>
                </c:ext>
              </c:extLst>
            </c:dLbl>
            <c:dLbl>
              <c:idx val="2"/>
              <c:tx>
                <c:rich>
                  <a:bodyPr/>
                  <a:lstStyle/>
                  <a:p>
                    <a:r>
                      <a:rPr lang="en-US"/>
                      <a:t>Angular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519-7043-91E7-EECF3C414252}"/>
                </c:ext>
              </c:extLst>
            </c:dLbl>
            <c:dLbl>
              <c:idx val="3"/>
              <c:layout>
                <c:manualLayout>
                  <c:x val="-2.3413399101154898E-2"/>
                  <c:y val="-4.5616973413873718E-2"/>
                </c:manualLayout>
              </c:layout>
              <c:tx>
                <c:rich>
                  <a:bodyPr/>
                  <a:lstStyle/>
                  <a:p>
                    <a:r>
                      <a:rPr lang="en-US"/>
                      <a:t>Bazel</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B86A-D14B-85E9-B8DEC18B60F7}"/>
                </c:ext>
              </c:extLst>
            </c:dLbl>
            <c:dLbl>
              <c:idx val="4"/>
              <c:tx>
                <c:rich>
                  <a:bodyPr/>
                  <a:lstStyle/>
                  <a:p>
                    <a:r>
                      <a:rPr lang="en-US"/>
                      <a:t>Bitcoin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519-7043-91E7-EECF3C414252}"/>
                </c:ext>
              </c:extLst>
            </c:dLbl>
            <c:dLbl>
              <c:idx val="5"/>
              <c:tx>
                <c:rich>
                  <a:bodyPr/>
                  <a:lstStyle/>
                  <a:p>
                    <a:r>
                      <a:rPr lang="en-US"/>
                      <a:t>Card Management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519-7043-91E7-EECF3C414252}"/>
                </c:ext>
              </c:extLst>
            </c:dLbl>
            <c:dLbl>
              <c:idx val="6"/>
              <c:tx>
                <c:rich>
                  <a:bodyPr/>
                  <a:lstStyle/>
                  <a:p>
                    <a:r>
                      <a:rPr lang="en-US"/>
                      <a:t>Django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519-7043-91E7-EECF3C414252}"/>
                </c:ext>
              </c:extLst>
            </c:dLbl>
            <c:dLbl>
              <c:idx val="7"/>
              <c:tx>
                <c:rich>
                  <a:bodyPr/>
                  <a:lstStyle/>
                  <a:p>
                    <a:r>
                      <a:rPr lang="en-US"/>
                      <a:t>Druid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519-7043-91E7-EECF3C414252}"/>
                </c:ext>
              </c:extLst>
            </c:dLbl>
            <c:dLbl>
              <c:idx val="8"/>
              <c:tx>
                <c:rich>
                  <a:bodyPr/>
                  <a:lstStyle/>
                  <a:p>
                    <a:r>
                      <a:rPr lang="en-US"/>
                      <a:t>Dubbo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519-7043-91E7-EECF3C414252}"/>
                </c:ext>
              </c:extLst>
            </c:dLbl>
            <c:dLbl>
              <c:idx val="9"/>
              <c:tx>
                <c:rich>
                  <a:bodyPr/>
                  <a:lstStyle/>
                  <a:p>
                    <a:r>
                      <a:rPr lang="en-US"/>
                      <a:t>Echarts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0519-7043-91E7-EECF3C414252}"/>
                </c:ext>
              </c:extLst>
            </c:dLbl>
            <c:dLbl>
              <c:idx val="10"/>
              <c:tx>
                <c:rich>
                  <a:bodyPr/>
                  <a:lstStyle/>
                  <a:p>
                    <a:r>
                      <a:rPr lang="en-US"/>
                      <a:t>Elasticsearch</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0519-7043-91E7-EECF3C414252}"/>
                </c:ext>
              </c:extLst>
            </c:dLbl>
            <c:dLbl>
              <c:idx val="11"/>
              <c:tx>
                <c:rich>
                  <a:bodyPr/>
                  <a:lstStyle/>
                  <a:p>
                    <a:r>
                      <a:rPr lang="en-US"/>
                      <a:t>Electron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0519-7043-91E7-EECF3C414252}"/>
                </c:ext>
              </c:extLst>
            </c:dLbl>
            <c:dLbl>
              <c:idx val="12"/>
              <c:tx>
                <c:rich>
                  <a:bodyPr/>
                  <a:lstStyle/>
                  <a:p>
                    <a:r>
                      <a:rPr lang="en-US"/>
                      <a:t>Facebookyoga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0519-7043-91E7-EECF3C414252}"/>
                </c:ext>
              </c:extLst>
            </c:dLbl>
            <c:dLbl>
              <c:idx val="13"/>
              <c:tx>
                <c:rich>
                  <a:bodyPr/>
                  <a:lstStyle/>
                  <a:p>
                    <a:r>
                      <a:rPr lang="en-US"/>
                      <a:t>GIT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0519-7043-91E7-EECF3C414252}"/>
                </c:ext>
              </c:extLst>
            </c:dLbl>
            <c:dLbl>
              <c:idx val="14"/>
              <c:tx>
                <c:rich>
                  <a:bodyPr/>
                  <a:lstStyle/>
                  <a:p>
                    <a:r>
                      <a:rPr lang="en-US"/>
                      <a:t>Google V8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0519-7043-91E7-EECF3C414252}"/>
                </c:ext>
              </c:extLst>
            </c:dLbl>
            <c:dLbl>
              <c:idx val="15"/>
              <c:tx>
                <c:rich>
                  <a:bodyPr/>
                  <a:lstStyle/>
                  <a:p>
                    <a:r>
                      <a:rPr lang="en-US"/>
                      <a:t>Googleguava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0519-7043-91E7-EECF3C414252}"/>
                </c:ext>
              </c:extLst>
            </c:dLbl>
            <c:dLbl>
              <c:idx val="16"/>
              <c:tx>
                <c:rich>
                  <a:bodyPr/>
                  <a:lstStyle/>
                  <a:p>
                    <a:r>
                      <a:rPr lang="en-US"/>
                      <a:t>Hadoop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0519-7043-91E7-EECF3C414252}"/>
                </c:ext>
              </c:extLst>
            </c:dLbl>
            <c:dLbl>
              <c:idx val="17"/>
              <c:tx>
                <c:rich>
                  <a:bodyPr/>
                  <a:lstStyle/>
                  <a:p>
                    <a:r>
                      <a:rPr lang="en-US"/>
                      <a:t>Hibernate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0519-7043-91E7-EECF3C414252}"/>
                </c:ext>
              </c:extLst>
            </c:dLbl>
            <c:dLbl>
              <c:idx val="18"/>
              <c:tx>
                <c:rich>
                  <a:bodyPr/>
                  <a:lstStyle/>
                  <a:p>
                    <a:r>
                      <a:rPr lang="en-US"/>
                      <a:t>HR App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0519-7043-91E7-EECF3C414252}"/>
                </c:ext>
              </c:extLst>
            </c:dLbl>
            <c:dLbl>
              <c:idx val="19"/>
              <c:tx>
                <c:rich>
                  <a:bodyPr/>
                  <a:lstStyle/>
                  <a:p>
                    <a:r>
                      <a:rPr lang="en-US"/>
                      <a:t>Insecure-bank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0519-7043-91E7-EECF3C414252}"/>
                </c:ext>
              </c:extLst>
            </c:dLbl>
            <c:dLbl>
              <c:idx val="20"/>
              <c:tx>
                <c:rich>
                  <a:bodyPr/>
                  <a:lstStyle/>
                  <a:p>
                    <a:r>
                      <a:rPr lang="en-US"/>
                      <a:t>Jruby</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0519-7043-91E7-EECF3C414252}"/>
                </c:ext>
              </c:extLst>
            </c:dLbl>
            <c:dLbl>
              <c:idx val="21"/>
              <c:tx>
                <c:rich>
                  <a:bodyPr/>
                  <a:lstStyle/>
                  <a:p>
                    <a:r>
                      <a:rPr lang="en-US"/>
                      <a:t>Kafka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0519-7043-91E7-EECF3C414252}"/>
                </c:ext>
              </c:extLst>
            </c:dLbl>
            <c:dLbl>
              <c:idx val="22"/>
              <c:tx>
                <c:rich>
                  <a:bodyPr/>
                  <a:lstStyle/>
                  <a:p>
                    <a:r>
                      <a:rPr lang="en-US"/>
                      <a:t>Mainframe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0519-7043-91E7-EECF3C414252}"/>
                </c:ext>
              </c:extLst>
            </c:dLbl>
            <c:dLbl>
              <c:idx val="23"/>
              <c:tx>
                <c:rich>
                  <a:bodyPr/>
                  <a:lstStyle/>
                  <a:p>
                    <a:r>
                      <a:rPr lang="en-US"/>
                      <a:t>Mariadb-server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0519-7043-91E7-EECF3C414252}"/>
                </c:ext>
              </c:extLst>
            </c:dLbl>
            <c:dLbl>
              <c:idx val="24"/>
              <c:tx>
                <c:rich>
                  <a:bodyPr/>
                  <a:lstStyle/>
                  <a:p>
                    <a:r>
                      <a:rPr lang="en-US"/>
                      <a:t>Microsoftterminal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0519-7043-91E7-EECF3C414252}"/>
                </c:ext>
              </c:extLst>
            </c:dLbl>
            <c:dLbl>
              <c:idx val="25"/>
              <c:tx>
                <c:rich>
                  <a:bodyPr/>
                  <a:lstStyle/>
                  <a:p>
                    <a:r>
                      <a:rPr lang="en-US"/>
                      <a:t>Mongodb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0519-7043-91E7-EECF3C414252}"/>
                </c:ext>
              </c:extLst>
            </c:dLbl>
            <c:dLbl>
              <c:idx val="26"/>
              <c:tx>
                <c:rich>
                  <a:bodyPr/>
                  <a:lstStyle/>
                  <a:p>
                    <a:r>
                      <a:rPr lang="en-US"/>
                      <a:t>Mysql-server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0519-7043-91E7-EECF3C414252}"/>
                </c:ext>
              </c:extLst>
            </c:dLbl>
            <c:dLbl>
              <c:idx val="27"/>
              <c:tx>
                <c:rich>
                  <a:bodyPr/>
                  <a:lstStyle/>
                  <a:p>
                    <a:r>
                      <a:rPr lang="en-US"/>
                      <a:t>Nodejs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0519-7043-91E7-EECF3C414252}"/>
                </c:ext>
              </c:extLst>
            </c:dLbl>
            <c:dLbl>
              <c:idx val="28"/>
              <c:tx>
                <c:rich>
                  <a:bodyPr/>
                  <a:lstStyle/>
                  <a:p>
                    <a:r>
                      <a:rPr lang="en-US"/>
                      <a:t>Okhttp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0519-7043-91E7-EECF3C414252}"/>
                </c:ext>
              </c:extLst>
            </c:dLbl>
            <c:dLbl>
              <c:idx val="29"/>
              <c:tx>
                <c:rich>
                  <a:bodyPr/>
                  <a:lstStyle/>
                  <a:p>
                    <a:r>
                      <a:rPr lang="en-US"/>
                      <a:t>Oraclegraal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519-7043-91E7-EECF3C414252}"/>
                </c:ext>
              </c:extLst>
            </c:dLbl>
            <c:dLbl>
              <c:idx val="30"/>
              <c:tx>
                <c:rich>
                  <a:bodyPr/>
                  <a:lstStyle/>
                  <a:p>
                    <a:r>
                      <a:rPr lang="en-US"/>
                      <a:t>Platform cloud demo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519-7043-91E7-EECF3C414252}"/>
                </c:ext>
              </c:extLst>
            </c:dLbl>
            <c:dLbl>
              <c:idx val="31"/>
              <c:tx>
                <c:rich>
                  <a:bodyPr/>
                  <a:lstStyle/>
                  <a:p>
                    <a:r>
                      <a:rPr lang="en-US"/>
                      <a:t>Postgres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519-7043-91E7-EECF3C414252}"/>
                </c:ext>
              </c:extLst>
            </c:dLbl>
            <c:dLbl>
              <c:idx val="32"/>
              <c:tx>
                <c:rich>
                  <a:bodyPr/>
                  <a:lstStyle/>
                  <a:p>
                    <a:r>
                      <a:rPr lang="en-US"/>
                      <a:t>Postman-runtime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519-7043-91E7-EECF3C414252}"/>
                </c:ext>
              </c:extLst>
            </c:dLbl>
            <c:dLbl>
              <c:idx val="33"/>
              <c:tx>
                <c:rich>
                  <a:bodyPr/>
                  <a:lstStyle/>
                  <a:p>
                    <a:r>
                      <a:rPr lang="en-US"/>
                      <a:t>Puppet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519-7043-91E7-EECF3C414252}"/>
                </c:ext>
              </c:extLst>
            </c:dLbl>
            <c:dLbl>
              <c:idx val="34"/>
              <c:tx>
                <c:rich>
                  <a:bodyPr/>
                  <a:lstStyle/>
                  <a:p>
                    <a:r>
                      <a:rPr lang="en-US"/>
                      <a:t>Pure Aloe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519-7043-91E7-EECF3C414252}"/>
                </c:ext>
              </c:extLst>
            </c:dLbl>
            <c:dLbl>
              <c:idx val="35"/>
              <c:tx>
                <c:rich>
                  <a:bodyPr/>
                  <a:lstStyle/>
                  <a:p>
                    <a:r>
                      <a:rPr lang="en-US"/>
                      <a:t>Rasa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519-7043-91E7-EECF3C414252}"/>
                </c:ext>
              </c:extLst>
            </c:dLbl>
            <c:dLbl>
              <c:idx val="36"/>
              <c:tx>
                <c:rich>
                  <a:bodyPr/>
                  <a:lstStyle/>
                  <a:p>
                    <a:r>
                      <a:rPr lang="en-US"/>
                      <a:t>React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519-7043-91E7-EECF3C414252}"/>
                </c:ext>
              </c:extLst>
            </c:dLbl>
            <c:dLbl>
              <c:idx val="37"/>
              <c:tx>
                <c:rich>
                  <a:bodyPr/>
                  <a:lstStyle/>
                  <a:p>
                    <a:r>
                      <a:rPr lang="en-US"/>
                      <a:t>Redis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519-7043-91E7-EECF3C414252}"/>
                </c:ext>
              </c:extLst>
            </c:dLbl>
            <c:dLbl>
              <c:idx val="38"/>
              <c:tx>
                <c:rich>
                  <a:bodyPr/>
                  <a:lstStyle/>
                  <a:p>
                    <a:r>
                      <a:rPr lang="en-US"/>
                      <a:t>Roslyn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519-7043-91E7-EECF3C414252}"/>
                </c:ext>
              </c:extLst>
            </c:dLbl>
            <c:dLbl>
              <c:idx val="39"/>
              <c:tx>
                <c:rich>
                  <a:bodyPr/>
                  <a:lstStyle/>
                  <a:p>
                    <a:r>
                      <a:rPr lang="en-US"/>
                      <a:t>Roslyn analyzers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519-7043-91E7-EECF3C414252}"/>
                </c:ext>
              </c:extLst>
            </c:dLbl>
            <c:dLbl>
              <c:idx val="40"/>
              <c:tx>
                <c:rich>
                  <a:bodyPr/>
                  <a:lstStyle/>
                  <a:p>
                    <a:r>
                      <a:rPr lang="en-US"/>
                      <a:t>Spring-boot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519-7043-91E7-EECF3C414252}"/>
                </c:ext>
              </c:extLst>
            </c:dLbl>
            <c:dLbl>
              <c:idx val="41"/>
              <c:tx>
                <c:rich>
                  <a:bodyPr/>
                  <a:lstStyle/>
                  <a:p>
                    <a:r>
                      <a:rPr lang="en-US"/>
                      <a:t>Swift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519-7043-91E7-EECF3C414252}"/>
                </c:ext>
              </c:extLst>
            </c:dLbl>
            <c:dLbl>
              <c:idx val="42"/>
              <c:tx>
                <c:rich>
                  <a:bodyPr/>
                  <a:lstStyle/>
                  <a:p>
                    <a:r>
                      <a:rPr lang="en-US"/>
                      <a:t>Systemd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519-7043-91E7-EECF3C414252}"/>
                </c:ext>
              </c:extLst>
            </c:dLbl>
            <c:dLbl>
              <c:idx val="43"/>
              <c:tx>
                <c:rich>
                  <a:bodyPr/>
                  <a:lstStyle/>
                  <a:p>
                    <a:r>
                      <a:rPr lang="en-US"/>
                      <a:t>Tensorflow</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519-7043-91E7-EECF3C414252}"/>
                </c:ext>
              </c:extLst>
            </c:dLbl>
            <c:dLbl>
              <c:idx val="44"/>
              <c:tx>
                <c:rich>
                  <a:bodyPr/>
                  <a:lstStyle/>
                  <a:p>
                    <a:r>
                      <a:rPr lang="en-US"/>
                      <a:t>Utplsql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519-7043-91E7-EECF3C414252}"/>
                </c:ext>
              </c:extLst>
            </c:dLbl>
            <c:dLbl>
              <c:idx val="45"/>
              <c:tx>
                <c:rich>
                  <a:bodyPr/>
                  <a:lstStyle/>
                  <a:p>
                    <a:r>
                      <a:rPr lang="en-US"/>
                      <a:t>Visual Studio Code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0519-7043-91E7-EECF3C414252}"/>
                </c:ext>
              </c:extLst>
            </c:dLbl>
            <c:dLbl>
              <c:idx val="46"/>
              <c:tx>
                <c:rich>
                  <a:bodyPr/>
                  <a:lstStyle/>
                  <a:p>
                    <a:r>
                      <a:rPr lang="en-US"/>
                      <a:t>Vuejs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0519-7043-91E7-EECF3C414252}"/>
                </c:ext>
              </c:extLst>
            </c:dLbl>
            <c:dLbl>
              <c:idx val="47"/>
              <c:tx>
                <c:rich>
                  <a:bodyPr/>
                  <a:lstStyle/>
                  <a:p>
                    <a:r>
                      <a:rPr lang="en-US"/>
                      <a:t>Webmethods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0519-7043-91E7-EECF3C414252}"/>
                </c:ext>
              </c:extLst>
            </c:dLbl>
            <c:dLbl>
              <c:idx val="48"/>
              <c:tx>
                <c:rich>
                  <a:bodyPr/>
                  <a:lstStyle/>
                  <a:p>
                    <a:r>
                      <a:rPr lang="en-US"/>
                      <a:t>Webpack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0519-7043-91E7-EECF3C414252}"/>
                </c:ext>
              </c:extLst>
            </c:dLbl>
            <c:dLbl>
              <c:idx val="49"/>
              <c:tx>
                <c:rich>
                  <a:bodyPr/>
                  <a:lstStyle/>
                  <a:p>
                    <a:r>
                      <a:rPr lang="en-US"/>
                      <a:t>Zuul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0519-7043-91E7-EECF3C414252}"/>
                </c:ext>
              </c:extLst>
            </c:dLbl>
            <c:numFmt formatCode="#,##0.0" sourceLinked="0"/>
            <c:spPr>
              <a:solidFill>
                <a:schemeClr val="accent3">
                  <a:alpha val="85000"/>
                </a:schemeClr>
              </a:solidFill>
              <a:ln>
                <a:noFill/>
              </a:ln>
              <a:effectLst>
                <a:outerShdw blurRad="187732" sx="102000" sy="102000" algn="ctr" rotWithShape="0">
                  <a:prstClr val="black">
                    <a:alpha val="19735"/>
                  </a:prstClr>
                </a:outerShdw>
              </a:effectLst>
            </c:spPr>
            <c:txPr>
              <a:bodyPr rot="0" spcFirstLastPara="1" vertOverflow="clip" horzOverflow="clip" vert="horz" wrap="none" lIns="36576" tIns="0" rIns="36576" bIns="0" anchor="ctr" anchorCtr="1">
                <a:spAutoFit/>
              </a:bodyPr>
              <a:lstStyle/>
              <a:p>
                <a:pPr>
                  <a:defRPr sz="1197" b="1" i="0" u="none" strike="noStrike" kern="1200" baseline="0">
                    <a:solidFill>
                      <a:schemeClr val="bg1"/>
                    </a:solidFill>
                    <a:latin typeface="+mn-lt"/>
                    <a:ea typeface="+mn-ea"/>
                    <a:cs typeface="+mn-cs"/>
                  </a:defRPr>
                </a:pPr>
                <a:endParaRPr lang="en-NL"/>
              </a:p>
            </c:txPr>
            <c:dLblPos val="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DataLabelsRange val="1"/>
                <c15:showLeaderLines val="0"/>
              </c:ext>
            </c:extLst>
          </c:dLbls>
          <c:xVal>
            <c:numRef>
              <c:f>Sheet1!$A$2:$A$2</c:f>
              <c:numCache>
                <c:formatCode>General</c:formatCode>
                <c:ptCount val="1"/>
                <c:pt idx="0">
                  <c:v>39.7</c:v>
                </c:pt>
              </c:numCache>
            </c:numRef>
          </c:xVal>
          <c:yVal>
            <c:numRef>
              <c:f>Sheet1!$B$2:$B$2</c:f>
              <c:numCache>
                <c:formatCode>General</c:formatCode>
                <c:ptCount val="1"/>
                <c:pt idx="0">
                  <c:v>3.2028681140439508</c:v>
                </c:pt>
              </c:numCache>
            </c:numRef>
          </c:yVal>
          <c:smooth val="0"/>
          <c:extLst>
            <c:ext xmlns:c15="http://schemas.microsoft.com/office/drawing/2012/chart" uri="{02D57815-91ED-43cb-92C2-25804820EDAC}">
              <c15:datalabelsRange>
                <c15:f>Sheet1!$C$2:$C$3</c15:f>
                <c15:dlblRangeCache>
                  <c:ptCount val="2"/>
                </c15:dlblRangeCache>
              </c15:datalabelsRange>
            </c:ext>
            <c:ext xmlns:c16="http://schemas.microsoft.com/office/drawing/2014/chart" uri="{C3380CC4-5D6E-409C-BE32-E72D297353CC}">
              <c16:uniqueId val="{00000003-B86A-D14B-85E9-B8DEC18B60F7}"/>
            </c:ext>
          </c:extLst>
        </c:ser>
        <c:dLbls>
          <c:showLegendKey val="0"/>
          <c:showVal val="0"/>
          <c:showCatName val="0"/>
          <c:showSerName val="0"/>
          <c:showPercent val="0"/>
          <c:showBubbleSize val="0"/>
        </c:dLbls>
        <c:axId val="1649584720"/>
        <c:axId val="1649586368"/>
      </c:scatterChart>
      <c:valAx>
        <c:axId val="1649584720"/>
        <c:scaling>
          <c:logBase val="10"/>
          <c:orientation val="minMax"/>
          <c:max val="10000"/>
          <c:min val="0.1"/>
        </c:scaling>
        <c:delete val="0"/>
        <c:axPos val="b"/>
        <c:majorGridlines>
          <c:spPr>
            <a:ln w="9525" cap="flat" cmpd="sng" algn="ctr">
              <a:noFill/>
              <a:round/>
            </a:ln>
            <a:effectLst/>
          </c:spPr>
        </c:majorGridlines>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NL"/>
          </a:p>
        </c:txPr>
        <c:crossAx val="1649586368"/>
        <c:crosses val="autoZero"/>
        <c:crossBetween val="midCat"/>
      </c:valAx>
      <c:valAx>
        <c:axId val="1649586368"/>
        <c:scaling>
          <c:orientation val="minMax"/>
          <c:max val="5.5"/>
          <c:min val="0.5"/>
        </c:scaling>
        <c:delete val="0"/>
        <c:axPos val="l"/>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L"/>
          </a:p>
        </c:txPr>
        <c:crossAx val="1649584720"/>
        <c:crossesAt val="0.1"/>
        <c:crossBetween val="midCat"/>
        <c:majorUnit val="1"/>
        <c:minorUnit val="0.5"/>
      </c:valAx>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080532533357349E-2"/>
          <c:y val="9.4658855447728937E-2"/>
          <c:w val="0.87463248862865584"/>
          <c:h val="0.8106822891045421"/>
        </c:manualLayout>
      </c:layout>
      <c:barChart>
        <c:barDir val="bar"/>
        <c:grouping val="stacked"/>
        <c:varyColors val="0"/>
        <c:ser>
          <c:idx val="0"/>
          <c:order val="0"/>
          <c:tx>
            <c:strRef>
              <c:f>Sheet1!$B$1</c:f>
              <c:strCache>
                <c:ptCount val="1"/>
                <c:pt idx="0">
                  <c:v>Critical risk</c:v>
                </c:pt>
              </c:strCache>
            </c:strRef>
          </c:tx>
          <c:spPr>
            <a:solidFill>
              <a:srgbClr val="910813"/>
            </a:solidFill>
            <a:ln>
              <a:noFill/>
            </a:ln>
            <a:effectLst/>
          </c:spPr>
          <c:invertIfNegative val="0"/>
          <c:cat>
            <c:strRef>
              <c:f>Sheet1!$A$2:$A$3</c:f>
              <c:strCache>
                <c:ptCount val="2"/>
                <c:pt idx="0">
                  <c:v>Vulnerability risk</c:v>
                </c:pt>
                <c:pt idx="1">
                  <c:v>Legal risk</c:v>
                </c:pt>
              </c:strCache>
            </c:strRef>
          </c:cat>
          <c:val>
            <c:numRef>
              <c:f>Sheet1!$B$2:$B$3</c:f>
              <c:numCache>
                <c:formatCode>General</c:formatCode>
                <c:ptCount val="2"/>
                <c:pt idx="0">
                  <c:v>0</c:v>
                </c:pt>
                <c:pt idx="1">
                  <c:v>0</c:v>
                </c:pt>
              </c:numCache>
            </c:numRef>
          </c:val>
          <c:extLst>
            <c:ext xmlns:c16="http://schemas.microsoft.com/office/drawing/2014/chart" uri="{C3380CC4-5D6E-409C-BE32-E72D297353CC}">
              <c16:uniqueId val="{00000000-D7C1-0A4B-BF3C-1F87FFDAFFAB}"/>
            </c:ext>
          </c:extLst>
        </c:ser>
        <c:ser>
          <c:idx val="1"/>
          <c:order val="1"/>
          <c:tx>
            <c:strRef>
              <c:f>Sheet1!$C$1</c:f>
              <c:strCache>
                <c:ptCount val="1"/>
                <c:pt idx="0">
                  <c:v>High risk</c:v>
                </c:pt>
              </c:strCache>
            </c:strRef>
          </c:tx>
          <c:spPr>
            <a:solidFill>
              <a:srgbClr val="CF4731"/>
            </a:solidFill>
            <a:ln>
              <a:noFill/>
            </a:ln>
            <a:effectLst/>
          </c:spPr>
          <c:invertIfNegative val="0"/>
          <c:dPt>
            <c:idx val="2"/>
            <c:invertIfNegative val="0"/>
            <c:bubble3D val="0"/>
            <c:spPr>
              <a:solidFill>
                <a:srgbClr val="CF4731"/>
              </a:solidFill>
              <a:ln>
                <a:noFill/>
              </a:ln>
              <a:effectLst/>
            </c:spPr>
            <c:extLst>
              <c:ext xmlns:c16="http://schemas.microsoft.com/office/drawing/2014/chart" uri="{C3380CC4-5D6E-409C-BE32-E72D297353CC}">
                <c16:uniqueId val="{00000002-D7C1-0A4B-BF3C-1F87FFDAFFAB}"/>
              </c:ext>
            </c:extLst>
          </c:dPt>
          <c:dPt>
            <c:idx val="3"/>
            <c:invertIfNegative val="0"/>
            <c:bubble3D val="0"/>
            <c:spPr>
              <a:solidFill>
                <a:srgbClr val="CF4731"/>
              </a:solidFill>
              <a:ln>
                <a:noFill/>
              </a:ln>
              <a:effectLst/>
            </c:spPr>
            <c:extLst>
              <c:ext xmlns:c16="http://schemas.microsoft.com/office/drawing/2014/chart" uri="{C3380CC4-5D6E-409C-BE32-E72D297353CC}">
                <c16:uniqueId val="{00000004-D7C1-0A4B-BF3C-1F87FFDAFFAB}"/>
              </c:ext>
            </c:extLst>
          </c:dPt>
          <c:dPt>
            <c:idx val="4"/>
            <c:invertIfNegative val="0"/>
            <c:bubble3D val="0"/>
            <c:spPr>
              <a:solidFill>
                <a:srgbClr val="CF4731"/>
              </a:solidFill>
              <a:ln>
                <a:noFill/>
              </a:ln>
              <a:effectLst/>
            </c:spPr>
            <c:extLst>
              <c:ext xmlns:c16="http://schemas.microsoft.com/office/drawing/2014/chart" uri="{C3380CC4-5D6E-409C-BE32-E72D297353CC}">
                <c16:uniqueId val="{00000006-D7C1-0A4B-BF3C-1F87FFDAFFAB}"/>
              </c:ext>
            </c:extLst>
          </c:dPt>
          <c:dPt>
            <c:idx val="5"/>
            <c:invertIfNegative val="0"/>
            <c:bubble3D val="0"/>
            <c:spPr>
              <a:solidFill>
                <a:srgbClr val="CF4731"/>
              </a:solidFill>
              <a:ln>
                <a:noFill/>
              </a:ln>
              <a:effectLst/>
            </c:spPr>
            <c:extLst>
              <c:ext xmlns:c16="http://schemas.microsoft.com/office/drawing/2014/chart" uri="{C3380CC4-5D6E-409C-BE32-E72D297353CC}">
                <c16:uniqueId val="{00000008-D7C1-0A4B-BF3C-1F87FFDAFFAB}"/>
              </c:ext>
            </c:extLst>
          </c:dPt>
          <c:cat>
            <c:strRef>
              <c:f>Sheet1!$A$2:$A$3</c:f>
              <c:strCache>
                <c:ptCount val="2"/>
                <c:pt idx="0">
                  <c:v>Vulnerability risk</c:v>
                </c:pt>
                <c:pt idx="1">
                  <c:v>Legal risk</c:v>
                </c:pt>
              </c:strCache>
            </c:strRef>
          </c:cat>
          <c:val>
            <c:numRef>
              <c:f>Sheet1!$C$2:$C$3</c:f>
              <c:numCache>
                <c:formatCode>General</c:formatCode>
                <c:ptCount val="2"/>
                <c:pt idx="0">
                  <c:v>0</c:v>
                </c:pt>
                <c:pt idx="1">
                  <c:v>0</c:v>
                </c:pt>
              </c:numCache>
            </c:numRef>
          </c:val>
          <c:extLst>
            <c:ext xmlns:c16="http://schemas.microsoft.com/office/drawing/2014/chart" uri="{C3380CC4-5D6E-409C-BE32-E72D297353CC}">
              <c16:uniqueId val="{00000009-D7C1-0A4B-BF3C-1F87FFDAFFAB}"/>
            </c:ext>
          </c:extLst>
        </c:ser>
        <c:ser>
          <c:idx val="2"/>
          <c:order val="2"/>
          <c:tx>
            <c:strRef>
              <c:f>Sheet1!$D$1</c:f>
              <c:strCache>
                <c:ptCount val="1"/>
                <c:pt idx="0">
                  <c:v>Medium risk</c:v>
                </c:pt>
              </c:strCache>
            </c:strRef>
          </c:tx>
          <c:spPr>
            <a:solidFill>
              <a:srgbClr val="E78E17"/>
            </a:solidFill>
            <a:ln>
              <a:noFill/>
            </a:ln>
            <a:effectLst/>
          </c:spPr>
          <c:invertIfNegative val="0"/>
          <c:dPt>
            <c:idx val="2"/>
            <c:invertIfNegative val="0"/>
            <c:bubble3D val="0"/>
            <c:spPr>
              <a:solidFill>
                <a:srgbClr val="E78E17"/>
              </a:solidFill>
              <a:ln>
                <a:noFill/>
              </a:ln>
              <a:effectLst/>
            </c:spPr>
            <c:extLst>
              <c:ext xmlns:c16="http://schemas.microsoft.com/office/drawing/2014/chart" uri="{C3380CC4-5D6E-409C-BE32-E72D297353CC}">
                <c16:uniqueId val="{0000000B-D7C1-0A4B-BF3C-1F87FFDAFFAB}"/>
              </c:ext>
            </c:extLst>
          </c:dPt>
          <c:dPt>
            <c:idx val="5"/>
            <c:invertIfNegative val="0"/>
            <c:bubble3D val="0"/>
            <c:spPr>
              <a:solidFill>
                <a:srgbClr val="E78E17"/>
              </a:solidFill>
              <a:ln>
                <a:noFill/>
              </a:ln>
              <a:effectLst/>
            </c:spPr>
            <c:extLst>
              <c:ext xmlns:c16="http://schemas.microsoft.com/office/drawing/2014/chart" uri="{C3380CC4-5D6E-409C-BE32-E72D297353CC}">
                <c16:uniqueId val="{0000000D-D7C1-0A4B-BF3C-1F87FFDAFFAB}"/>
              </c:ext>
            </c:extLst>
          </c:dPt>
          <c:cat>
            <c:strRef>
              <c:f>Sheet1!$A$2:$A$3</c:f>
              <c:strCache>
                <c:ptCount val="2"/>
                <c:pt idx="0">
                  <c:v>Vulnerability risk</c:v>
                </c:pt>
                <c:pt idx="1">
                  <c:v>Legal risk</c:v>
                </c:pt>
              </c:strCache>
            </c:strRef>
          </c:cat>
          <c:val>
            <c:numRef>
              <c:f>Sheet1!$D$2:$D$3</c:f>
              <c:numCache>
                <c:formatCode>General</c:formatCode>
                <c:ptCount val="2"/>
                <c:pt idx="0">
                  <c:v>1</c:v>
                </c:pt>
                <c:pt idx="1">
                  <c:v>0</c:v>
                </c:pt>
              </c:numCache>
            </c:numRef>
          </c:val>
          <c:extLst>
            <c:ext xmlns:c16="http://schemas.microsoft.com/office/drawing/2014/chart" uri="{C3380CC4-5D6E-409C-BE32-E72D297353CC}">
              <c16:uniqueId val="{0000000E-D7C1-0A4B-BF3C-1F87FFDAFFAB}"/>
            </c:ext>
          </c:extLst>
        </c:ser>
        <c:ser>
          <c:idx val="3"/>
          <c:order val="3"/>
          <c:tx>
            <c:strRef>
              <c:f>Sheet1!$E$1</c:f>
              <c:strCache>
                <c:ptCount val="1"/>
                <c:pt idx="0">
                  <c:v>Low risk</c:v>
                </c:pt>
              </c:strCache>
            </c:strRef>
          </c:tx>
          <c:spPr>
            <a:solidFill>
              <a:srgbClr val="EBC937"/>
            </a:solidFill>
            <a:ln>
              <a:noFill/>
            </a:ln>
            <a:effectLst/>
          </c:spPr>
          <c:invertIfNegative val="0"/>
          <c:cat>
            <c:strRef>
              <c:f>Sheet1!$A$2:$A$3</c:f>
              <c:strCache>
                <c:ptCount val="2"/>
                <c:pt idx="0">
                  <c:v>Vulnerability risk</c:v>
                </c:pt>
                <c:pt idx="1">
                  <c:v>Legal risk</c:v>
                </c:pt>
              </c:strCache>
            </c:strRef>
          </c:cat>
          <c:val>
            <c:numRef>
              <c:f>Sheet1!$E$2:$E$3</c:f>
              <c:numCache>
                <c:formatCode>General</c:formatCode>
                <c:ptCount val="2"/>
                <c:pt idx="0">
                  <c:v>0</c:v>
                </c:pt>
                <c:pt idx="1">
                  <c:v>0</c:v>
                </c:pt>
              </c:numCache>
            </c:numRef>
          </c:val>
          <c:extLst>
            <c:ext xmlns:c16="http://schemas.microsoft.com/office/drawing/2014/chart" uri="{C3380CC4-5D6E-409C-BE32-E72D297353CC}">
              <c16:uniqueId val="{0000000C-3178-A848-A9F6-D040B7E589FA}"/>
            </c:ext>
          </c:extLst>
        </c:ser>
        <c:dLbls>
          <c:showLegendKey val="0"/>
          <c:showVal val="0"/>
          <c:showCatName val="0"/>
          <c:showSerName val="0"/>
          <c:showPercent val="0"/>
          <c:showBubbleSize val="0"/>
        </c:dLbls>
        <c:gapWidth val="3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1"/>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crossAx val="1358545104"/>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24475308641975E-2"/>
          <c:y val="5.5420651472336685E-2"/>
          <c:w val="0.87405833333333338"/>
          <c:h val="0.66666679890396441"/>
        </c:manualLayout>
      </c:layout>
      <c:barChart>
        <c:barDir val="bar"/>
        <c:grouping val="stacked"/>
        <c:varyColors val="0"/>
        <c:ser>
          <c:idx val="0"/>
          <c:order val="0"/>
          <c:tx>
            <c:strRef>
              <c:f>Sheet1!$B$1</c:f>
              <c:strCache>
                <c:ptCount val="1"/>
                <c:pt idx="0">
                  <c:v>Critical risk</c:v>
                </c:pt>
              </c:strCache>
            </c:strRef>
          </c:tx>
          <c:spPr>
            <a:solidFill>
              <a:srgbClr val="910813">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8A49-5C45-872A-96D6CCD48952}"/>
            </c:ext>
          </c:extLst>
        </c:ser>
        <c:ser>
          <c:idx val="1"/>
          <c:order val="1"/>
          <c:tx>
            <c:strRef>
              <c:f>Sheet1!$C$1</c:f>
              <c:strCache>
                <c:ptCount val="1"/>
                <c:pt idx="0">
                  <c:v>High risk</c:v>
                </c:pt>
              </c:strCache>
            </c:strRef>
          </c:tx>
          <c:spPr>
            <a:solidFill>
              <a:srgbClr val="CF4731">
                <a:alpha val="50000"/>
              </a:srgbClr>
            </a:solidFill>
            <a:ln>
              <a:noFill/>
            </a:ln>
            <a:effectLst/>
          </c:spPr>
          <c:invertIfNegative val="0"/>
          <c:dPt>
            <c:idx val="2"/>
            <c:invertIfNegative val="0"/>
            <c:bubble3D val="0"/>
            <c:spPr>
              <a:solidFill>
                <a:srgbClr val="CF4731">
                  <a:alpha val="50000"/>
                </a:srgbClr>
              </a:solidFill>
              <a:ln>
                <a:noFill/>
              </a:ln>
              <a:effectLst/>
            </c:spPr>
            <c:extLst>
              <c:ext xmlns:c16="http://schemas.microsoft.com/office/drawing/2014/chart" uri="{C3380CC4-5D6E-409C-BE32-E72D297353CC}">
                <c16:uniqueId val="{00000002-8A49-5C45-872A-96D6CCD48952}"/>
              </c:ext>
            </c:extLst>
          </c:dPt>
          <c:dPt>
            <c:idx val="3"/>
            <c:invertIfNegative val="0"/>
            <c:bubble3D val="0"/>
            <c:spPr>
              <a:solidFill>
                <a:srgbClr val="CF4731">
                  <a:alpha val="50000"/>
                </a:srgbClr>
              </a:solidFill>
              <a:ln>
                <a:noFill/>
              </a:ln>
              <a:effectLst/>
            </c:spPr>
            <c:extLst>
              <c:ext xmlns:c16="http://schemas.microsoft.com/office/drawing/2014/chart" uri="{C3380CC4-5D6E-409C-BE32-E72D297353CC}">
                <c16:uniqueId val="{00000004-8A49-5C45-872A-96D6CCD48952}"/>
              </c:ext>
            </c:extLst>
          </c:dPt>
          <c:dPt>
            <c:idx val="4"/>
            <c:invertIfNegative val="0"/>
            <c:bubble3D val="0"/>
            <c:spPr>
              <a:solidFill>
                <a:srgbClr val="CF4731">
                  <a:alpha val="50000"/>
                </a:srgbClr>
              </a:solidFill>
              <a:ln>
                <a:noFill/>
              </a:ln>
              <a:effectLst/>
            </c:spPr>
            <c:extLst>
              <c:ext xmlns:c16="http://schemas.microsoft.com/office/drawing/2014/chart" uri="{C3380CC4-5D6E-409C-BE32-E72D297353CC}">
                <c16:uniqueId val="{00000006-8A49-5C45-872A-96D6CCD48952}"/>
              </c:ext>
            </c:extLst>
          </c:dPt>
          <c:dPt>
            <c:idx val="5"/>
            <c:invertIfNegative val="0"/>
            <c:bubble3D val="0"/>
            <c:spPr>
              <a:solidFill>
                <a:srgbClr val="CF4731">
                  <a:alpha val="50000"/>
                </a:srgbClr>
              </a:solidFill>
              <a:ln>
                <a:noFill/>
              </a:ln>
              <a:effectLst/>
            </c:spPr>
            <c:extLst>
              <c:ext xmlns:c16="http://schemas.microsoft.com/office/drawing/2014/chart" uri="{C3380CC4-5D6E-409C-BE32-E72D297353CC}">
                <c16:uniqueId val="{00000008-8A49-5C45-872A-96D6CCD48952}"/>
              </c:ext>
            </c:extLst>
          </c:dPt>
          <c:cat>
            <c:strRef>
              <c:f>Sheet1!$A$2:$A$5</c:f>
              <c:strCache>
                <c:ptCount val="4"/>
                <c:pt idx="0">
                  <c:v>Freshness risk</c:v>
                </c:pt>
                <c:pt idx="1">
                  <c:v>Stability risk</c:v>
                </c:pt>
                <c:pt idx="2">
                  <c:v>Management risk</c:v>
                </c:pt>
                <c:pt idx="3">
                  <c:v>Activity risk</c:v>
                </c:pt>
              </c:strCache>
            </c:strRef>
          </c:cat>
          <c:val>
            <c:numRef>
              <c:f>Sheet1!$C$2:$C$5</c:f>
              <c:numCache>
                <c:formatCode>General</c:formatCode>
                <c:ptCount val="4"/>
                <c:pt idx="0">
                  <c:v>0</c:v>
                </c:pt>
                <c:pt idx="1">
                  <c:v>0</c:v>
                </c:pt>
                <c:pt idx="2">
                  <c:v>0</c:v>
                </c:pt>
                <c:pt idx="3">
                  <c:v>3</c:v>
                </c:pt>
              </c:numCache>
            </c:numRef>
          </c:val>
          <c:extLst>
            <c:ext xmlns:c16="http://schemas.microsoft.com/office/drawing/2014/chart" uri="{C3380CC4-5D6E-409C-BE32-E72D297353CC}">
              <c16:uniqueId val="{00000009-8A49-5C45-872A-96D6CCD48952}"/>
            </c:ext>
          </c:extLst>
        </c:ser>
        <c:ser>
          <c:idx val="2"/>
          <c:order val="2"/>
          <c:tx>
            <c:strRef>
              <c:f>Sheet1!$D$1</c:f>
              <c:strCache>
                <c:ptCount val="1"/>
                <c:pt idx="0">
                  <c:v>Medium risk</c:v>
                </c:pt>
              </c:strCache>
            </c:strRef>
          </c:tx>
          <c:spPr>
            <a:solidFill>
              <a:srgbClr val="E78E17">
                <a:alpha val="50000"/>
              </a:srgbClr>
            </a:solidFill>
            <a:ln>
              <a:noFill/>
            </a:ln>
            <a:effectLst/>
          </c:spPr>
          <c:invertIfNegative val="0"/>
          <c:dPt>
            <c:idx val="2"/>
            <c:invertIfNegative val="0"/>
            <c:bubble3D val="0"/>
            <c:spPr>
              <a:solidFill>
                <a:srgbClr val="E78E17">
                  <a:alpha val="50000"/>
                </a:srgbClr>
              </a:solidFill>
              <a:ln>
                <a:noFill/>
              </a:ln>
              <a:effectLst/>
            </c:spPr>
            <c:extLst>
              <c:ext xmlns:c16="http://schemas.microsoft.com/office/drawing/2014/chart" uri="{C3380CC4-5D6E-409C-BE32-E72D297353CC}">
                <c16:uniqueId val="{0000000B-8A49-5C45-872A-96D6CCD48952}"/>
              </c:ext>
            </c:extLst>
          </c:dPt>
          <c:dPt>
            <c:idx val="5"/>
            <c:invertIfNegative val="0"/>
            <c:bubble3D val="0"/>
            <c:spPr>
              <a:solidFill>
                <a:srgbClr val="E78E17">
                  <a:alpha val="50000"/>
                </a:srgbClr>
              </a:solidFill>
              <a:ln>
                <a:noFill/>
              </a:ln>
              <a:effectLst/>
            </c:spPr>
            <c:extLst>
              <c:ext xmlns:c16="http://schemas.microsoft.com/office/drawing/2014/chart" uri="{C3380CC4-5D6E-409C-BE32-E72D297353CC}">
                <c16:uniqueId val="{0000000D-8A49-5C45-872A-96D6CCD48952}"/>
              </c:ext>
            </c:extLst>
          </c:dPt>
          <c:cat>
            <c:strRef>
              <c:f>Sheet1!$A$2:$A$5</c:f>
              <c:strCache>
                <c:ptCount val="4"/>
                <c:pt idx="0">
                  <c:v>Freshness risk</c:v>
                </c:pt>
                <c:pt idx="1">
                  <c:v>Stability risk</c:v>
                </c:pt>
                <c:pt idx="2">
                  <c:v>Management risk</c:v>
                </c:pt>
                <c:pt idx="3">
                  <c:v>Activity risk</c:v>
                </c:pt>
              </c:strCache>
            </c:strRef>
          </c:cat>
          <c:val>
            <c:numRef>
              <c:f>Sheet1!$D$2:$D$5</c:f>
              <c:numCache>
                <c:formatCode>General</c:formatCode>
                <c:ptCount val="4"/>
                <c:pt idx="0">
                  <c:v>4</c:v>
                </c:pt>
                <c:pt idx="1">
                  <c:v>0</c:v>
                </c:pt>
                <c:pt idx="2">
                  <c:v>0</c:v>
                </c:pt>
                <c:pt idx="3">
                  <c:v>3</c:v>
                </c:pt>
              </c:numCache>
            </c:numRef>
          </c:val>
          <c:extLst>
            <c:ext xmlns:c16="http://schemas.microsoft.com/office/drawing/2014/chart" uri="{C3380CC4-5D6E-409C-BE32-E72D297353CC}">
              <c16:uniqueId val="{0000000E-8A49-5C45-872A-96D6CCD48952}"/>
            </c:ext>
          </c:extLst>
        </c:ser>
        <c:ser>
          <c:idx val="3"/>
          <c:order val="3"/>
          <c:tx>
            <c:strRef>
              <c:f>Sheet1!$E$1</c:f>
              <c:strCache>
                <c:ptCount val="1"/>
                <c:pt idx="0">
                  <c:v>Low risk</c:v>
                </c:pt>
              </c:strCache>
            </c:strRef>
          </c:tx>
          <c:spPr>
            <a:solidFill>
              <a:srgbClr val="EBC937">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Sheet1!$E$2:$E$5</c:f>
              <c:numCache>
                <c:formatCode>General</c:formatCode>
                <c:ptCount val="4"/>
                <c:pt idx="0">
                  <c:v>7</c:v>
                </c:pt>
                <c:pt idx="1">
                  <c:v>0</c:v>
                </c:pt>
                <c:pt idx="2">
                  <c:v>0</c:v>
                </c:pt>
                <c:pt idx="3">
                  <c:v>3</c:v>
                </c:pt>
              </c:numCache>
            </c:numRef>
          </c:val>
          <c:extLst>
            <c:ext xmlns:c16="http://schemas.microsoft.com/office/drawing/2014/chart" uri="{C3380CC4-5D6E-409C-BE32-E72D297353CC}">
              <c16:uniqueId val="{0000000C-078F-804A-98C0-2EFA001BBAD0}"/>
            </c:ext>
          </c:extLst>
        </c:ser>
        <c:dLbls>
          <c:showLegendKey val="0"/>
          <c:showVal val="0"/>
          <c:showCatName val="0"/>
          <c:showSerName val="0"/>
          <c:showPercent val="0"/>
          <c:showBubbleSize val="0"/>
        </c:dLbls>
        <c:gapWidth val="10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0"/>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crossAx val="1358545104"/>
        <c:crosses val="max"/>
        <c:crossBetween val="between"/>
      </c:valAx>
      <c:spPr>
        <a:noFill/>
        <a:ln>
          <a:noFill/>
        </a:ln>
        <a:effectLst/>
      </c:spPr>
    </c:plotArea>
    <c:legend>
      <c:legendPos val="b"/>
      <c:layout>
        <c:manualLayout>
          <c:xMode val="edge"/>
          <c:yMode val="edge"/>
          <c:x val="0"/>
          <c:y val="0.89604363196085568"/>
          <c:w val="1"/>
          <c:h val="6.86886807385664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F400D1-FA8E-6548-A590-873477C843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4962C3-51DB-5B49-AE33-9436051173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55C68-584F-174D-BB81-51BF91708794}" type="datetimeFigureOut">
              <a:rPr lang="en-US" smtClean="0"/>
              <a:t>7/18/25</a:t>
            </a:fld>
            <a:endParaRPr lang="en-US"/>
          </a:p>
        </p:txBody>
      </p:sp>
      <p:sp>
        <p:nvSpPr>
          <p:cNvPr id="4" name="Footer Placeholder 3">
            <a:extLst>
              <a:ext uri="{FF2B5EF4-FFF2-40B4-BE49-F238E27FC236}">
                <a16:creationId xmlns:a16="http://schemas.microsoft.com/office/drawing/2014/main" id="{64633DF3-39D0-BC4B-8900-A41729E59C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D735CF-6CE3-3041-89CE-FA86F745DE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55B2-A2D5-2846-95B1-99C033D9F488}" type="slidenum">
              <a:rPr lang="en-US" smtClean="0"/>
              <a:t>‹#›</a:t>
            </a:fld>
            <a:endParaRPr lang="en-US"/>
          </a:p>
        </p:txBody>
      </p:sp>
    </p:spTree>
    <p:extLst>
      <p:ext uri="{BB962C8B-B14F-4D97-AF65-F5344CB8AC3E}">
        <p14:creationId xmlns:p14="http://schemas.microsoft.com/office/powerpoint/2010/main" val="1768901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DAAC4-819D-C544-9EA1-C73624CFD70B}" type="datetimeFigureOut">
              <a:rPr lang="en-US" smtClean="0"/>
              <a:t>7/18/25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8DED6-61EF-5240-95D8-926F20A98C89}" type="slidenum">
              <a:rPr lang="en-US" smtClean="0"/>
              <a:t>‹#›</a:t>
            </a:fld>
            <a:endParaRPr lang="en-US"/>
          </a:p>
        </p:txBody>
      </p:sp>
    </p:spTree>
    <p:extLst>
      <p:ext uri="{BB962C8B-B14F-4D97-AF65-F5344CB8AC3E}">
        <p14:creationId xmlns:p14="http://schemas.microsoft.com/office/powerpoint/2010/main" val="130799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2</a:t>
            </a:fld>
            <a:endParaRPr lang="en-US"/>
          </a:p>
        </p:txBody>
      </p:sp>
    </p:spTree>
    <p:extLst>
      <p:ext uri="{BB962C8B-B14F-4D97-AF65-F5344CB8AC3E}">
        <p14:creationId xmlns:p14="http://schemas.microsoft.com/office/powerpoint/2010/main" val="9078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3</a:t>
            </a:fld>
            <a:endParaRPr lang="en-US"/>
          </a:p>
        </p:txBody>
      </p:sp>
    </p:spTree>
    <p:extLst>
      <p:ext uri="{BB962C8B-B14F-4D97-AF65-F5344CB8AC3E}">
        <p14:creationId xmlns:p14="http://schemas.microsoft.com/office/powerpoint/2010/main" val="275818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5</a:t>
            </a:fld>
            <a:endParaRPr lang="en-US"/>
          </a:p>
        </p:txBody>
      </p:sp>
    </p:spTree>
    <p:extLst>
      <p:ext uri="{BB962C8B-B14F-4D97-AF65-F5344CB8AC3E}">
        <p14:creationId xmlns:p14="http://schemas.microsoft.com/office/powerpoint/2010/main" val="278574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4408DED6-61EF-5240-95D8-926F20A98C89}" type="slidenum">
              <a:rPr lang="en-US" smtClean="0"/>
              <a:t>7</a:t>
            </a:fld>
            <a:endParaRPr lang="en-US"/>
          </a:p>
        </p:txBody>
      </p:sp>
    </p:spTree>
    <p:extLst>
      <p:ext uri="{BB962C8B-B14F-4D97-AF65-F5344CB8AC3E}">
        <p14:creationId xmlns:p14="http://schemas.microsoft.com/office/powerpoint/2010/main" val="108009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Telecom">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D4EE728-E82E-704D-ADEB-24FAC51A5077}"/>
              </a:ext>
            </a:extLst>
          </p:cNvPr>
          <p:cNvPicPr>
            <a:picLocks noChangeAspect="1"/>
          </p:cNvPicPr>
          <p:nvPr userDrawn="1"/>
        </p:nvPicPr>
        <p:blipFill>
          <a:blip r:embed="rId2"/>
          <a:stretch>
            <a:fillRect/>
          </a:stretch>
        </p:blipFill>
        <p:spPr>
          <a:xfrm>
            <a:off x="0" y="-9833"/>
            <a:ext cx="12192000" cy="6875783"/>
          </a:xfrm>
          <a:prstGeom prst="rect">
            <a:avLst/>
          </a:prstGeom>
        </p:spPr>
      </p:pic>
      <p:pic>
        <p:nvPicPr>
          <p:cNvPr id="19" name="Picture 18">
            <a:extLst>
              <a:ext uri="{FF2B5EF4-FFF2-40B4-BE49-F238E27FC236}">
                <a16:creationId xmlns:a16="http://schemas.microsoft.com/office/drawing/2014/main" id="{E1BFBDC1-0F88-404F-8878-DA6B9775F7E9}"/>
              </a:ext>
            </a:extLst>
          </p:cNvPr>
          <p:cNvPicPr>
            <a:picLocks noChangeAspect="1"/>
          </p:cNvPicPr>
          <p:nvPr userDrawn="1"/>
        </p:nvPicPr>
        <p:blipFill>
          <a:blip r:embed="rId3">
            <a:alphaModFix amt="93000"/>
          </a:blip>
          <a:stretch>
            <a:fillRect/>
          </a:stretch>
        </p:blipFill>
        <p:spPr>
          <a:xfrm>
            <a:off x="0" y="0"/>
            <a:ext cx="12192000" cy="6858000"/>
          </a:xfrm>
          <a:prstGeom prst="rect">
            <a:avLst/>
          </a:prstGeom>
        </p:spPr>
      </p:pic>
      <p:sp>
        <p:nvSpPr>
          <p:cNvPr id="11" name="Text Placeholder 5">
            <a:extLst>
              <a:ext uri="{FF2B5EF4-FFF2-40B4-BE49-F238E27FC236}">
                <a16:creationId xmlns:a16="http://schemas.microsoft.com/office/drawing/2014/main" id="{7AF298E3-4E90-9E47-86B5-57AC25744388}"/>
              </a:ext>
            </a:extLst>
          </p:cNvPr>
          <p:cNvSpPr>
            <a:spLocks noGrp="1"/>
          </p:cNvSpPr>
          <p:nvPr>
            <p:ph type="body" sz="quarter" idx="13" hasCustomPrompt="1"/>
          </p:nvPr>
        </p:nvSpPr>
        <p:spPr>
          <a:xfrm>
            <a:off x="3235414" y="2937600"/>
            <a:ext cx="8486893" cy="366712"/>
          </a:xfrm>
          <a:prstGeom prst="rect">
            <a:avLst/>
          </a:prstGeom>
        </p:spPr>
        <p:txBody>
          <a:bodyPr wrap="none" tIns="0" bIns="0" anchor="t">
            <a:noAutofit/>
          </a:bodyPr>
          <a:lstStyle>
            <a:lvl1pPr marL="0" indent="0">
              <a:lnSpc>
                <a:spcPct val="100000"/>
              </a:lnSpc>
              <a:buNone/>
              <a:defRPr sz="2800" b="0" i="0">
                <a:solidFill>
                  <a:schemeClr val="bg1"/>
                </a:solidFill>
                <a:latin typeface="Calibri Light" panose="020F0302020204030204" pitchFamily="34" charset="0"/>
                <a:cs typeface="Calibri Light" panose="020F0302020204030204" pitchFamily="34" charset="0"/>
              </a:defRPr>
            </a:lvl1pPr>
            <a:lvl2pPr marL="457200" indent="0">
              <a:buNone/>
              <a:defRPr>
                <a:solidFill>
                  <a:srgbClr val="DFC123"/>
                </a:solidFill>
              </a:defRPr>
            </a:lvl2pPr>
            <a:lvl3pPr marL="914400" indent="0">
              <a:buNone/>
              <a:defRPr>
                <a:solidFill>
                  <a:srgbClr val="DFC123"/>
                </a:solidFill>
              </a:defRPr>
            </a:lvl3pPr>
            <a:lvl4pPr marL="1371600" indent="0">
              <a:buNone/>
              <a:defRPr>
                <a:solidFill>
                  <a:srgbClr val="DFC123"/>
                </a:solidFill>
              </a:defRPr>
            </a:lvl4pPr>
            <a:lvl5pPr marL="1828800" indent="0">
              <a:buNone/>
              <a:defRPr>
                <a:solidFill>
                  <a:srgbClr val="DFC123"/>
                </a:solidFill>
              </a:defRPr>
            </a:lvl5pPr>
          </a:lstStyle>
          <a:p>
            <a:pPr lvl="0"/>
            <a:r>
              <a:rPr lang="en-US" dirty="0"/>
              <a:t>Client name - System name</a:t>
            </a:r>
          </a:p>
        </p:txBody>
      </p:sp>
      <p:sp>
        <p:nvSpPr>
          <p:cNvPr id="12" name="Text Placeholder 7">
            <a:extLst>
              <a:ext uri="{FF2B5EF4-FFF2-40B4-BE49-F238E27FC236}">
                <a16:creationId xmlns:a16="http://schemas.microsoft.com/office/drawing/2014/main" id="{67C6FE27-98CB-9247-98B6-B1989EF943B5}"/>
              </a:ext>
            </a:extLst>
          </p:cNvPr>
          <p:cNvSpPr>
            <a:spLocks noGrp="1"/>
          </p:cNvSpPr>
          <p:nvPr>
            <p:ph type="body" sz="quarter" idx="14" hasCustomPrompt="1"/>
          </p:nvPr>
        </p:nvSpPr>
        <p:spPr>
          <a:xfrm>
            <a:off x="3235415" y="3319200"/>
            <a:ext cx="8486892" cy="344488"/>
          </a:xfrm>
          <a:prstGeom prst="rect">
            <a:avLst/>
          </a:prstGeom>
        </p:spPr>
        <p:txBody>
          <a:bodyPr tIns="0" bIns="0" anchor="t">
            <a:noAutofit/>
          </a:bodyPr>
          <a:lstStyle>
            <a:lvl1pPr marL="0" indent="0">
              <a:lnSpc>
                <a:spcPct val="100000"/>
              </a:lnSpc>
              <a:buNone/>
              <a:defRPr sz="2800" b="1" i="0">
                <a:solidFill>
                  <a:schemeClr val="bg1"/>
                </a:solidFill>
                <a:latin typeface="Calibri" panose="020F0502020204030204" pitchFamily="34"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Insert presentation subject</a:t>
            </a:r>
          </a:p>
        </p:txBody>
      </p:sp>
      <p:sp>
        <p:nvSpPr>
          <p:cNvPr id="18" name="Text Placeholder 11">
            <a:extLst>
              <a:ext uri="{FF2B5EF4-FFF2-40B4-BE49-F238E27FC236}">
                <a16:creationId xmlns:a16="http://schemas.microsoft.com/office/drawing/2014/main" id="{F0D60B5C-8D30-9A43-A2F0-A420A723845D}"/>
              </a:ext>
            </a:extLst>
          </p:cNvPr>
          <p:cNvSpPr>
            <a:spLocks noGrp="1"/>
          </p:cNvSpPr>
          <p:nvPr>
            <p:ph type="body" sz="quarter" idx="16" hasCustomPrompt="1"/>
          </p:nvPr>
        </p:nvSpPr>
        <p:spPr>
          <a:xfrm>
            <a:off x="10576161" y="6525935"/>
            <a:ext cx="1146147" cy="257763"/>
          </a:xfrm>
          <a:prstGeom prst="rect">
            <a:avLst/>
          </a:prstGeom>
        </p:spPr>
        <p:txBody>
          <a:bodyPr wrap="none" rIns="0">
            <a:spAutoFit/>
          </a:bodyPr>
          <a:lstStyle>
            <a:lvl1pPr marL="0" indent="0" algn="r">
              <a:buNone/>
              <a:defRPr sz="1000" b="1" cap="all" baseline="0">
                <a:solidFill>
                  <a:schemeClr val="bg1"/>
                </a:solidFill>
                <a:effectLst>
                  <a:outerShdw blurRad="571500" dist="38100" dir="2700000" sx="105000" sy="105000" algn="tl" rotWithShape="0">
                    <a:schemeClr val="tx2"/>
                  </a:outerShdw>
                </a:effectLst>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dirty="0"/>
              <a:t>INSERT REPORT DATE</a:t>
            </a:r>
          </a:p>
        </p:txBody>
      </p:sp>
    </p:spTree>
    <p:extLst>
      <p:ext uri="{BB962C8B-B14F-4D97-AF65-F5344CB8AC3E}">
        <p14:creationId xmlns:p14="http://schemas.microsoft.com/office/powerpoint/2010/main" val="418236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C0CA7ACA-36F1-CC4B-B88F-E30BC3BB7F85}"/>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Box 17">
            <a:extLst>
              <a:ext uri="{FF2B5EF4-FFF2-40B4-BE49-F238E27FC236}">
                <a16:creationId xmlns:a16="http://schemas.microsoft.com/office/drawing/2014/main" id="{2E70E661-2568-014D-9679-50866771DD38}"/>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9" name="Text Placeholder 4">
            <a:extLst>
              <a:ext uri="{FF2B5EF4-FFF2-40B4-BE49-F238E27FC236}">
                <a16:creationId xmlns:a16="http://schemas.microsoft.com/office/drawing/2014/main" id="{5E177DEE-B705-3E43-89AC-7B3420354C3F}"/>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17FC6343-20BF-144E-82D5-AAFFD46B946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5E21934A-DE0A-C841-9479-688B6BBD6022}"/>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2" name="Content Placeholder 2">
            <a:extLst>
              <a:ext uri="{FF2B5EF4-FFF2-40B4-BE49-F238E27FC236}">
                <a16:creationId xmlns:a16="http://schemas.microsoft.com/office/drawing/2014/main" id="{0DA720B1-8ADB-B746-A933-6029EBDCC50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lvl1pPr>
          </a:lstStyle>
          <a:p>
            <a:pPr lvl="0"/>
            <a:r>
              <a:rPr lang="en-US" dirty="0"/>
              <a:t>Insert content text (headers in bold)</a:t>
            </a:r>
          </a:p>
        </p:txBody>
      </p:sp>
    </p:spTree>
    <p:extLst>
      <p:ext uri="{BB962C8B-B14F-4D97-AF65-F5344CB8AC3E}">
        <p14:creationId xmlns:p14="http://schemas.microsoft.com/office/powerpoint/2010/main" val="199056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contras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2F3CE-3A89-6048-9903-A3ECEDE9519E}"/>
              </a:ext>
            </a:extLst>
          </p:cNvPr>
          <p:cNvSpPr/>
          <p:nvPr userDrawn="1"/>
        </p:nvSpPr>
        <p:spPr>
          <a:xfrm>
            <a:off x="6092456" y="857977"/>
            <a:ext cx="6099544" cy="60095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4A2A52-2842-B847-AEC4-CBD2BA3484C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3" name="Text Placeholder 4">
            <a:extLst>
              <a:ext uri="{FF2B5EF4-FFF2-40B4-BE49-F238E27FC236}">
                <a16:creationId xmlns:a16="http://schemas.microsoft.com/office/drawing/2014/main" id="{49C73C1F-AEDD-7D45-8181-915FDFA1014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4" name="Title 1">
            <a:extLst>
              <a:ext uri="{FF2B5EF4-FFF2-40B4-BE49-F238E27FC236}">
                <a16:creationId xmlns:a16="http://schemas.microsoft.com/office/drawing/2014/main" id="{E9CA1143-6585-1C41-BCC0-F6D86454877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3655483-73D5-1842-B980-1CB68BC0E61E}"/>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4" name="Content Placeholder 2">
            <a:extLst>
              <a:ext uri="{FF2B5EF4-FFF2-40B4-BE49-F238E27FC236}">
                <a16:creationId xmlns:a16="http://schemas.microsoft.com/office/drawing/2014/main" id="{DC502811-F846-1F49-AD36-092A6CA4C35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33317707-F6BD-BC43-AFE4-EF3A58BA0D6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426594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5" name="Content Placeholder 4">
            <a:extLst>
              <a:ext uri="{FF2B5EF4-FFF2-40B4-BE49-F238E27FC236}">
                <a16:creationId xmlns:a16="http://schemas.microsoft.com/office/drawing/2014/main" id="{77C84D26-9EDC-F949-AC1A-A72B1BBE389A}"/>
              </a:ext>
            </a:extLst>
          </p:cNvPr>
          <p:cNvSpPr>
            <a:spLocks noGrp="1"/>
          </p:cNvSpPr>
          <p:nvPr>
            <p:ph sz="quarter" idx="22" hasCustomPrompt="1"/>
          </p:nvPr>
        </p:nvSpPr>
        <p:spPr>
          <a:xfrm>
            <a:off x="425304"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8" name="Content Placeholder 4">
            <a:extLst>
              <a:ext uri="{FF2B5EF4-FFF2-40B4-BE49-F238E27FC236}">
                <a16:creationId xmlns:a16="http://schemas.microsoft.com/office/drawing/2014/main" id="{3817169C-C0BF-0A40-9984-FECFBA08563F}"/>
              </a:ext>
            </a:extLst>
          </p:cNvPr>
          <p:cNvSpPr>
            <a:spLocks noGrp="1"/>
          </p:cNvSpPr>
          <p:nvPr>
            <p:ph sz="quarter" idx="23" hasCustomPrompt="1"/>
          </p:nvPr>
        </p:nvSpPr>
        <p:spPr>
          <a:xfrm>
            <a:off x="4332642"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9" name="Content Placeholder 4">
            <a:extLst>
              <a:ext uri="{FF2B5EF4-FFF2-40B4-BE49-F238E27FC236}">
                <a16:creationId xmlns:a16="http://schemas.microsoft.com/office/drawing/2014/main" id="{6FEB4DC9-D693-9443-81DF-3152226B1930}"/>
              </a:ext>
            </a:extLst>
          </p:cNvPr>
          <p:cNvSpPr>
            <a:spLocks noGrp="1"/>
          </p:cNvSpPr>
          <p:nvPr>
            <p:ph sz="quarter" idx="24" hasCustomPrompt="1"/>
          </p:nvPr>
        </p:nvSpPr>
        <p:spPr>
          <a:xfrm>
            <a:off x="8197449"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F45A2829-FFCA-D14F-91DA-F2D5FAE26F0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413126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 image">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Picture Placeholder 2">
            <a:extLst>
              <a:ext uri="{FF2B5EF4-FFF2-40B4-BE49-F238E27FC236}">
                <a16:creationId xmlns:a16="http://schemas.microsoft.com/office/drawing/2014/main" id="{13A7E353-A588-4F4A-90F0-66ACD5821690}"/>
              </a:ext>
            </a:extLst>
          </p:cNvPr>
          <p:cNvSpPr>
            <a:spLocks noGrp="1"/>
          </p:cNvSpPr>
          <p:nvPr>
            <p:ph type="pic" sz="quarter" idx="19" hasCustomPrompt="1"/>
          </p:nvPr>
        </p:nvSpPr>
        <p:spPr>
          <a:xfrm>
            <a:off x="8218715" y="1366988"/>
            <a:ext cx="3526952" cy="4950000"/>
          </a:xfrm>
          <a:prstGeom prst="rect">
            <a:avLst/>
          </a:prstGeom>
        </p:spPr>
        <p:txBody>
          <a:bodyPr wrap="square" lIns="0" rIns="0" bIns="46800" anchor="ctr"/>
          <a:lstStyle>
            <a:lvl1pPr marL="0" indent="0" algn="ctr">
              <a:buNone/>
              <a:defRPr lang="en-US" sz="1400" b="0">
                <a:solidFill>
                  <a:schemeClr val="tx2"/>
                </a:solidFill>
              </a:defRPr>
            </a:lvl1pPr>
          </a:lstStyle>
          <a:p>
            <a:pPr marL="228600" lvl="0" indent="-228600">
              <a:lnSpc>
                <a:spcPct val="114000"/>
              </a:lnSpc>
            </a:pPr>
            <a:r>
              <a:rPr lang="en-US" dirty="0"/>
              <a:t>Insert a picture here. </a:t>
            </a:r>
            <a:br>
              <a:rPr lang="en-US" dirty="0"/>
            </a:br>
            <a:r>
              <a:rPr lang="en-US" dirty="0"/>
              <a:t>The picture will be cropped to placeholder.</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2" name="Content Placeholder 4">
            <a:extLst>
              <a:ext uri="{FF2B5EF4-FFF2-40B4-BE49-F238E27FC236}">
                <a16:creationId xmlns:a16="http://schemas.microsoft.com/office/drawing/2014/main" id="{0930E766-BD21-724F-ADBE-C3AA43F4CD87}"/>
              </a:ext>
            </a:extLst>
          </p:cNvPr>
          <p:cNvSpPr>
            <a:spLocks noGrp="1"/>
          </p:cNvSpPr>
          <p:nvPr>
            <p:ph sz="quarter" idx="22" hasCustomPrompt="1"/>
          </p:nvPr>
        </p:nvSpPr>
        <p:spPr>
          <a:xfrm>
            <a:off x="425304"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3" name="Content Placeholder 4">
            <a:extLst>
              <a:ext uri="{FF2B5EF4-FFF2-40B4-BE49-F238E27FC236}">
                <a16:creationId xmlns:a16="http://schemas.microsoft.com/office/drawing/2014/main" id="{F11B0C39-D009-B544-B7E4-F06D9BA4A5A7}"/>
              </a:ext>
            </a:extLst>
          </p:cNvPr>
          <p:cNvSpPr>
            <a:spLocks noGrp="1"/>
          </p:cNvSpPr>
          <p:nvPr>
            <p:ph sz="quarter" idx="23" hasCustomPrompt="1"/>
          </p:nvPr>
        </p:nvSpPr>
        <p:spPr>
          <a:xfrm>
            <a:off x="4332642"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4" name="Slide Number Placeholder 5">
            <a:extLst>
              <a:ext uri="{FF2B5EF4-FFF2-40B4-BE49-F238E27FC236}">
                <a16:creationId xmlns:a16="http://schemas.microsoft.com/office/drawing/2014/main" id="{9D44F31D-ED30-0B48-8DF3-597B351FA8EC}"/>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285531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208878-2260-3E4C-BBF0-1ABC5DE85308}"/>
              </a:ext>
            </a:extLst>
          </p:cNvPr>
          <p:cNvSpPr>
            <a:spLocks noGrp="1"/>
          </p:cNvSpPr>
          <p:nvPr>
            <p:ph type="pic" sz="quarter" idx="17" hasCustomPrompt="1"/>
          </p:nvPr>
        </p:nvSpPr>
        <p:spPr>
          <a:xfrm>
            <a:off x="8218713" y="1366988"/>
            <a:ext cx="3526953" cy="4951412"/>
          </a:xfrm>
          <a:prstGeom prst="rect">
            <a:avLst/>
          </a:prstGeom>
        </p:spPr>
        <p:txBody>
          <a:bodyPr anchor="ctr"/>
          <a:lstStyle>
            <a:lvl1pPr marL="0" indent="0" algn="ctr">
              <a:lnSpc>
                <a:spcPct val="100000"/>
              </a:lnSpc>
              <a:buNone/>
              <a:defRPr sz="1400" b="0" i="0">
                <a:solidFill>
                  <a:schemeClr val="tx2"/>
                </a:solidFill>
              </a:defRPr>
            </a:lvl1pPr>
          </a:lstStyle>
          <a:p>
            <a:r>
              <a:rPr lang="en-US" dirty="0"/>
              <a:t>Insert a picture here. </a:t>
            </a:r>
            <a:br>
              <a:rPr lang="en-US" dirty="0"/>
            </a:br>
            <a:r>
              <a:rPr lang="en-US" dirty="0"/>
              <a:t>The picture will be cropped to placeholder size.</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7" name="TextBox 16">
            <a:extLst>
              <a:ext uri="{FF2B5EF4-FFF2-40B4-BE49-F238E27FC236}">
                <a16:creationId xmlns:a16="http://schemas.microsoft.com/office/drawing/2014/main" id="{CE2F1FF5-0CB8-5244-87C9-8C167EB6734D}"/>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8289E72B-8537-DA46-B51A-1764BAD11007}"/>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9" name="Title 1">
            <a:extLst>
              <a:ext uri="{FF2B5EF4-FFF2-40B4-BE49-F238E27FC236}">
                <a16:creationId xmlns:a16="http://schemas.microsoft.com/office/drawing/2014/main" id="{DCAD90D6-8AB2-DE4E-A1B2-D53B38CD2570}"/>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C161AE6A-17BD-3C43-B24D-A3D22CFBB4AC}"/>
              </a:ext>
            </a:extLst>
          </p:cNvPr>
          <p:cNvSpPr>
            <a:spLocks noGrp="1"/>
          </p:cNvSpPr>
          <p:nvPr>
            <p:ph sz="quarter" idx="18" hasCustomPrompt="1"/>
          </p:nvPr>
        </p:nvSpPr>
        <p:spPr>
          <a:xfrm>
            <a:off x="514372" y="1366988"/>
            <a:ext cx="7345113" cy="4951412"/>
          </a:xfrm>
        </p:spPr>
        <p:txBody>
          <a:bodyPr>
            <a:noAutofit/>
          </a:bodyPr>
          <a:lstStyle>
            <a:lvl1pPr marL="268288" indent="-268288">
              <a:tabLst/>
              <a:defRPr/>
            </a:lvl1pPr>
          </a:lstStyle>
          <a:p>
            <a:pPr lvl="0"/>
            <a:r>
              <a:rPr lang="en-US" dirty="0"/>
              <a:t>Insert content text (headers in bold)</a:t>
            </a:r>
          </a:p>
        </p:txBody>
      </p:sp>
      <p:sp>
        <p:nvSpPr>
          <p:cNvPr id="10" name="Slide Number Placeholder 5">
            <a:extLst>
              <a:ext uri="{FF2B5EF4-FFF2-40B4-BE49-F238E27FC236}">
                <a16:creationId xmlns:a16="http://schemas.microsoft.com/office/drawing/2014/main" id="{A1EFC51B-F0FA-CF4B-AC2A-30474AC390B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61178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tric overview">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8438"/>
            <a:ext cx="2397600" cy="223200"/>
          </a:xfrm>
          <a:prstGeom prst="rect">
            <a:avLst/>
          </a:prstGeom>
          <a:noFill/>
        </p:spPr>
        <p:txBody>
          <a:bodyPr wrap="square" lIns="0" tIns="0" rIns="90000" bIns="0" anchor="ctr">
            <a:spAutoFit/>
          </a:bodyPr>
          <a:lstStyle>
            <a:lvl1pPr marL="0" indent="0" algn="l">
              <a:lnSpc>
                <a:spcPct val="90000"/>
              </a:lnSpc>
              <a:buNone/>
              <a:defRPr sz="1600" b="1">
                <a:solidFill>
                  <a:schemeClr val="bg1"/>
                </a:solidFill>
              </a:defRPr>
            </a:lvl1pPr>
          </a:lstStyle>
          <a:p>
            <a:pPr lvl="0"/>
            <a:r>
              <a:rPr lang="en-US" dirty="0"/>
              <a:t>metric name</a:t>
            </a:r>
          </a:p>
        </p:txBody>
      </p:sp>
      <p:sp>
        <p:nvSpPr>
          <p:cNvPr id="29" name="Rectangle 28">
            <a:extLst>
              <a:ext uri="{FF2B5EF4-FFF2-40B4-BE49-F238E27FC236}">
                <a16:creationId xmlns:a16="http://schemas.microsoft.com/office/drawing/2014/main" id="{45AD301B-75B6-8D48-80C0-A4199B9A02BF}"/>
              </a:ext>
            </a:extLst>
          </p:cNvPr>
          <p:cNvSpPr/>
          <p:nvPr userDrawn="1"/>
        </p:nvSpPr>
        <p:spPr>
          <a:xfrm>
            <a:off x="2517735" y="859129"/>
            <a:ext cx="1721491" cy="4674369"/>
          </a:xfrm>
          <a:prstGeom prst="rect">
            <a:avLst/>
          </a:prstGeom>
          <a:gradFill>
            <a:gsLst>
              <a:gs pos="10000">
                <a:srgbClr val="AFB9C2">
                  <a:alpha val="1000"/>
                </a:srgbClr>
              </a:gs>
              <a:gs pos="90000">
                <a:srgbClr val="AFB9C2">
                  <a:alpha val="0"/>
                </a:srgbClr>
              </a:gs>
              <a:gs pos="50000">
                <a:srgbClr val="AFB9C2">
                  <a:alpha val="2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3E1BDCF-5BFE-FE49-A911-63130C874BA0}"/>
              </a:ext>
            </a:extLst>
          </p:cNvPr>
          <p:cNvSpPr/>
          <p:nvPr userDrawn="1"/>
        </p:nvSpPr>
        <p:spPr>
          <a:xfrm>
            <a:off x="2515428" y="860920"/>
            <a:ext cx="1715709" cy="4644640"/>
          </a:xfrm>
          <a:prstGeom prst="rect">
            <a:avLst/>
          </a:prstGeom>
          <a:gradFill>
            <a:gsLst>
              <a:gs pos="0">
                <a:schemeClr val="bg2"/>
              </a:gs>
              <a:gs pos="10000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4246367" y="1366988"/>
            <a:ext cx="0" cy="4025055"/>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3354895" cy="3954086"/>
          </a:xfrm>
        </p:spPr>
        <p:txBody>
          <a:bodyPr>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C4B0E93E-75EE-6A4B-8272-3D8D30E3A847}"/>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76386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tric overview - Qualitativ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9858"/>
            <a:ext cx="2397600" cy="223200"/>
          </a:xfrm>
          <a:prstGeom prst="rect">
            <a:avLst/>
          </a:prstGeom>
          <a:noFill/>
        </p:spPr>
        <p:txBody>
          <a:bodyPr vert="horz" wrap="square" lIns="0" tIns="0" rIns="90000" bIns="0" rtlCol="0" anchor="ctr">
            <a:spAutoFit/>
          </a:bodyPr>
          <a:lstStyle>
            <a:lvl1pPr marL="0" indent="0">
              <a:lnSpc>
                <a:spcPct val="90000"/>
              </a:lnSpc>
              <a:buNone/>
              <a:defRPr lang="en-US" b="1" dirty="0">
                <a:solidFill>
                  <a:schemeClr val="bg1"/>
                </a:solidFill>
              </a:defRPr>
            </a:lvl1pPr>
          </a:lstStyle>
          <a:p>
            <a:pPr marL="285750" lvl="0" indent="-285750"/>
            <a:r>
              <a:rPr lang="en-US" dirty="0"/>
              <a:t>metric name</a:t>
            </a:r>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522333" y="1488831"/>
            <a:ext cx="0" cy="3903212"/>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11231295" cy="3954086"/>
          </a:xfrm>
        </p:spPr>
        <p:txBody>
          <a:bodyPr lIns="180000">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7F9FF7DA-17F8-2241-8F5E-D615FB44FF62}"/>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113752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page general">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pic>
        <p:nvPicPr>
          <p:cNvPr id="4" name="Picture 3">
            <a:extLst>
              <a:ext uri="{FF2B5EF4-FFF2-40B4-BE49-F238E27FC236}">
                <a16:creationId xmlns:a16="http://schemas.microsoft.com/office/drawing/2014/main" id="{90565017-894C-E344-A8B5-B1F451E1E1C8}"/>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277200"/>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35" name="Text Placeholder 2">
            <a:extLst>
              <a:ext uri="{FF2B5EF4-FFF2-40B4-BE49-F238E27FC236}">
                <a16:creationId xmlns:a16="http://schemas.microsoft.com/office/drawing/2014/main" id="{EA732E99-E093-BA43-9D65-ED4C138D063D}"/>
              </a:ext>
            </a:extLst>
          </p:cNvPr>
          <p:cNvSpPr txBox="1">
            <a:spLocks/>
          </p:cNvSpPr>
          <p:nvPr userDrawn="1"/>
        </p:nvSpPr>
        <p:spPr>
          <a:xfrm>
            <a:off x="1869429" y="1504098"/>
            <a:ext cx="2881289" cy="216792"/>
          </a:xfrm>
          <a:prstGeom prst="rect">
            <a:avLst/>
          </a:prstGeom>
        </p:spPr>
        <p:txBody>
          <a:bodyPr wrap="square" tIns="0" bIns="0" anchor="t">
            <a:noAutofit/>
          </a:bodyPr>
          <a:lstStyle>
            <a:defPPr>
              <a:defRPr lang="en-US"/>
            </a:defPPr>
            <a:lvl1pPr marL="228600" lvl="0" indent="-228600">
              <a:lnSpc>
                <a:spcPct val="80000"/>
              </a:lnSpc>
              <a:spcBef>
                <a:spcPts val="1000"/>
              </a:spcBef>
              <a:buFont typeface="Arial"/>
              <a:buNone/>
              <a:defRPr sz="2000" b="0">
                <a:solidFill>
                  <a:srgbClr val="AFB9C2"/>
                </a:solidFill>
                <a:ea typeface="TheSans B6 SemiBold" charset="0"/>
                <a:cs typeface="TheSans B6 SemiBold"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lvl="0" algn="l"/>
            <a:r>
              <a:rPr lang="en-US" sz="2400" b="1" i="0" dirty="0">
                <a:solidFill>
                  <a:schemeClr val="bg1"/>
                </a:solidFill>
                <a:latin typeface="Calibri" panose="020F0502020204030204" pitchFamily="34" charset="0"/>
                <a:cs typeface="Calibri" panose="020F0502020204030204" pitchFamily="34" charset="0"/>
              </a:rPr>
              <a:t>Presented </a:t>
            </a:r>
            <a:r>
              <a:rPr lang="en-US" sz="2400" b="0" i="0" dirty="0">
                <a:solidFill>
                  <a:schemeClr val="bg1"/>
                </a:solidFill>
                <a:latin typeface="Calibri Light" panose="020F0302020204030204" pitchFamily="34" charset="0"/>
                <a:cs typeface="Calibri Light" panose="020F0302020204030204" pitchFamily="34" charset="0"/>
              </a:rPr>
              <a:t>by</a:t>
            </a:r>
            <a:endParaRPr lang="en-US" sz="2400" b="1" i="0" dirty="0">
              <a:solidFill>
                <a:schemeClr val="bg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7A240597-FB20-6A42-8EA6-4B770828805B}"/>
              </a:ext>
            </a:extLst>
          </p:cNvPr>
          <p:cNvSpPr/>
          <p:nvPr userDrawn="1"/>
        </p:nvSpPr>
        <p:spPr>
          <a:xfrm>
            <a:off x="6096000" y="853201"/>
            <a:ext cx="6095999" cy="6012750"/>
          </a:xfrm>
          <a:prstGeom prst="rect">
            <a:avLst/>
          </a:prstGeom>
          <a:gradFill>
            <a:gsLst>
              <a:gs pos="0">
                <a:srgbClr val="DFC101"/>
              </a:gs>
              <a:gs pos="30000">
                <a:schemeClr val="accent2">
                  <a:alpha val="85000"/>
                </a:schemeClr>
              </a:gs>
              <a:gs pos="100000">
                <a:schemeClr val="accent2">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5" name="Straight Connector 4">
            <a:extLst>
              <a:ext uri="{FF2B5EF4-FFF2-40B4-BE49-F238E27FC236}">
                <a16:creationId xmlns:a16="http://schemas.microsoft.com/office/drawing/2014/main" id="{0F12D71D-5C15-3F47-9ACB-1C4A8CF8A4B8}"/>
              </a:ext>
            </a:extLst>
          </p:cNvPr>
          <p:cNvCxnSpPr/>
          <p:nvPr userDrawn="1"/>
        </p:nvCxnSpPr>
        <p:spPr>
          <a:xfrm>
            <a:off x="6096000" y="853201"/>
            <a:ext cx="0" cy="4067142"/>
          </a:xfrm>
          <a:prstGeom prst="line">
            <a:avLst/>
          </a:prstGeom>
          <a:ln w="15875">
            <a:gradFill>
              <a:gsLst>
                <a:gs pos="19000">
                  <a:schemeClr val="accent2"/>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2780D622-8466-B04C-8DFD-B730E797EA3F}"/>
              </a:ext>
            </a:extLst>
          </p:cNvPr>
          <p:cNvSpPr>
            <a:spLocks noGrp="1"/>
          </p:cNvSpPr>
          <p:nvPr>
            <p:ph type="body" sz="quarter" idx="32" hasCustomPrompt="1"/>
          </p:nvPr>
        </p:nvSpPr>
        <p:spPr>
          <a:xfrm>
            <a:off x="1935666" y="219527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5" name="Text Placeholder 7">
            <a:extLst>
              <a:ext uri="{FF2B5EF4-FFF2-40B4-BE49-F238E27FC236}">
                <a16:creationId xmlns:a16="http://schemas.microsoft.com/office/drawing/2014/main" id="{56FEDB43-2B74-1B40-B33C-A25AAD8DD999}"/>
              </a:ext>
            </a:extLst>
          </p:cNvPr>
          <p:cNvSpPr>
            <a:spLocks noGrp="1"/>
          </p:cNvSpPr>
          <p:nvPr>
            <p:ph type="body" sz="quarter" idx="34" hasCustomPrompt="1"/>
          </p:nvPr>
        </p:nvSpPr>
        <p:spPr>
          <a:xfrm>
            <a:off x="1935666" y="38088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7" name="Text Placeholder 10">
            <a:extLst>
              <a:ext uri="{FF2B5EF4-FFF2-40B4-BE49-F238E27FC236}">
                <a16:creationId xmlns:a16="http://schemas.microsoft.com/office/drawing/2014/main" id="{18E3A589-B95B-D14B-8B35-827248735BAF}"/>
              </a:ext>
            </a:extLst>
          </p:cNvPr>
          <p:cNvSpPr>
            <a:spLocks noGrp="1"/>
          </p:cNvSpPr>
          <p:nvPr>
            <p:ph type="body" sz="quarter" idx="35" hasCustomPrompt="1"/>
          </p:nvPr>
        </p:nvSpPr>
        <p:spPr>
          <a:xfrm>
            <a:off x="1935666" y="4078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48" name="Text Placeholder 10">
            <a:extLst>
              <a:ext uri="{FF2B5EF4-FFF2-40B4-BE49-F238E27FC236}">
                <a16:creationId xmlns:a16="http://schemas.microsoft.com/office/drawing/2014/main" id="{8FBC5404-48F5-3F4D-9830-C71054E22120}"/>
              </a:ext>
            </a:extLst>
          </p:cNvPr>
          <p:cNvSpPr>
            <a:spLocks noGrp="1"/>
          </p:cNvSpPr>
          <p:nvPr>
            <p:ph type="body" sz="quarter" idx="36" hasCustomPrompt="1"/>
          </p:nvPr>
        </p:nvSpPr>
        <p:spPr>
          <a:xfrm>
            <a:off x="1935666" y="2663507"/>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9" name="Text Placeholder 7">
            <a:extLst>
              <a:ext uri="{FF2B5EF4-FFF2-40B4-BE49-F238E27FC236}">
                <a16:creationId xmlns:a16="http://schemas.microsoft.com/office/drawing/2014/main" id="{2B2F3057-76A4-6B43-818A-38CCFBF40B34}"/>
              </a:ext>
            </a:extLst>
          </p:cNvPr>
          <p:cNvSpPr>
            <a:spLocks noGrp="1"/>
          </p:cNvSpPr>
          <p:nvPr>
            <p:ph type="body" sz="quarter" idx="37" hasCustomPrompt="1"/>
          </p:nvPr>
        </p:nvSpPr>
        <p:spPr>
          <a:xfrm>
            <a:off x="1935666" y="3000701"/>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0" name="Text Placeholder 10">
            <a:extLst>
              <a:ext uri="{FF2B5EF4-FFF2-40B4-BE49-F238E27FC236}">
                <a16:creationId xmlns:a16="http://schemas.microsoft.com/office/drawing/2014/main" id="{6F444726-1D68-A94E-B387-A55930D429BD}"/>
              </a:ext>
            </a:extLst>
          </p:cNvPr>
          <p:cNvSpPr>
            <a:spLocks noGrp="1"/>
          </p:cNvSpPr>
          <p:nvPr>
            <p:ph type="body" sz="quarter" idx="38" hasCustomPrompt="1"/>
          </p:nvPr>
        </p:nvSpPr>
        <p:spPr>
          <a:xfrm>
            <a:off x="1935666" y="3468938"/>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53" name="Text Placeholder 7">
            <a:extLst>
              <a:ext uri="{FF2B5EF4-FFF2-40B4-BE49-F238E27FC236}">
                <a16:creationId xmlns:a16="http://schemas.microsoft.com/office/drawing/2014/main" id="{013CFE9D-2F23-0946-B34E-FF8D67DEBB02}"/>
              </a:ext>
            </a:extLst>
          </p:cNvPr>
          <p:cNvSpPr>
            <a:spLocks noGrp="1"/>
          </p:cNvSpPr>
          <p:nvPr>
            <p:ph type="body" sz="quarter" idx="39" hasCustomPrompt="1"/>
          </p:nvPr>
        </p:nvSpPr>
        <p:spPr>
          <a:xfrm>
            <a:off x="1935666" y="46152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6" name="Text Placeholder 10">
            <a:extLst>
              <a:ext uri="{FF2B5EF4-FFF2-40B4-BE49-F238E27FC236}">
                <a16:creationId xmlns:a16="http://schemas.microsoft.com/office/drawing/2014/main" id="{CAEE56BA-F636-814A-A890-4BBAAE750F46}"/>
              </a:ext>
            </a:extLst>
          </p:cNvPr>
          <p:cNvSpPr>
            <a:spLocks noGrp="1"/>
          </p:cNvSpPr>
          <p:nvPr>
            <p:ph type="body" sz="quarter" idx="40" hasCustomPrompt="1"/>
          </p:nvPr>
        </p:nvSpPr>
        <p:spPr>
          <a:xfrm>
            <a:off x="1935666" y="4885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57" name="Text Placeholder 7">
            <a:extLst>
              <a:ext uri="{FF2B5EF4-FFF2-40B4-BE49-F238E27FC236}">
                <a16:creationId xmlns:a16="http://schemas.microsoft.com/office/drawing/2014/main" id="{9813E48C-419C-714D-8526-2AA43F81E71B}"/>
              </a:ext>
            </a:extLst>
          </p:cNvPr>
          <p:cNvSpPr>
            <a:spLocks noGrp="1"/>
          </p:cNvSpPr>
          <p:nvPr>
            <p:ph type="body" sz="quarter" idx="41" hasCustomPrompt="1"/>
          </p:nvPr>
        </p:nvSpPr>
        <p:spPr>
          <a:xfrm>
            <a:off x="1935666" y="54216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8" name="Text Placeholder 10">
            <a:extLst>
              <a:ext uri="{FF2B5EF4-FFF2-40B4-BE49-F238E27FC236}">
                <a16:creationId xmlns:a16="http://schemas.microsoft.com/office/drawing/2014/main" id="{4D4FD237-047E-9B4E-8E24-7614DA39C6D7}"/>
              </a:ext>
            </a:extLst>
          </p:cNvPr>
          <p:cNvSpPr>
            <a:spLocks noGrp="1"/>
          </p:cNvSpPr>
          <p:nvPr>
            <p:ph type="body" sz="quarter" idx="42" hasCustomPrompt="1"/>
          </p:nvPr>
        </p:nvSpPr>
        <p:spPr>
          <a:xfrm>
            <a:off x="1935666" y="5691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6" name="Text Placeholder 5">
            <a:extLst>
              <a:ext uri="{FF2B5EF4-FFF2-40B4-BE49-F238E27FC236}">
                <a16:creationId xmlns:a16="http://schemas.microsoft.com/office/drawing/2014/main" id="{95D1CEA7-9339-3848-B2B0-9A6116B9924B}"/>
              </a:ext>
            </a:extLst>
          </p:cNvPr>
          <p:cNvSpPr>
            <a:spLocks noGrp="1"/>
          </p:cNvSpPr>
          <p:nvPr>
            <p:ph type="body" sz="quarter" idx="43" hasCustomPrompt="1"/>
          </p:nvPr>
        </p:nvSpPr>
        <p:spPr>
          <a:xfrm>
            <a:off x="1935665" y="246434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39" name="Text Placeholder 5">
            <a:extLst>
              <a:ext uri="{FF2B5EF4-FFF2-40B4-BE49-F238E27FC236}">
                <a16:creationId xmlns:a16="http://schemas.microsoft.com/office/drawing/2014/main" id="{6C3551FB-2F8C-B345-A30C-01137E5F3115}"/>
              </a:ext>
            </a:extLst>
          </p:cNvPr>
          <p:cNvSpPr>
            <a:spLocks noGrp="1"/>
          </p:cNvSpPr>
          <p:nvPr>
            <p:ph type="body" sz="quarter" idx="44" hasCustomPrompt="1"/>
          </p:nvPr>
        </p:nvSpPr>
        <p:spPr>
          <a:xfrm>
            <a:off x="1935665" y="326560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40" name="Text Placeholder 10">
            <a:extLst>
              <a:ext uri="{FF2B5EF4-FFF2-40B4-BE49-F238E27FC236}">
                <a16:creationId xmlns:a16="http://schemas.microsoft.com/office/drawing/2014/main" id="{AAEDB36D-8075-864A-96B7-0874A127938B}"/>
              </a:ext>
            </a:extLst>
          </p:cNvPr>
          <p:cNvSpPr>
            <a:spLocks noGrp="1"/>
          </p:cNvSpPr>
          <p:nvPr>
            <p:ph type="body" sz="quarter" idx="45" hasCustomPrompt="1"/>
          </p:nvPr>
        </p:nvSpPr>
        <p:spPr>
          <a:xfrm>
            <a:off x="1935666" y="4276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1" name="Text Placeholder 10">
            <a:extLst>
              <a:ext uri="{FF2B5EF4-FFF2-40B4-BE49-F238E27FC236}">
                <a16:creationId xmlns:a16="http://schemas.microsoft.com/office/drawing/2014/main" id="{EB7E0FE4-1626-7944-B91A-5691F585869E}"/>
              </a:ext>
            </a:extLst>
          </p:cNvPr>
          <p:cNvSpPr>
            <a:spLocks noGrp="1"/>
          </p:cNvSpPr>
          <p:nvPr>
            <p:ph type="body" sz="quarter" idx="46" hasCustomPrompt="1"/>
          </p:nvPr>
        </p:nvSpPr>
        <p:spPr>
          <a:xfrm>
            <a:off x="1935666" y="5083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2" name="Text Placeholder 10">
            <a:extLst>
              <a:ext uri="{FF2B5EF4-FFF2-40B4-BE49-F238E27FC236}">
                <a16:creationId xmlns:a16="http://schemas.microsoft.com/office/drawing/2014/main" id="{14A15AB8-FF15-5A48-948F-7B9B55B0F0DE}"/>
              </a:ext>
            </a:extLst>
          </p:cNvPr>
          <p:cNvSpPr>
            <a:spLocks noGrp="1"/>
          </p:cNvSpPr>
          <p:nvPr>
            <p:ph type="body" sz="quarter" idx="47" hasCustomPrompt="1"/>
          </p:nvPr>
        </p:nvSpPr>
        <p:spPr>
          <a:xfrm>
            <a:off x="1935666" y="5889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3" name="Slide Number Placeholder 5">
            <a:extLst>
              <a:ext uri="{FF2B5EF4-FFF2-40B4-BE49-F238E27FC236}">
                <a16:creationId xmlns:a16="http://schemas.microsoft.com/office/drawing/2014/main" id="{B688E3D0-C02A-B94C-A130-548294B8EE4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021480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 cover Default">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226EB-715A-5F46-819A-D97E866136EF}"/>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1" cy="6868901"/>
          </a:xfrm>
          <a:prstGeom prst="rect">
            <a:avLst/>
          </a:prstGeom>
        </p:spPr>
      </p:pic>
      <p:pic>
        <p:nvPicPr>
          <p:cNvPr id="3" name="Picture 2">
            <a:extLst>
              <a:ext uri="{FF2B5EF4-FFF2-40B4-BE49-F238E27FC236}">
                <a16:creationId xmlns:a16="http://schemas.microsoft.com/office/drawing/2014/main" id="{6F796445-AFA9-D44D-80A5-7B00312D6B1E}"/>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6623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ive levels – Maintainabilit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1389AAB-7EAB-2BCE-EF27-38E7BCB93625}"/>
              </a:ext>
            </a:extLst>
          </p:cNvPr>
          <p:cNvSpPr/>
          <p:nvPr userDrawn="1"/>
        </p:nvSpPr>
        <p:spPr>
          <a:xfrm>
            <a:off x="540685" y="2101058"/>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6" name="Rectangle 45">
            <a:extLst>
              <a:ext uri="{FF2B5EF4-FFF2-40B4-BE49-F238E27FC236}">
                <a16:creationId xmlns:a16="http://schemas.microsoft.com/office/drawing/2014/main" id="{5BF13346-4B42-9F09-0053-A9BED105047A}"/>
              </a:ext>
            </a:extLst>
          </p:cNvPr>
          <p:cNvSpPr/>
          <p:nvPr userDrawn="1"/>
        </p:nvSpPr>
        <p:spPr>
          <a:xfrm>
            <a:off x="525694" y="2026652"/>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cxnSp>
        <p:nvCxnSpPr>
          <p:cNvPr id="47" name="Straight Connector 46">
            <a:extLst>
              <a:ext uri="{FF2B5EF4-FFF2-40B4-BE49-F238E27FC236}">
                <a16:creationId xmlns:a16="http://schemas.microsoft.com/office/drawing/2014/main" id="{81C024B4-A888-6074-86D4-D86B016E0171}"/>
              </a:ext>
            </a:extLst>
          </p:cNvPr>
          <p:cNvCxnSpPr>
            <a:cxnSpLocks/>
          </p:cNvCxnSpPr>
          <p:nvPr userDrawn="1"/>
        </p:nvCxnSpPr>
        <p:spPr>
          <a:xfrm>
            <a:off x="540689" y="2877393"/>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a:t>Insert key slide message</a:t>
            </a:r>
          </a:p>
        </p:txBody>
      </p:sp>
      <p:sp>
        <p:nvSpPr>
          <p:cNvPr id="17" name="Footer Placeholder 5">
            <a:extLst>
              <a:ext uri="{FF2B5EF4-FFF2-40B4-BE49-F238E27FC236}">
                <a16:creationId xmlns:a16="http://schemas.microsoft.com/office/drawing/2014/main" id="{64DEC668-5250-1B4C-B969-8FC04E1B68D3}"/>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2BECD"/>
                </a:solidFill>
              </a:defRPr>
            </a:lvl1pPr>
          </a:lstStyle>
          <a:p>
            <a:r>
              <a:rPr lang="en-US"/>
              <a:t>Confidential</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3013020"/>
            <a:ext cx="7135680" cy="3304980"/>
          </a:xfrm>
        </p:spPr>
        <p:txBody>
          <a:bodyPr>
            <a:noAutofit/>
          </a:bodyPr>
          <a:lstStyle>
            <a:lvl1pPr marL="285750" indent="-285750">
              <a:buFont typeface="Wingdings" pitchFamily="2" charset="2"/>
              <a:buChar char="§"/>
              <a:tabLst/>
              <a:defRPr/>
            </a:lvl1pPr>
          </a:lstStyle>
          <a:p>
            <a:pPr lvl="0"/>
            <a:r>
              <a:rPr lang="en-US"/>
              <a:t>Insert content text (headers in bold)</a:t>
            </a:r>
          </a:p>
        </p:txBody>
      </p:sp>
      <p:sp>
        <p:nvSpPr>
          <p:cNvPr id="9" name="Rectangle 8">
            <a:extLst>
              <a:ext uri="{FF2B5EF4-FFF2-40B4-BE49-F238E27FC236}">
                <a16:creationId xmlns:a16="http://schemas.microsoft.com/office/drawing/2014/main" id="{92119D16-1B43-83B4-AAC8-3F62CE8DD7EA}"/>
              </a:ext>
            </a:extLst>
          </p:cNvPr>
          <p:cNvSpPr/>
          <p:nvPr userDrawn="1"/>
        </p:nvSpPr>
        <p:spPr bwMode="auto">
          <a:xfrm rot="5400000">
            <a:off x="1548588" y="957613"/>
            <a:ext cx="195321" cy="2211125"/>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0" name="Rectangle 9">
            <a:extLst>
              <a:ext uri="{FF2B5EF4-FFF2-40B4-BE49-F238E27FC236}">
                <a16:creationId xmlns:a16="http://schemas.microsoft.com/office/drawing/2014/main" id="{E427916A-C3C6-004B-AECE-7FDC1C99337B}"/>
              </a:ext>
            </a:extLst>
          </p:cNvPr>
          <p:cNvSpPr/>
          <p:nvPr userDrawn="1"/>
        </p:nvSpPr>
        <p:spPr bwMode="auto">
          <a:xfrm rot="5400000">
            <a:off x="3758269" y="959055"/>
            <a:ext cx="195321" cy="2208241"/>
          </a:xfrm>
          <a:prstGeom prst="rect">
            <a:avLst/>
          </a:prstGeom>
          <a:solidFill>
            <a:srgbClr val="DAE2EB"/>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11" name="Rectangle 10">
            <a:extLst>
              <a:ext uri="{FF2B5EF4-FFF2-40B4-BE49-F238E27FC236}">
                <a16:creationId xmlns:a16="http://schemas.microsoft.com/office/drawing/2014/main" id="{68B1625B-745E-62D9-BD2A-55957EA061A3}"/>
              </a:ext>
            </a:extLst>
          </p:cNvPr>
          <p:cNvSpPr/>
          <p:nvPr userDrawn="1"/>
        </p:nvSpPr>
        <p:spPr bwMode="auto">
          <a:xfrm rot="5400000">
            <a:off x="8182546" y="951652"/>
            <a:ext cx="195321" cy="2223047"/>
          </a:xfrm>
          <a:prstGeom prst="rect">
            <a:avLst/>
          </a:prstGeom>
          <a:solidFill>
            <a:srgbClr val="697C8E"/>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2" name="Rectangle 11">
            <a:extLst>
              <a:ext uri="{FF2B5EF4-FFF2-40B4-BE49-F238E27FC236}">
                <a16:creationId xmlns:a16="http://schemas.microsoft.com/office/drawing/2014/main" id="{3FFA4D38-4E21-D4C5-440B-8F86DC2718F7}"/>
              </a:ext>
            </a:extLst>
          </p:cNvPr>
          <p:cNvSpPr/>
          <p:nvPr userDrawn="1"/>
        </p:nvSpPr>
        <p:spPr bwMode="auto">
          <a:xfrm rot="5400000">
            <a:off x="10398054" y="959190"/>
            <a:ext cx="195321" cy="2207971"/>
          </a:xfrm>
          <a:prstGeom prst="rect">
            <a:avLst/>
          </a:prstGeom>
          <a:solidFill>
            <a:schemeClr val="accent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6" name="Rectangle 15">
            <a:extLst>
              <a:ext uri="{FF2B5EF4-FFF2-40B4-BE49-F238E27FC236}">
                <a16:creationId xmlns:a16="http://schemas.microsoft.com/office/drawing/2014/main" id="{867F30B0-F038-9819-805C-8B583196DFC5}"/>
              </a:ext>
            </a:extLst>
          </p:cNvPr>
          <p:cNvSpPr/>
          <p:nvPr userDrawn="1"/>
        </p:nvSpPr>
        <p:spPr bwMode="auto">
          <a:xfrm rot="5400000">
            <a:off x="5966706" y="958857"/>
            <a:ext cx="195321" cy="2208636"/>
          </a:xfrm>
          <a:prstGeom prst="rect">
            <a:avLst/>
          </a:prstGeom>
          <a:solidFill>
            <a:srgbClr val="B3BECD"/>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grpSp>
        <p:nvGrpSpPr>
          <p:cNvPr id="23" name="Group 22">
            <a:extLst>
              <a:ext uri="{FF2B5EF4-FFF2-40B4-BE49-F238E27FC236}">
                <a16:creationId xmlns:a16="http://schemas.microsoft.com/office/drawing/2014/main" id="{019642B4-94D7-E002-5F8F-4B21E3C2B65C}"/>
              </a:ext>
            </a:extLst>
          </p:cNvPr>
          <p:cNvGrpSpPr/>
          <p:nvPr userDrawn="1"/>
        </p:nvGrpSpPr>
        <p:grpSpPr>
          <a:xfrm>
            <a:off x="11006327" y="810077"/>
            <a:ext cx="594110" cy="850933"/>
            <a:chOff x="10569980" y="810077"/>
            <a:chExt cx="594110" cy="850933"/>
          </a:xfrm>
        </p:grpSpPr>
        <p:sp>
          <p:nvSpPr>
            <p:cNvPr id="24" name="Oval 23">
              <a:extLst>
                <a:ext uri="{FF2B5EF4-FFF2-40B4-BE49-F238E27FC236}">
                  <a16:creationId xmlns:a16="http://schemas.microsoft.com/office/drawing/2014/main" id="{B4E37F83-14A0-0B68-AAEB-CA6647EFED37}"/>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8" name="Freeform 27">
              <a:extLst>
                <a:ext uri="{FF2B5EF4-FFF2-40B4-BE49-F238E27FC236}">
                  <a16:creationId xmlns:a16="http://schemas.microsoft.com/office/drawing/2014/main" id="{C711BE83-E5FD-6BD3-812A-5637E13953A8}"/>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9" name="Freeform 28">
              <a:extLst>
                <a:ext uri="{FF2B5EF4-FFF2-40B4-BE49-F238E27FC236}">
                  <a16:creationId xmlns:a16="http://schemas.microsoft.com/office/drawing/2014/main" id="{0DCB0456-FBFD-F1A5-7BB5-98B8476CCA9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31" name="TextBox 30">
            <a:extLst>
              <a:ext uri="{FF2B5EF4-FFF2-40B4-BE49-F238E27FC236}">
                <a16:creationId xmlns:a16="http://schemas.microsoft.com/office/drawing/2014/main" id="{7C247D5E-E670-34AF-DF42-421FD37A7527}"/>
              </a:ext>
            </a:extLst>
          </p:cNvPr>
          <p:cNvSpPr txBox="1"/>
          <p:nvPr userDrawn="1"/>
        </p:nvSpPr>
        <p:spPr>
          <a:xfrm>
            <a:off x="10213630" y="924589"/>
            <a:ext cx="813017" cy="415498"/>
          </a:xfrm>
          <a:prstGeom prst="rect">
            <a:avLst/>
          </a:prstGeom>
          <a:noFill/>
        </p:spPr>
        <p:txBody>
          <a:bodyPr wrap="square" rtlCol="0">
            <a:spAutoFit/>
          </a:bodyPr>
          <a:lstStyle/>
          <a:p>
            <a:pPr algn="r"/>
            <a:r>
              <a:rPr lang="en-US" sz="1000" b="1" dirty="0">
                <a:solidFill>
                  <a:schemeClr val="tx1">
                    <a:alpha val="50000"/>
                  </a:schemeClr>
                </a:solidFill>
              </a:rPr>
              <a:t>SNAPSHOT DATE</a:t>
            </a:r>
          </a:p>
        </p:txBody>
      </p:sp>
      <p:sp>
        <p:nvSpPr>
          <p:cNvPr id="5" name="Text Placeholder 4">
            <a:extLst>
              <a:ext uri="{FF2B5EF4-FFF2-40B4-BE49-F238E27FC236}">
                <a16:creationId xmlns:a16="http://schemas.microsoft.com/office/drawing/2014/main" id="{5BF8B723-3138-94E0-50D1-42ABD67C94CF}"/>
              </a:ext>
            </a:extLst>
          </p:cNvPr>
          <p:cNvSpPr>
            <a:spLocks noGrp="1"/>
          </p:cNvSpPr>
          <p:nvPr>
            <p:ph type="body" sz="quarter" idx="19" hasCustomPrompt="1"/>
          </p:nvPr>
        </p:nvSpPr>
        <p:spPr>
          <a:xfrm>
            <a:off x="11098721" y="871382"/>
            <a:ext cx="442912" cy="144000"/>
          </a:xfrm>
        </p:spPr>
        <p:txBody>
          <a:bodyPr wrap="none" tIns="0" bIns="0">
            <a:noAutofit/>
          </a:bodyPr>
          <a:lstStyle>
            <a:lvl1pPr marL="0" indent="0" algn="ctr">
              <a:lnSpc>
                <a:spcPct val="100000"/>
              </a:lnSpc>
              <a:buFont typeface="Arial" panose="020B0604020202020204" pitchFamily="34" charset="0"/>
              <a:buNone/>
              <a:defRPr sz="1200" b="1">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a:t>
            </a:r>
            <a:endParaRPr lang="en-NL"/>
          </a:p>
        </p:txBody>
      </p:sp>
      <p:sp>
        <p:nvSpPr>
          <p:cNvPr id="43" name="Text Placeholder 4">
            <a:extLst>
              <a:ext uri="{FF2B5EF4-FFF2-40B4-BE49-F238E27FC236}">
                <a16:creationId xmlns:a16="http://schemas.microsoft.com/office/drawing/2014/main" id="{71B52DB1-1BF8-95E7-0DE2-99D8E78CA3C5}"/>
              </a:ext>
            </a:extLst>
          </p:cNvPr>
          <p:cNvSpPr>
            <a:spLocks noGrp="1"/>
          </p:cNvSpPr>
          <p:nvPr>
            <p:ph type="body" sz="quarter" idx="20" hasCustomPrompt="1"/>
          </p:nvPr>
        </p:nvSpPr>
        <p:spPr>
          <a:xfrm>
            <a:off x="11098721" y="1030633"/>
            <a:ext cx="442912" cy="144000"/>
          </a:xfrm>
        </p:spPr>
        <p:txBody>
          <a:bodyPr wrap="none" tIns="0" bIns="0">
            <a:noAutofit/>
          </a:bodyPr>
          <a:lstStyle>
            <a:lvl1pPr marL="0" indent="0" algn="ctr">
              <a:lnSpc>
                <a:spcPct val="100000"/>
              </a:lnSpc>
              <a:buFont typeface="Arial" panose="020B0604020202020204" pitchFamily="34" charset="0"/>
              <a:buNone/>
              <a:defRPr sz="1200" b="1" cap="all" baseline="0">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MMM</a:t>
            </a:r>
            <a:endParaRPr lang="en-NL"/>
          </a:p>
        </p:txBody>
      </p:sp>
      <p:sp>
        <p:nvSpPr>
          <p:cNvPr id="44" name="Text Placeholder 4">
            <a:extLst>
              <a:ext uri="{FF2B5EF4-FFF2-40B4-BE49-F238E27FC236}">
                <a16:creationId xmlns:a16="http://schemas.microsoft.com/office/drawing/2014/main" id="{7469CFBD-4AB0-5FB5-93CB-E2192E5AD397}"/>
              </a:ext>
            </a:extLst>
          </p:cNvPr>
          <p:cNvSpPr>
            <a:spLocks noGrp="1"/>
          </p:cNvSpPr>
          <p:nvPr>
            <p:ph type="body" sz="quarter" idx="21" hasCustomPrompt="1"/>
          </p:nvPr>
        </p:nvSpPr>
        <p:spPr>
          <a:xfrm>
            <a:off x="11098721" y="1189883"/>
            <a:ext cx="442912" cy="144000"/>
          </a:xfrm>
        </p:spPr>
        <p:txBody>
          <a:bodyPr wrap="none" tIns="0" bIns="0">
            <a:noAutofit/>
          </a:bodyPr>
          <a:lstStyle>
            <a:lvl1pPr marL="0" indent="0" algn="ctr">
              <a:lnSpc>
                <a:spcPct val="100000"/>
              </a:lnSpc>
              <a:buFont typeface="Arial" panose="020B0604020202020204" pitchFamily="34" charset="0"/>
              <a:buNone/>
              <a:defRPr sz="1200" b="0" cap="all" baseline="0">
                <a:solidFill>
                  <a:schemeClr val="tx1">
                    <a:lumMod val="60000"/>
                    <a:lumOff val="40000"/>
                  </a:schemeClr>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err="1"/>
              <a:t>YYYY</a:t>
            </a:r>
            <a:endParaRPr lang="en-NL"/>
          </a:p>
        </p:txBody>
      </p:sp>
      <p:sp>
        <p:nvSpPr>
          <p:cNvPr id="30" name="Rectangle 29">
            <a:extLst>
              <a:ext uri="{FF2B5EF4-FFF2-40B4-BE49-F238E27FC236}">
                <a16:creationId xmlns:a16="http://schemas.microsoft.com/office/drawing/2014/main" id="{F4E3AC85-C0F9-B46B-348B-4B11984EC5E1}"/>
              </a:ext>
            </a:extLst>
          </p:cNvPr>
          <p:cNvSpPr/>
          <p:nvPr userDrawn="1"/>
        </p:nvSpPr>
        <p:spPr>
          <a:xfrm>
            <a:off x="543839" y="2188488"/>
            <a:ext cx="2210009" cy="307777"/>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dirty="0">
                <a:solidFill>
                  <a:srgbClr val="B3BECD"/>
                </a:solidFill>
                <a:latin typeface="Calibri" panose="020F0502020204030204" pitchFamily="34" charset="0"/>
                <a:cs typeface="Calibri" panose="020F0502020204030204" pitchFamily="34" charset="0"/>
              </a:rPr>
              <a:t>★☆☆☆☆</a:t>
            </a:r>
          </a:p>
        </p:txBody>
      </p:sp>
      <p:sp>
        <p:nvSpPr>
          <p:cNvPr id="35" name="Rectangle 34">
            <a:extLst>
              <a:ext uri="{FF2B5EF4-FFF2-40B4-BE49-F238E27FC236}">
                <a16:creationId xmlns:a16="http://schemas.microsoft.com/office/drawing/2014/main" id="{2FBD2BA3-6863-8915-EEE5-38EF562641E3}"/>
              </a:ext>
            </a:extLst>
          </p:cNvPr>
          <p:cNvSpPr/>
          <p:nvPr userDrawn="1"/>
        </p:nvSpPr>
        <p:spPr>
          <a:xfrm>
            <a:off x="2748924" y="2185760"/>
            <a:ext cx="2209087"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6" name="Rectangle 35">
            <a:extLst>
              <a:ext uri="{FF2B5EF4-FFF2-40B4-BE49-F238E27FC236}">
                <a16:creationId xmlns:a16="http://schemas.microsoft.com/office/drawing/2014/main" id="{AF205139-0A17-D664-05C0-54D53A944BDA}"/>
              </a:ext>
            </a:extLst>
          </p:cNvPr>
          <p:cNvSpPr/>
          <p:nvPr userDrawn="1"/>
        </p:nvSpPr>
        <p:spPr>
          <a:xfrm>
            <a:off x="4956896" y="2183032"/>
            <a:ext cx="2213826"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7" name="Rectangle 36">
            <a:extLst>
              <a:ext uri="{FF2B5EF4-FFF2-40B4-BE49-F238E27FC236}">
                <a16:creationId xmlns:a16="http://schemas.microsoft.com/office/drawing/2014/main" id="{CE367BEC-37DC-3116-8A37-73B187EE071A}"/>
              </a:ext>
            </a:extLst>
          </p:cNvPr>
          <p:cNvSpPr/>
          <p:nvPr userDrawn="1"/>
        </p:nvSpPr>
        <p:spPr>
          <a:xfrm>
            <a:off x="7181055" y="2191551"/>
            <a:ext cx="221067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697C8E"/>
              </a:solidFill>
            </a:endParaRPr>
          </a:p>
        </p:txBody>
      </p:sp>
      <p:sp>
        <p:nvSpPr>
          <p:cNvPr id="38" name="Rectangle 37">
            <a:extLst>
              <a:ext uri="{FF2B5EF4-FFF2-40B4-BE49-F238E27FC236}">
                <a16:creationId xmlns:a16="http://schemas.microsoft.com/office/drawing/2014/main" id="{11E551A6-ABB3-F7C9-4D66-48E5CACFAA61}"/>
              </a:ext>
            </a:extLst>
          </p:cNvPr>
          <p:cNvSpPr/>
          <p:nvPr userDrawn="1"/>
        </p:nvSpPr>
        <p:spPr>
          <a:xfrm>
            <a:off x="9402060" y="2191551"/>
            <a:ext cx="219383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chemeClr val="accent1"/>
              </a:solidFill>
            </a:endParaRPr>
          </a:p>
        </p:txBody>
      </p:sp>
      <p:sp>
        <p:nvSpPr>
          <p:cNvPr id="39" name="TextBox 38">
            <a:extLst>
              <a:ext uri="{FF2B5EF4-FFF2-40B4-BE49-F238E27FC236}">
                <a16:creationId xmlns:a16="http://schemas.microsoft.com/office/drawing/2014/main" id="{63D34E97-9069-8EB5-D476-4767C60B9DCB}"/>
              </a:ext>
            </a:extLst>
          </p:cNvPr>
          <p:cNvSpPr txBox="1"/>
          <p:nvPr userDrawn="1"/>
        </p:nvSpPr>
        <p:spPr>
          <a:xfrm>
            <a:off x="381410" y="2387321"/>
            <a:ext cx="11429587" cy="246221"/>
          </a:xfrm>
          <a:prstGeom prst="rect">
            <a:avLst/>
          </a:prstGeom>
          <a:noFill/>
        </p:spPr>
        <p:txBody>
          <a:bodyPr wrap="square" rtlCol="0">
            <a:spAutoFit/>
          </a:bodyPr>
          <a:lstStyle/>
          <a:p>
            <a:r>
              <a:rPr lang="en-US" sz="1000" dirty="0">
                <a:solidFill>
                  <a:schemeClr val="tx1">
                    <a:lumMod val="60000"/>
                    <a:lumOff val="40000"/>
                  </a:schemeClr>
                </a:solidFill>
              </a:rPr>
              <a:t>0.5		             1.5		                           2.5		        3.5		                      4.5			   5.5</a:t>
            </a:r>
          </a:p>
        </p:txBody>
      </p:sp>
      <p:sp>
        <p:nvSpPr>
          <p:cNvPr id="40" name="TextBox 39">
            <a:extLst>
              <a:ext uri="{FF2B5EF4-FFF2-40B4-BE49-F238E27FC236}">
                <a16:creationId xmlns:a16="http://schemas.microsoft.com/office/drawing/2014/main" id="{68349FA0-813B-F1FB-15A1-2F51541BD669}"/>
              </a:ext>
            </a:extLst>
          </p:cNvPr>
          <p:cNvSpPr txBox="1"/>
          <p:nvPr userDrawn="1"/>
        </p:nvSpPr>
        <p:spPr>
          <a:xfrm>
            <a:off x="5471355" y="2462115"/>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48" name="Straight Connector 47">
            <a:extLst>
              <a:ext uri="{FF2B5EF4-FFF2-40B4-BE49-F238E27FC236}">
                <a16:creationId xmlns:a16="http://schemas.microsoft.com/office/drawing/2014/main" id="{49FB1209-72DE-2C48-B685-6B5419CD68FB}"/>
              </a:ext>
            </a:extLst>
          </p:cNvPr>
          <p:cNvCxnSpPr>
            <a:cxnSpLocks/>
          </p:cNvCxnSpPr>
          <p:nvPr userDrawn="1"/>
        </p:nvCxnSpPr>
        <p:spPr>
          <a:xfrm flipV="1">
            <a:off x="7788343" y="3092712"/>
            <a:ext cx="0" cy="2605671"/>
          </a:xfrm>
          <a:prstGeom prst="line">
            <a:avLst/>
          </a:prstGeom>
          <a:ln w="19050" cmpd="sng">
            <a:solidFill>
              <a:srgbClr val="C7CCCF"/>
            </a:solidFill>
            <a:prstDash val="sysDot"/>
          </a:ln>
        </p:spPr>
        <p:style>
          <a:lnRef idx="2">
            <a:schemeClr val="accent1"/>
          </a:lnRef>
          <a:fillRef idx="0">
            <a:schemeClr val="accent1"/>
          </a:fillRef>
          <a:effectRef idx="1">
            <a:schemeClr val="accent1"/>
          </a:effectRef>
          <a:fontRef idx="minor">
            <a:schemeClr val="tx1"/>
          </a:fontRef>
        </p:style>
      </p:cxnSp>
      <p:graphicFrame>
        <p:nvGraphicFramePr>
          <p:cNvPr id="2" name="Table 3">
            <a:extLst>
              <a:ext uri="{FF2B5EF4-FFF2-40B4-BE49-F238E27FC236}">
                <a16:creationId xmlns:a16="http://schemas.microsoft.com/office/drawing/2014/main" id="{A9EB7DA5-A189-5E80-A40E-0D5A616174F0}"/>
              </a:ext>
            </a:extLst>
          </p:cNvPr>
          <p:cNvGraphicFramePr>
            <a:graphicFrameLocks noGrp="1"/>
          </p:cNvGraphicFramePr>
          <p:nvPr userDrawn="1">
            <p:extLst>
              <p:ext uri="{D42A27DB-BD31-4B8C-83A1-F6EECF244321}">
                <p14:modId xmlns:p14="http://schemas.microsoft.com/office/powerpoint/2010/main" val="2644525619"/>
              </p:ext>
            </p:extLst>
          </p:nvPr>
        </p:nvGraphicFramePr>
        <p:xfrm>
          <a:off x="543838" y="2137271"/>
          <a:ext cx="11047550" cy="45720"/>
        </p:xfrm>
        <a:graphic>
          <a:graphicData uri="http://schemas.openxmlformats.org/drawingml/2006/table">
            <a:tbl>
              <a:tblPr>
                <a:tableStyleId>{5C22544A-7EE6-4342-B048-85BDC9FD1C3A}</a:tableStyleId>
              </a:tblPr>
              <a:tblGrid>
                <a:gridCol w="220951">
                  <a:extLst>
                    <a:ext uri="{9D8B030D-6E8A-4147-A177-3AD203B41FA5}">
                      <a16:colId xmlns:a16="http://schemas.microsoft.com/office/drawing/2014/main" val="213295414"/>
                    </a:ext>
                  </a:extLst>
                </a:gridCol>
                <a:gridCol w="220951">
                  <a:extLst>
                    <a:ext uri="{9D8B030D-6E8A-4147-A177-3AD203B41FA5}">
                      <a16:colId xmlns:a16="http://schemas.microsoft.com/office/drawing/2014/main" val="903666758"/>
                    </a:ext>
                  </a:extLst>
                </a:gridCol>
                <a:gridCol w="220951">
                  <a:extLst>
                    <a:ext uri="{9D8B030D-6E8A-4147-A177-3AD203B41FA5}">
                      <a16:colId xmlns:a16="http://schemas.microsoft.com/office/drawing/2014/main" val="1885156680"/>
                    </a:ext>
                  </a:extLst>
                </a:gridCol>
                <a:gridCol w="220951">
                  <a:extLst>
                    <a:ext uri="{9D8B030D-6E8A-4147-A177-3AD203B41FA5}">
                      <a16:colId xmlns:a16="http://schemas.microsoft.com/office/drawing/2014/main" val="1495153275"/>
                    </a:ext>
                  </a:extLst>
                </a:gridCol>
                <a:gridCol w="220951">
                  <a:extLst>
                    <a:ext uri="{9D8B030D-6E8A-4147-A177-3AD203B41FA5}">
                      <a16:colId xmlns:a16="http://schemas.microsoft.com/office/drawing/2014/main" val="2657424204"/>
                    </a:ext>
                  </a:extLst>
                </a:gridCol>
                <a:gridCol w="220951">
                  <a:extLst>
                    <a:ext uri="{9D8B030D-6E8A-4147-A177-3AD203B41FA5}">
                      <a16:colId xmlns:a16="http://schemas.microsoft.com/office/drawing/2014/main" val="716304315"/>
                    </a:ext>
                  </a:extLst>
                </a:gridCol>
                <a:gridCol w="220951">
                  <a:extLst>
                    <a:ext uri="{9D8B030D-6E8A-4147-A177-3AD203B41FA5}">
                      <a16:colId xmlns:a16="http://schemas.microsoft.com/office/drawing/2014/main" val="2950638044"/>
                    </a:ext>
                  </a:extLst>
                </a:gridCol>
                <a:gridCol w="220951">
                  <a:extLst>
                    <a:ext uri="{9D8B030D-6E8A-4147-A177-3AD203B41FA5}">
                      <a16:colId xmlns:a16="http://schemas.microsoft.com/office/drawing/2014/main" val="1105443378"/>
                    </a:ext>
                  </a:extLst>
                </a:gridCol>
                <a:gridCol w="220951">
                  <a:extLst>
                    <a:ext uri="{9D8B030D-6E8A-4147-A177-3AD203B41FA5}">
                      <a16:colId xmlns:a16="http://schemas.microsoft.com/office/drawing/2014/main" val="3269029847"/>
                    </a:ext>
                  </a:extLst>
                </a:gridCol>
                <a:gridCol w="220951">
                  <a:extLst>
                    <a:ext uri="{9D8B030D-6E8A-4147-A177-3AD203B41FA5}">
                      <a16:colId xmlns:a16="http://schemas.microsoft.com/office/drawing/2014/main" val="2424136166"/>
                    </a:ext>
                  </a:extLst>
                </a:gridCol>
                <a:gridCol w="220951">
                  <a:extLst>
                    <a:ext uri="{9D8B030D-6E8A-4147-A177-3AD203B41FA5}">
                      <a16:colId xmlns:a16="http://schemas.microsoft.com/office/drawing/2014/main" val="3177950420"/>
                    </a:ext>
                  </a:extLst>
                </a:gridCol>
                <a:gridCol w="220951">
                  <a:extLst>
                    <a:ext uri="{9D8B030D-6E8A-4147-A177-3AD203B41FA5}">
                      <a16:colId xmlns:a16="http://schemas.microsoft.com/office/drawing/2014/main" val="1663229786"/>
                    </a:ext>
                  </a:extLst>
                </a:gridCol>
                <a:gridCol w="220951">
                  <a:extLst>
                    <a:ext uri="{9D8B030D-6E8A-4147-A177-3AD203B41FA5}">
                      <a16:colId xmlns:a16="http://schemas.microsoft.com/office/drawing/2014/main" val="942425598"/>
                    </a:ext>
                  </a:extLst>
                </a:gridCol>
                <a:gridCol w="220951">
                  <a:extLst>
                    <a:ext uri="{9D8B030D-6E8A-4147-A177-3AD203B41FA5}">
                      <a16:colId xmlns:a16="http://schemas.microsoft.com/office/drawing/2014/main" val="1814439937"/>
                    </a:ext>
                  </a:extLst>
                </a:gridCol>
                <a:gridCol w="220951">
                  <a:extLst>
                    <a:ext uri="{9D8B030D-6E8A-4147-A177-3AD203B41FA5}">
                      <a16:colId xmlns:a16="http://schemas.microsoft.com/office/drawing/2014/main" val="3164329391"/>
                    </a:ext>
                  </a:extLst>
                </a:gridCol>
                <a:gridCol w="220951">
                  <a:extLst>
                    <a:ext uri="{9D8B030D-6E8A-4147-A177-3AD203B41FA5}">
                      <a16:colId xmlns:a16="http://schemas.microsoft.com/office/drawing/2014/main" val="3521393928"/>
                    </a:ext>
                  </a:extLst>
                </a:gridCol>
                <a:gridCol w="220951">
                  <a:extLst>
                    <a:ext uri="{9D8B030D-6E8A-4147-A177-3AD203B41FA5}">
                      <a16:colId xmlns:a16="http://schemas.microsoft.com/office/drawing/2014/main" val="3069234948"/>
                    </a:ext>
                  </a:extLst>
                </a:gridCol>
                <a:gridCol w="220951">
                  <a:extLst>
                    <a:ext uri="{9D8B030D-6E8A-4147-A177-3AD203B41FA5}">
                      <a16:colId xmlns:a16="http://schemas.microsoft.com/office/drawing/2014/main" val="2500553852"/>
                    </a:ext>
                  </a:extLst>
                </a:gridCol>
                <a:gridCol w="220951">
                  <a:extLst>
                    <a:ext uri="{9D8B030D-6E8A-4147-A177-3AD203B41FA5}">
                      <a16:colId xmlns:a16="http://schemas.microsoft.com/office/drawing/2014/main" val="2187502831"/>
                    </a:ext>
                  </a:extLst>
                </a:gridCol>
                <a:gridCol w="217443">
                  <a:extLst>
                    <a:ext uri="{9D8B030D-6E8A-4147-A177-3AD203B41FA5}">
                      <a16:colId xmlns:a16="http://schemas.microsoft.com/office/drawing/2014/main" val="3396659716"/>
                    </a:ext>
                  </a:extLst>
                </a:gridCol>
                <a:gridCol w="224459">
                  <a:extLst>
                    <a:ext uri="{9D8B030D-6E8A-4147-A177-3AD203B41FA5}">
                      <a16:colId xmlns:a16="http://schemas.microsoft.com/office/drawing/2014/main" val="2475302107"/>
                    </a:ext>
                  </a:extLst>
                </a:gridCol>
                <a:gridCol w="220951">
                  <a:extLst>
                    <a:ext uri="{9D8B030D-6E8A-4147-A177-3AD203B41FA5}">
                      <a16:colId xmlns:a16="http://schemas.microsoft.com/office/drawing/2014/main" val="3393671400"/>
                    </a:ext>
                  </a:extLst>
                </a:gridCol>
                <a:gridCol w="220951">
                  <a:extLst>
                    <a:ext uri="{9D8B030D-6E8A-4147-A177-3AD203B41FA5}">
                      <a16:colId xmlns:a16="http://schemas.microsoft.com/office/drawing/2014/main" val="2985708332"/>
                    </a:ext>
                  </a:extLst>
                </a:gridCol>
                <a:gridCol w="220951">
                  <a:extLst>
                    <a:ext uri="{9D8B030D-6E8A-4147-A177-3AD203B41FA5}">
                      <a16:colId xmlns:a16="http://schemas.microsoft.com/office/drawing/2014/main" val="3482998259"/>
                    </a:ext>
                  </a:extLst>
                </a:gridCol>
                <a:gridCol w="220951">
                  <a:extLst>
                    <a:ext uri="{9D8B030D-6E8A-4147-A177-3AD203B41FA5}">
                      <a16:colId xmlns:a16="http://schemas.microsoft.com/office/drawing/2014/main" val="4287070680"/>
                    </a:ext>
                  </a:extLst>
                </a:gridCol>
                <a:gridCol w="220951">
                  <a:extLst>
                    <a:ext uri="{9D8B030D-6E8A-4147-A177-3AD203B41FA5}">
                      <a16:colId xmlns:a16="http://schemas.microsoft.com/office/drawing/2014/main" val="1067620793"/>
                    </a:ext>
                  </a:extLst>
                </a:gridCol>
                <a:gridCol w="220951">
                  <a:extLst>
                    <a:ext uri="{9D8B030D-6E8A-4147-A177-3AD203B41FA5}">
                      <a16:colId xmlns:a16="http://schemas.microsoft.com/office/drawing/2014/main" val="631246911"/>
                    </a:ext>
                  </a:extLst>
                </a:gridCol>
                <a:gridCol w="220951">
                  <a:extLst>
                    <a:ext uri="{9D8B030D-6E8A-4147-A177-3AD203B41FA5}">
                      <a16:colId xmlns:a16="http://schemas.microsoft.com/office/drawing/2014/main" val="590436206"/>
                    </a:ext>
                  </a:extLst>
                </a:gridCol>
                <a:gridCol w="220951">
                  <a:extLst>
                    <a:ext uri="{9D8B030D-6E8A-4147-A177-3AD203B41FA5}">
                      <a16:colId xmlns:a16="http://schemas.microsoft.com/office/drawing/2014/main" val="2476769573"/>
                    </a:ext>
                  </a:extLst>
                </a:gridCol>
                <a:gridCol w="217733">
                  <a:extLst>
                    <a:ext uri="{9D8B030D-6E8A-4147-A177-3AD203B41FA5}">
                      <a16:colId xmlns:a16="http://schemas.microsoft.com/office/drawing/2014/main" val="3064695449"/>
                    </a:ext>
                  </a:extLst>
                </a:gridCol>
                <a:gridCol w="224169">
                  <a:extLst>
                    <a:ext uri="{9D8B030D-6E8A-4147-A177-3AD203B41FA5}">
                      <a16:colId xmlns:a16="http://schemas.microsoft.com/office/drawing/2014/main" val="482981876"/>
                    </a:ext>
                  </a:extLst>
                </a:gridCol>
                <a:gridCol w="220951">
                  <a:extLst>
                    <a:ext uri="{9D8B030D-6E8A-4147-A177-3AD203B41FA5}">
                      <a16:colId xmlns:a16="http://schemas.microsoft.com/office/drawing/2014/main" val="3312332019"/>
                    </a:ext>
                  </a:extLst>
                </a:gridCol>
                <a:gridCol w="220951">
                  <a:extLst>
                    <a:ext uri="{9D8B030D-6E8A-4147-A177-3AD203B41FA5}">
                      <a16:colId xmlns:a16="http://schemas.microsoft.com/office/drawing/2014/main" val="4191596387"/>
                    </a:ext>
                  </a:extLst>
                </a:gridCol>
                <a:gridCol w="220951">
                  <a:extLst>
                    <a:ext uri="{9D8B030D-6E8A-4147-A177-3AD203B41FA5}">
                      <a16:colId xmlns:a16="http://schemas.microsoft.com/office/drawing/2014/main" val="3792865137"/>
                    </a:ext>
                  </a:extLst>
                </a:gridCol>
                <a:gridCol w="220951">
                  <a:extLst>
                    <a:ext uri="{9D8B030D-6E8A-4147-A177-3AD203B41FA5}">
                      <a16:colId xmlns:a16="http://schemas.microsoft.com/office/drawing/2014/main" val="4195788290"/>
                    </a:ext>
                  </a:extLst>
                </a:gridCol>
                <a:gridCol w="220951">
                  <a:extLst>
                    <a:ext uri="{9D8B030D-6E8A-4147-A177-3AD203B41FA5}">
                      <a16:colId xmlns:a16="http://schemas.microsoft.com/office/drawing/2014/main" val="2814304402"/>
                    </a:ext>
                  </a:extLst>
                </a:gridCol>
                <a:gridCol w="220951">
                  <a:extLst>
                    <a:ext uri="{9D8B030D-6E8A-4147-A177-3AD203B41FA5}">
                      <a16:colId xmlns:a16="http://schemas.microsoft.com/office/drawing/2014/main" val="207008813"/>
                    </a:ext>
                  </a:extLst>
                </a:gridCol>
                <a:gridCol w="220951">
                  <a:extLst>
                    <a:ext uri="{9D8B030D-6E8A-4147-A177-3AD203B41FA5}">
                      <a16:colId xmlns:a16="http://schemas.microsoft.com/office/drawing/2014/main" val="3849921265"/>
                    </a:ext>
                  </a:extLst>
                </a:gridCol>
                <a:gridCol w="220951">
                  <a:extLst>
                    <a:ext uri="{9D8B030D-6E8A-4147-A177-3AD203B41FA5}">
                      <a16:colId xmlns:a16="http://schemas.microsoft.com/office/drawing/2014/main" val="1765944989"/>
                    </a:ext>
                  </a:extLst>
                </a:gridCol>
                <a:gridCol w="230723">
                  <a:extLst>
                    <a:ext uri="{9D8B030D-6E8A-4147-A177-3AD203B41FA5}">
                      <a16:colId xmlns:a16="http://schemas.microsoft.com/office/drawing/2014/main" val="1071605657"/>
                    </a:ext>
                  </a:extLst>
                </a:gridCol>
                <a:gridCol w="211179">
                  <a:extLst>
                    <a:ext uri="{9D8B030D-6E8A-4147-A177-3AD203B41FA5}">
                      <a16:colId xmlns:a16="http://schemas.microsoft.com/office/drawing/2014/main" val="13612736"/>
                    </a:ext>
                  </a:extLst>
                </a:gridCol>
                <a:gridCol w="220951">
                  <a:extLst>
                    <a:ext uri="{9D8B030D-6E8A-4147-A177-3AD203B41FA5}">
                      <a16:colId xmlns:a16="http://schemas.microsoft.com/office/drawing/2014/main" val="4269870884"/>
                    </a:ext>
                  </a:extLst>
                </a:gridCol>
                <a:gridCol w="220951">
                  <a:extLst>
                    <a:ext uri="{9D8B030D-6E8A-4147-A177-3AD203B41FA5}">
                      <a16:colId xmlns:a16="http://schemas.microsoft.com/office/drawing/2014/main" val="3173781128"/>
                    </a:ext>
                  </a:extLst>
                </a:gridCol>
                <a:gridCol w="220951">
                  <a:extLst>
                    <a:ext uri="{9D8B030D-6E8A-4147-A177-3AD203B41FA5}">
                      <a16:colId xmlns:a16="http://schemas.microsoft.com/office/drawing/2014/main" val="2748546533"/>
                    </a:ext>
                  </a:extLst>
                </a:gridCol>
                <a:gridCol w="220951">
                  <a:extLst>
                    <a:ext uri="{9D8B030D-6E8A-4147-A177-3AD203B41FA5}">
                      <a16:colId xmlns:a16="http://schemas.microsoft.com/office/drawing/2014/main" val="267896039"/>
                    </a:ext>
                  </a:extLst>
                </a:gridCol>
                <a:gridCol w="220951">
                  <a:extLst>
                    <a:ext uri="{9D8B030D-6E8A-4147-A177-3AD203B41FA5}">
                      <a16:colId xmlns:a16="http://schemas.microsoft.com/office/drawing/2014/main" val="3001967019"/>
                    </a:ext>
                  </a:extLst>
                </a:gridCol>
                <a:gridCol w="220951">
                  <a:extLst>
                    <a:ext uri="{9D8B030D-6E8A-4147-A177-3AD203B41FA5}">
                      <a16:colId xmlns:a16="http://schemas.microsoft.com/office/drawing/2014/main" val="772205724"/>
                    </a:ext>
                  </a:extLst>
                </a:gridCol>
                <a:gridCol w="220951">
                  <a:extLst>
                    <a:ext uri="{9D8B030D-6E8A-4147-A177-3AD203B41FA5}">
                      <a16:colId xmlns:a16="http://schemas.microsoft.com/office/drawing/2014/main" val="2110281530"/>
                    </a:ext>
                  </a:extLst>
                </a:gridCol>
                <a:gridCol w="220951">
                  <a:extLst>
                    <a:ext uri="{9D8B030D-6E8A-4147-A177-3AD203B41FA5}">
                      <a16:colId xmlns:a16="http://schemas.microsoft.com/office/drawing/2014/main" val="1001807318"/>
                    </a:ext>
                  </a:extLst>
                </a:gridCol>
                <a:gridCol w="220951">
                  <a:extLst>
                    <a:ext uri="{9D8B030D-6E8A-4147-A177-3AD203B41FA5}">
                      <a16:colId xmlns:a16="http://schemas.microsoft.com/office/drawing/2014/main" val="2932458597"/>
                    </a:ext>
                  </a:extLst>
                </a:gridCol>
              </a:tblGrid>
              <a:tr h="45720">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67578863"/>
                  </a:ext>
                </a:extLst>
              </a:tr>
            </a:tbl>
          </a:graphicData>
        </a:graphic>
      </p:graphicFrame>
      <p:sp>
        <p:nvSpPr>
          <p:cNvPr id="41" name="Rounded Rectangle 40">
            <a:extLst>
              <a:ext uri="{FF2B5EF4-FFF2-40B4-BE49-F238E27FC236}">
                <a16:creationId xmlns:a16="http://schemas.microsoft.com/office/drawing/2014/main" id="{896CDAE8-7781-588D-787F-5341C2540339}"/>
              </a:ext>
            </a:extLst>
          </p:cNvPr>
          <p:cNvSpPr/>
          <p:nvPr userDrawn="1"/>
        </p:nvSpPr>
        <p:spPr>
          <a:xfrm>
            <a:off x="537472" y="1946275"/>
            <a:ext cx="11062598" cy="233800"/>
          </a:xfrm>
          <a:prstGeom prst="roundRect">
            <a:avLst>
              <a:gd name="adj" fmla="val 24201"/>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sp>
        <p:nvSpPr>
          <p:cNvPr id="42" name="Rounded Rectangle 41">
            <a:extLst>
              <a:ext uri="{FF2B5EF4-FFF2-40B4-BE49-F238E27FC236}">
                <a16:creationId xmlns:a16="http://schemas.microsoft.com/office/drawing/2014/main" id="{537BF9B2-1645-5B9F-1FFC-28D76C8C78E8}"/>
              </a:ext>
            </a:extLst>
          </p:cNvPr>
          <p:cNvSpPr/>
          <p:nvPr userDrawn="1"/>
        </p:nvSpPr>
        <p:spPr>
          <a:xfrm>
            <a:off x="537472" y="1920940"/>
            <a:ext cx="11062598" cy="233800"/>
          </a:xfrm>
          <a:prstGeom prst="roundRect">
            <a:avLst>
              <a:gd name="adj" fmla="val 24201"/>
            </a:avLst>
          </a:prstGeom>
          <a:noFill/>
          <a:ln w="38100">
            <a:solidFill>
              <a:schemeClr val="bg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cxnSp>
        <p:nvCxnSpPr>
          <p:cNvPr id="55" name="Straight Connector 54">
            <a:extLst>
              <a:ext uri="{FF2B5EF4-FFF2-40B4-BE49-F238E27FC236}">
                <a16:creationId xmlns:a16="http://schemas.microsoft.com/office/drawing/2014/main" id="{0A4A0693-D200-6EF1-A143-74668BA406B3}"/>
              </a:ext>
            </a:extLst>
          </p:cNvPr>
          <p:cNvCxnSpPr/>
          <p:nvPr userDrawn="1"/>
        </p:nvCxnSpPr>
        <p:spPr>
          <a:xfrm>
            <a:off x="7168686"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05382CA-3D46-3383-CE61-96754CBCB2DC}"/>
              </a:ext>
            </a:extLst>
          </p:cNvPr>
          <p:cNvCxnSpPr/>
          <p:nvPr userDrawn="1"/>
        </p:nvCxnSpPr>
        <p:spPr>
          <a:xfrm>
            <a:off x="939173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9902FFCB-A60C-1ABB-22DD-D81A4F233622}"/>
              </a:ext>
            </a:extLst>
          </p:cNvPr>
          <p:cNvCxnSpPr/>
          <p:nvPr userDrawn="1"/>
        </p:nvCxnSpPr>
        <p:spPr>
          <a:xfrm>
            <a:off x="496005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6512980-BEE5-E7F0-720E-A747745DDB11}"/>
              </a:ext>
            </a:extLst>
          </p:cNvPr>
          <p:cNvCxnSpPr/>
          <p:nvPr userDrawn="1"/>
        </p:nvCxnSpPr>
        <p:spPr>
          <a:xfrm>
            <a:off x="2751812" y="171146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sp>
        <p:nvSpPr>
          <p:cNvPr id="49" name="Text Placeholder 2">
            <a:extLst>
              <a:ext uri="{FF2B5EF4-FFF2-40B4-BE49-F238E27FC236}">
                <a16:creationId xmlns:a16="http://schemas.microsoft.com/office/drawing/2014/main" id="{1FD5B0F4-1A06-1D76-C351-F35CEC5B2D45}"/>
              </a:ext>
            </a:extLst>
          </p:cNvPr>
          <p:cNvSpPr>
            <a:spLocks noGrp="1"/>
          </p:cNvSpPr>
          <p:nvPr>
            <p:ph type="body" sz="quarter" idx="14" hasCustomPrompt="1"/>
          </p:nvPr>
        </p:nvSpPr>
        <p:spPr>
          <a:xfrm>
            <a:off x="61569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Ignore or delete.</a:t>
            </a:r>
            <a:endParaRPr lang="en-NL"/>
          </a:p>
        </p:txBody>
      </p:sp>
      <p:sp>
        <p:nvSpPr>
          <p:cNvPr id="50" name="Text Placeholder 2">
            <a:extLst>
              <a:ext uri="{FF2B5EF4-FFF2-40B4-BE49-F238E27FC236}">
                <a16:creationId xmlns:a16="http://schemas.microsoft.com/office/drawing/2014/main" id="{EB45C554-BC58-F501-2AFB-377EF5E1AF2E}"/>
              </a:ext>
            </a:extLst>
          </p:cNvPr>
          <p:cNvSpPr>
            <a:spLocks noGrp="1"/>
          </p:cNvSpPr>
          <p:nvPr>
            <p:ph type="body" sz="quarter" idx="15" hasCustomPrompt="1"/>
          </p:nvPr>
        </p:nvSpPr>
        <p:spPr>
          <a:xfrm>
            <a:off x="2825641"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1" name="Text Placeholder 2">
            <a:extLst>
              <a:ext uri="{FF2B5EF4-FFF2-40B4-BE49-F238E27FC236}">
                <a16:creationId xmlns:a16="http://schemas.microsoft.com/office/drawing/2014/main" id="{386184D8-48AE-84C4-D2D0-BD148A626FD2}"/>
              </a:ext>
            </a:extLst>
          </p:cNvPr>
          <p:cNvSpPr>
            <a:spLocks noGrp="1"/>
          </p:cNvSpPr>
          <p:nvPr>
            <p:ph type="body" sz="quarter" idx="16" hasCustomPrompt="1"/>
          </p:nvPr>
        </p:nvSpPr>
        <p:spPr>
          <a:xfrm>
            <a:off x="5028227"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2" name="Text Placeholder 2">
            <a:extLst>
              <a:ext uri="{FF2B5EF4-FFF2-40B4-BE49-F238E27FC236}">
                <a16:creationId xmlns:a16="http://schemas.microsoft.com/office/drawing/2014/main" id="{5C2F7945-8C5F-3982-B444-D1FDBBCD9902}"/>
              </a:ext>
            </a:extLst>
          </p:cNvPr>
          <p:cNvSpPr>
            <a:spLocks noGrp="1"/>
          </p:cNvSpPr>
          <p:nvPr>
            <p:ph type="body" sz="quarter" idx="17" hasCustomPrompt="1"/>
          </p:nvPr>
        </p:nvSpPr>
        <p:spPr>
          <a:xfrm>
            <a:off x="7248188"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9" name="Text Placeholder 2">
            <a:extLst>
              <a:ext uri="{FF2B5EF4-FFF2-40B4-BE49-F238E27FC236}">
                <a16:creationId xmlns:a16="http://schemas.microsoft.com/office/drawing/2014/main" id="{98ABF9CF-BBFE-4E06-9E06-4F52587081CC}"/>
              </a:ext>
            </a:extLst>
          </p:cNvPr>
          <p:cNvSpPr>
            <a:spLocks noGrp="1"/>
          </p:cNvSpPr>
          <p:nvPr>
            <p:ph type="body" sz="quarter" idx="18" hasCustomPrompt="1"/>
          </p:nvPr>
        </p:nvSpPr>
        <p:spPr>
          <a:xfrm>
            <a:off x="946542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3" name="TextBox 2">
            <a:extLst>
              <a:ext uri="{FF2B5EF4-FFF2-40B4-BE49-F238E27FC236}">
                <a16:creationId xmlns:a16="http://schemas.microsoft.com/office/drawing/2014/main" id="{A9AD1F54-467C-F6F4-B066-0E8FD46045A1}"/>
              </a:ext>
            </a:extLst>
          </p:cNvPr>
          <p:cNvSpPr txBox="1"/>
          <p:nvPr userDrawn="1"/>
        </p:nvSpPr>
        <p:spPr>
          <a:xfrm>
            <a:off x="884809" y="-256756"/>
            <a:ext cx="10304572" cy="246221"/>
          </a:xfrm>
          <a:prstGeom prst="rect">
            <a:avLst/>
          </a:prstGeom>
          <a:noFill/>
        </p:spPr>
        <p:txBody>
          <a:bodyPr wrap="none" lIns="90000" rtlCol="0" anchor="t">
            <a:spAutoFit/>
          </a:bodyPr>
          <a:lstStyle/>
          <a:p>
            <a:pPr lvl="0"/>
            <a:r>
              <a:rPr lang="en-GB" sz="1000">
                <a:solidFill>
                  <a:schemeClr val="tx1">
                    <a:lumMod val="60000"/>
                    <a:lumOff val="40000"/>
                  </a:schemeClr>
                </a:solidFill>
              </a:rPr>
              <a:t>▲ </a:t>
            </a:r>
            <a:r>
              <a:rPr lang="en-GB" sz="1000" b="1">
                <a:solidFill>
                  <a:schemeClr val="tx1">
                    <a:lumMod val="60000"/>
                    <a:lumOff val="40000"/>
                  </a:schemeClr>
                </a:solidFill>
              </a:rPr>
              <a:t>Dummy placeholders, </a:t>
            </a:r>
            <a:r>
              <a:rPr lang="en-GB" sz="1000" b="0">
                <a:solidFill>
                  <a:schemeClr val="tx1">
                    <a:lumMod val="60000"/>
                    <a:lumOff val="40000"/>
                  </a:schemeClr>
                </a:solidFill>
              </a:rPr>
              <a:t>due to use of star ratings for level descriptions. I</a:t>
            </a:r>
            <a:r>
              <a:rPr lang="en-GB" sz="1000">
                <a:solidFill>
                  <a:schemeClr val="tx1">
                    <a:lumMod val="60000"/>
                    <a:lumOff val="40000"/>
                  </a:schemeClr>
                </a:solidFill>
              </a:rPr>
              <a:t>gnore them, they are not visible on the slide (t</a:t>
            </a:r>
            <a:r>
              <a:rPr lang="en-GB" sz="1000" b="0">
                <a:solidFill>
                  <a:schemeClr val="tx1">
                    <a:lumMod val="60000"/>
                    <a:lumOff val="40000"/>
                  </a:schemeClr>
                </a:solidFill>
              </a:rPr>
              <a:t>hese placeholders are necessary</a:t>
            </a:r>
            <a:r>
              <a:rPr lang="en-GB" sz="1000" b="1">
                <a:solidFill>
                  <a:schemeClr val="tx1">
                    <a:lumMod val="60000"/>
                    <a:lumOff val="40000"/>
                  </a:schemeClr>
                </a:solidFill>
              </a:rPr>
              <a:t> </a:t>
            </a:r>
            <a:r>
              <a:rPr lang="en-GB" sz="1000">
                <a:solidFill>
                  <a:schemeClr val="tx1">
                    <a:lumMod val="60000"/>
                    <a:lumOff val="40000"/>
                  </a:schemeClr>
                </a:solidFill>
              </a:rPr>
              <a:t>for compatibility with other templates). ▲</a:t>
            </a:r>
            <a:endParaRPr lang="en-NL" sz="1000">
              <a:solidFill>
                <a:schemeClr val="tx1">
                  <a:lumMod val="60000"/>
                  <a:lumOff val="40000"/>
                </a:schemeClr>
              </a:solidFill>
            </a:endParaRPr>
          </a:p>
        </p:txBody>
      </p:sp>
      <p:sp>
        <p:nvSpPr>
          <p:cNvPr id="61" name="Text Placeholder 5">
            <a:extLst>
              <a:ext uri="{FF2B5EF4-FFF2-40B4-BE49-F238E27FC236}">
                <a16:creationId xmlns:a16="http://schemas.microsoft.com/office/drawing/2014/main" id="{E1901AC2-680E-4CD9-7DE1-234CE548C4A6}"/>
              </a:ext>
            </a:extLst>
          </p:cNvPr>
          <p:cNvSpPr>
            <a:spLocks noGrp="1"/>
          </p:cNvSpPr>
          <p:nvPr>
            <p:ph type="body" sz="quarter" idx="22" hasCustomPrompt="1"/>
          </p:nvPr>
        </p:nvSpPr>
        <p:spPr>
          <a:xfrm>
            <a:off x="8966875" y="914509"/>
            <a:ext cx="1168590" cy="257763"/>
          </a:xfrm>
        </p:spPr>
        <p:txBody>
          <a:bodyPr wrap="none">
            <a:spAutoFit/>
          </a:bodyPr>
          <a:lstStyle>
            <a:lvl1pPr marL="0" indent="0" algn="r">
              <a:buFont typeface="Arial" panose="020B0604020202020204" pitchFamily="34" charset="0"/>
              <a:buNone/>
              <a:defRPr sz="1000" b="1" cap="all" baseline="0">
                <a:solidFill>
                  <a:schemeClr val="accent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Insert model name</a:t>
            </a:r>
            <a:endParaRPr lang="en-NL"/>
          </a:p>
        </p:txBody>
      </p:sp>
      <p:cxnSp>
        <p:nvCxnSpPr>
          <p:cNvPr id="63" name="Straight Connector 62">
            <a:extLst>
              <a:ext uri="{FF2B5EF4-FFF2-40B4-BE49-F238E27FC236}">
                <a16:creationId xmlns:a16="http://schemas.microsoft.com/office/drawing/2014/main" id="{39B21183-F5CA-24B5-B8D6-DFE3A10DA671}"/>
              </a:ext>
            </a:extLst>
          </p:cNvPr>
          <p:cNvCxnSpPr>
            <a:cxnSpLocks/>
          </p:cNvCxnSpPr>
          <p:nvPr userDrawn="1"/>
        </p:nvCxnSpPr>
        <p:spPr>
          <a:xfrm>
            <a:off x="10247651" y="999720"/>
            <a:ext cx="0" cy="98830"/>
          </a:xfrm>
          <a:prstGeom prst="line">
            <a:avLst/>
          </a:prstGeom>
          <a:ln w="12700">
            <a:solidFill>
              <a:srgbClr val="B3BECD"/>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2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122E66F4-7F53-DD4A-8713-C073FB230CE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vl6pPr>
              <a:defRPr sz="1600">
                <a:solidFill>
                  <a:schemeClr val="tx2"/>
                </a:solidFill>
              </a:defRPr>
            </a:lvl6pPr>
            <a:lvl7pPr>
              <a:defRPr sz="1600">
                <a:solidFill>
                  <a:schemeClr val="tx2"/>
                </a:solidFill>
              </a:defRPr>
            </a:lvl7pPr>
            <a:lvl8pPr>
              <a:defRPr sz="1600">
                <a:solidFill>
                  <a:schemeClr val="tx2"/>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8" name="Footer Placeholder 5">
            <a:extLst>
              <a:ext uri="{FF2B5EF4-FFF2-40B4-BE49-F238E27FC236}">
                <a16:creationId xmlns:a16="http://schemas.microsoft.com/office/drawing/2014/main" id="{B4138DB0-ED82-C84A-8589-E27E32B9B58D}"/>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3BECD"/>
                </a:solidFill>
              </a:defRPr>
            </a:lvl1pPr>
          </a:lstStyle>
          <a:p>
            <a:r>
              <a:rPr lang="en-US"/>
              <a:t>Confidential</a:t>
            </a:r>
          </a:p>
        </p:txBody>
      </p:sp>
    </p:spTree>
    <p:extLst>
      <p:ext uri="{BB962C8B-B14F-4D97-AF65-F5344CB8AC3E}">
        <p14:creationId xmlns:p14="http://schemas.microsoft.com/office/powerpoint/2010/main" val="2526575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419480"/>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endParaRPr lang="en-GB" sz="1400" b="1" dirty="0">
              <a:solidFill>
                <a:schemeClr val="accent1"/>
              </a:solidFill>
              <a:latin typeface="Calibri Regular"/>
            </a:endParaRPr>
          </a:p>
        </p:txBody>
      </p:sp>
      <p:sp>
        <p:nvSpPr>
          <p:cNvPr id="48" name="Rectangle 47">
            <a:extLst>
              <a:ext uri="{FF2B5EF4-FFF2-40B4-BE49-F238E27FC236}">
                <a16:creationId xmlns:a16="http://schemas.microsoft.com/office/drawing/2014/main" id="{91356441-694B-B541-8959-E690A83565FC}"/>
              </a:ext>
            </a:extLst>
          </p:cNvPr>
          <p:cNvSpPr/>
          <p:nvPr userDrawn="1"/>
        </p:nvSpPr>
        <p:spPr>
          <a:xfrm>
            <a:off x="529948" y="1770243"/>
            <a:ext cx="4504276" cy="372650"/>
          </a:xfrm>
          <a:prstGeom prst="rect">
            <a:avLst/>
          </a:pr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1162617" y="1867237"/>
            <a:ext cx="1946019" cy="169277"/>
          </a:xfrm>
          <a:prstGeom prst="foldedCorner">
            <a:avLst>
              <a:gd name="adj" fmla="val 0"/>
            </a:avLst>
          </a:prstGeom>
          <a:noFill/>
          <a:ln w="6350" cmpd="sng">
            <a:noFill/>
            <a:round/>
            <a:headEnd/>
            <a:tailEnd/>
          </a:ln>
          <a:effectLst/>
        </p:spPr>
        <p:txBody>
          <a:bodyPr wrap="square" lIns="36000" tIns="0" rIns="36000" bIns="0">
            <a:spAutoFit/>
          </a:bodyPr>
          <a:lstStyle/>
          <a:p>
            <a:pPr algn="l">
              <a:defRPr/>
            </a:pPr>
            <a:r>
              <a:rPr lang="en-US" sz="1100" dirty="0">
                <a:solidFill>
                  <a:schemeClr val="bg2"/>
                </a:solidFill>
                <a:latin typeface="Calibri" panose="020F0502020204030204" pitchFamily="34" charset="0"/>
                <a:cs typeface="Calibri" panose="020F0502020204030204" pitchFamily="34" charset="0"/>
              </a:rPr>
              <a:t>external dependencies in total</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66858" y="1816783"/>
            <a:ext cx="562010" cy="265112"/>
          </a:xfrm>
        </p:spPr>
        <p:txBody>
          <a:bodyPr anchor="ctr">
            <a:noAutofit/>
          </a:bodyPr>
          <a:lstStyle>
            <a:lvl1pPr marL="0" indent="0" algn="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9" name="TextBox 8">
            <a:extLst>
              <a:ext uri="{FF2B5EF4-FFF2-40B4-BE49-F238E27FC236}">
                <a16:creationId xmlns:a16="http://schemas.microsoft.com/office/drawing/2014/main" id="{A4A32BDF-19FE-16E0-140C-A92D63BFE40D}"/>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17" name="Group 16">
            <a:extLst>
              <a:ext uri="{FF2B5EF4-FFF2-40B4-BE49-F238E27FC236}">
                <a16:creationId xmlns:a16="http://schemas.microsoft.com/office/drawing/2014/main" id="{FD846DF8-6FB9-113B-E643-AFB994F128E9}"/>
              </a:ext>
            </a:extLst>
          </p:cNvPr>
          <p:cNvGrpSpPr/>
          <p:nvPr userDrawn="1"/>
        </p:nvGrpSpPr>
        <p:grpSpPr>
          <a:xfrm>
            <a:off x="184167" y="2938848"/>
            <a:ext cx="2176758" cy="478914"/>
            <a:chOff x="184167" y="2938848"/>
            <a:chExt cx="2176758" cy="478914"/>
          </a:xfrm>
        </p:grpSpPr>
        <p:pic>
          <p:nvPicPr>
            <p:cNvPr id="6" name="Graphic 5">
              <a:extLst>
                <a:ext uri="{FF2B5EF4-FFF2-40B4-BE49-F238E27FC236}">
                  <a16:creationId xmlns:a16="http://schemas.microsoft.com/office/drawing/2014/main" id="{92CB4BC1-E3EB-78F3-84A5-877A5B841E7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11" name="TextBox 10">
              <a:extLst>
                <a:ext uri="{FF2B5EF4-FFF2-40B4-BE49-F238E27FC236}">
                  <a16:creationId xmlns:a16="http://schemas.microsoft.com/office/drawing/2014/main" id="{63CF1F6A-1F88-8145-FE5C-042E83FC70D0}"/>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9" name="Group 18">
            <a:extLst>
              <a:ext uri="{FF2B5EF4-FFF2-40B4-BE49-F238E27FC236}">
                <a16:creationId xmlns:a16="http://schemas.microsoft.com/office/drawing/2014/main" id="{7833F2AE-B882-CA12-2A4B-CA6E81F265E6}"/>
              </a:ext>
            </a:extLst>
          </p:cNvPr>
          <p:cNvGrpSpPr/>
          <p:nvPr userDrawn="1"/>
        </p:nvGrpSpPr>
        <p:grpSpPr>
          <a:xfrm>
            <a:off x="1016807" y="3564280"/>
            <a:ext cx="1344118" cy="423514"/>
            <a:chOff x="1016807" y="3564280"/>
            <a:chExt cx="1344118" cy="423514"/>
          </a:xfrm>
        </p:grpSpPr>
        <p:pic>
          <p:nvPicPr>
            <p:cNvPr id="3" name="Graphic 2">
              <a:extLst>
                <a:ext uri="{FF2B5EF4-FFF2-40B4-BE49-F238E27FC236}">
                  <a16:creationId xmlns:a16="http://schemas.microsoft.com/office/drawing/2014/main" id="{55B06F22-E984-AAA7-DF5B-49AA31FAED79}"/>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13" name="TextBox 12">
              <a:extLst>
                <a:ext uri="{FF2B5EF4-FFF2-40B4-BE49-F238E27FC236}">
                  <a16:creationId xmlns:a16="http://schemas.microsoft.com/office/drawing/2014/main" id="{918ECFD4-7514-0241-5872-BB758C0682D7}"/>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21" name="Group 20">
            <a:extLst>
              <a:ext uri="{FF2B5EF4-FFF2-40B4-BE49-F238E27FC236}">
                <a16:creationId xmlns:a16="http://schemas.microsoft.com/office/drawing/2014/main" id="{558AA51C-901A-9B84-CE25-4D427A46CAC1}"/>
              </a:ext>
            </a:extLst>
          </p:cNvPr>
          <p:cNvGrpSpPr/>
          <p:nvPr userDrawn="1"/>
        </p:nvGrpSpPr>
        <p:grpSpPr>
          <a:xfrm>
            <a:off x="283779" y="4213198"/>
            <a:ext cx="2077146" cy="276999"/>
            <a:chOff x="283779" y="4213198"/>
            <a:chExt cx="2077146" cy="276999"/>
          </a:xfrm>
        </p:grpSpPr>
        <p:pic>
          <p:nvPicPr>
            <p:cNvPr id="2" name="Graphic 1">
              <a:extLst>
                <a:ext uri="{FF2B5EF4-FFF2-40B4-BE49-F238E27FC236}">
                  <a16:creationId xmlns:a16="http://schemas.microsoft.com/office/drawing/2014/main" id="{309C6217-E883-2005-7854-9846D558305C}"/>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2" name="TextBox 31">
              <a:extLst>
                <a:ext uri="{FF2B5EF4-FFF2-40B4-BE49-F238E27FC236}">
                  <a16:creationId xmlns:a16="http://schemas.microsoft.com/office/drawing/2014/main" id="{D435142B-912E-4B8A-58D9-C27402CCBF87}"/>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23" name="Group 22">
            <a:extLst>
              <a:ext uri="{FF2B5EF4-FFF2-40B4-BE49-F238E27FC236}">
                <a16:creationId xmlns:a16="http://schemas.microsoft.com/office/drawing/2014/main" id="{A0CB14B6-5B84-25D4-9CE0-CD4E9AB33AC3}"/>
              </a:ext>
            </a:extLst>
          </p:cNvPr>
          <p:cNvGrpSpPr/>
          <p:nvPr userDrawn="1"/>
        </p:nvGrpSpPr>
        <p:grpSpPr>
          <a:xfrm>
            <a:off x="763256" y="4628191"/>
            <a:ext cx="1597669" cy="307777"/>
            <a:chOff x="763256" y="4610126"/>
            <a:chExt cx="1597669" cy="307777"/>
          </a:xfrm>
        </p:grpSpPr>
        <p:pic>
          <p:nvPicPr>
            <p:cNvPr id="5" name="Graphic 4">
              <a:extLst>
                <a:ext uri="{FF2B5EF4-FFF2-40B4-BE49-F238E27FC236}">
                  <a16:creationId xmlns:a16="http://schemas.microsoft.com/office/drawing/2014/main" id="{A826661C-B819-E9F6-2659-EBBAE34CB6D8}"/>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35" name="TextBox 34">
              <a:extLst>
                <a:ext uri="{FF2B5EF4-FFF2-40B4-BE49-F238E27FC236}">
                  <a16:creationId xmlns:a16="http://schemas.microsoft.com/office/drawing/2014/main" id="{4929CEE3-98D7-9F5B-587E-4C33DB5EB3B8}"/>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24" name="Group 23">
            <a:extLst>
              <a:ext uri="{FF2B5EF4-FFF2-40B4-BE49-F238E27FC236}">
                <a16:creationId xmlns:a16="http://schemas.microsoft.com/office/drawing/2014/main" id="{5831422A-942B-5C44-B632-3495D5574AD2}"/>
              </a:ext>
            </a:extLst>
          </p:cNvPr>
          <p:cNvGrpSpPr/>
          <p:nvPr userDrawn="1"/>
        </p:nvGrpSpPr>
        <p:grpSpPr>
          <a:xfrm>
            <a:off x="632049" y="5073962"/>
            <a:ext cx="1728876" cy="276999"/>
            <a:chOff x="632049" y="5033912"/>
            <a:chExt cx="1728876" cy="276999"/>
          </a:xfrm>
        </p:grpSpPr>
        <p:pic>
          <p:nvPicPr>
            <p:cNvPr id="4" name="Graphic 3">
              <a:extLst>
                <a:ext uri="{FF2B5EF4-FFF2-40B4-BE49-F238E27FC236}">
                  <a16:creationId xmlns:a16="http://schemas.microsoft.com/office/drawing/2014/main" id="{5A08C835-BC34-CED7-C169-00E4B30B00EF}"/>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36" name="TextBox 35">
              <a:extLst>
                <a:ext uri="{FF2B5EF4-FFF2-40B4-BE49-F238E27FC236}">
                  <a16:creationId xmlns:a16="http://schemas.microsoft.com/office/drawing/2014/main" id="{3A69FE6E-A255-48D4-C7E8-F5E6D264D886}"/>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25" name="Group 24">
            <a:extLst>
              <a:ext uri="{FF2B5EF4-FFF2-40B4-BE49-F238E27FC236}">
                <a16:creationId xmlns:a16="http://schemas.microsoft.com/office/drawing/2014/main" id="{5F8C6D75-F690-0C6C-33C1-6B28E6F5F6AC}"/>
              </a:ext>
            </a:extLst>
          </p:cNvPr>
          <p:cNvGrpSpPr/>
          <p:nvPr userDrawn="1"/>
        </p:nvGrpSpPr>
        <p:grpSpPr>
          <a:xfrm>
            <a:off x="708077" y="5488955"/>
            <a:ext cx="1652848" cy="276999"/>
            <a:chOff x="708077" y="5488955"/>
            <a:chExt cx="1652848" cy="276999"/>
          </a:xfrm>
        </p:grpSpPr>
        <p:pic>
          <p:nvPicPr>
            <p:cNvPr id="7" name="Graphic 6">
              <a:extLst>
                <a:ext uri="{FF2B5EF4-FFF2-40B4-BE49-F238E27FC236}">
                  <a16:creationId xmlns:a16="http://schemas.microsoft.com/office/drawing/2014/main" id="{3D163BBF-D73D-9771-B050-1D5ACCF6131A}"/>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39" name="TextBox 38">
              <a:extLst>
                <a:ext uri="{FF2B5EF4-FFF2-40B4-BE49-F238E27FC236}">
                  <a16:creationId xmlns:a16="http://schemas.microsoft.com/office/drawing/2014/main" id="{BB860CF2-34E2-DE9F-17DE-0B05CCAB9F66}"/>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40" name="TextBox 39">
            <a:extLst>
              <a:ext uri="{FF2B5EF4-FFF2-40B4-BE49-F238E27FC236}">
                <a16:creationId xmlns:a16="http://schemas.microsoft.com/office/drawing/2014/main" id="{CE5C3847-A367-1ACD-62C1-099B8EEB07F1}"/>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3281700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737023"/>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cxnSp>
        <p:nvCxnSpPr>
          <p:cNvPr id="33" name="Straight Connector 32">
            <a:extLst>
              <a:ext uri="{FF2B5EF4-FFF2-40B4-BE49-F238E27FC236}">
                <a16:creationId xmlns:a16="http://schemas.microsoft.com/office/drawing/2014/main" id="{C56613CA-FC98-E948-8B09-66C076B53E70}"/>
              </a:ext>
            </a:extLst>
          </p:cNvPr>
          <p:cNvCxnSpPr>
            <a:cxnSpLocks/>
          </p:cNvCxnSpPr>
          <p:nvPr/>
        </p:nvCxnSpPr>
        <p:spPr>
          <a:xfrm>
            <a:off x="2533868" y="2164896"/>
            <a:ext cx="720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
        <p:nvSpPr>
          <p:cNvPr id="34" name="AutoShape 5">
            <a:extLst>
              <a:ext uri="{FF2B5EF4-FFF2-40B4-BE49-F238E27FC236}">
                <a16:creationId xmlns:a16="http://schemas.microsoft.com/office/drawing/2014/main" id="{9C79926D-A7E4-AB44-88CA-35B39C0B0F3B}"/>
              </a:ext>
            </a:extLst>
          </p:cNvPr>
          <p:cNvSpPr>
            <a:spLocks noChangeArrowheads="1"/>
          </p:cNvSpPr>
          <p:nvPr/>
        </p:nvSpPr>
        <p:spPr bwMode="auto">
          <a:xfrm>
            <a:off x="2561038" y="2243219"/>
            <a:ext cx="649538"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DB493D"/>
                </a:solidFill>
                <a:cs typeface="TheSansMono M5"/>
              </a:rPr>
              <a:t>high risk</a:t>
            </a:r>
          </a:p>
        </p:txBody>
      </p:sp>
      <p:sp>
        <p:nvSpPr>
          <p:cNvPr id="37" name="AutoShape 5">
            <a:extLst>
              <a:ext uri="{FF2B5EF4-FFF2-40B4-BE49-F238E27FC236}">
                <a16:creationId xmlns:a16="http://schemas.microsoft.com/office/drawing/2014/main" id="{A0F466DD-E497-0B47-9C89-D4A346F119C6}"/>
              </a:ext>
            </a:extLst>
          </p:cNvPr>
          <p:cNvSpPr>
            <a:spLocks noChangeArrowheads="1"/>
          </p:cNvSpPr>
          <p:nvPr/>
        </p:nvSpPr>
        <p:spPr bwMode="auto">
          <a:xfrm>
            <a:off x="3290395" y="2241262"/>
            <a:ext cx="888385"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EF981A"/>
                </a:solidFill>
                <a:cs typeface="TheSansMono M5"/>
              </a:rPr>
              <a:t>medium risk</a:t>
            </a:r>
          </a:p>
        </p:txBody>
      </p:sp>
      <p:cxnSp>
        <p:nvCxnSpPr>
          <p:cNvPr id="38" name="Straight Connector 37">
            <a:extLst>
              <a:ext uri="{FF2B5EF4-FFF2-40B4-BE49-F238E27FC236}">
                <a16:creationId xmlns:a16="http://schemas.microsoft.com/office/drawing/2014/main" id="{D061AE6C-EBE9-4F46-A618-ED7896ACA29D}"/>
              </a:ext>
            </a:extLst>
          </p:cNvPr>
          <p:cNvCxnSpPr>
            <a:cxnSpLocks/>
          </p:cNvCxnSpPr>
          <p:nvPr/>
        </p:nvCxnSpPr>
        <p:spPr>
          <a:xfrm>
            <a:off x="3373046" y="2164896"/>
            <a:ext cx="720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sp>
        <p:nvSpPr>
          <p:cNvPr id="41" name="AutoShape 5">
            <a:extLst>
              <a:ext uri="{FF2B5EF4-FFF2-40B4-BE49-F238E27FC236}">
                <a16:creationId xmlns:a16="http://schemas.microsoft.com/office/drawing/2014/main" id="{EA2FDCAB-455C-4E49-AF74-1E4FA9011BDE}"/>
              </a:ext>
            </a:extLst>
          </p:cNvPr>
          <p:cNvSpPr>
            <a:spLocks noChangeArrowheads="1"/>
          </p:cNvSpPr>
          <p:nvPr/>
        </p:nvSpPr>
        <p:spPr bwMode="auto">
          <a:xfrm>
            <a:off x="4250436" y="2236451"/>
            <a:ext cx="615297"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F8C740"/>
                </a:solidFill>
                <a:cs typeface="TheSansMono M5"/>
              </a:rPr>
              <a:t>low risk</a:t>
            </a:r>
          </a:p>
        </p:txBody>
      </p:sp>
      <p:cxnSp>
        <p:nvCxnSpPr>
          <p:cNvPr id="42" name="Straight Connector 41">
            <a:extLst>
              <a:ext uri="{FF2B5EF4-FFF2-40B4-BE49-F238E27FC236}">
                <a16:creationId xmlns:a16="http://schemas.microsoft.com/office/drawing/2014/main" id="{8D80D8D2-64AB-5B45-9E98-3024038CA8F5}"/>
              </a:ext>
            </a:extLst>
          </p:cNvPr>
          <p:cNvCxnSpPr>
            <a:cxnSpLocks/>
          </p:cNvCxnSpPr>
          <p:nvPr/>
        </p:nvCxnSpPr>
        <p:spPr>
          <a:xfrm>
            <a:off x="4206995" y="2164896"/>
            <a:ext cx="720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sp>
        <p:nvSpPr>
          <p:cNvPr id="45" name="AutoShape 5">
            <a:extLst>
              <a:ext uri="{FF2B5EF4-FFF2-40B4-BE49-F238E27FC236}">
                <a16:creationId xmlns:a16="http://schemas.microsoft.com/office/drawing/2014/main" id="{83EAF45F-0735-074F-B8DE-661963E387B1}"/>
              </a:ext>
            </a:extLst>
          </p:cNvPr>
          <p:cNvSpPr>
            <a:spLocks noChangeArrowheads="1"/>
          </p:cNvSpPr>
          <p:nvPr/>
        </p:nvSpPr>
        <p:spPr bwMode="auto">
          <a:xfrm>
            <a:off x="5035071" y="2240877"/>
            <a:ext cx="697627" cy="184666"/>
          </a:xfrm>
          <a:prstGeom prst="foldedCorner">
            <a:avLst>
              <a:gd name="adj" fmla="val 0"/>
            </a:avLst>
          </a:prstGeom>
          <a:noFill/>
          <a:ln w="6350" cmpd="sng">
            <a:noFill/>
            <a:round/>
            <a:headEnd/>
            <a:tailEnd/>
          </a:ln>
          <a:effectLst/>
        </p:spPr>
        <p:txBody>
          <a:bodyPr wrap="none" tIns="0" bIns="0">
            <a:spAutoFit/>
          </a:bodyPr>
          <a:lstStyle/>
          <a:p>
            <a:pPr algn="ctr">
              <a:defRPr/>
            </a:pPr>
            <a:r>
              <a:rPr lang="en-US" sz="1100" b="1" dirty="0">
                <a:solidFill>
                  <a:srgbClr val="57C968"/>
                </a:solidFill>
                <a:latin typeface="Calibri" panose="020F0502020204030204" pitchFamily="34" charset="0"/>
                <a:cs typeface="Calibri" panose="020F0502020204030204" pitchFamily="34" charset="0"/>
              </a:rPr>
              <a:t>✓</a:t>
            </a:r>
            <a:r>
              <a:rPr lang="en-US" sz="1200" dirty="0">
                <a:solidFill>
                  <a:srgbClr val="57C968"/>
                </a:solidFill>
              </a:rPr>
              <a:t> </a:t>
            </a:r>
            <a:r>
              <a:rPr lang="en-US" sz="1200" spc="-50" noProof="1">
                <a:solidFill>
                  <a:srgbClr val="57C968"/>
                </a:solidFill>
                <a:cs typeface="TheSansMono M5"/>
              </a:rPr>
              <a:t>no risk</a:t>
            </a:r>
          </a:p>
        </p:txBody>
      </p:sp>
      <p:cxnSp>
        <p:nvCxnSpPr>
          <p:cNvPr id="46" name="Straight Connector 45">
            <a:extLst>
              <a:ext uri="{FF2B5EF4-FFF2-40B4-BE49-F238E27FC236}">
                <a16:creationId xmlns:a16="http://schemas.microsoft.com/office/drawing/2014/main" id="{99335F77-CBBF-B24B-8F0A-85FCA257B10A}"/>
              </a:ext>
            </a:extLst>
          </p:cNvPr>
          <p:cNvCxnSpPr>
            <a:cxnSpLocks/>
          </p:cNvCxnSpPr>
          <p:nvPr/>
        </p:nvCxnSpPr>
        <p:spPr>
          <a:xfrm>
            <a:off x="5040951" y="2164896"/>
            <a:ext cx="720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sp>
        <p:nvSpPr>
          <p:cNvPr id="48" name="Freeform 47">
            <a:extLst>
              <a:ext uri="{FF2B5EF4-FFF2-40B4-BE49-F238E27FC236}">
                <a16:creationId xmlns:a16="http://schemas.microsoft.com/office/drawing/2014/main" id="{91356441-694B-B541-8959-E690A83565FC}"/>
              </a:ext>
            </a:extLst>
          </p:cNvPr>
          <p:cNvSpPr/>
          <p:nvPr userDrawn="1"/>
        </p:nvSpPr>
        <p:spPr>
          <a:xfrm>
            <a:off x="529948" y="1793444"/>
            <a:ext cx="1078883" cy="721276"/>
          </a:xfrm>
          <a:custGeom>
            <a:avLst/>
            <a:gdLst>
              <a:gd name="connsiteX0" fmla="*/ 28050 w 1078883"/>
              <a:gd name="connsiteY0" fmla="*/ 0 h 721276"/>
              <a:gd name="connsiteX1" fmla="*/ 915239 w 1078883"/>
              <a:gd name="connsiteY1" fmla="*/ 0 h 721276"/>
              <a:gd name="connsiteX2" fmla="*/ 1078883 w 1078883"/>
              <a:gd name="connsiteY2" fmla="*/ 364710 h 721276"/>
              <a:gd name="connsiteX3" fmla="*/ 918893 w 1078883"/>
              <a:gd name="connsiteY3" fmla="*/ 721276 h 721276"/>
              <a:gd name="connsiteX4" fmla="*/ 28050 w 1078883"/>
              <a:gd name="connsiteY4" fmla="*/ 721276 h 721276"/>
              <a:gd name="connsiteX5" fmla="*/ 0 w 1078883"/>
              <a:gd name="connsiteY5" fmla="*/ 693226 h 721276"/>
              <a:gd name="connsiteX6" fmla="*/ 0 w 1078883"/>
              <a:gd name="connsiteY6" fmla="*/ 28050 h 721276"/>
              <a:gd name="connsiteX7" fmla="*/ 28050 w 1078883"/>
              <a:gd name="connsiteY7" fmla="*/ 0 h 72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883" h="721276">
                <a:moveTo>
                  <a:pt x="28050" y="0"/>
                </a:moveTo>
                <a:lnTo>
                  <a:pt x="915239" y="0"/>
                </a:lnTo>
                <a:lnTo>
                  <a:pt x="1078883" y="364710"/>
                </a:lnTo>
                <a:lnTo>
                  <a:pt x="918893" y="721276"/>
                </a:lnTo>
                <a:lnTo>
                  <a:pt x="28050" y="721276"/>
                </a:lnTo>
                <a:cubicBezTo>
                  <a:pt x="12558" y="721276"/>
                  <a:pt x="0" y="708718"/>
                  <a:pt x="0" y="693226"/>
                </a:cubicBezTo>
                <a:lnTo>
                  <a:pt x="0" y="28050"/>
                </a:lnTo>
                <a:cubicBezTo>
                  <a:pt x="0" y="12558"/>
                  <a:pt x="12558" y="0"/>
                  <a:pt x="28050" y="0"/>
                </a:cubicBezTo>
                <a:close/>
              </a:path>
            </a:pathLst>
          </a:cu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529948" y="2082563"/>
            <a:ext cx="946336" cy="338554"/>
          </a:xfrm>
          <a:prstGeom prst="foldedCorner">
            <a:avLst>
              <a:gd name="adj" fmla="val 0"/>
            </a:avLst>
          </a:prstGeom>
          <a:noFill/>
          <a:ln w="6350" cmpd="sng">
            <a:noFill/>
            <a:round/>
            <a:headEnd/>
            <a:tailEnd/>
          </a:ln>
          <a:effectLst/>
        </p:spPr>
        <p:txBody>
          <a:bodyPr wrap="square" lIns="36000" tIns="0" rIns="36000" bIns="0">
            <a:spAutoFit/>
          </a:bodyPr>
          <a:lstStyle/>
          <a:p>
            <a:pPr algn="ctr">
              <a:defRPr/>
            </a:pPr>
            <a:r>
              <a:rPr lang="en-US" sz="1100" dirty="0">
                <a:solidFill>
                  <a:schemeClr val="bg2"/>
                </a:solidFill>
                <a:latin typeface="Calibri" panose="020F0502020204030204" pitchFamily="34" charset="0"/>
                <a:cs typeface="Calibri" panose="020F0502020204030204" pitchFamily="34" charset="0"/>
              </a:rPr>
              <a:t>external</a:t>
            </a:r>
            <a:br>
              <a:rPr lang="en-US" sz="1100" dirty="0">
                <a:solidFill>
                  <a:schemeClr val="bg2"/>
                </a:solidFill>
                <a:latin typeface="Calibri" panose="020F0502020204030204" pitchFamily="34" charset="0"/>
                <a:cs typeface="Calibri" panose="020F0502020204030204" pitchFamily="34" charset="0"/>
              </a:rPr>
            </a:br>
            <a:r>
              <a:rPr lang="en-US" sz="1100" dirty="0">
                <a:solidFill>
                  <a:schemeClr val="bg2"/>
                </a:solidFill>
                <a:latin typeface="Calibri" panose="020F0502020204030204" pitchFamily="34" charset="0"/>
                <a:cs typeface="Calibri" panose="020F0502020204030204" pitchFamily="34" charset="0"/>
              </a:rPr>
              <a:t>dependencies</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97149" y="1816783"/>
            <a:ext cx="83510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58" name="Text Placeholder 2">
            <a:extLst>
              <a:ext uri="{FF2B5EF4-FFF2-40B4-BE49-F238E27FC236}">
                <a16:creationId xmlns:a16="http://schemas.microsoft.com/office/drawing/2014/main" id="{EDC22544-D9BC-B244-939B-9E83862D4EF4}"/>
              </a:ext>
            </a:extLst>
          </p:cNvPr>
          <p:cNvSpPr>
            <a:spLocks noGrp="1"/>
          </p:cNvSpPr>
          <p:nvPr>
            <p:ph type="body" sz="quarter" idx="15" hasCustomPrompt="1"/>
          </p:nvPr>
        </p:nvSpPr>
        <p:spPr>
          <a:xfrm>
            <a:off x="2522570" y="1816783"/>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0" name="Text Placeholder 2">
            <a:extLst>
              <a:ext uri="{FF2B5EF4-FFF2-40B4-BE49-F238E27FC236}">
                <a16:creationId xmlns:a16="http://schemas.microsoft.com/office/drawing/2014/main" id="{BB9C82F9-0A2D-9945-BB70-9C7924044338}"/>
              </a:ext>
            </a:extLst>
          </p:cNvPr>
          <p:cNvSpPr>
            <a:spLocks noGrp="1"/>
          </p:cNvSpPr>
          <p:nvPr>
            <p:ph type="body" sz="quarter" idx="16" hasCustomPrompt="1"/>
          </p:nvPr>
        </p:nvSpPr>
        <p:spPr>
          <a:xfrm>
            <a:off x="33451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1" name="Text Placeholder 2">
            <a:extLst>
              <a:ext uri="{FF2B5EF4-FFF2-40B4-BE49-F238E27FC236}">
                <a16:creationId xmlns:a16="http://schemas.microsoft.com/office/drawing/2014/main" id="{4F6EE5E4-7412-804B-AB0B-2612A9AEF197}"/>
              </a:ext>
            </a:extLst>
          </p:cNvPr>
          <p:cNvSpPr>
            <a:spLocks noGrp="1"/>
          </p:cNvSpPr>
          <p:nvPr>
            <p:ph type="body" sz="quarter" idx="17" hasCustomPrompt="1"/>
          </p:nvPr>
        </p:nvSpPr>
        <p:spPr>
          <a:xfrm>
            <a:off x="41800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2" name="Text Placeholder 2">
            <a:extLst>
              <a:ext uri="{FF2B5EF4-FFF2-40B4-BE49-F238E27FC236}">
                <a16:creationId xmlns:a16="http://schemas.microsoft.com/office/drawing/2014/main" id="{20222DCE-C402-BC42-9510-1717F16DF891}"/>
              </a:ext>
            </a:extLst>
          </p:cNvPr>
          <p:cNvSpPr>
            <a:spLocks noGrp="1"/>
          </p:cNvSpPr>
          <p:nvPr>
            <p:ph type="body" sz="quarter" idx="18" hasCustomPrompt="1"/>
          </p:nvPr>
        </p:nvSpPr>
        <p:spPr>
          <a:xfrm>
            <a:off x="4998590" y="1816783"/>
            <a:ext cx="776867" cy="265112"/>
          </a:xfrm>
        </p:spPr>
        <p:txBody>
          <a:bodyPr anchor="ctr">
            <a:noAutofit/>
          </a:bodyPr>
          <a:lstStyle>
            <a:lvl1pPr marL="0" indent="0" algn="ctr">
              <a:buFont typeface="Arial" panose="020B0604020202020204" pitchFamily="34" charset="0"/>
              <a:buNone/>
              <a:defRPr sz="1600" b="1">
                <a:solidFill>
                  <a:srgbClr val="57C968"/>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cxnSp>
        <p:nvCxnSpPr>
          <p:cNvPr id="6" name="Straight Connector 5">
            <a:extLst>
              <a:ext uri="{FF2B5EF4-FFF2-40B4-BE49-F238E27FC236}">
                <a16:creationId xmlns:a16="http://schemas.microsoft.com/office/drawing/2014/main" id="{D3B0C8CF-791F-18E5-4333-1B6A84495D38}"/>
              </a:ext>
            </a:extLst>
          </p:cNvPr>
          <p:cNvCxnSpPr>
            <a:cxnSpLocks/>
          </p:cNvCxnSpPr>
          <p:nvPr userDrawn="1"/>
        </p:nvCxnSpPr>
        <p:spPr>
          <a:xfrm>
            <a:off x="1696774" y="2159781"/>
            <a:ext cx="720000" cy="0"/>
          </a:xfrm>
          <a:prstGeom prst="line">
            <a:avLst/>
          </a:prstGeom>
          <a:ln w="57150" cap="rnd">
            <a:solidFill>
              <a:srgbClr val="910714"/>
            </a:solidFill>
          </a:ln>
        </p:spPr>
        <p:style>
          <a:lnRef idx="1">
            <a:schemeClr val="accent1"/>
          </a:lnRef>
          <a:fillRef idx="0">
            <a:schemeClr val="accent1"/>
          </a:fillRef>
          <a:effectRef idx="0">
            <a:schemeClr val="accent1"/>
          </a:effectRef>
          <a:fontRef idx="minor">
            <a:schemeClr val="tx1"/>
          </a:fontRef>
        </p:style>
      </p:cxnSp>
      <p:sp>
        <p:nvSpPr>
          <p:cNvPr id="7" name="AutoShape 5">
            <a:extLst>
              <a:ext uri="{FF2B5EF4-FFF2-40B4-BE49-F238E27FC236}">
                <a16:creationId xmlns:a16="http://schemas.microsoft.com/office/drawing/2014/main" id="{D8BC2DDE-6625-F621-EC94-783A87A7B4F3}"/>
              </a:ext>
            </a:extLst>
          </p:cNvPr>
          <p:cNvSpPr>
            <a:spLocks noChangeArrowheads="1"/>
          </p:cNvSpPr>
          <p:nvPr userDrawn="1"/>
        </p:nvSpPr>
        <p:spPr bwMode="auto">
          <a:xfrm>
            <a:off x="1663674" y="2238104"/>
            <a:ext cx="770084"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910714"/>
                </a:solidFill>
                <a:cs typeface="TheSansMono M5"/>
              </a:rPr>
              <a:t>critical risk</a:t>
            </a:r>
          </a:p>
        </p:txBody>
      </p:sp>
      <p:sp>
        <p:nvSpPr>
          <p:cNvPr id="43" name="Text Placeholder 2">
            <a:extLst>
              <a:ext uri="{FF2B5EF4-FFF2-40B4-BE49-F238E27FC236}">
                <a16:creationId xmlns:a16="http://schemas.microsoft.com/office/drawing/2014/main" id="{CAAE3B6A-A32C-2E31-61A0-D3B86C8941C9}"/>
              </a:ext>
            </a:extLst>
          </p:cNvPr>
          <p:cNvSpPr>
            <a:spLocks noGrp="1"/>
          </p:cNvSpPr>
          <p:nvPr>
            <p:ph type="body" sz="quarter" idx="19" hasCustomPrompt="1"/>
          </p:nvPr>
        </p:nvSpPr>
        <p:spPr>
          <a:xfrm>
            <a:off x="1685476" y="1811668"/>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3" name="TextBox 2">
            <a:extLst>
              <a:ext uri="{FF2B5EF4-FFF2-40B4-BE49-F238E27FC236}">
                <a16:creationId xmlns:a16="http://schemas.microsoft.com/office/drawing/2014/main" id="{5546E4A2-084F-9B55-1A76-59A9E48860A4}"/>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4" name="Group 3">
            <a:extLst>
              <a:ext uri="{FF2B5EF4-FFF2-40B4-BE49-F238E27FC236}">
                <a16:creationId xmlns:a16="http://schemas.microsoft.com/office/drawing/2014/main" id="{14748B4A-7DD2-00DB-AD86-FD93B244FC19}"/>
              </a:ext>
            </a:extLst>
          </p:cNvPr>
          <p:cNvGrpSpPr/>
          <p:nvPr userDrawn="1"/>
        </p:nvGrpSpPr>
        <p:grpSpPr>
          <a:xfrm>
            <a:off x="184167" y="2938848"/>
            <a:ext cx="2176758" cy="478914"/>
            <a:chOff x="184167" y="2938848"/>
            <a:chExt cx="2176758" cy="478914"/>
          </a:xfrm>
        </p:grpSpPr>
        <p:pic>
          <p:nvPicPr>
            <p:cNvPr id="5" name="Graphic 4">
              <a:extLst>
                <a:ext uri="{FF2B5EF4-FFF2-40B4-BE49-F238E27FC236}">
                  <a16:creationId xmlns:a16="http://schemas.microsoft.com/office/drawing/2014/main" id="{FD8BF416-6FD7-D2A6-2D79-58E7A1832B0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9" name="TextBox 8">
              <a:extLst>
                <a:ext uri="{FF2B5EF4-FFF2-40B4-BE49-F238E27FC236}">
                  <a16:creationId xmlns:a16="http://schemas.microsoft.com/office/drawing/2014/main" id="{88FA3170-93BB-C32C-D469-8D7B377640BD}"/>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1" name="Group 10">
            <a:extLst>
              <a:ext uri="{FF2B5EF4-FFF2-40B4-BE49-F238E27FC236}">
                <a16:creationId xmlns:a16="http://schemas.microsoft.com/office/drawing/2014/main" id="{55DD96C8-3ACF-1DFF-CF73-0AF5F066614E}"/>
              </a:ext>
            </a:extLst>
          </p:cNvPr>
          <p:cNvGrpSpPr/>
          <p:nvPr userDrawn="1"/>
        </p:nvGrpSpPr>
        <p:grpSpPr>
          <a:xfrm>
            <a:off x="1016807" y="3564280"/>
            <a:ext cx="1344118" cy="423514"/>
            <a:chOff x="1016807" y="3564280"/>
            <a:chExt cx="1344118" cy="423514"/>
          </a:xfrm>
        </p:grpSpPr>
        <p:pic>
          <p:nvPicPr>
            <p:cNvPr id="13" name="Graphic 12">
              <a:extLst>
                <a:ext uri="{FF2B5EF4-FFF2-40B4-BE49-F238E27FC236}">
                  <a16:creationId xmlns:a16="http://schemas.microsoft.com/office/drawing/2014/main" id="{5D59CE77-F471-DC75-C135-1DA00EA336BA}"/>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24" name="TextBox 23">
              <a:extLst>
                <a:ext uri="{FF2B5EF4-FFF2-40B4-BE49-F238E27FC236}">
                  <a16:creationId xmlns:a16="http://schemas.microsoft.com/office/drawing/2014/main" id="{4AB1C286-E53F-9CE4-4C64-B0026A68614C}"/>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32" name="Group 31">
            <a:extLst>
              <a:ext uri="{FF2B5EF4-FFF2-40B4-BE49-F238E27FC236}">
                <a16:creationId xmlns:a16="http://schemas.microsoft.com/office/drawing/2014/main" id="{F3B04AA6-0170-8ABA-260D-D0032728A162}"/>
              </a:ext>
            </a:extLst>
          </p:cNvPr>
          <p:cNvGrpSpPr/>
          <p:nvPr userDrawn="1"/>
        </p:nvGrpSpPr>
        <p:grpSpPr>
          <a:xfrm>
            <a:off x="283779" y="4213198"/>
            <a:ext cx="2077146" cy="276999"/>
            <a:chOff x="283779" y="4213198"/>
            <a:chExt cx="2077146" cy="276999"/>
          </a:xfrm>
        </p:grpSpPr>
        <p:pic>
          <p:nvPicPr>
            <p:cNvPr id="35" name="Graphic 34">
              <a:extLst>
                <a:ext uri="{FF2B5EF4-FFF2-40B4-BE49-F238E27FC236}">
                  <a16:creationId xmlns:a16="http://schemas.microsoft.com/office/drawing/2014/main" id="{54275B3F-AB3B-D0D7-E66A-918FA53CB79D}"/>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6" name="TextBox 35">
              <a:extLst>
                <a:ext uri="{FF2B5EF4-FFF2-40B4-BE49-F238E27FC236}">
                  <a16:creationId xmlns:a16="http://schemas.microsoft.com/office/drawing/2014/main" id="{CAED634E-2496-806E-376D-3C44D5DAEAD1}"/>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39" name="Group 38">
            <a:extLst>
              <a:ext uri="{FF2B5EF4-FFF2-40B4-BE49-F238E27FC236}">
                <a16:creationId xmlns:a16="http://schemas.microsoft.com/office/drawing/2014/main" id="{693FE0FE-23FE-D4C7-7966-960B2D6BD3D4}"/>
              </a:ext>
            </a:extLst>
          </p:cNvPr>
          <p:cNvGrpSpPr/>
          <p:nvPr userDrawn="1"/>
        </p:nvGrpSpPr>
        <p:grpSpPr>
          <a:xfrm>
            <a:off x="763256" y="4628191"/>
            <a:ext cx="1597669" cy="307777"/>
            <a:chOff x="763256" y="4610126"/>
            <a:chExt cx="1597669" cy="307777"/>
          </a:xfrm>
        </p:grpSpPr>
        <p:pic>
          <p:nvPicPr>
            <p:cNvPr id="40" name="Graphic 39">
              <a:extLst>
                <a:ext uri="{FF2B5EF4-FFF2-40B4-BE49-F238E27FC236}">
                  <a16:creationId xmlns:a16="http://schemas.microsoft.com/office/drawing/2014/main" id="{A884E1D2-68C4-CC99-6761-4E51BA139A5F}"/>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44" name="TextBox 43">
              <a:extLst>
                <a:ext uri="{FF2B5EF4-FFF2-40B4-BE49-F238E27FC236}">
                  <a16:creationId xmlns:a16="http://schemas.microsoft.com/office/drawing/2014/main" id="{1B637B0B-B9F7-C45A-A2CD-E4236903CA44}"/>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47" name="Group 46">
            <a:extLst>
              <a:ext uri="{FF2B5EF4-FFF2-40B4-BE49-F238E27FC236}">
                <a16:creationId xmlns:a16="http://schemas.microsoft.com/office/drawing/2014/main" id="{ADDEE55D-85C5-F1E0-82C9-656E14C98A45}"/>
              </a:ext>
            </a:extLst>
          </p:cNvPr>
          <p:cNvGrpSpPr/>
          <p:nvPr userDrawn="1"/>
        </p:nvGrpSpPr>
        <p:grpSpPr>
          <a:xfrm>
            <a:off x="632049" y="5073962"/>
            <a:ext cx="1728876" cy="276999"/>
            <a:chOff x="632049" y="5033912"/>
            <a:chExt cx="1728876" cy="276999"/>
          </a:xfrm>
        </p:grpSpPr>
        <p:pic>
          <p:nvPicPr>
            <p:cNvPr id="49" name="Graphic 48">
              <a:extLst>
                <a:ext uri="{FF2B5EF4-FFF2-40B4-BE49-F238E27FC236}">
                  <a16:creationId xmlns:a16="http://schemas.microsoft.com/office/drawing/2014/main" id="{638CBB33-3CAC-D4D4-95F0-E601E9651F1C}"/>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51" name="TextBox 50">
              <a:extLst>
                <a:ext uri="{FF2B5EF4-FFF2-40B4-BE49-F238E27FC236}">
                  <a16:creationId xmlns:a16="http://schemas.microsoft.com/office/drawing/2014/main" id="{DEBE0748-E831-C177-8482-1AD9D7C8020A}"/>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57" name="Group 56">
            <a:extLst>
              <a:ext uri="{FF2B5EF4-FFF2-40B4-BE49-F238E27FC236}">
                <a16:creationId xmlns:a16="http://schemas.microsoft.com/office/drawing/2014/main" id="{82F96D4F-7882-8E1E-059F-CF281133C60A}"/>
              </a:ext>
            </a:extLst>
          </p:cNvPr>
          <p:cNvGrpSpPr/>
          <p:nvPr userDrawn="1"/>
        </p:nvGrpSpPr>
        <p:grpSpPr>
          <a:xfrm>
            <a:off x="708077" y="5488955"/>
            <a:ext cx="1652848" cy="276999"/>
            <a:chOff x="708077" y="5488955"/>
            <a:chExt cx="1652848" cy="276999"/>
          </a:xfrm>
        </p:grpSpPr>
        <p:pic>
          <p:nvPicPr>
            <p:cNvPr id="59" name="Graphic 58">
              <a:extLst>
                <a:ext uri="{FF2B5EF4-FFF2-40B4-BE49-F238E27FC236}">
                  <a16:creationId xmlns:a16="http://schemas.microsoft.com/office/drawing/2014/main" id="{1A99E526-2AFE-852A-F382-C92035CEFB78}"/>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63" name="TextBox 62">
              <a:extLst>
                <a:ext uri="{FF2B5EF4-FFF2-40B4-BE49-F238E27FC236}">
                  <a16:creationId xmlns:a16="http://schemas.microsoft.com/office/drawing/2014/main" id="{64638D2F-CAB2-BA06-872A-ED7C6CD060EB}"/>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64" name="TextBox 63">
            <a:extLst>
              <a:ext uri="{FF2B5EF4-FFF2-40B4-BE49-F238E27FC236}">
                <a16:creationId xmlns:a16="http://schemas.microsoft.com/office/drawing/2014/main" id="{DA66A356-888B-5B88-7541-A81781B37E16}"/>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78485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da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F7AAF3-E03F-F445-84B7-DEC6FD5CC0B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8F36FC-ED84-CE49-90C1-FB88EDBAE7F2}"/>
              </a:ext>
            </a:extLst>
          </p:cNvPr>
          <p:cNvSpPr/>
          <p:nvPr userDrawn="1"/>
        </p:nvSpPr>
        <p:spPr>
          <a:xfrm>
            <a:off x="1526401" y="0"/>
            <a:ext cx="10665600"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smtClean="0"/>
              <a:pPr/>
              <a:t>‹#›</a:t>
            </a:fld>
            <a:endParaRPr dirty="0"/>
          </a:p>
        </p:txBody>
      </p:sp>
      <p:sp>
        <p:nvSpPr>
          <p:cNvPr id="20" name="Title 1">
            <a:extLst>
              <a:ext uri="{FF2B5EF4-FFF2-40B4-BE49-F238E27FC236}">
                <a16:creationId xmlns:a16="http://schemas.microsoft.com/office/drawing/2014/main" id="{3A2DC225-29A5-1C4E-85B1-B1B58619FC8B}"/>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13" name="Text Placeholder 2">
            <a:extLst>
              <a:ext uri="{FF2B5EF4-FFF2-40B4-BE49-F238E27FC236}">
                <a16:creationId xmlns:a16="http://schemas.microsoft.com/office/drawing/2014/main" id="{D37A1B97-F536-DA40-9B5F-C768D92CAC7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600">
                <a:solidFill>
                  <a:schemeClr val="bg1"/>
                </a:solidFill>
              </a:defRPr>
            </a:lvl6pPr>
            <a:lvl7pPr>
              <a:defRPr sz="1600">
                <a:solidFill>
                  <a:schemeClr val="bg1"/>
                </a:solidFill>
              </a:defRPr>
            </a:lvl7pPr>
            <a:lvl8pPr>
              <a:defRPr sz="1600">
                <a:solidFill>
                  <a:schemeClr val="bg1"/>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Tree>
    <p:extLst>
      <p:ext uri="{BB962C8B-B14F-4D97-AF65-F5344CB8AC3E}">
        <p14:creationId xmlns:p14="http://schemas.microsoft.com/office/powerpoint/2010/main" val="356920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54603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neral - Title only">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7" name="Content Placeholder 2">
            <a:extLst>
              <a:ext uri="{FF2B5EF4-FFF2-40B4-BE49-F238E27FC236}">
                <a16:creationId xmlns:a16="http://schemas.microsoft.com/office/drawing/2014/main" id="{5606E028-6F75-5A40-AE18-EB44D4BC81AB}"/>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249903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d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734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ast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100000">
                <a:srgbClr val="AA98C4"/>
              </a:gs>
              <a:gs pos="0">
                <a:srgbClr val="576BAA"/>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062C32F-BF79-8E4D-80C7-A236088BE3DC}"/>
              </a:ext>
            </a:extLst>
          </p:cNvPr>
          <p:cNvSpPr/>
          <p:nvPr userDrawn="1"/>
        </p:nvSpPr>
        <p:spPr>
          <a:xfrm>
            <a:off x="-230588" y="385969"/>
            <a:ext cx="12730038" cy="7310231"/>
          </a:xfrm>
          <a:prstGeom prst="ellipse">
            <a:avLst/>
          </a:prstGeom>
          <a:gradFill flip="none" rotWithShape="1">
            <a:gsLst>
              <a:gs pos="100000">
                <a:schemeClr val="bg1">
                  <a:alpha val="0"/>
                </a:schemeClr>
              </a:gs>
              <a:gs pos="45000">
                <a:srgbClr val="FFFFFF">
                  <a:alpha val="15000"/>
                </a:srgbClr>
              </a:gs>
              <a:gs pos="0">
                <a:schemeClr val="bg1">
                  <a:alpha val="5700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9" name="Rectangle 18">
            <a:extLst>
              <a:ext uri="{FF2B5EF4-FFF2-40B4-BE49-F238E27FC236}">
                <a16:creationId xmlns:a16="http://schemas.microsoft.com/office/drawing/2014/main" id="{85B5964A-85C4-E845-8FF0-BCE54011F8F7}"/>
              </a:ext>
            </a:extLst>
          </p:cNvPr>
          <p:cNvSpPr/>
          <p:nvPr userDrawn="1"/>
        </p:nvSpPr>
        <p:spPr>
          <a:xfrm>
            <a:off x="0" y="-4586"/>
            <a:ext cx="12192000" cy="6858000"/>
          </a:xfrm>
          <a:prstGeom prst="rect">
            <a:avLst/>
          </a:prstGeom>
          <a:gradFill>
            <a:gsLst>
              <a:gs pos="100000">
                <a:srgbClr val="576BAA">
                  <a:alpha val="45000"/>
                </a:srgbClr>
              </a:gs>
              <a:gs pos="50000">
                <a:srgbClr val="AA98C4">
                  <a:alpha val="0"/>
                </a:srgbClr>
              </a:gs>
              <a:gs pos="0">
                <a:srgbClr val="576BAA">
                  <a:alpha val="6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0482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ark with graphic backgroun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24000">
                <a:schemeClr val="tx2">
                  <a:alpha val="80000"/>
                </a:schemeClr>
              </a:gs>
              <a:gs pos="0">
                <a:schemeClr val="tx2">
                  <a:alpha val="74000"/>
                </a:schemeClr>
              </a:gs>
              <a:gs pos="93000">
                <a:schemeClr val="tx2">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4">
              <a:solidFill>
                <a:schemeClr val="accent2"/>
              </a:solidFill>
            </a:endParaRPr>
          </a:p>
        </p:txBody>
      </p:sp>
      <p:sp>
        <p:nvSpPr>
          <p:cNvPr id="2" name="Rectangle 1">
            <a:extLst>
              <a:ext uri="{FF2B5EF4-FFF2-40B4-BE49-F238E27FC236}">
                <a16:creationId xmlns:a16="http://schemas.microsoft.com/office/drawing/2014/main" id="{A9FB5ABF-597D-DA40-9F8B-5743780B79A1}"/>
              </a:ext>
            </a:extLst>
          </p:cNvPr>
          <p:cNvSpPr/>
          <p:nvPr userDrawn="1"/>
        </p:nvSpPr>
        <p:spPr>
          <a:xfrm>
            <a:off x="0" y="1720892"/>
            <a:ext cx="12192000" cy="5145061"/>
          </a:xfrm>
          <a:prstGeom prst="rect">
            <a:avLst/>
          </a:prstGeom>
          <a:gradFill>
            <a:gsLst>
              <a:gs pos="46000">
                <a:schemeClr val="accent2">
                  <a:alpha val="0"/>
                </a:schemeClr>
              </a:gs>
              <a:gs pos="100000">
                <a:srgbClr val="DFC101">
                  <a:alpha val="32000"/>
                </a:srgbClr>
              </a:gs>
              <a:gs pos="82000">
                <a:schemeClr val="accent2">
                  <a:alpha val="1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5912" tIns="57275" rIns="85912" bIns="57275" rtlCol="0" anchor="t"/>
          <a:lstStyle/>
          <a:p>
            <a:pPr algn="l"/>
            <a:endParaRPr lang="en-US" sz="1273" dirty="0" err="1">
              <a:solidFill>
                <a:schemeClr val="bg1"/>
              </a:solidFill>
            </a:endParaRPr>
          </a:p>
        </p:txBody>
      </p:sp>
      <p:sp>
        <p:nvSpPr>
          <p:cNvPr id="18" name="Rectangle 17">
            <a:extLst>
              <a:ext uri="{FF2B5EF4-FFF2-40B4-BE49-F238E27FC236}">
                <a16:creationId xmlns:a16="http://schemas.microsoft.com/office/drawing/2014/main" id="{F0B229FA-CC1D-8949-846A-2C092B3B817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1029506-2B22-D540-9093-4B18C0BD137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4" name="TextBox 23">
            <a:extLst>
              <a:ext uri="{FF2B5EF4-FFF2-40B4-BE49-F238E27FC236}">
                <a16:creationId xmlns:a16="http://schemas.microsoft.com/office/drawing/2014/main" id="{54543FC0-FA8A-4842-8FC2-F203AF9029D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5" name="Text Placeholder 4">
            <a:extLst>
              <a:ext uri="{FF2B5EF4-FFF2-40B4-BE49-F238E27FC236}">
                <a16:creationId xmlns:a16="http://schemas.microsoft.com/office/drawing/2014/main" id="{B0B6AD95-6CA1-134E-A06C-BEECADF70E04}"/>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6" name="Title 1">
            <a:extLst>
              <a:ext uri="{FF2B5EF4-FFF2-40B4-BE49-F238E27FC236}">
                <a16:creationId xmlns:a16="http://schemas.microsoft.com/office/drawing/2014/main" id="{EC2317AA-E47D-1A45-A701-485ECFFE29F9}"/>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3" name="Content Placeholder 2">
            <a:extLst>
              <a:ext uri="{FF2B5EF4-FFF2-40B4-BE49-F238E27FC236}">
                <a16:creationId xmlns:a16="http://schemas.microsoft.com/office/drawing/2014/main" id="{B399D4FA-CC06-BB46-A0F0-A490F2F22187}"/>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84750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reversed colo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401" y="0"/>
            <a:ext cx="10665600" cy="85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880141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hyperlink" Target="https://wiki.sig.eu/confluence/x/JoDbC"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DFA920-C997-D084-6D6F-203835674864}"/>
              </a:ext>
            </a:extLst>
          </p:cNvPr>
          <p:cNvGraphicFramePr>
            <a:graphicFrameLocks noGrp="1"/>
          </p:cNvGraphicFramePr>
          <p:nvPr userDrawn="1">
            <p:extLst>
              <p:ext uri="{D42A27DB-BD31-4B8C-83A1-F6EECF244321}">
                <p14:modId xmlns:p14="http://schemas.microsoft.com/office/powerpoint/2010/main" val="3177137826"/>
              </p:ext>
            </p:extLst>
          </p:nvPr>
        </p:nvGraphicFramePr>
        <p:xfrm>
          <a:off x="12294145" y="1986729"/>
          <a:ext cx="1440000" cy="2304000"/>
        </p:xfrm>
        <a:graphic>
          <a:graphicData uri="http://schemas.openxmlformats.org/drawingml/2006/table">
            <a:tbl>
              <a:tblPr firstRow="1" bandRow="1">
                <a:tableStyleId>{5C22544A-7EE6-4342-B048-85BDC9FD1C3A}</a:tableStyleId>
              </a:tblPr>
              <a:tblGrid>
                <a:gridCol w="144000">
                  <a:extLst>
                    <a:ext uri="{9D8B030D-6E8A-4147-A177-3AD203B41FA5}">
                      <a16:colId xmlns:a16="http://schemas.microsoft.com/office/drawing/2014/main" val="3557183788"/>
                    </a:ext>
                  </a:extLst>
                </a:gridCol>
                <a:gridCol w="144000">
                  <a:extLst>
                    <a:ext uri="{9D8B030D-6E8A-4147-A177-3AD203B41FA5}">
                      <a16:colId xmlns:a16="http://schemas.microsoft.com/office/drawing/2014/main" val="3871316488"/>
                    </a:ext>
                  </a:extLst>
                </a:gridCol>
                <a:gridCol w="144000">
                  <a:extLst>
                    <a:ext uri="{9D8B030D-6E8A-4147-A177-3AD203B41FA5}">
                      <a16:colId xmlns:a16="http://schemas.microsoft.com/office/drawing/2014/main" val="2550956232"/>
                    </a:ext>
                  </a:extLst>
                </a:gridCol>
                <a:gridCol w="144000">
                  <a:extLst>
                    <a:ext uri="{9D8B030D-6E8A-4147-A177-3AD203B41FA5}">
                      <a16:colId xmlns:a16="http://schemas.microsoft.com/office/drawing/2014/main" val="1391318227"/>
                    </a:ext>
                  </a:extLst>
                </a:gridCol>
                <a:gridCol w="144000">
                  <a:extLst>
                    <a:ext uri="{9D8B030D-6E8A-4147-A177-3AD203B41FA5}">
                      <a16:colId xmlns:a16="http://schemas.microsoft.com/office/drawing/2014/main" val="2662168378"/>
                    </a:ext>
                  </a:extLst>
                </a:gridCol>
                <a:gridCol w="144000">
                  <a:extLst>
                    <a:ext uri="{9D8B030D-6E8A-4147-A177-3AD203B41FA5}">
                      <a16:colId xmlns:a16="http://schemas.microsoft.com/office/drawing/2014/main" val="609036797"/>
                    </a:ext>
                  </a:extLst>
                </a:gridCol>
                <a:gridCol w="144000">
                  <a:extLst>
                    <a:ext uri="{9D8B030D-6E8A-4147-A177-3AD203B41FA5}">
                      <a16:colId xmlns:a16="http://schemas.microsoft.com/office/drawing/2014/main" val="3687972093"/>
                    </a:ext>
                  </a:extLst>
                </a:gridCol>
                <a:gridCol w="144000">
                  <a:extLst>
                    <a:ext uri="{9D8B030D-6E8A-4147-A177-3AD203B41FA5}">
                      <a16:colId xmlns:a16="http://schemas.microsoft.com/office/drawing/2014/main" val="474073916"/>
                    </a:ext>
                  </a:extLst>
                </a:gridCol>
                <a:gridCol w="144000">
                  <a:extLst>
                    <a:ext uri="{9D8B030D-6E8A-4147-A177-3AD203B41FA5}">
                      <a16:colId xmlns:a16="http://schemas.microsoft.com/office/drawing/2014/main" val="1186812505"/>
                    </a:ext>
                  </a:extLst>
                </a:gridCol>
                <a:gridCol w="144000">
                  <a:extLst>
                    <a:ext uri="{9D8B030D-6E8A-4147-A177-3AD203B41FA5}">
                      <a16:colId xmlns:a16="http://schemas.microsoft.com/office/drawing/2014/main" val="3855898394"/>
                    </a:ext>
                  </a:extLst>
                </a:gridCol>
              </a:tblGrid>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97C8E"/>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B3BECD"/>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9E1EB"/>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D9E1EC"/>
                      </a:solid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D9E1EC"/>
                      </a:solidFill>
                      <a:prstDash val="solid"/>
                      <a:round/>
                      <a:headEnd type="none" w="med" len="med"/>
                      <a:tailEnd type="none" w="med" len="med"/>
                    </a:lnB>
                    <a:lnTlToBr w="12700" cmpd="sng">
                      <a:noFill/>
                      <a:prstDash val="solid"/>
                    </a:lnTlToBr>
                    <a:lnBlToTr w="12700" cmpd="sng">
                      <a:noFill/>
                      <a:prstDash val="solid"/>
                    </a:lnBlToTr>
                    <a:solidFill>
                      <a:srgbClr val="F2F6FA"/>
                    </a:solidFill>
                  </a:tcPr>
                </a:tc>
                <a:tc hMerge="1">
                  <a:txBody>
                    <a:bodyPr/>
                    <a:lstStyle/>
                    <a:p>
                      <a:endParaRPr lang="en-US"/>
                    </a:p>
                  </a:txBody>
                  <a:tcPr/>
                </a:tc>
                <a:extLst>
                  <a:ext uri="{0D108BD9-81ED-4DB2-BD59-A6C34878D82A}">
                    <a16:rowId xmlns:a16="http://schemas.microsoft.com/office/drawing/2014/main" val="2507771366"/>
                  </a:ext>
                </a:extLst>
              </a:tr>
              <a:tr h="72000">
                <a:tc gridSpan="2">
                  <a:txBody>
                    <a:bodyPr/>
                    <a:lstStyle/>
                    <a:p>
                      <a:pPr algn="ctr"/>
                      <a:endParaRPr lang="en-US" sz="1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006575328"/>
                  </a:ext>
                </a:extLst>
              </a:tr>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1215949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22470536"/>
                  </a:ext>
                </a:extLst>
              </a:tr>
              <a:tr h="288000">
                <a:tc gridSpan="2">
                  <a:txBody>
                    <a:bodyPr/>
                    <a:lstStyle/>
                    <a:p>
                      <a:endParaRPr lang="en-US" dirty="0"/>
                    </a:p>
                  </a:txBody>
                  <a:tcPr marL="0" marR="0" marT="0" marB="0">
                    <a:lnL w="76200" cap="flat" cmpd="sng" algn="ctr">
                      <a:no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tc>
                <a:extLst>
                  <a:ext uri="{0D108BD9-81ED-4DB2-BD59-A6C34878D82A}">
                    <a16:rowId xmlns:a16="http://schemas.microsoft.com/office/drawing/2014/main" val="1271587105"/>
                  </a:ext>
                </a:extLst>
              </a:tr>
              <a:tr h="288000">
                <a:tc gridSpan="2">
                  <a:txBody>
                    <a:bodyPr/>
                    <a:lstStyle/>
                    <a:p>
                      <a:endParaRPr lang="en-US" dirty="0"/>
                    </a:p>
                  </a:txBody>
                  <a:tcPr marL="0" marR="0" marT="0" marB="0">
                    <a:lnL w="76200"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5EC5D4"/>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A591BE"/>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D55200"/>
                    </a:solidFill>
                  </a:tcPr>
                </a:tc>
                <a:tc hMerge="1">
                  <a:txBody>
                    <a:bodyPr/>
                    <a:lstStyle/>
                    <a:p>
                      <a:endParaRPr lang="en-US"/>
                    </a:p>
                  </a:txBody>
                  <a:tcPr/>
                </a:tc>
                <a:extLst>
                  <a:ext uri="{0D108BD9-81ED-4DB2-BD59-A6C34878D82A}">
                    <a16:rowId xmlns:a16="http://schemas.microsoft.com/office/drawing/2014/main" val="123238233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68818685"/>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F7E16D"/>
                        </a:gs>
                        <a:gs pos="100000">
                          <a:srgbClr val="E0C223"/>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100000">
                          <a:srgbClr val="6AD6E5"/>
                        </a:gs>
                        <a:gs pos="0">
                          <a:srgbClr val="04ABC8"/>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AA98C3"/>
                        </a:gs>
                        <a:gs pos="100000">
                          <a:srgbClr val="6076BA"/>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C5CD59"/>
                        </a:gs>
                        <a:gs pos="100000">
                          <a:srgbClr val="9DA43C"/>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EB935C"/>
                        </a:gs>
                        <a:gs pos="35000">
                          <a:srgbClr val="D65200"/>
                        </a:gs>
                      </a:gsLst>
                      <a:lin ang="2700000" scaled="0"/>
                    </a:gradFill>
                  </a:tcPr>
                </a:tc>
                <a:tc hMerge="1">
                  <a:txBody>
                    <a:bodyPr/>
                    <a:lstStyle/>
                    <a:p>
                      <a:endParaRPr lang="en-US"/>
                    </a:p>
                  </a:txBody>
                  <a:tcPr/>
                </a:tc>
                <a:extLst>
                  <a:ext uri="{0D108BD9-81ED-4DB2-BD59-A6C34878D82A}">
                    <a16:rowId xmlns:a16="http://schemas.microsoft.com/office/drawing/2014/main" val="3795602441"/>
                  </a:ext>
                </a:extLst>
              </a:tr>
              <a:tr h="288000">
                <a:tc>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F7E16D"/>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AD6E5"/>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4ABC8"/>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AA98C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076BA"/>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9DA43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B935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65200"/>
                    </a:solidFill>
                  </a:tcPr>
                </a:tc>
                <a:extLst>
                  <a:ext uri="{0D108BD9-81ED-4DB2-BD59-A6C34878D82A}">
                    <a16:rowId xmlns:a16="http://schemas.microsoft.com/office/drawing/2014/main" val="2506871530"/>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250424333"/>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B4A3D"/>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F981A"/>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C640"/>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57C968"/>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2C963F"/>
                    </a:solidFill>
                  </a:tcPr>
                </a:tc>
                <a:tc hMerge="1">
                  <a:txBody>
                    <a:bodyPr/>
                    <a:lstStyle/>
                    <a:p>
                      <a:endParaRPr lang="en-US"/>
                    </a:p>
                  </a:txBody>
                  <a:tcPr/>
                </a:tc>
                <a:extLst>
                  <a:ext uri="{0D108BD9-81ED-4DB2-BD59-A6C34878D82A}">
                    <a16:rowId xmlns:a16="http://schemas.microsoft.com/office/drawing/2014/main" val="1289488421"/>
                  </a:ext>
                </a:extLst>
              </a:tr>
            </a:tbl>
          </a:graphicData>
        </a:graphic>
      </p:graphicFrame>
      <p:sp>
        <p:nvSpPr>
          <p:cNvPr id="5" name="TextBox 4">
            <a:hlinkClick r:id="rId23"/>
            <a:extLst>
              <a:ext uri="{FF2B5EF4-FFF2-40B4-BE49-F238E27FC236}">
                <a16:creationId xmlns:a16="http://schemas.microsoft.com/office/drawing/2014/main" id="{97451D23-9484-A5AC-6DE0-B05B1E0505F7}"/>
              </a:ext>
            </a:extLst>
          </p:cNvPr>
          <p:cNvSpPr txBox="1"/>
          <p:nvPr userDrawn="1"/>
        </p:nvSpPr>
        <p:spPr>
          <a:xfrm>
            <a:off x="12260945" y="4406201"/>
            <a:ext cx="1574597" cy="433196"/>
          </a:xfrm>
          <a:prstGeom prst="rect">
            <a:avLst/>
          </a:prstGeom>
          <a:noFill/>
        </p:spPr>
        <p:txBody>
          <a:bodyPr wrap="square" rtlCol="0" anchor="b">
            <a:spAutoFit/>
          </a:bodyPr>
          <a:lstStyle/>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1" i="0" u="none" strike="noStrike" kern="1200" cap="none" spc="0" normalizeH="0" baseline="0" noProof="0" dirty="0">
                <a:ln>
                  <a:noFill/>
                </a:ln>
                <a:solidFill>
                  <a:schemeClr val="tx1">
                    <a:lumMod val="60000"/>
                    <a:lumOff val="40000"/>
                  </a:schemeClr>
                </a:solidFill>
                <a:effectLst/>
                <a:uLnTx/>
                <a:uFillTx/>
                <a:latin typeface="Calibri Bold"/>
                <a:ea typeface="+mn-ea"/>
                <a:cs typeface="+mn-cs"/>
              </a:rPr>
              <a:t>Master template version: </a:t>
            </a:r>
          </a:p>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0" i="0" u="none" strike="noStrike" kern="1200" cap="none" spc="0" normalizeH="0" baseline="0" noProof="0" dirty="0">
                <a:ln>
                  <a:noFill/>
                </a:ln>
                <a:solidFill>
                  <a:schemeClr val="tx1">
                    <a:lumMod val="60000"/>
                    <a:lumOff val="40000"/>
                  </a:schemeClr>
                </a:solidFill>
                <a:effectLst/>
                <a:uLnTx/>
                <a:uFillTx/>
                <a:latin typeface="Calibri Regular"/>
                <a:ea typeface="+mn-ea"/>
                <a:cs typeface="+mn-cs"/>
              </a:rPr>
              <a:t>v20220729</a:t>
            </a:r>
            <a:endParaRPr lang="en-US" sz="1000" b="0" i="0" dirty="0">
              <a:solidFill>
                <a:schemeClr val="tx1">
                  <a:lumMod val="60000"/>
                  <a:lumOff val="40000"/>
                </a:schemeClr>
              </a:solidFill>
              <a:latin typeface="Calibri Regular"/>
            </a:endParaRPr>
          </a:p>
        </p:txBody>
      </p:sp>
      <p:sp>
        <p:nvSpPr>
          <p:cNvPr id="7" name="Rectangle 6">
            <a:extLst>
              <a:ext uri="{FF2B5EF4-FFF2-40B4-BE49-F238E27FC236}">
                <a16:creationId xmlns:a16="http://schemas.microsoft.com/office/drawing/2014/main" id="{499FC6F2-3923-4241-B710-1B30D0874A09}"/>
              </a:ext>
            </a:extLst>
          </p:cNvPr>
          <p:cNvSpPr/>
          <p:nvPr userDrawn="1"/>
        </p:nvSpPr>
        <p:spPr>
          <a:xfrm>
            <a:off x="0" y="-1"/>
            <a:ext cx="12192000" cy="6865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2F04000-FB3A-6842-9B07-0251B414D6E4}"/>
              </a:ext>
            </a:extLst>
          </p:cNvPr>
          <p:cNvSpPr/>
          <p:nvPr userDrawn="1"/>
        </p:nvSpPr>
        <p:spPr>
          <a:xfrm>
            <a:off x="1526401" y="0"/>
            <a:ext cx="10665600" cy="85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5B13F74-C0BA-034D-B21E-2C17337F1FA4}"/>
              </a:ext>
            </a:extLst>
          </p:cNvPr>
          <p:cNvSpPr>
            <a:spLocks noGrp="1"/>
          </p:cNvSpPr>
          <p:nvPr>
            <p:ph type="body" idx="1"/>
          </p:nvPr>
        </p:nvSpPr>
        <p:spPr>
          <a:xfrm>
            <a:off x="523798" y="1360359"/>
            <a:ext cx="11231962" cy="497173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a:extLst>
              <a:ext uri="{FF2B5EF4-FFF2-40B4-BE49-F238E27FC236}">
                <a16:creationId xmlns:a16="http://schemas.microsoft.com/office/drawing/2014/main" id="{DEB3B1D5-38F6-744A-845D-D4D4BFD82B47}"/>
              </a:ext>
            </a:extLst>
          </p:cNvPr>
          <p:cNvSpPr>
            <a:spLocks noGrp="1"/>
          </p:cNvSpPr>
          <p:nvPr>
            <p:ph type="title"/>
          </p:nvPr>
        </p:nvSpPr>
        <p:spPr>
          <a:xfrm>
            <a:off x="1936800" y="277200"/>
            <a:ext cx="9810000" cy="284400"/>
          </a:xfrm>
          <a:prstGeom prst="rect">
            <a:avLst/>
          </a:prstGeom>
        </p:spPr>
        <p:txBody>
          <a:bodyPr wrap="square" lIns="0" tIns="0" rIns="0" bIns="0" anchor="t">
            <a:noAutofit/>
          </a:bodyPr>
          <a:lstStyle/>
          <a:p>
            <a:pPr marL="228600" lvl="0" indent="-228600">
              <a:spcBef>
                <a:spcPts val="1000"/>
              </a:spcBef>
              <a:buFont typeface="Arial"/>
            </a:pPr>
            <a:r>
              <a:rPr lang="en-US"/>
              <a:t>Click to edit Master title style</a:t>
            </a:r>
            <a:endParaRPr lang="en-US" dirty="0"/>
          </a:p>
        </p:txBody>
      </p:sp>
      <p:sp>
        <p:nvSpPr>
          <p:cNvPr id="44" name="Slide Number Placeholder 5">
            <a:extLst>
              <a:ext uri="{FF2B5EF4-FFF2-40B4-BE49-F238E27FC236}">
                <a16:creationId xmlns:a16="http://schemas.microsoft.com/office/drawing/2014/main" id="{61D04E9C-E586-B24A-97EA-062E3E2A73A9}"/>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spAutoFit/>
          </a:bodyP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58" name="TextBox 57">
            <a:extLst>
              <a:ext uri="{FF2B5EF4-FFF2-40B4-BE49-F238E27FC236}">
                <a16:creationId xmlns:a16="http://schemas.microsoft.com/office/drawing/2014/main" id="{2068D9D8-6BDF-E84E-92C4-860CA2E281CA}"/>
              </a:ext>
            </a:extLst>
          </p:cNvPr>
          <p:cNvSpPr txBox="1"/>
          <p:nvPr userDrawn="1"/>
        </p:nvSpPr>
        <p:spPr>
          <a:xfrm>
            <a:off x="-1228363" y="-303006"/>
            <a:ext cx="1228362" cy="1658286"/>
          </a:xfrm>
          <a:prstGeom prst="rect">
            <a:avLst/>
          </a:prstGeom>
          <a:gradFill>
            <a:gsLst>
              <a:gs pos="53000">
                <a:schemeClr val="tx1">
                  <a:lumMod val="40000"/>
                  <a:lumOff val="60000"/>
                  <a:alpha val="0"/>
                </a:schemeClr>
              </a:gs>
              <a:gs pos="100000">
                <a:schemeClr val="tx1">
                  <a:lumMod val="40000"/>
                  <a:lumOff val="60000"/>
                  <a:alpha val="70000"/>
                </a:schemeClr>
              </a:gs>
            </a:gsLst>
            <a:lin ang="2400000" scaled="0"/>
          </a:gradFill>
        </p:spPr>
        <p:txBody>
          <a:bodyPr wrap="square" rtlCol="0" anchor="b">
            <a:noAutofit/>
          </a:bodyPr>
          <a:lstStyle/>
          <a:p>
            <a:pPr algn="l"/>
            <a:r>
              <a:rPr lang="en-US" sz="900" b="1" i="0" dirty="0">
                <a:solidFill>
                  <a:schemeClr val="tx1">
                    <a:alpha val="70000"/>
                  </a:schemeClr>
                </a:solidFill>
                <a:latin typeface="Calibri Bold"/>
              </a:rPr>
              <a:t>NO CONTENT HERE</a:t>
            </a:r>
          </a:p>
        </p:txBody>
      </p:sp>
      <p:sp>
        <p:nvSpPr>
          <p:cNvPr id="60" name="TextBox 59">
            <a:extLst>
              <a:ext uri="{FF2B5EF4-FFF2-40B4-BE49-F238E27FC236}">
                <a16:creationId xmlns:a16="http://schemas.microsoft.com/office/drawing/2014/main" id="{D66DECB5-D39A-5146-B4F8-F6AE03D6367F}"/>
              </a:ext>
            </a:extLst>
          </p:cNvPr>
          <p:cNvSpPr txBox="1"/>
          <p:nvPr userDrawn="1"/>
        </p:nvSpPr>
        <p:spPr>
          <a:xfrm>
            <a:off x="-301318" y="-372507"/>
            <a:ext cx="826141" cy="369332"/>
          </a:xfrm>
          <a:prstGeom prst="rect">
            <a:avLst/>
          </a:prstGeom>
          <a:gradFill>
            <a:gsLst>
              <a:gs pos="60000">
                <a:schemeClr val="tx1">
                  <a:lumMod val="40000"/>
                  <a:lumOff val="60000"/>
                  <a:alpha val="0"/>
                </a:schemeClr>
              </a:gs>
              <a:gs pos="100000">
                <a:schemeClr val="tx1">
                  <a:lumMod val="40000"/>
                  <a:lumOff val="60000"/>
                  <a:alpha val="70000"/>
                </a:schemeClr>
              </a:gs>
            </a:gsLst>
            <a:lin ang="30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80" name="Triangle 79">
            <a:extLst>
              <a:ext uri="{FF2B5EF4-FFF2-40B4-BE49-F238E27FC236}">
                <a16:creationId xmlns:a16="http://schemas.microsoft.com/office/drawing/2014/main" id="{F11C372E-FF74-1C46-AC9A-9C6FAC6B5901}"/>
              </a:ext>
            </a:extLst>
          </p:cNvPr>
          <p:cNvSpPr/>
          <p:nvPr userDrawn="1"/>
        </p:nvSpPr>
        <p:spPr>
          <a:xfrm rot="16200000">
            <a:off x="313381" y="-15883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a:extLst>
              <a:ext uri="{FF2B5EF4-FFF2-40B4-BE49-F238E27FC236}">
                <a16:creationId xmlns:a16="http://schemas.microsoft.com/office/drawing/2014/main" id="{C37BE910-150E-F547-AA99-B012E5B28DE1}"/>
              </a:ext>
            </a:extLst>
          </p:cNvPr>
          <p:cNvSpPr/>
          <p:nvPr userDrawn="1"/>
        </p:nvSpPr>
        <p:spPr>
          <a:xfrm>
            <a:off x="12191262" y="1535801"/>
            <a:ext cx="1644280" cy="360000"/>
          </a:xfrm>
          <a:custGeom>
            <a:avLst/>
            <a:gdLst>
              <a:gd name="connsiteX0" fmla="*/ 0 w 1644280"/>
              <a:gd name="connsiteY0" fmla="*/ 0 h 360000"/>
              <a:gd name="connsiteX1" fmla="*/ 1584279 w 1644280"/>
              <a:gd name="connsiteY1" fmla="*/ 0 h 360000"/>
              <a:gd name="connsiteX2" fmla="*/ 1644280 w 1644280"/>
              <a:gd name="connsiteY2" fmla="*/ 60001 h 360000"/>
              <a:gd name="connsiteX3" fmla="*/ 1644280 w 1644280"/>
              <a:gd name="connsiteY3" fmla="*/ 299999 h 360000"/>
              <a:gd name="connsiteX4" fmla="*/ 1584279 w 1644280"/>
              <a:gd name="connsiteY4" fmla="*/ 360000 h 360000"/>
              <a:gd name="connsiteX5" fmla="*/ 0 w 1644280"/>
              <a:gd name="connsiteY5" fmla="*/ 3600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4280" h="360000">
                <a:moveTo>
                  <a:pt x="0" y="0"/>
                </a:moveTo>
                <a:lnTo>
                  <a:pt x="1584279" y="0"/>
                </a:lnTo>
                <a:cubicBezTo>
                  <a:pt x="1617417" y="0"/>
                  <a:pt x="1644280" y="26863"/>
                  <a:pt x="1644280" y="60001"/>
                </a:cubicBezTo>
                <a:lnTo>
                  <a:pt x="1644280" y="299999"/>
                </a:lnTo>
                <a:cubicBezTo>
                  <a:pt x="1644280" y="333137"/>
                  <a:pt x="1617417" y="360000"/>
                  <a:pt x="1584279" y="360000"/>
                </a:cubicBezTo>
                <a:lnTo>
                  <a:pt x="0" y="360000"/>
                </a:lnTo>
                <a:close/>
              </a:path>
            </a:pathLst>
          </a:custGeom>
          <a:gradFill>
            <a:gsLst>
              <a:gs pos="100000">
                <a:schemeClr val="accent1">
                  <a:alpha val="85000"/>
                </a:schemeClr>
              </a:gs>
              <a:gs pos="4000">
                <a:schemeClr val="accent1">
                  <a:alpha val="70000"/>
                </a:schemeClr>
              </a:gs>
              <a:gs pos="0">
                <a:srgbClr val="17323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rtlCol="0" anchor="ctr">
            <a:noAutofit/>
          </a:bodyPr>
          <a:lstStyle/>
          <a:p>
            <a:pPr lvl="0"/>
            <a:r>
              <a:rPr lang="en-US" sz="1000" b="1" i="0" dirty="0">
                <a:solidFill>
                  <a:schemeClr val="bg1"/>
                </a:solidFill>
                <a:latin typeface="Calibri Bold"/>
              </a:rPr>
              <a:t>SIG COLOR </a:t>
            </a:r>
            <a:r>
              <a:rPr lang="en-US" sz="1000" b="0" i="0" dirty="0">
                <a:solidFill>
                  <a:schemeClr val="bg1"/>
                </a:solidFill>
                <a:latin typeface="Calibri Bold"/>
              </a:rPr>
              <a:t>PALETTE</a:t>
            </a:r>
          </a:p>
        </p:txBody>
      </p:sp>
      <p:sp>
        <p:nvSpPr>
          <p:cNvPr id="87" name="TextBox 86">
            <a:extLst>
              <a:ext uri="{FF2B5EF4-FFF2-40B4-BE49-F238E27FC236}">
                <a16:creationId xmlns:a16="http://schemas.microsoft.com/office/drawing/2014/main" id="{20CBF917-BBFA-154F-AE49-00C72A97DC4D}"/>
              </a:ext>
            </a:extLst>
          </p:cNvPr>
          <p:cNvSpPr txBox="1"/>
          <p:nvPr userDrawn="1"/>
        </p:nvSpPr>
        <p:spPr>
          <a:xfrm>
            <a:off x="12261348" y="3358336"/>
            <a:ext cx="1432427" cy="268253"/>
          </a:xfrm>
          <a:prstGeom prst="rect">
            <a:avLst/>
          </a:prstGeom>
          <a:noFill/>
          <a:effectLst/>
        </p:spPr>
        <p:txBody>
          <a:bodyPr wrap="square" rtlCol="0" anchor="ctr">
            <a:noAutofit/>
          </a:bodyPr>
          <a:lstStyle/>
          <a:p>
            <a:pPr algn="l"/>
            <a:r>
              <a:rPr lang="en-US" sz="1000" b="1" i="0">
                <a:solidFill>
                  <a:schemeClr val="bg1"/>
                </a:solidFill>
                <a:latin typeface="Calibri Bold"/>
              </a:rPr>
              <a:t>Gradients</a:t>
            </a:r>
            <a:endParaRPr lang="en-US" sz="1000" b="1" i="0" dirty="0">
              <a:solidFill>
                <a:schemeClr val="bg1"/>
              </a:solidFill>
              <a:latin typeface="Calibri Bold"/>
            </a:endParaRPr>
          </a:p>
        </p:txBody>
      </p:sp>
      <p:sp>
        <p:nvSpPr>
          <p:cNvPr id="88" name="TextBox 87">
            <a:extLst>
              <a:ext uri="{FF2B5EF4-FFF2-40B4-BE49-F238E27FC236}">
                <a16:creationId xmlns:a16="http://schemas.microsoft.com/office/drawing/2014/main" id="{D3190199-C1C2-0549-B59C-931BCAB1B18A}"/>
              </a:ext>
            </a:extLst>
          </p:cNvPr>
          <p:cNvSpPr txBox="1"/>
          <p:nvPr userDrawn="1"/>
        </p:nvSpPr>
        <p:spPr>
          <a:xfrm>
            <a:off x="12261350" y="1990137"/>
            <a:ext cx="777584" cy="276999"/>
          </a:xfrm>
          <a:prstGeom prst="rect">
            <a:avLst/>
          </a:prstGeom>
          <a:noFill/>
          <a:effectLst/>
        </p:spPr>
        <p:txBody>
          <a:bodyPr wrap="square" rtlCol="0" anchor="ctr">
            <a:noAutofit/>
          </a:bodyPr>
          <a:lstStyle/>
          <a:p>
            <a:pPr algn="l"/>
            <a:r>
              <a:rPr lang="en-US" sz="1000" b="1" i="0">
                <a:solidFill>
                  <a:schemeClr val="bg1"/>
                </a:solidFill>
                <a:latin typeface="Calibri Bold"/>
              </a:rPr>
              <a:t>Grey tones</a:t>
            </a:r>
            <a:endParaRPr lang="en-US" sz="1000" b="1" i="0" dirty="0">
              <a:solidFill>
                <a:schemeClr val="bg1"/>
              </a:solidFill>
              <a:latin typeface="Calibri Bold"/>
            </a:endParaRPr>
          </a:p>
        </p:txBody>
      </p:sp>
      <p:sp>
        <p:nvSpPr>
          <p:cNvPr id="89" name="TextBox 88">
            <a:extLst>
              <a:ext uri="{FF2B5EF4-FFF2-40B4-BE49-F238E27FC236}">
                <a16:creationId xmlns:a16="http://schemas.microsoft.com/office/drawing/2014/main" id="{0A2C8420-18BB-7B4C-A8CE-24531816B381}"/>
              </a:ext>
            </a:extLst>
          </p:cNvPr>
          <p:cNvSpPr txBox="1"/>
          <p:nvPr userDrawn="1"/>
        </p:nvSpPr>
        <p:spPr>
          <a:xfrm>
            <a:off x="12255293" y="2341826"/>
            <a:ext cx="1914733" cy="276999"/>
          </a:xfrm>
          <a:prstGeom prst="rect">
            <a:avLst/>
          </a:prstGeom>
          <a:noFill/>
          <a:effectLst/>
        </p:spPr>
        <p:txBody>
          <a:bodyPr wrap="square" rtlCol="0" anchor="ctr">
            <a:noAutofit/>
          </a:bodyPr>
          <a:lstStyle/>
          <a:p>
            <a:pPr algn="l"/>
            <a:r>
              <a:rPr lang="en-US" sz="1000" b="1" i="0">
                <a:solidFill>
                  <a:schemeClr val="bg1"/>
                </a:solidFill>
                <a:latin typeface="Calibri Bold"/>
              </a:rPr>
              <a:t>Text colors light bg</a:t>
            </a:r>
            <a:endParaRPr lang="en-US" sz="1000" b="1" i="0" dirty="0">
              <a:solidFill>
                <a:schemeClr val="bg1"/>
              </a:solidFill>
              <a:latin typeface="Calibri Bold"/>
            </a:endParaRPr>
          </a:p>
        </p:txBody>
      </p:sp>
      <p:sp>
        <p:nvSpPr>
          <p:cNvPr id="90" name="TextBox 89">
            <a:extLst>
              <a:ext uri="{FF2B5EF4-FFF2-40B4-BE49-F238E27FC236}">
                <a16:creationId xmlns:a16="http://schemas.microsoft.com/office/drawing/2014/main" id="{C0C230F0-D526-6C4F-9E43-2F708FEF06D1}"/>
              </a:ext>
            </a:extLst>
          </p:cNvPr>
          <p:cNvSpPr txBox="1"/>
          <p:nvPr userDrawn="1"/>
        </p:nvSpPr>
        <p:spPr>
          <a:xfrm>
            <a:off x="12255293" y="2703535"/>
            <a:ext cx="1478852" cy="276999"/>
          </a:xfrm>
          <a:prstGeom prst="rect">
            <a:avLst/>
          </a:prstGeom>
          <a:noFill/>
          <a:effectLst/>
        </p:spPr>
        <p:txBody>
          <a:bodyPr wrap="square" rtlCol="0" anchor="ctr">
            <a:noAutofit/>
          </a:bodyPr>
          <a:lstStyle/>
          <a:p>
            <a:pPr algn="l"/>
            <a:r>
              <a:rPr lang="en-US" sz="1000" b="1" i="0">
                <a:solidFill>
                  <a:schemeClr val="bg1"/>
                </a:solidFill>
                <a:latin typeface="Calibri Bold"/>
              </a:rPr>
              <a:t>Adjusted PPT colors</a:t>
            </a:r>
            <a:endParaRPr lang="en-US" sz="1000" b="1" i="0" dirty="0">
              <a:solidFill>
                <a:schemeClr val="bg1"/>
              </a:solidFill>
              <a:latin typeface="Calibri Bold"/>
            </a:endParaRPr>
          </a:p>
        </p:txBody>
      </p:sp>
      <p:sp>
        <p:nvSpPr>
          <p:cNvPr id="91" name="TextBox 90">
            <a:extLst>
              <a:ext uri="{FF2B5EF4-FFF2-40B4-BE49-F238E27FC236}">
                <a16:creationId xmlns:a16="http://schemas.microsoft.com/office/drawing/2014/main" id="{266F376A-0B7A-B448-B37D-0C09B74FA9CF}"/>
              </a:ext>
            </a:extLst>
          </p:cNvPr>
          <p:cNvSpPr txBox="1"/>
          <p:nvPr userDrawn="1"/>
        </p:nvSpPr>
        <p:spPr>
          <a:xfrm>
            <a:off x="12299254" y="2974539"/>
            <a:ext cx="1316722" cy="276999"/>
          </a:xfrm>
          <a:prstGeom prst="rect">
            <a:avLst/>
          </a:prstGeom>
          <a:noFill/>
          <a:effectLst/>
        </p:spPr>
        <p:txBody>
          <a:bodyPr wrap="square" rtlCol="0" anchor="ctr">
            <a:noAutofit/>
          </a:bodyPr>
          <a:lstStyle/>
          <a:p>
            <a:pPr algn="l"/>
            <a:r>
              <a:rPr lang="en-US" sz="1000" b="1" i="0">
                <a:solidFill>
                  <a:schemeClr val="bg1"/>
                </a:solidFill>
                <a:latin typeface="Calibri Bold"/>
              </a:rPr>
              <a:t>Default SIG colors</a:t>
            </a:r>
            <a:endParaRPr lang="en-US" sz="1000" b="1" i="0" dirty="0">
              <a:solidFill>
                <a:schemeClr val="bg1"/>
              </a:solidFill>
              <a:latin typeface="Calibri Bold"/>
            </a:endParaRPr>
          </a:p>
        </p:txBody>
      </p:sp>
      <p:sp>
        <p:nvSpPr>
          <p:cNvPr id="92" name="TextBox 91">
            <a:extLst>
              <a:ext uri="{FF2B5EF4-FFF2-40B4-BE49-F238E27FC236}">
                <a16:creationId xmlns:a16="http://schemas.microsoft.com/office/drawing/2014/main" id="{F446E0B7-64D4-2F4F-AD07-A36525F701FD}"/>
              </a:ext>
            </a:extLst>
          </p:cNvPr>
          <p:cNvSpPr txBox="1"/>
          <p:nvPr userDrawn="1"/>
        </p:nvSpPr>
        <p:spPr>
          <a:xfrm>
            <a:off x="12255294" y="4008901"/>
            <a:ext cx="1003261" cy="276999"/>
          </a:xfrm>
          <a:prstGeom prst="rect">
            <a:avLst/>
          </a:prstGeom>
          <a:noFill/>
          <a:effectLst/>
        </p:spPr>
        <p:txBody>
          <a:bodyPr wrap="square" rtlCol="0" anchor="ctr">
            <a:noAutofit/>
          </a:bodyPr>
          <a:lstStyle/>
          <a:p>
            <a:pPr algn="l"/>
            <a:r>
              <a:rPr lang="en-US" sz="1000" b="1" i="0" dirty="0">
                <a:solidFill>
                  <a:schemeClr val="bg1"/>
                </a:solidFill>
                <a:latin typeface="Calibri Bold"/>
              </a:rPr>
              <a:t>Signal colors</a:t>
            </a:r>
          </a:p>
        </p:txBody>
      </p:sp>
      <p:sp>
        <p:nvSpPr>
          <p:cNvPr id="94" name="Triangle 93">
            <a:extLst>
              <a:ext uri="{FF2B5EF4-FFF2-40B4-BE49-F238E27FC236}">
                <a16:creationId xmlns:a16="http://schemas.microsoft.com/office/drawing/2014/main" id="{95EA91EB-DF88-DC4C-8867-A6E89E2C68C6}"/>
              </a:ext>
            </a:extLst>
          </p:cNvPr>
          <p:cNvSpPr/>
          <p:nvPr userDrawn="1"/>
        </p:nvSpPr>
        <p:spPr>
          <a:xfrm>
            <a:off x="-178692"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23730BB1-9B79-EB43-8C9B-DD4E1F8DAD52}"/>
              </a:ext>
            </a:extLst>
          </p:cNvPr>
          <p:cNvCxnSpPr>
            <a:cxnSpLocks/>
          </p:cNvCxnSpPr>
          <p:nvPr userDrawn="1"/>
        </p:nvCxnSpPr>
        <p:spPr>
          <a:xfrm>
            <a:off x="517893" y="-299831"/>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F3CBACC-10D2-674D-8DF2-97BE380A1038}"/>
              </a:ext>
            </a:extLst>
          </p:cNvPr>
          <p:cNvCxnSpPr>
            <a:cxnSpLocks/>
          </p:cNvCxnSpPr>
          <p:nvPr userDrawn="1"/>
        </p:nvCxnSpPr>
        <p:spPr>
          <a:xfrm flipH="1">
            <a:off x="-1179871" y="1352986"/>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8AB2E3C-062E-554B-991E-0F04B3480EAB}"/>
              </a:ext>
            </a:extLst>
          </p:cNvPr>
          <p:cNvSpPr txBox="1"/>
          <p:nvPr userDrawn="1"/>
        </p:nvSpPr>
        <p:spPr>
          <a:xfrm>
            <a:off x="-1228363" y="6332096"/>
            <a:ext cx="1228362" cy="533854"/>
          </a:xfrm>
          <a:prstGeom prst="rect">
            <a:avLst/>
          </a:prstGeom>
          <a:gradFill>
            <a:gsLst>
              <a:gs pos="56000">
                <a:schemeClr val="tx1">
                  <a:lumMod val="40000"/>
                  <a:lumOff val="60000"/>
                  <a:alpha val="0"/>
                </a:schemeClr>
              </a:gs>
              <a:gs pos="100000">
                <a:schemeClr val="tx1">
                  <a:lumMod val="40000"/>
                  <a:lumOff val="60000"/>
                  <a:alpha val="70000"/>
                </a:schemeClr>
              </a:gs>
            </a:gsLst>
            <a:lin ang="18000000" scaled="0"/>
          </a:gradFill>
        </p:spPr>
        <p:txBody>
          <a:bodyPr wrap="square" rtlCol="0" anchor="t">
            <a:noAutofit/>
          </a:bodyPr>
          <a:lstStyle/>
          <a:p>
            <a:pPr algn="l"/>
            <a:r>
              <a:rPr lang="en-US" sz="900" b="1" i="0" dirty="0">
                <a:solidFill>
                  <a:schemeClr val="tx1">
                    <a:alpha val="70000"/>
                  </a:schemeClr>
                </a:solidFill>
                <a:latin typeface="Calibri Bold"/>
              </a:rPr>
              <a:t>NO CONTENT HERE</a:t>
            </a:r>
          </a:p>
        </p:txBody>
      </p:sp>
      <p:sp>
        <p:nvSpPr>
          <p:cNvPr id="98" name="Triangle 97">
            <a:extLst>
              <a:ext uri="{FF2B5EF4-FFF2-40B4-BE49-F238E27FC236}">
                <a16:creationId xmlns:a16="http://schemas.microsoft.com/office/drawing/2014/main" id="{11579231-7E59-274F-85B7-5EF4619636F1}"/>
              </a:ext>
            </a:extLst>
          </p:cNvPr>
          <p:cNvSpPr/>
          <p:nvPr userDrawn="1"/>
        </p:nvSpPr>
        <p:spPr>
          <a:xfrm flipV="1">
            <a:off x="-178692"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45E706FE-9CC7-DB4A-94D2-5B4F0983B282}"/>
              </a:ext>
            </a:extLst>
          </p:cNvPr>
          <p:cNvCxnSpPr>
            <a:cxnSpLocks/>
          </p:cNvCxnSpPr>
          <p:nvPr userDrawn="1"/>
        </p:nvCxnSpPr>
        <p:spPr>
          <a:xfrm flipH="1">
            <a:off x="-1179871" y="6336930"/>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2D8030A-24DD-F24C-B561-91D005086F32}"/>
              </a:ext>
            </a:extLst>
          </p:cNvPr>
          <p:cNvSpPr txBox="1"/>
          <p:nvPr userDrawn="1"/>
        </p:nvSpPr>
        <p:spPr>
          <a:xfrm>
            <a:off x="-301318" y="6865950"/>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89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01" name="Triangle 100">
            <a:extLst>
              <a:ext uri="{FF2B5EF4-FFF2-40B4-BE49-F238E27FC236}">
                <a16:creationId xmlns:a16="http://schemas.microsoft.com/office/drawing/2014/main" id="{FAF50A31-8A21-194A-AACD-F93E3F7DDBA2}"/>
              </a:ext>
            </a:extLst>
          </p:cNvPr>
          <p:cNvSpPr/>
          <p:nvPr userDrawn="1"/>
        </p:nvSpPr>
        <p:spPr>
          <a:xfrm rot="16200000">
            <a:off x="313381" y="7083822"/>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EA568D93-8F76-1F47-8432-E5BA84BD883F}"/>
              </a:ext>
            </a:extLst>
          </p:cNvPr>
          <p:cNvCxnSpPr>
            <a:cxnSpLocks/>
          </p:cNvCxnSpPr>
          <p:nvPr userDrawn="1"/>
        </p:nvCxnSpPr>
        <p:spPr>
          <a:xfrm>
            <a:off x="517893" y="68876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A5E9F19-F0DD-8D49-906A-3B4B9F498BE0}"/>
              </a:ext>
            </a:extLst>
          </p:cNvPr>
          <p:cNvSpPr txBox="1"/>
          <p:nvPr userDrawn="1"/>
        </p:nvSpPr>
        <p:spPr>
          <a:xfrm>
            <a:off x="12197109" y="-7624"/>
            <a:ext cx="1256301" cy="1362904"/>
          </a:xfrm>
          <a:prstGeom prst="rect">
            <a:avLst/>
          </a:prstGeom>
          <a:gradFill>
            <a:gsLst>
              <a:gs pos="53000">
                <a:schemeClr val="tx1">
                  <a:lumMod val="40000"/>
                  <a:lumOff val="60000"/>
                  <a:alpha val="0"/>
                </a:schemeClr>
              </a:gs>
              <a:gs pos="100000">
                <a:schemeClr val="tx1">
                  <a:lumMod val="40000"/>
                  <a:lumOff val="60000"/>
                  <a:alpha val="70000"/>
                </a:schemeClr>
              </a:gs>
            </a:gsLst>
            <a:lin ang="8400000" scaled="0"/>
          </a:gradFill>
        </p:spPr>
        <p:txBody>
          <a:bodyPr wrap="square" rtlCol="0" anchor="b">
            <a:noAutofit/>
          </a:bodyPr>
          <a:lstStyle/>
          <a:p>
            <a:pPr algn="l"/>
            <a:r>
              <a:rPr lang="en-US" sz="900" b="1" i="0" dirty="0">
                <a:solidFill>
                  <a:schemeClr val="tx1">
                    <a:alpha val="70000"/>
                  </a:schemeClr>
                </a:solidFill>
                <a:latin typeface="Calibri Bold"/>
              </a:rPr>
              <a:t>      NO CONTENT HERE</a:t>
            </a:r>
          </a:p>
        </p:txBody>
      </p:sp>
      <p:sp>
        <p:nvSpPr>
          <p:cNvPr id="104" name="Triangle 103">
            <a:extLst>
              <a:ext uri="{FF2B5EF4-FFF2-40B4-BE49-F238E27FC236}">
                <a16:creationId xmlns:a16="http://schemas.microsoft.com/office/drawing/2014/main" id="{26D0B294-32A3-6E48-A0F8-F348E1C5475D}"/>
              </a:ext>
            </a:extLst>
          </p:cNvPr>
          <p:cNvSpPr/>
          <p:nvPr userDrawn="1"/>
        </p:nvSpPr>
        <p:spPr>
          <a:xfrm>
            <a:off x="12278571"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25C59B47-1A1E-E048-B3C7-1674CBF00BA4}"/>
              </a:ext>
            </a:extLst>
          </p:cNvPr>
          <p:cNvCxnSpPr>
            <a:cxnSpLocks/>
          </p:cNvCxnSpPr>
          <p:nvPr userDrawn="1"/>
        </p:nvCxnSpPr>
        <p:spPr>
          <a:xfrm flipH="1">
            <a:off x="12206176" y="1352986"/>
            <a:ext cx="1141114" cy="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1C1F5FB-91A2-734D-A19C-C1FBD5BA6428}"/>
              </a:ext>
            </a:extLst>
          </p:cNvPr>
          <p:cNvSpPr txBox="1"/>
          <p:nvPr userDrawn="1"/>
        </p:nvSpPr>
        <p:spPr>
          <a:xfrm>
            <a:off x="12197109" y="6332096"/>
            <a:ext cx="1256301" cy="533854"/>
          </a:xfrm>
          <a:prstGeom prst="rect">
            <a:avLst/>
          </a:prstGeom>
          <a:gradFill>
            <a:gsLst>
              <a:gs pos="56000">
                <a:schemeClr val="tx1">
                  <a:lumMod val="40000"/>
                  <a:lumOff val="60000"/>
                  <a:alpha val="0"/>
                </a:schemeClr>
              </a:gs>
              <a:gs pos="100000">
                <a:schemeClr val="tx1">
                  <a:lumMod val="40000"/>
                  <a:lumOff val="60000"/>
                  <a:alpha val="70000"/>
                </a:schemeClr>
              </a:gs>
            </a:gsLst>
            <a:lin ang="14400000" scaled="0"/>
          </a:gradFill>
        </p:spPr>
        <p:txBody>
          <a:bodyPr wrap="square" rtlCol="0" anchor="t">
            <a:noAutofit/>
          </a:bodyPr>
          <a:lstStyle/>
          <a:p>
            <a:pPr algn="l"/>
            <a:r>
              <a:rPr lang="en-US" sz="900" b="1" i="0" dirty="0">
                <a:solidFill>
                  <a:schemeClr val="tx1">
                    <a:alpha val="70000"/>
                  </a:schemeClr>
                </a:solidFill>
                <a:latin typeface="Calibri Bold"/>
              </a:rPr>
              <a:t>      NO CONTENT HERE</a:t>
            </a:r>
          </a:p>
        </p:txBody>
      </p:sp>
      <p:sp>
        <p:nvSpPr>
          <p:cNvPr id="107" name="Triangle 106">
            <a:extLst>
              <a:ext uri="{FF2B5EF4-FFF2-40B4-BE49-F238E27FC236}">
                <a16:creationId xmlns:a16="http://schemas.microsoft.com/office/drawing/2014/main" id="{DE0C5951-F714-9C44-8682-C724B5FE1100}"/>
              </a:ext>
            </a:extLst>
          </p:cNvPr>
          <p:cNvSpPr/>
          <p:nvPr userDrawn="1"/>
        </p:nvSpPr>
        <p:spPr>
          <a:xfrm flipV="1">
            <a:off x="12278571"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1B6EB480-EA98-0A40-89A3-61F487FE4C85}"/>
              </a:ext>
            </a:extLst>
          </p:cNvPr>
          <p:cNvCxnSpPr>
            <a:cxnSpLocks/>
          </p:cNvCxnSpPr>
          <p:nvPr userDrawn="1"/>
        </p:nvCxnSpPr>
        <p:spPr>
          <a:xfrm flipH="1">
            <a:off x="12206176" y="6329115"/>
            <a:ext cx="113374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D8FDB07-3CA8-1B45-A406-77809CF8B74B}"/>
              </a:ext>
            </a:extLst>
          </p:cNvPr>
          <p:cNvSpPr txBox="1"/>
          <p:nvPr userDrawn="1"/>
        </p:nvSpPr>
        <p:spPr>
          <a:xfrm>
            <a:off x="11753369" y="-369332"/>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84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0" name="Triangle 109">
            <a:extLst>
              <a:ext uri="{FF2B5EF4-FFF2-40B4-BE49-F238E27FC236}">
                <a16:creationId xmlns:a16="http://schemas.microsoft.com/office/drawing/2014/main" id="{3B56AC1A-0522-8447-B54E-A3B921BE61CA}"/>
              </a:ext>
            </a:extLst>
          </p:cNvPr>
          <p:cNvSpPr/>
          <p:nvPr userDrawn="1"/>
        </p:nvSpPr>
        <p:spPr>
          <a:xfrm rot="5400000" flipH="1">
            <a:off x="11831127" y="-158835"/>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297B4272-1DA3-CD44-8357-76391CEA3A5F}"/>
              </a:ext>
            </a:extLst>
          </p:cNvPr>
          <p:cNvCxnSpPr>
            <a:cxnSpLocks/>
          </p:cNvCxnSpPr>
          <p:nvPr userDrawn="1"/>
        </p:nvCxnSpPr>
        <p:spPr>
          <a:xfrm>
            <a:off x="11748091" y="-303006"/>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38127C6C-4883-104A-B1C6-B43ADDFA08D8}"/>
              </a:ext>
            </a:extLst>
          </p:cNvPr>
          <p:cNvSpPr txBox="1"/>
          <p:nvPr userDrawn="1"/>
        </p:nvSpPr>
        <p:spPr>
          <a:xfrm>
            <a:off x="11753369" y="6873324"/>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32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3" name="Triangle 112">
            <a:extLst>
              <a:ext uri="{FF2B5EF4-FFF2-40B4-BE49-F238E27FC236}">
                <a16:creationId xmlns:a16="http://schemas.microsoft.com/office/drawing/2014/main" id="{5E23F091-2253-9A46-A773-B6E33A4E19DA}"/>
              </a:ext>
            </a:extLst>
          </p:cNvPr>
          <p:cNvSpPr/>
          <p:nvPr userDrawn="1"/>
        </p:nvSpPr>
        <p:spPr>
          <a:xfrm rot="5400000" flipH="1">
            <a:off x="11831127" y="7083821"/>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ED939B88-4AB8-874C-A524-9CF7AB4C7AE2}"/>
              </a:ext>
            </a:extLst>
          </p:cNvPr>
          <p:cNvCxnSpPr>
            <a:cxnSpLocks/>
          </p:cNvCxnSpPr>
          <p:nvPr userDrawn="1"/>
        </p:nvCxnSpPr>
        <p:spPr>
          <a:xfrm>
            <a:off x="11748091" y="68749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7808"/>
      </p:ext>
    </p:extLst>
  </p:cSld>
  <p:clrMap bg1="lt1" tx1="dk1" bg2="lt2" tx2="dk2" accent1="accent1" accent2="accent2" accent3="accent3" accent4="accent4" accent5="accent5" accent6="accent6" hlink="hlink" folHlink="folHlink"/>
  <p:sldLayoutIdLst>
    <p:sldLayoutId id="2147483703" r:id="rId1"/>
    <p:sldLayoutId id="2147483662" r:id="rId2"/>
    <p:sldLayoutId id="2147483673" r:id="rId3"/>
    <p:sldLayoutId id="2147483713" r:id="rId4"/>
    <p:sldLayoutId id="2147483714" r:id="rId5"/>
    <p:sldLayoutId id="2147483668" r:id="rId6"/>
    <p:sldLayoutId id="2147483720" r:id="rId7"/>
    <p:sldLayoutId id="2147483719" r:id="rId8"/>
    <p:sldLayoutId id="2147483661" r:id="rId9"/>
    <p:sldLayoutId id="2147483664" r:id="rId10"/>
    <p:sldLayoutId id="2147483692" r:id="rId11"/>
    <p:sldLayoutId id="2147483693" r:id="rId12"/>
    <p:sldLayoutId id="2147483690" r:id="rId13"/>
    <p:sldLayoutId id="2147483691" r:id="rId14"/>
    <p:sldLayoutId id="2147483697" r:id="rId15"/>
    <p:sldLayoutId id="2147483715" r:id="rId16"/>
    <p:sldLayoutId id="2147483717" r:id="rId17"/>
    <p:sldLayoutId id="2147483704" r:id="rId18"/>
    <p:sldLayoutId id="2147483724" r:id="rId19"/>
    <p:sldLayoutId id="2147483726" r:id="rId20"/>
    <p:sldLayoutId id="2147483727" r:id="rId21"/>
  </p:sldLayoutIdLst>
  <p:hf hdr="0" dt="0"/>
  <p:txStyles>
    <p:titleStyle>
      <a:lvl1pPr algn="l" defTabSz="914400" rtl="0" eaLnBrk="1" latinLnBrk="0" hangingPunct="1">
        <a:lnSpc>
          <a:spcPct val="90000"/>
        </a:lnSpc>
        <a:spcBef>
          <a:spcPct val="0"/>
        </a:spcBef>
        <a:buNone/>
        <a:defRPr lang="en-US" sz="2000" b="1" kern="1200" spc="-10" smtClean="0">
          <a:solidFill>
            <a:schemeClr val="tx2"/>
          </a:solidFill>
          <a:latin typeface="+mn-lt"/>
          <a:ea typeface="+mn-ea"/>
          <a:cs typeface="+mn-cs"/>
        </a:defRPr>
      </a:lvl1pPr>
    </p:titleStyle>
    <p:body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51" userDrawn="1">
          <p15:clr>
            <a:srgbClr val="F26B43"/>
          </p15:clr>
        </p15:guide>
        <p15:guide id="2" pos="32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9.tiff"/><Relationship Id="rId5" Type="http://schemas.openxmlformats.org/officeDocument/2006/relationships/chart" Target="../charts/chart3.xml"/><Relationship Id="rId6" Type="http://schemas.openxmlformats.org/officeDocument/2006/relationships/image" Target="../media/image2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chart" Target="../charts/chart4.xml"/><Relationship Id="rId3"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6C553A6-C217-8C4D-9A6D-8D0D48D4D708}"/>
              </a:ext>
            </a:extLst>
          </p:cNvPr>
          <p:cNvSpPr>
            <a:spLocks noGrp="1"/>
          </p:cNvSpPr>
          <p:nvPr>
            <p:ph type="body" sz="quarter" idx="13"/>
          </p:nvPr>
        </p:nvSpPr>
        <p:spPr/>
        <p:txBody>
          <a:bodyPr/>
          <a:lstStyle/>
          <a:p>
            <a:r>
              <a:rPr lang="en-US" dirty="0"/>
              <a:t>Software Quality Report on Twitter Algorithm</a:t>
            </a:r>
            <a:endParaRPr lang="en-US" dirty="0"/>
          </a:p>
        </p:txBody>
      </p:sp>
      <p:sp>
        <p:nvSpPr>
          <p:cNvPr id="7" name="Text Placeholder 6">
            <a:extLst>
              <a:ext uri="{FF2B5EF4-FFF2-40B4-BE49-F238E27FC236}">
                <a16:creationId xmlns:a16="http://schemas.microsoft.com/office/drawing/2014/main" id="{31FE993F-25A4-CA1C-44DD-67230D2F26A6}"/>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99FC6248-201F-1144-8C5C-E4B4C27EF42F}"/>
              </a:ext>
            </a:extLst>
          </p:cNvPr>
          <p:cNvSpPr>
            <a:spLocks noGrp="1"/>
          </p:cNvSpPr>
          <p:nvPr>
            <p:ph type="body" sz="quarter" idx="4294967295"/>
          </p:nvPr>
        </p:nvSpPr>
        <p:spPr>
          <a:xfrm>
            <a:off x="3636000" y="4119279"/>
            <a:ext cx="1450572" cy="215444"/>
          </a:xfrm>
        </p:spPr>
        <p:txBody>
          <a:bodyPr>
            <a:normAutofit fontScale="40000" lnSpcReduction="20000"/>
          </a:bodyPr>
          <a:lstStyle/>
          <a:p>
            <a:r>
              <a:rPr lang="en-US" dirty="0"/>
              <a:t>Software Improvement Group</a:t>
            </a:r>
          </a:p>
        </p:txBody>
      </p:sp>
      <p:sp>
        <p:nvSpPr>
          <p:cNvPr id="6" name="Text Placeholder 5">
            <a:extLst>
              <a:ext uri="{FF2B5EF4-FFF2-40B4-BE49-F238E27FC236}">
                <a16:creationId xmlns:a16="http://schemas.microsoft.com/office/drawing/2014/main" id="{97EB27F3-0AC4-E148-A0B1-7E0851BF0D30}"/>
              </a:ext>
            </a:extLst>
          </p:cNvPr>
          <p:cNvSpPr>
            <a:spLocks noGrp="1"/>
          </p:cNvSpPr>
          <p:nvPr>
            <p:ph type="body" sz="quarter" idx="16"/>
          </p:nvPr>
        </p:nvSpPr>
        <p:spPr>
          <a:xfrm>
            <a:off x="11722244" y="6525935"/>
            <a:ext cx="64" cy="257763"/>
          </a:xfrm>
        </p:spPr>
        <p:txBody>
          <a:bodyPr/>
          <a:lstStyle/>
          <a:p>
            <a:endParaRPr lang="en-US" dirty="0"/>
          </a:p>
        </p:txBody>
      </p:sp>
      <p:sp>
        <p:nvSpPr>
          <p:cNvPr id="10" name="Text Placeholder 9">
            <a:extLst>
              <a:ext uri="{FF2B5EF4-FFF2-40B4-BE49-F238E27FC236}">
                <a16:creationId xmlns:a16="http://schemas.microsoft.com/office/drawing/2014/main" id="{ED10CA19-199D-DB48-2F97-A61E7A0CD1A8}"/>
              </a:ext>
            </a:extLst>
          </p:cNvPr>
          <p:cNvSpPr>
            <a:spLocks noGrp="1"/>
          </p:cNvSpPr>
          <p:nvPr>
            <p:ph type="body" sz="quarter" idx="4294967295"/>
          </p:nvPr>
        </p:nvSpPr>
        <p:spPr>
          <a:xfrm>
            <a:off x="4629355" y="6536558"/>
            <a:ext cx="2391680" cy="247948"/>
          </a:xfrm>
        </p:spPr>
        <p:txBody>
          <a:bodyPr>
            <a:normAutofit fontScale="62500" lnSpcReduction="20000"/>
          </a:bodyPr>
          <a:lstStyle/>
          <a:p>
            <a:endParaRPr lang="en-US"/>
          </a:p>
        </p:txBody>
      </p:sp>
    </p:spTree>
    <p:extLst>
      <p:ext uri="{BB962C8B-B14F-4D97-AF65-F5344CB8AC3E}">
        <p14:creationId xmlns:p14="http://schemas.microsoft.com/office/powerpoint/2010/main" val="378091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4AF23F-0AD1-0347-BF7F-1B20660C75EF}"/>
              </a:ext>
            </a:extLst>
          </p:cNvPr>
          <p:cNvSpPr>
            <a:spLocks noGrp="1"/>
          </p:cNvSpPr>
          <p:nvPr>
            <p:ph type="sldNum" sz="quarter" idx="4"/>
          </p:nvPr>
        </p:nvSpPr>
        <p:spPr/>
        <p:txBody>
          <a:bodyPr/>
          <a:lstStyle/>
          <a:p>
            <a:fld id="{E242BD21-9B61-2246-BCB1-4BE5E1BEBE1C}" type="slidenum">
              <a:rPr lang="en-US" smtClean="0"/>
              <a:pPr/>
              <a:t>10</a:t>
            </a:fld>
            <a:endParaRPr lang="en-US"/>
          </a:p>
        </p:txBody>
      </p:sp>
      <p:sp>
        <p:nvSpPr>
          <p:cNvPr id="10" name="Text Placeholder 9">
            <a:extLst>
              <a:ext uri="{FF2B5EF4-FFF2-40B4-BE49-F238E27FC236}">
                <a16:creationId xmlns:a16="http://schemas.microsoft.com/office/drawing/2014/main" id="{E150B659-F724-1B47-9AC0-0C9C91F9FEC4}"/>
              </a:ext>
            </a:extLst>
          </p:cNvPr>
          <p:cNvSpPr>
            <a:spLocks noGrp="1"/>
          </p:cNvSpPr>
          <p:nvPr>
            <p:ph type="body" sz="quarter" idx="12"/>
          </p:nvPr>
        </p:nvSpPr>
        <p:spPr/>
        <p:txBody>
          <a:bodyPr/>
          <a:lstStyle/>
          <a:p>
            <a:r>
              <a:rPr lang="en-US" dirty="0"/>
              <a:t>Refactoring Candidates – DUPLICATION</a:t>
            </a:r>
          </a:p>
        </p:txBody>
      </p:sp>
      <p:sp>
        <p:nvSpPr>
          <p:cNvPr id="5" name="Title 4">
            <a:extLst>
              <a:ext uri="{FF2B5EF4-FFF2-40B4-BE49-F238E27FC236}">
                <a16:creationId xmlns:a16="http://schemas.microsoft.com/office/drawing/2014/main" id="{9FFB116C-E601-C24A-9C7F-0F5295238258}"/>
              </a:ext>
            </a:extLst>
          </p:cNvPr>
          <p:cNvSpPr>
            <a:spLocks noGrp="1"/>
          </p:cNvSpPr>
          <p:nvPr>
            <p:ph type="title"/>
          </p:nvPr>
        </p:nvSpPr>
        <p:spPr/>
        <p:txBody>
          <a:bodyPr/>
          <a:lstStyle/>
          <a:p>
            <a:r>
              <a:rPr lang="en-US" dirty="0"/>
              <a:t>An overview of the longest duplicates</a:t>
            </a:r>
          </a:p>
        </p:txBody>
      </p:sp>
      <p:sp>
        <p:nvSpPr>
          <p:cNvPr id="6" name="Footer Placeholder 5">
            <a:extLst>
              <a:ext uri="{FF2B5EF4-FFF2-40B4-BE49-F238E27FC236}">
                <a16:creationId xmlns:a16="http://schemas.microsoft.com/office/drawing/2014/main" id="{2BFA917F-83E5-5E45-B28C-D0C1B781495B}"/>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sp>
        <p:nvSpPr>
          <p:cNvPr id="3" name="Content Placeholder 2">
            <a:extLst>
              <a:ext uri="{FF2B5EF4-FFF2-40B4-BE49-F238E27FC236}">
                <a16:creationId xmlns:a16="http://schemas.microsoft.com/office/drawing/2014/main" id="{E0EB1030-EE41-F840-9218-1CBC03600234}"/>
              </a:ext>
            </a:extLst>
          </p:cNvPr>
          <p:cNvSpPr>
            <a:spLocks noGrp="1"/>
          </p:cNvSpPr>
          <p:nvPr>
            <p:ph sz="quarter" idx="13"/>
          </p:nvPr>
        </p:nvSpPr>
        <p:spPr/>
        <p:txBody>
          <a:bodyPr/>
          <a:lstStyle/>
          <a:p>
            <a:endParaRPr lang="en-US"/>
          </a:p>
        </p:txBody>
      </p:sp>
      <p:graphicFrame>
        <p:nvGraphicFramePr>
          <p:cNvPr id="7" name="REFACTORING_CANDIDATES_TABLE_DUPLICATION">
            <a:extLst>
              <a:ext uri="{FF2B5EF4-FFF2-40B4-BE49-F238E27FC236}">
                <a16:creationId xmlns:a16="http://schemas.microsoft.com/office/drawing/2014/main" id="{6D18B547-BA3F-1046-9F1B-A8CA602DA83E}"/>
              </a:ext>
            </a:extLst>
          </p:cNvPr>
          <p:cNvGraphicFramePr>
            <a:graphicFrameLocks noGrp="1"/>
          </p:cNvGraphicFramePr>
          <p:nvPr/>
        </p:nvGraphicFramePr>
        <p:xfrm>
          <a:off x="514373" y="1366988"/>
          <a:ext cx="11231294" cy="4933680"/>
        </p:xfrm>
        <a:graphic>
          <a:graphicData uri="http://schemas.openxmlformats.org/drawingml/2006/table">
            <a:tbl>
              <a:tblPr firstRow="1" bandRow="1">
                <a:effectLst/>
                <a:tableStyleId>{F2DE63D5-997A-4646-A377-4702673A728D}</a:tableStyleId>
              </a:tblPr>
              <a:tblGrid>
                <a:gridCol w="7004027">
                  <a:extLst>
                    <a:ext uri="{9D8B030D-6E8A-4147-A177-3AD203B41FA5}">
                      <a16:colId xmlns:a16="http://schemas.microsoft.com/office/drawing/2014/main" val="20000"/>
                    </a:ext>
                  </a:extLst>
                </a:gridCol>
                <a:gridCol w="1410957">
                  <a:extLst>
                    <a:ext uri="{9D8B030D-6E8A-4147-A177-3AD203B41FA5}">
                      <a16:colId xmlns:a16="http://schemas.microsoft.com/office/drawing/2014/main" val="20001"/>
                    </a:ext>
                  </a:extLst>
                </a:gridCol>
                <a:gridCol w="1211322">
                  <a:extLst>
                    <a:ext uri="{9D8B030D-6E8A-4147-A177-3AD203B41FA5}">
                      <a16:colId xmlns:a16="http://schemas.microsoft.com/office/drawing/2014/main" val="20002"/>
                    </a:ext>
                  </a:extLst>
                </a:gridCol>
                <a:gridCol w="1604988">
                  <a:extLst>
                    <a:ext uri="{9D8B030D-6E8A-4147-A177-3AD203B41FA5}">
                      <a16:colId xmlns:a16="http://schemas.microsoft.com/office/drawing/2014/main" val="2857446439"/>
                    </a:ext>
                  </a:extLst>
                </a:gridCol>
              </a:tblGrid>
              <a:tr h="3058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Description</a:t>
                      </a:r>
                      <a:endParaRPr lang="en-US" sz="1400" b="1" i="0" noProof="0" dirty="0">
                        <a:solidFill>
                          <a:schemeClr val="bg1"/>
                        </a:solidFill>
                        <a:latin typeface="+mn-lt"/>
                        <a:cs typeface="TheSans B4 SemiLight"/>
                      </a:endParaRPr>
                    </a:p>
                  </a:txBody>
                  <a:tcPr marL="108000" marR="108000" marT="72000" marB="72000" anchor="b">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b="1" i="0" sz="1400">
                          <a:solidFill>
                            <a:schemeClr val="bg1"/>
                          </a:solidFill>
                          <a:latin typeface="+mn-lt"/>
                        </a:rPr>
                        <a:t>Redundant LOC</a:t>
                      </a:r>
                    </a:p>
                  </a:txBody>
                  <a:tcPr marL="108000" marR="108000" marT="72000" marB="72000" anchor="b">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DFC101"/>
                    </a:solidFill>
                  </a:tcPr>
                </a:tc>
                <a:tc>
                  <a:txBody>
                    <a:bodyPr/>
                    <a:lstStyle/>
                    <a:p>
                      <a:pPr algn="l"/>
                      <a:r>
                        <a:rPr b="1" sz="1400">
                          <a:solidFill>
                            <a:schemeClr val="bg1"/>
                          </a:solidFill>
                          <a:latin typeface="+mn-lt"/>
                        </a:rPr>
                        <a:t>Level</a:t>
                      </a:r>
                      <a:endParaRPr lang="en-US" sz="1400" b="1" i="0" noProof="0" dirty="0">
                        <a:solidFill>
                          <a:schemeClr val="bg1"/>
                        </a:solidFill>
                        <a:latin typeface="+mn-lt"/>
                        <a:cs typeface="TheSans B4 SemiLight"/>
                      </a:endParaRPr>
                    </a:p>
                  </a:txBody>
                  <a:tcPr marL="108000" marR="108000" marT="72000" marB="72000" anchor="b">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nchor="b">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0633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19 lines occurring 21 times in ContentFeatures.scala, RecommendationPipelineResult.scala</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380</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System</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79736">
                <a:tc>
                  <a:txBody>
                    <a:bodyPr/>
                    <a:lstStyle/>
                    <a:p>
                      <a:pPr algn="l" fontAlgn="b"/>
                      <a:r>
                        <a:rPr b="0" i="0" sz="1200" u="none">
                          <a:solidFill>
                            <a:schemeClr val="tx2"/>
                          </a:solidFill>
                          <a:latin typeface="Calibri Bold"/>
                        </a:rPr>
                        <a:t>50 lines occurring 4 times in Main.scala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150</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Component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79736">
                <a:tc>
                  <a:txBody>
                    <a:bodyPr/>
                    <a:lstStyle/>
                    <a:p>
                      <a:pPr algn="l" fontAlgn="b"/>
                      <a:r>
                        <a:rPr b="0" i="0" sz="1200" u="none">
                          <a:solidFill>
                            <a:schemeClr val="tx2"/>
                          </a:solidFill>
                          <a:latin typeface="Calibri Bold"/>
                        </a:rPr>
                        <a:t>8 lines occurring 57 times in CandidatePipelineResult.scala, ContentFeatures.scala, MixerPipelineResult.scala, ProductPipelineResult.scala, RecommendationPipelineResult.scala, UpdateTimelinesPersistenceStoreSideEffect.scala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448</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System</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79736">
                <a:tc>
                  <a:txBody>
                    <a:bodyPr/>
                    <a:lstStyle/>
                    <a:p>
                      <a:pPr algn="l" fontAlgn="b"/>
                      <a:r>
                        <a:rPr b="0" i="0" sz="1200" u="none">
                          <a:solidFill>
                            <a:schemeClr val="tx2"/>
                          </a:solidFill>
                          <a:latin typeface="Calibri Bold"/>
                        </a:rPr>
                        <a:t>61 lines occurring 3 times in FeatureStoreGizmoduckSource.scala, FeatureStoreTimelinesAuthorSource.scala, FeatureStoreUserMetricCountsSource.scala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122</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Component</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79736">
                <a:tc>
                  <a:txBody>
                    <a:bodyPr/>
                    <a:lstStyle/>
                    <a:p>
                      <a:pPr algn="l" fontAlgn="b"/>
                      <a:r>
                        <a:rPr b="0" i="0" sz="1200" u="none">
                          <a:solidFill>
                            <a:schemeClr val="tx2"/>
                          </a:solidFill>
                          <a:latin typeface="Calibri Bold"/>
                        </a:rPr>
                        <a:t>12 lines occurring 10 times in VisibilityPolicy.scala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108</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File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279736">
                <a:tc>
                  <a:txBody>
                    <a:bodyPr/>
                    <a:lstStyle/>
                    <a:p>
                      <a:pPr algn="l" fontAlgn="b"/>
                      <a:r>
                        <a:rPr b="0" i="0" sz="1200" u="none">
                          <a:solidFill>
                            <a:schemeClr val="tx2"/>
                          </a:solidFill>
                          <a:latin typeface="Calibri Bold"/>
                        </a:rPr>
                        <a:t>25 lines occurring 5 times in AggregatableFavBasedProducerEmbeddings.scala, AggregatableFollowBasedProducerEmbeddings.scala, AggregatableLogFavBasedProducerEmbeddings.scala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100</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Component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279736">
                <a:tc>
                  <a:txBody>
                    <a:bodyPr/>
                    <a:lstStyle/>
                    <a:p>
                      <a:pPr algn="l" fontAlgn="b"/>
                      <a:r>
                        <a:rPr b="0" i="0" sz="1200" u="none">
                          <a:solidFill>
                            <a:schemeClr val="tx2"/>
                          </a:solidFill>
                          <a:latin typeface="Calibri Bold"/>
                        </a:rPr>
                        <a:t>20 lines occurring 5 times in VisibilityPolicy.scala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80</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File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279736">
                <a:tc>
                  <a:txBody>
                    <a:bodyPr/>
                    <a:lstStyle/>
                    <a:p>
                      <a:pPr algn="l" fontAlgn="b"/>
                      <a:r>
                        <a:rPr b="0" i="0" sz="1200" u="none">
                          <a:solidFill>
                            <a:schemeClr val="tx2"/>
                          </a:solidFill>
                          <a:latin typeface="Calibri Bold"/>
                        </a:rPr>
                        <a:t>15 lines occurring 6 times in VisibilityPolicy.scala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75</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File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279736">
                <a:tc>
                  <a:txBody>
                    <a:bodyPr/>
                    <a:lstStyle/>
                    <a:p>
                      <a:pPr algn="l" fontAlgn="b"/>
                      <a:r>
                        <a:rPr b="0" i="0" sz="1200" u="none">
                          <a:solidFill>
                            <a:schemeClr val="tx2"/>
                          </a:solidFill>
                          <a:latin typeface="Calibri Bold"/>
                        </a:rPr>
                        <a:t>14 lines occurring 6 times in ContentFeatures.scala, RecommendationPipelineResult.scala, UpdateTimelinesPersistenceStoreSideEffect.scala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70</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System</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279736">
                <a:tc>
                  <a:txBody>
                    <a:bodyPr/>
                    <a:lstStyle/>
                    <a:p>
                      <a:pPr algn="l" fontAlgn="b"/>
                      <a:r>
                        <a:rPr b="0" i="0" sz="1200" u="none">
                          <a:solidFill>
                            <a:schemeClr val="tx2"/>
                          </a:solidFill>
                          <a:latin typeface="Calibri Bold"/>
                        </a:rPr>
                        <a:t>68 lines occurring 2 times in TweetMediaFeatureExtractor.scala, TweetMediaFeaturesExtractor.scala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68</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System</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279736">
                <a:tc>
                  <a:txBody>
                    <a:bodyPr/>
                    <a:lstStyle/>
                    <a:p>
                      <a:pPr algn="l" fontAlgn="b"/>
                      <a:r>
                        <a:rPr b="0" i="0" sz="1200" u="none">
                          <a:solidFill>
                            <a:schemeClr val="tx2"/>
                          </a:solidFill>
                          <a:latin typeface="Calibri Bold"/>
                        </a:rPr>
                        <a:t>66 lines occurring 2 times in Main.scala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66</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Component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279736">
                <a:tc>
                  <a:txBody>
                    <a:bodyPr/>
                    <a:lstStyle/>
                    <a:p>
                      <a:pPr algn="l" fontAlgn="b"/>
                      <a:r>
                        <a:rPr b="0" i="0" sz="1200" u="none">
                          <a:solidFill>
                            <a:schemeClr val="tx2"/>
                          </a:solidFill>
                          <a:latin typeface="Calibri Bold"/>
                        </a:rPr>
                        <a:t>66 lines occurring 2 times in ProducerBasedUnifiedSimilarityEngine.scala, TweetBasedUnifiedSimilarityEngine.scala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66</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Component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27973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11 lines occurring 7 times in FreedomOfSpeechNotReach.scala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66</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File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r h="27973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16 lines occurring 5 times in InterestedInTwice.scala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64</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File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700129"/>
                  </a:ext>
                </a:extLst>
              </a:tr>
            </a:tbl>
          </a:graphicData>
        </a:graphic>
      </p:graphicFrame>
    </p:spTree>
    <p:extLst>
      <p:ext uri="{BB962C8B-B14F-4D97-AF65-F5344CB8AC3E}">
        <p14:creationId xmlns:p14="http://schemas.microsoft.com/office/powerpoint/2010/main" val="263020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0E241-59C2-6F55-4707-FD2CC82A6C6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97773-E61A-9D94-159E-FE176D511F7A}"/>
              </a:ext>
            </a:extLst>
          </p:cNvPr>
          <p:cNvSpPr>
            <a:spLocks noGrp="1"/>
          </p:cNvSpPr>
          <p:nvPr>
            <p:ph type="sldNum" sz="quarter" idx="4"/>
          </p:nvPr>
        </p:nvSpPr>
        <p:spPr/>
        <p:txBody>
          <a:bodyPr/>
          <a:lstStyle/>
          <a:p>
            <a:fld id="{E242BD21-9B61-2246-BCB1-4BE5E1BEBE1C}" type="slidenum">
              <a:rPr lang="en-US" smtClean="0"/>
              <a:pPr/>
              <a:t>11</a:t>
            </a:fld>
            <a:endParaRPr lang="en-US"/>
          </a:p>
        </p:txBody>
      </p:sp>
      <p:sp>
        <p:nvSpPr>
          <p:cNvPr id="10" name="Text Placeholder 9">
            <a:extLst>
              <a:ext uri="{FF2B5EF4-FFF2-40B4-BE49-F238E27FC236}">
                <a16:creationId xmlns:a16="http://schemas.microsoft.com/office/drawing/2014/main" id="{C070E2EE-7B25-5041-16B6-A6265C553E99}"/>
              </a:ext>
            </a:extLst>
          </p:cNvPr>
          <p:cNvSpPr>
            <a:spLocks noGrp="1"/>
          </p:cNvSpPr>
          <p:nvPr>
            <p:ph type="body" sz="quarter" idx="12"/>
          </p:nvPr>
        </p:nvSpPr>
        <p:spPr/>
        <p:txBody>
          <a:bodyPr/>
          <a:lstStyle/>
          <a:p>
            <a:r>
              <a:rPr lang="en-US" dirty="0"/>
              <a:t>Refactoring Candidates – Unit Size</a:t>
            </a:r>
          </a:p>
        </p:txBody>
      </p:sp>
      <p:sp>
        <p:nvSpPr>
          <p:cNvPr id="5" name="Title 4">
            <a:extLst>
              <a:ext uri="{FF2B5EF4-FFF2-40B4-BE49-F238E27FC236}">
                <a16:creationId xmlns:a16="http://schemas.microsoft.com/office/drawing/2014/main" id="{7E6AFEFE-FA0F-CDBD-40F1-A3FF99211BA2}"/>
              </a:ext>
            </a:extLst>
          </p:cNvPr>
          <p:cNvSpPr>
            <a:spLocks noGrp="1"/>
          </p:cNvSpPr>
          <p:nvPr>
            <p:ph type="title"/>
          </p:nvPr>
        </p:nvSpPr>
        <p:spPr/>
        <p:txBody>
          <a:bodyPr/>
          <a:lstStyle/>
          <a:p>
            <a:r>
              <a:rPr lang="en-US" dirty="0"/>
              <a:t>An overview of the longest units</a:t>
            </a:r>
          </a:p>
        </p:txBody>
      </p:sp>
      <p:sp>
        <p:nvSpPr>
          <p:cNvPr id="6" name="Footer Placeholder 5">
            <a:extLst>
              <a:ext uri="{FF2B5EF4-FFF2-40B4-BE49-F238E27FC236}">
                <a16:creationId xmlns:a16="http://schemas.microsoft.com/office/drawing/2014/main" id="{6476392F-4A8E-477A-00F5-76B3207433B6}"/>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UNIT_SIZE">
            <a:extLst>
              <a:ext uri="{FF2B5EF4-FFF2-40B4-BE49-F238E27FC236}">
                <a16:creationId xmlns:a16="http://schemas.microsoft.com/office/drawing/2014/main" id="{6526472F-557C-F0F9-9AC9-DA0F1F07D816}"/>
              </a:ext>
            </a:extLst>
          </p:cNvPr>
          <p:cNvGraphicFramePr>
            <a:graphicFrameLocks noGrp="1"/>
          </p:cNvGraphicFramePr>
          <p:nvPr/>
        </p:nvGraphicFramePr>
        <p:xfrm>
          <a:off x="514373" y="1366988"/>
          <a:ext cx="11232250" cy="4972560"/>
        </p:xfrm>
        <a:graphic>
          <a:graphicData uri="http://schemas.openxmlformats.org/drawingml/2006/table">
            <a:tbl>
              <a:tblPr firstRow="1" bandRow="1">
                <a:effectLst/>
                <a:tableStyleId>{F2DE63D5-997A-4646-A377-4702673A728D}</a:tableStyleId>
              </a:tblPr>
              <a:tblGrid>
                <a:gridCol w="6024972">
                  <a:extLst>
                    <a:ext uri="{9D8B030D-6E8A-4147-A177-3AD203B41FA5}">
                      <a16:colId xmlns:a16="http://schemas.microsoft.com/office/drawing/2014/main" val="20000"/>
                    </a:ext>
                  </a:extLst>
                </a:gridCol>
                <a:gridCol w="568037">
                  <a:extLst>
                    <a:ext uri="{9D8B030D-6E8A-4147-A177-3AD203B41FA5}">
                      <a16:colId xmlns:a16="http://schemas.microsoft.com/office/drawing/2014/main" val="20001"/>
                    </a:ext>
                  </a:extLst>
                </a:gridCol>
                <a:gridCol w="858982">
                  <a:extLst>
                    <a:ext uri="{9D8B030D-6E8A-4147-A177-3AD203B41FA5}">
                      <a16:colId xmlns:a16="http://schemas.microsoft.com/office/drawing/2014/main" val="20002"/>
                    </a:ext>
                  </a:extLst>
                </a:gridCol>
                <a:gridCol w="1163781">
                  <a:extLst>
                    <a:ext uri="{9D8B030D-6E8A-4147-A177-3AD203B41FA5}">
                      <a16:colId xmlns:a16="http://schemas.microsoft.com/office/drawing/2014/main" val="3286041723"/>
                    </a:ext>
                  </a:extLst>
                </a:gridCol>
                <a:gridCol w="1500910">
                  <a:extLst>
                    <a:ext uri="{9D8B030D-6E8A-4147-A177-3AD203B41FA5}">
                      <a16:colId xmlns:a16="http://schemas.microsoft.com/office/drawing/2014/main" val="4263492041"/>
                    </a:ext>
                  </a:extLst>
                </a:gridCol>
                <a:gridCol w="1115568">
                  <a:extLst>
                    <a:ext uri="{9D8B030D-6E8A-4147-A177-3AD203B41FA5}">
                      <a16:colId xmlns:a16="http://schemas.microsoft.com/office/drawing/2014/main" val="250909210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Unit name</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LOC</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r>
                        <a:rPr b="1" sz="1400">
                          <a:solidFill>
                            <a:schemeClr val="bg1"/>
                          </a:solidFill>
                          <a:latin typeface="+mn-lt"/>
                        </a:rPr>
                        <a:t>McCabe</a:t>
                      </a:r>
                      <a:endParaRPr lang="en-US" sz="1400" b="1" i="0" noProof="0" dirty="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i="0" sz="1400">
                          <a:solidFill>
                            <a:schemeClr val="bg1"/>
                          </a:solidFill>
                          <a:latin typeface="+mn-lt"/>
                        </a:rPr>
                        <a:t>Parameters</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Component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CandidatePipelineBuilder.build(ComponentIdentifierStack,BaseCandidatePipelineConfig)</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557</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2</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2</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product-mixer</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l" fontAlgn="b"/>
                      <a:r>
                        <a:rPr b="0" i="0" sz="1200" u="none">
                          <a:solidFill>
                            <a:schemeClr val="tx2"/>
                          </a:solidFill>
                          <a:latin typeface="Calibri Bold"/>
                        </a:rPr>
                        <a:t>UUABasedClusterToTweetIndexGenerationJob.convertActionTypesSeqToString(Seq)</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468</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l" fontAlgn="b"/>
                      <a:r>
                        <a:rPr b="0" i="0" sz="1200" u="none">
                          <a:solidFill>
                            <a:schemeClr val="tx2"/>
                          </a:solidFill>
                          <a:latin typeface="Calibri Bold"/>
                        </a:rPr>
                        <a:t>argument_parser.py:get_trainer_parser()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402</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0</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twml</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l" fontAlgn="b"/>
                      <a:r>
                        <a:rPr b="0" i="0" sz="1200" u="none">
                          <a:solidFill>
                            <a:schemeClr val="tx2"/>
                          </a:solidFill>
                          <a:latin typeface="Calibri Bold"/>
                        </a:rPr>
                        <a:t>EarlybirdAdapter.setFeatures(Option,RichDataRecord)</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303</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home-mixer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l" fontAlgn="b"/>
                      <a:r>
                        <a:rPr b="0" i="0" sz="1200" u="none">
                          <a:solidFill>
                            <a:schemeClr val="tx2"/>
                          </a:solidFill>
                          <a:latin typeface="Calibri Bold"/>
                        </a:rPr>
                        <a:t>get(Query)</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283</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13</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0">
                <a:tc>
                  <a:txBody>
                    <a:bodyPr/>
                    <a:lstStyle/>
                    <a:p>
                      <a:pPr algn="l" fontAlgn="b"/>
                      <a:r>
                        <a:rPr b="0" i="0" sz="1200" u="none">
                          <a:solidFill>
                            <a:schemeClr val="tx2"/>
                          </a:solidFill>
                          <a:latin typeface="Calibri Bold"/>
                        </a:rPr>
                        <a:t>nsfw_media.py</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273</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18</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0</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trust_and_safety_models</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0">
                <a:tc>
                  <a:txBody>
                    <a:bodyPr/>
                    <a:lstStyle/>
                    <a:p>
                      <a:pPr algn="l" fontAlgn="b"/>
                      <a:r>
                        <a:rPr b="0" i="0" sz="1200" u="none">
                          <a:solidFill>
                            <a:schemeClr val="tx2"/>
                          </a:solidFill>
                          <a:latin typeface="Calibri Bold"/>
                        </a:rPr>
                        <a:t>TombstoneVisibilityLibrary.apply(TombstoneVisibilityRequest)</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257</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15</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visibilitylib</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0">
                <a:tc>
                  <a:txBody>
                    <a:bodyPr/>
                    <a:lstStyle/>
                    <a:p>
                      <a:pPr algn="l" fontAlgn="b"/>
                      <a:r>
                        <a:rPr b="0" i="0" sz="1200" u="none">
                          <a:solidFill>
                            <a:schemeClr val="tx2"/>
                          </a:solidFill>
                          <a:latin typeface="Calibri Bold"/>
                        </a:rPr>
                        <a:t>ScoringPipelineBuilder.build(ComponentIdentifierStack,ScoringPipelineConfig)</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255</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9</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product-mixer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0">
                <a:tc>
                  <a:txBody>
                    <a:bodyPr/>
                    <a:lstStyle/>
                    <a:p>
                      <a:pPr algn="l" fontAlgn="b"/>
                      <a:r>
                        <a:rPr b="0" i="0" sz="1200" u="none">
                          <a:solidFill>
                            <a:schemeClr val="tx2"/>
                          </a:solidFill>
                          <a:latin typeface="Calibri Bold"/>
                        </a:rPr>
                        <a:t>ftr_tweet_embeddings.sql.$defaultUnit1</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247</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PL/SQL</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0">
                <a:tc>
                  <a:txBody>
                    <a:bodyPr/>
                    <a:lstStyle/>
                    <a:p>
                      <a:pPr algn="l" fontAlgn="b"/>
                      <a:r>
                        <a:rPr b="0" i="0" sz="1200" u="none">
                          <a:solidFill>
                            <a:schemeClr val="tx2"/>
                          </a:solidFill>
                          <a:latin typeface="Calibri Bold"/>
                        </a:rPr>
                        <a:t>get(Query)</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220</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0">
                <a:tc>
                  <a:txBody>
                    <a:bodyPr/>
                    <a:lstStyle/>
                    <a:p>
                      <a:pPr algn="l" fontAlgn="b"/>
                      <a:r>
                        <a:rPr b="0" i="0" sz="1200" u="none">
                          <a:solidFill>
                            <a:schemeClr val="tx2"/>
                          </a:solidFill>
                          <a:latin typeface="Calibri Bold"/>
                        </a:rPr>
                        <a:t>EarlybirdServerFactory.makeEarlybirdServer(EarlybirdWireModule)</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212</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3</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0">
                <a:tc>
                  <a:txBody>
                    <a:bodyPr/>
                    <a:lstStyle/>
                    <a:p>
                      <a:pPr algn="l" fontAlgn="b"/>
                      <a:r>
                        <a:rPr b="0" i="0" sz="1200" u="none">
                          <a:solidFill>
                            <a:schemeClr val="tx2"/>
                          </a:solidFill>
                          <a:latin typeface="Calibri Bold"/>
                        </a:rPr>
                        <a:t>SimClustersInterestedInCandidateGeneration.fromParams(InternalId,configapi.Params)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209</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SimClustersInterestedInCandidateGeneration.get(SimClustersInterestedInCandidateGeneration.Query)</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208</a:t>
                      </a:r>
                      <a:endParaRPr lang="en-US" sz="1200" b="0" i="0" u="none" strike="noStrike" noProof="0" dirty="0">
                        <a:solidFill>
                          <a:schemeClr val="tx2"/>
                        </a:solidFill>
                        <a:effectLst/>
                        <a:latin typeface="+mn-lt"/>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44</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bl>
          </a:graphicData>
        </a:graphic>
      </p:graphicFrame>
    </p:spTree>
    <p:extLst>
      <p:ext uri="{BB962C8B-B14F-4D97-AF65-F5344CB8AC3E}">
        <p14:creationId xmlns:p14="http://schemas.microsoft.com/office/powerpoint/2010/main" val="384887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3C50C-D5AC-B980-57E1-AB9740C2FB7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47716-66EC-A5D9-AE7C-3AF047ABA03E}"/>
              </a:ext>
            </a:extLst>
          </p:cNvPr>
          <p:cNvSpPr>
            <a:spLocks noGrp="1"/>
          </p:cNvSpPr>
          <p:nvPr>
            <p:ph type="sldNum" sz="quarter" idx="4"/>
          </p:nvPr>
        </p:nvSpPr>
        <p:spPr/>
        <p:txBody>
          <a:bodyPr/>
          <a:lstStyle/>
          <a:p>
            <a:fld id="{E242BD21-9B61-2246-BCB1-4BE5E1BEBE1C}" type="slidenum">
              <a:rPr lang="en-US" smtClean="0"/>
              <a:pPr/>
              <a:t>12</a:t>
            </a:fld>
            <a:endParaRPr lang="en-US"/>
          </a:p>
        </p:txBody>
      </p:sp>
      <p:sp>
        <p:nvSpPr>
          <p:cNvPr id="10" name="Text Placeholder 9">
            <a:extLst>
              <a:ext uri="{FF2B5EF4-FFF2-40B4-BE49-F238E27FC236}">
                <a16:creationId xmlns:a16="http://schemas.microsoft.com/office/drawing/2014/main" id="{B7D58E3A-84C6-E394-9DB2-843E3C2B420F}"/>
              </a:ext>
            </a:extLst>
          </p:cNvPr>
          <p:cNvSpPr>
            <a:spLocks noGrp="1"/>
          </p:cNvSpPr>
          <p:nvPr>
            <p:ph type="body" sz="quarter" idx="12"/>
          </p:nvPr>
        </p:nvSpPr>
        <p:spPr/>
        <p:txBody>
          <a:bodyPr/>
          <a:lstStyle/>
          <a:p>
            <a:r>
              <a:rPr lang="en-US" dirty="0"/>
              <a:t>Refactoring Candidates – Unit COMPLEXITY</a:t>
            </a:r>
          </a:p>
        </p:txBody>
      </p:sp>
      <p:sp>
        <p:nvSpPr>
          <p:cNvPr id="5" name="Title 4">
            <a:extLst>
              <a:ext uri="{FF2B5EF4-FFF2-40B4-BE49-F238E27FC236}">
                <a16:creationId xmlns:a16="http://schemas.microsoft.com/office/drawing/2014/main" id="{C1B683A4-1422-9996-73B9-EDF74B14BF70}"/>
              </a:ext>
            </a:extLst>
          </p:cNvPr>
          <p:cNvSpPr>
            <a:spLocks noGrp="1"/>
          </p:cNvSpPr>
          <p:nvPr>
            <p:ph type="title"/>
          </p:nvPr>
        </p:nvSpPr>
        <p:spPr/>
        <p:txBody>
          <a:bodyPr/>
          <a:lstStyle/>
          <a:p>
            <a:r>
              <a:rPr lang="en-US" dirty="0"/>
              <a:t>An overview of the most complex units</a:t>
            </a:r>
          </a:p>
        </p:txBody>
      </p:sp>
      <p:sp>
        <p:nvSpPr>
          <p:cNvPr id="6" name="Footer Placeholder 5">
            <a:extLst>
              <a:ext uri="{FF2B5EF4-FFF2-40B4-BE49-F238E27FC236}">
                <a16:creationId xmlns:a16="http://schemas.microsoft.com/office/drawing/2014/main" id="{088D24E3-806B-1789-735C-FD0762CEDC54}"/>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UNIT_COMPLEXITY">
            <a:extLst>
              <a:ext uri="{FF2B5EF4-FFF2-40B4-BE49-F238E27FC236}">
                <a16:creationId xmlns:a16="http://schemas.microsoft.com/office/drawing/2014/main" id="{B2AD6F83-29C1-E9BE-13AF-24963E398AE4}"/>
              </a:ext>
            </a:extLst>
          </p:cNvPr>
          <p:cNvGraphicFramePr>
            <a:graphicFrameLocks noGrp="1"/>
          </p:cNvGraphicFramePr>
          <p:nvPr/>
        </p:nvGraphicFramePr>
        <p:xfrm>
          <a:off x="514373" y="1366988"/>
          <a:ext cx="11232250" cy="4972560"/>
        </p:xfrm>
        <a:graphic>
          <a:graphicData uri="http://schemas.openxmlformats.org/drawingml/2006/table">
            <a:tbl>
              <a:tblPr firstRow="1" bandRow="1">
                <a:effectLst/>
                <a:tableStyleId>{F2DE63D5-997A-4646-A377-4702673A728D}</a:tableStyleId>
              </a:tblPr>
              <a:tblGrid>
                <a:gridCol w="6024972">
                  <a:extLst>
                    <a:ext uri="{9D8B030D-6E8A-4147-A177-3AD203B41FA5}">
                      <a16:colId xmlns:a16="http://schemas.microsoft.com/office/drawing/2014/main" val="20000"/>
                    </a:ext>
                  </a:extLst>
                </a:gridCol>
                <a:gridCol w="568037">
                  <a:extLst>
                    <a:ext uri="{9D8B030D-6E8A-4147-A177-3AD203B41FA5}">
                      <a16:colId xmlns:a16="http://schemas.microsoft.com/office/drawing/2014/main" val="20001"/>
                    </a:ext>
                  </a:extLst>
                </a:gridCol>
                <a:gridCol w="858982">
                  <a:extLst>
                    <a:ext uri="{9D8B030D-6E8A-4147-A177-3AD203B41FA5}">
                      <a16:colId xmlns:a16="http://schemas.microsoft.com/office/drawing/2014/main" val="20002"/>
                    </a:ext>
                  </a:extLst>
                </a:gridCol>
                <a:gridCol w="1163781">
                  <a:extLst>
                    <a:ext uri="{9D8B030D-6E8A-4147-A177-3AD203B41FA5}">
                      <a16:colId xmlns:a16="http://schemas.microsoft.com/office/drawing/2014/main" val="3286041723"/>
                    </a:ext>
                  </a:extLst>
                </a:gridCol>
                <a:gridCol w="1500910">
                  <a:extLst>
                    <a:ext uri="{9D8B030D-6E8A-4147-A177-3AD203B41FA5}">
                      <a16:colId xmlns:a16="http://schemas.microsoft.com/office/drawing/2014/main" val="4263492041"/>
                    </a:ext>
                  </a:extLst>
                </a:gridCol>
                <a:gridCol w="1115568">
                  <a:extLst>
                    <a:ext uri="{9D8B030D-6E8A-4147-A177-3AD203B41FA5}">
                      <a16:colId xmlns:a16="http://schemas.microsoft.com/office/drawing/2014/main" val="250909210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Unit name</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LOC</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1F354B"/>
                    </a:solidFill>
                  </a:tcPr>
                </a:tc>
                <a:tc>
                  <a:txBody>
                    <a:bodyPr/>
                    <a:lstStyle/>
                    <a:p>
                      <a:pPr algn="r"/>
                      <a:r>
                        <a:rPr b="1" sz="1400">
                          <a:solidFill>
                            <a:schemeClr val="bg1"/>
                          </a:solidFill>
                          <a:latin typeface="+mn-lt"/>
                        </a:rPr>
                        <a:t>McCabe</a:t>
                      </a:r>
                      <a:endParaRPr lang="en-US" sz="1400" b="1" i="0" noProof="0" dirty="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r>
                        <a:rPr b="1" i="0" sz="1400">
                          <a:solidFill>
                            <a:schemeClr val="bg1"/>
                          </a:solidFill>
                          <a:latin typeface="+mn-lt"/>
                        </a:rPr>
                        <a:t>Parameters</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Component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SimClustersInterestedInCandidateGeneration.get(SimClustersInterestedInCandidateGeneration.Query)</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208</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44</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cr-mixer</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l" fontAlgn="b"/>
                      <a:r>
                        <a:rPr b="0" i="0" sz="1200" u="none">
                          <a:solidFill>
                            <a:schemeClr val="tx2"/>
                          </a:solidFill>
                          <a:latin typeface="Calibri Bold"/>
                        </a:rPr>
                        <a:t>FeatureBasedScoringFunction.updateLinearScoringData(float)</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201</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Regular"/>
                        </a:rPr>
                        <a:t>45</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l" fontAlgn="b"/>
                      <a:r>
                        <a:rPr b="0" i="0" sz="1200" u="none">
                          <a:solidFill>
                            <a:schemeClr val="tx2"/>
                          </a:solidFill>
                          <a:latin typeface="Calibri Bold"/>
                        </a:rPr>
                        <a:t>EarlybirdLuceneQueryVisitor.visit(SearchOperator)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178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63</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l" fontAlgn="b"/>
                      <a:r>
                        <a:rPr b="0" i="0" sz="1200" u="none">
                          <a:solidFill>
                            <a:schemeClr val="tx2"/>
                          </a:solidFill>
                          <a:latin typeface="Calibri Bold"/>
                        </a:rPr>
                        <a:t>FeatureBasedScoringFunction.generateExplanationForBoosts(LinearScoringData,boolean)</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143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29</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l" fontAlgn="b"/>
                      <a:r>
                        <a:rPr b="0" i="0" sz="1200" u="none">
                          <a:solidFill>
                            <a:schemeClr val="tx2"/>
                          </a:solidFill>
                          <a:latin typeface="Calibri Bold"/>
                        </a:rPr>
                        <a:t>LinearScoringParams.LinearScoringParams(ThriftSearchQuery,ThriftRankingParams)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141</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45</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0">
                <a:tc>
                  <a:txBody>
                    <a:bodyPr/>
                    <a:lstStyle/>
                    <a:p>
                      <a:pPr algn="l" fontAlgn="b"/>
                      <a:r>
                        <a:rPr b="0" i="0" sz="1200" u="none">
                          <a:solidFill>
                            <a:schemeClr val="tx2"/>
                          </a:solidFill>
                          <a:latin typeface="Calibri Bold"/>
                        </a:rPr>
                        <a:t>FeatureBasedScoringFunction.applyBoosts(LinearScoringData,double,boolean,boolean)</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134</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46</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4</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0">
                <a:tc>
                  <a:txBody>
                    <a:bodyPr/>
                    <a:lstStyle/>
                    <a:p>
                      <a:pPr algn="l" fontAlgn="b"/>
                      <a:r>
                        <a:rPr b="0" i="0" sz="1200" u="none">
                          <a:solidFill>
                            <a:schemeClr val="tx2"/>
                          </a:solidFill>
                          <a:latin typeface="Calibri Bold"/>
                        </a:rPr>
                        <a:t>TweetEventParseHelper.getTwitterMessageFromCreationEvent(TweetCreateEvent,List&lt;PenguinVersion&gt;,DebugEvents)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131</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26</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3</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src/java/com/twitter/search/ingester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0">
                <a:tc>
                  <a:txBody>
                    <a:bodyPr/>
                    <a:lstStyle/>
                    <a:p>
                      <a:pPr algn="l" fontAlgn="b"/>
                      <a:r>
                        <a:rPr b="0" i="0" sz="1200" u="none">
                          <a:solidFill>
                            <a:schemeClr val="tx2"/>
                          </a:solidFill>
                          <a:latin typeface="Calibri Bold"/>
                        </a:rPr>
                        <a:t>FacetResponseMerger.fillFacetFieldResults(FacetsResultsUtils.FacetFieldInfo,Map,ThriftFacetFieldResults)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129</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36</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3</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src/java/com/twitter/search/earlybird_root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0">
                <a:tc>
                  <a:txBody>
                    <a:bodyPr/>
                    <a:lstStyle/>
                    <a:p>
                      <a:pPr algn="l" fontAlgn="b"/>
                      <a:r>
                        <a:rPr b="0" i="0" sz="1200" u="none">
                          <a:solidFill>
                            <a:schemeClr val="tx2"/>
                          </a:solidFill>
                          <a:latin typeface="Calibri Bold"/>
                        </a:rPr>
                        <a:t>Trainer.__init__(name,params,build_graph_fn,metric_fn,optimize_loss_fn,run_config,save_dir,init_from_dir,init_map,warm_start_from,profiler_steps,kwargs)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97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27</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twml</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0">
                <a:tc>
                  <a:txBody>
                    <a:bodyPr/>
                    <a:lstStyle/>
                    <a:p>
                      <a:pPr algn="l" fontAlgn="b"/>
                      <a:r>
                        <a:rPr b="0" i="0" sz="1200" u="none">
                          <a:solidFill>
                            <a:schemeClr val="tx2"/>
                          </a:solidFill>
                          <a:latin typeface="Calibri Bold"/>
                        </a:rPr>
                        <a:t>Trainer.learn(train_input_fn,eval_input_fn,train_max_steps,train_steps,eval_steps,train_hooks,eval_hooks,early_stop_metric,early_stop_patience,early_stop_minimize,early_stop_tolerance,start_epoch,exporters,export_output_fn,max_duration)</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33</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15</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twml</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0">
                <a:tc>
                  <a:txBody>
                    <a:bodyPr/>
                    <a:lstStyle/>
                    <a:p>
                      <a:pPr algn="l" fontAlgn="b"/>
                      <a:r>
                        <a:rPr b="0" i="0" sz="1200" u="none">
                          <a:solidFill>
                            <a:schemeClr val="tx2"/>
                          </a:solidFill>
                          <a:latin typeface="Calibri Bold"/>
                        </a:rPr>
                        <a:t>LinearScoringData.getPropertyExplanation()</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43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33</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0</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0">
                <a:tc>
                  <a:txBody>
                    <a:bodyPr/>
                    <a:lstStyle/>
                    <a:p>
                      <a:pPr algn="l" fontAlgn="b"/>
                      <a:r>
                        <a:rPr b="0" i="0" sz="1200" u="none">
                          <a:solidFill>
                            <a:schemeClr val="tx2"/>
                          </a:solidFill>
                          <a:latin typeface="Calibri Bold"/>
                        </a:rPr>
                        <a:t>TimelineItemContentMarshaller.apply(TimelineItem)</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27</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product-mixer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get(Query)</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283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13</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bl>
          </a:graphicData>
        </a:graphic>
      </p:graphicFrame>
    </p:spTree>
    <p:extLst>
      <p:ext uri="{BB962C8B-B14F-4D97-AF65-F5344CB8AC3E}">
        <p14:creationId xmlns:p14="http://schemas.microsoft.com/office/powerpoint/2010/main" val="133417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E5DF8-42C2-D9A0-C581-926F88850EE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384C2E-E259-D449-D3FC-4501B83DD586}"/>
              </a:ext>
            </a:extLst>
          </p:cNvPr>
          <p:cNvSpPr>
            <a:spLocks noGrp="1"/>
          </p:cNvSpPr>
          <p:nvPr>
            <p:ph type="sldNum" sz="quarter" idx="4"/>
          </p:nvPr>
        </p:nvSpPr>
        <p:spPr/>
        <p:txBody>
          <a:bodyPr/>
          <a:lstStyle/>
          <a:p>
            <a:fld id="{E242BD21-9B61-2246-BCB1-4BE5E1BEBE1C}" type="slidenum">
              <a:rPr lang="en-US" smtClean="0"/>
              <a:pPr/>
              <a:t>13</a:t>
            </a:fld>
            <a:endParaRPr lang="en-US"/>
          </a:p>
        </p:txBody>
      </p:sp>
      <p:sp>
        <p:nvSpPr>
          <p:cNvPr id="10" name="Text Placeholder 9">
            <a:extLst>
              <a:ext uri="{FF2B5EF4-FFF2-40B4-BE49-F238E27FC236}">
                <a16:creationId xmlns:a16="http://schemas.microsoft.com/office/drawing/2014/main" id="{192E8F9D-227D-DE48-28FD-49E58F9EE84A}"/>
              </a:ext>
            </a:extLst>
          </p:cNvPr>
          <p:cNvSpPr>
            <a:spLocks noGrp="1"/>
          </p:cNvSpPr>
          <p:nvPr>
            <p:ph type="body" sz="quarter" idx="12"/>
          </p:nvPr>
        </p:nvSpPr>
        <p:spPr/>
        <p:txBody>
          <a:bodyPr/>
          <a:lstStyle/>
          <a:p>
            <a:r>
              <a:rPr lang="en-US" dirty="0"/>
              <a:t>Refactoring Candidates – Unit INTERFACING</a:t>
            </a:r>
          </a:p>
        </p:txBody>
      </p:sp>
      <p:sp>
        <p:nvSpPr>
          <p:cNvPr id="5" name="Title 4">
            <a:extLst>
              <a:ext uri="{FF2B5EF4-FFF2-40B4-BE49-F238E27FC236}">
                <a16:creationId xmlns:a16="http://schemas.microsoft.com/office/drawing/2014/main" id="{936CF5EF-9D37-AF0B-8482-89079D5C2E29}"/>
              </a:ext>
            </a:extLst>
          </p:cNvPr>
          <p:cNvSpPr>
            <a:spLocks noGrp="1"/>
          </p:cNvSpPr>
          <p:nvPr>
            <p:ph type="title"/>
          </p:nvPr>
        </p:nvSpPr>
        <p:spPr/>
        <p:txBody>
          <a:bodyPr/>
          <a:lstStyle/>
          <a:p>
            <a:r>
              <a:rPr lang="en-US" dirty="0"/>
              <a:t>An overview of the units with the largest interfaces</a:t>
            </a:r>
          </a:p>
        </p:txBody>
      </p:sp>
      <p:sp>
        <p:nvSpPr>
          <p:cNvPr id="6" name="Footer Placeholder 5">
            <a:extLst>
              <a:ext uri="{FF2B5EF4-FFF2-40B4-BE49-F238E27FC236}">
                <a16:creationId xmlns:a16="http://schemas.microsoft.com/office/drawing/2014/main" id="{0B3E2457-37D9-7B56-B0F1-9C62576D55BE}"/>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UNIT_INTERFACING">
            <a:extLst>
              <a:ext uri="{FF2B5EF4-FFF2-40B4-BE49-F238E27FC236}">
                <a16:creationId xmlns:a16="http://schemas.microsoft.com/office/drawing/2014/main" id="{886DDEFD-B6CA-D10A-3710-9F71507BA754}"/>
              </a:ext>
            </a:extLst>
          </p:cNvPr>
          <p:cNvGraphicFramePr>
            <a:graphicFrameLocks noGrp="1"/>
          </p:cNvGraphicFramePr>
          <p:nvPr/>
        </p:nvGraphicFramePr>
        <p:xfrm>
          <a:off x="514373" y="1366988"/>
          <a:ext cx="11232250" cy="4972560"/>
        </p:xfrm>
        <a:graphic>
          <a:graphicData uri="http://schemas.openxmlformats.org/drawingml/2006/table">
            <a:tbl>
              <a:tblPr firstRow="1" bandRow="1">
                <a:effectLst/>
                <a:tableStyleId>{F2DE63D5-997A-4646-A377-4702673A728D}</a:tableStyleId>
              </a:tblPr>
              <a:tblGrid>
                <a:gridCol w="6024972">
                  <a:extLst>
                    <a:ext uri="{9D8B030D-6E8A-4147-A177-3AD203B41FA5}">
                      <a16:colId xmlns:a16="http://schemas.microsoft.com/office/drawing/2014/main" val="20000"/>
                    </a:ext>
                  </a:extLst>
                </a:gridCol>
                <a:gridCol w="568037">
                  <a:extLst>
                    <a:ext uri="{9D8B030D-6E8A-4147-A177-3AD203B41FA5}">
                      <a16:colId xmlns:a16="http://schemas.microsoft.com/office/drawing/2014/main" val="20001"/>
                    </a:ext>
                  </a:extLst>
                </a:gridCol>
                <a:gridCol w="858982">
                  <a:extLst>
                    <a:ext uri="{9D8B030D-6E8A-4147-A177-3AD203B41FA5}">
                      <a16:colId xmlns:a16="http://schemas.microsoft.com/office/drawing/2014/main" val="20002"/>
                    </a:ext>
                  </a:extLst>
                </a:gridCol>
                <a:gridCol w="1163781">
                  <a:extLst>
                    <a:ext uri="{9D8B030D-6E8A-4147-A177-3AD203B41FA5}">
                      <a16:colId xmlns:a16="http://schemas.microsoft.com/office/drawing/2014/main" val="3286041723"/>
                    </a:ext>
                  </a:extLst>
                </a:gridCol>
                <a:gridCol w="1500910">
                  <a:extLst>
                    <a:ext uri="{9D8B030D-6E8A-4147-A177-3AD203B41FA5}">
                      <a16:colId xmlns:a16="http://schemas.microsoft.com/office/drawing/2014/main" val="4263492041"/>
                    </a:ext>
                  </a:extLst>
                </a:gridCol>
                <a:gridCol w="1115568">
                  <a:extLst>
                    <a:ext uri="{9D8B030D-6E8A-4147-A177-3AD203B41FA5}">
                      <a16:colId xmlns:a16="http://schemas.microsoft.com/office/drawing/2014/main" val="250909210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Unit name</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LOC</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1F354B"/>
                    </a:solidFill>
                  </a:tcPr>
                </a:tc>
                <a:tc>
                  <a:txBody>
                    <a:bodyPr/>
                    <a:lstStyle/>
                    <a:p>
                      <a:pPr algn="r"/>
                      <a:r>
                        <a:rPr b="1" sz="1400">
                          <a:solidFill>
                            <a:schemeClr val="bg1"/>
                          </a:solidFill>
                          <a:latin typeface="+mn-lt"/>
                        </a:rPr>
                        <a:t>McCabe</a:t>
                      </a:r>
                      <a:endParaRPr lang="en-US" sz="1400" b="1" i="0" noProof="0" dirty="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i="0" sz="1400">
                          <a:solidFill>
                            <a:schemeClr val="bg1"/>
                          </a:solidFill>
                          <a:latin typeface="+mn-lt"/>
                        </a:rPr>
                        <a:t>Parameters</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DFC100"/>
                    </a:solidFill>
                  </a:tcPr>
                </a:tc>
                <a:tc>
                  <a:txBody>
                    <a:bodyPr/>
                    <a:lstStyle/>
                    <a:p>
                      <a:pPr algn="l"/>
                      <a:r>
                        <a:rPr b="1" i="0" sz="1400">
                          <a:solidFill>
                            <a:schemeClr val="bg1"/>
                          </a:solidFill>
                          <a:latin typeface="+mn-lt"/>
                        </a:rPr>
                        <a:t>Component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UtegLikedByTweetsSource.UtegLikedByTweetsSource(UserTweetEntityGraphClient,GizmoduckClient,SearchClient,TweetyPieClient,UserMetadataClient,FollowGraphDataProvider,Store,StatsReceiver)</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201</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2</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8</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timelineranker</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l" fontAlgn="b"/>
                      <a:r>
                        <a:rPr b="0" i="0" sz="1200" u="none">
                          <a:solidFill>
                            <a:schemeClr val="tx2"/>
                          </a:solidFill>
                          <a:latin typeface="Calibri Bold"/>
                        </a:rPr>
                        <a:t>InNetworkTweetSource.InNetworkTweetSource(GizmoduckClient,SearchClient,SearchClient,TweetyPieClient,UserMetadataClient,FollowGraphDataProvider,Store,VisibilityEnforcer,StatsReceiver)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187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Regular"/>
                        </a:rPr>
                        <a:t>9</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timelineranker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l" fontAlgn="b"/>
                      <a:r>
                        <a:rPr b="0" i="0" sz="1200" u="none">
                          <a:solidFill>
                            <a:schemeClr val="tx2"/>
                          </a:solidFill>
                          <a:latin typeface="Calibri Bold"/>
                        </a:rPr>
                        <a:t>TweetVisibilityLibrary.apply(VisibilityLibrary,UserSource,UserRelationshipSource,KeywordMatcher.Matcher,InvitedToConversationRepo,Decider,StratoClient,LocalizationSource,TweetPerspectiveSource,TweetMediaMetadataSource,TombstoneGenerator,LocalizedInterstit</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186</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3</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14</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visibilitylib</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l" fontAlgn="b"/>
                      <a:r>
                        <a:rPr b="0" i="0" sz="1200" u="none">
                          <a:solidFill>
                            <a:schemeClr val="tx2"/>
                          </a:solidFill>
                          <a:latin typeface="Calibri Bold"/>
                        </a:rPr>
                        <a:t>TweetJob.generate(SimClustersTweetProfile,Producer,P#Service,P#Store,P#Store,P#Store,Option,JobId)</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150</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6</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8</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l" fontAlgn="b"/>
                      <a:r>
                        <a:rPr b="0" i="0" sz="1200" u="none">
                          <a:solidFill>
                            <a:schemeClr val="tx2"/>
                          </a:solidFill>
                          <a:latin typeface="Calibri Bold"/>
                        </a:rPr>
                        <a:t>EarlybirdWireModule.provideEarlybirdStartup(PartitionManager,UserUpdatesStreamIndexer,UserScrubGeoEventStreamIndexer,AudioSpaceEventsStreamIndexer,DynamicPartitionConfig,CriticalExceptionHandler,SegmentManager,MultiSegmentTermDictionaryManager,QueryCacheM</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148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7</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16</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0">
                <a:tc>
                  <a:txBody>
                    <a:bodyPr/>
                    <a:lstStyle/>
                    <a:p>
                      <a:pPr algn="l" fontAlgn="b"/>
                      <a:r>
                        <a:rPr b="0" i="0" sz="1200" u="none">
                          <a:solidFill>
                            <a:schemeClr val="tx2"/>
                          </a:solidFill>
                          <a:latin typeface="Calibri Bold"/>
                        </a:rPr>
                        <a:t>UpdateKnownForApps.runUpdateKnownForGeneric(Args,TypedPipe,TypedPipe,String,TypedPipe=&gt;Execution,=&gt;TypedPipe,Boolean,DateRange,UniqueID)</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140</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9</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0">
                <a:tc>
                  <a:txBody>
                    <a:bodyPr/>
                    <a:lstStyle/>
                    <a:p>
                      <a:pPr algn="l" fontAlgn="b"/>
                      <a:r>
                        <a:rPr b="0" i="0" sz="1200" u="none">
                          <a:solidFill>
                            <a:schemeClr val="tx2"/>
                          </a:solidFill>
                          <a:latin typeface="Calibri Bold"/>
                        </a:rPr>
                        <a:t>TweetInfoStoreModule.providesTweetInfoStore(StatsReceiver,ServiceIdentifier,StratoClient,MemcachedClient,ManhattanKVClientMtlsParams,TweetService.MethodPerEndpoint,UserTweetGraphPlus.MethodPerEndpoint,ReadableStore,CrMixerDecider)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127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9</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0">
                <a:tc>
                  <a:txBody>
                    <a:bodyPr/>
                    <a:lstStyle/>
                    <a:p>
                      <a:pPr algn="l" fontAlgn="b"/>
                      <a:r>
                        <a:rPr b="0" i="0" sz="1200" u="none">
                          <a:solidFill>
                            <a:schemeClr val="tx2"/>
                          </a:solidFill>
                          <a:latin typeface="Calibri Bold"/>
                        </a:rPr>
                        <a:t>PushServiceVisibilityLibrary.apply(VisibilityLibrary,UserSource,UserRelationshipSource,StratoClient,Gate,ReadableStore,ReadableStore,-,StatsReceiver)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118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4</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9</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visibilitylib</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0">
                <a:tc>
                  <a:txBody>
                    <a:bodyPr/>
                    <a:lstStyle/>
                    <a:p>
                      <a:pPr algn="l" fontAlgn="b"/>
                      <a:r>
                        <a:rPr b="0" i="0" sz="1200" u="none">
                          <a:solidFill>
                            <a:schemeClr val="tx2"/>
                          </a:solidFill>
                          <a:latin typeface="Calibri Bold"/>
                        </a:rPr>
                        <a:t>RecapAuthorSource.RecapAuthorSource(GizmoduckClient,SearchClient,TweetyPieClient,UserMetadataClient,FollowGraphDataProvider,Store,VisibilityEnforcer,StatsReceiver)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116</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8</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timelineranker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0">
                <a:tc>
                  <a:txBody>
                    <a:bodyPr/>
                    <a:lstStyle/>
                    <a:p>
                      <a:pPr algn="l" fontAlgn="b"/>
                      <a:r>
                        <a:rPr b="0" i="0" sz="1200" u="none">
                          <a:solidFill>
                            <a:schemeClr val="tx2"/>
                          </a:solidFill>
                          <a:latin typeface="Calibri Bold"/>
                        </a:rPr>
                        <a:t>Trainer.__init__(name,params,build_graph_fn,metric_fn,optimize_loss_fn,run_config,save_dir,init_from_dir,init_map,warm_start_from,profiler_steps,kwargs)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97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27</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12</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twml</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0">
                <a:tc>
                  <a:txBody>
                    <a:bodyPr/>
                    <a:lstStyle/>
                    <a:p>
                      <a:pPr algn="l" fontAlgn="b"/>
                      <a:r>
                        <a:rPr b="0" i="0" sz="1200" u="none">
                          <a:solidFill>
                            <a:schemeClr val="tx2"/>
                          </a:solidFill>
                          <a:latin typeface="Calibri Bold"/>
                        </a:rPr>
                        <a:t>ClusterDetailsJob.run(TypedPipe,Int,String,TypedPipe,TypedPipe,Option,Option,Option,Double,UniqueID)</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10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0">
                <a:tc>
                  <a:txBody>
                    <a:bodyPr/>
                    <a:lstStyle/>
                    <a:p>
                      <a:pPr algn="l" fontAlgn="b"/>
                      <a:r>
                        <a:rPr b="0" i="0" sz="1200" u="none">
                          <a:solidFill>
                            <a:schemeClr val="tx2"/>
                          </a:solidFill>
                          <a:latin typeface="Calibri Bold"/>
                        </a:rPr>
                        <a:t>InterestedInTwiceBaseApp.getMultiEmbeddingPerUser(TypedPipe,TypedPipe,ClusteringMethod,Int,ClusterRepresentativeSelectionMethod,Int,UniqueID)</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85</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7</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Trainer.learn(train_input_fn,eval_input_fn,train_max_steps,train_steps,eval_steps,train_hooks,eval_hooks,early_stop_metric,early_stop_patience,early_stop_minimize,early_stop_tolerance,start_epoch,exporters,export_output_fn,max_duration)</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33</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15</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twml</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bl>
          </a:graphicData>
        </a:graphic>
      </p:graphicFrame>
    </p:spTree>
    <p:extLst>
      <p:ext uri="{BB962C8B-B14F-4D97-AF65-F5344CB8AC3E}">
        <p14:creationId xmlns:p14="http://schemas.microsoft.com/office/powerpoint/2010/main" val="33782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E2D5C-3E5F-6B9D-908E-50F0A86ACD9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ED10E3-5A1E-EB42-A8DD-8C3EA6AFCB41}"/>
              </a:ext>
            </a:extLst>
          </p:cNvPr>
          <p:cNvSpPr>
            <a:spLocks noGrp="1"/>
          </p:cNvSpPr>
          <p:nvPr>
            <p:ph type="sldNum" sz="quarter" idx="4"/>
          </p:nvPr>
        </p:nvSpPr>
        <p:spPr/>
        <p:txBody>
          <a:bodyPr/>
          <a:lstStyle/>
          <a:p>
            <a:fld id="{E242BD21-9B61-2246-BCB1-4BE5E1BEBE1C}" type="slidenum">
              <a:rPr lang="en-US" smtClean="0"/>
              <a:pPr/>
              <a:t>14</a:t>
            </a:fld>
            <a:endParaRPr lang="en-US"/>
          </a:p>
        </p:txBody>
      </p:sp>
      <p:sp>
        <p:nvSpPr>
          <p:cNvPr id="10" name="Text Placeholder 9">
            <a:extLst>
              <a:ext uri="{FF2B5EF4-FFF2-40B4-BE49-F238E27FC236}">
                <a16:creationId xmlns:a16="http://schemas.microsoft.com/office/drawing/2014/main" id="{C2401406-73FA-D043-F4F9-83583AFBBF7D}"/>
              </a:ext>
            </a:extLst>
          </p:cNvPr>
          <p:cNvSpPr>
            <a:spLocks noGrp="1"/>
          </p:cNvSpPr>
          <p:nvPr>
            <p:ph type="body" sz="quarter" idx="12"/>
          </p:nvPr>
        </p:nvSpPr>
        <p:spPr/>
        <p:txBody>
          <a:bodyPr/>
          <a:lstStyle/>
          <a:p>
            <a:r>
              <a:rPr lang="en-US" dirty="0"/>
              <a:t>Refactoring Candidates – Module COUPLING</a:t>
            </a:r>
          </a:p>
        </p:txBody>
      </p:sp>
      <p:sp>
        <p:nvSpPr>
          <p:cNvPr id="5" name="Title 4">
            <a:extLst>
              <a:ext uri="{FF2B5EF4-FFF2-40B4-BE49-F238E27FC236}">
                <a16:creationId xmlns:a16="http://schemas.microsoft.com/office/drawing/2014/main" id="{16B4BED9-C15D-5B49-DC19-82A8E7339BC3}"/>
              </a:ext>
            </a:extLst>
          </p:cNvPr>
          <p:cNvSpPr>
            <a:spLocks noGrp="1"/>
          </p:cNvSpPr>
          <p:nvPr>
            <p:ph type="title"/>
          </p:nvPr>
        </p:nvSpPr>
        <p:spPr/>
        <p:txBody>
          <a:bodyPr/>
          <a:lstStyle/>
          <a:p>
            <a:r>
              <a:rPr lang="en-US" dirty="0"/>
              <a:t>An overview of the modules with the highest coupling</a:t>
            </a:r>
          </a:p>
        </p:txBody>
      </p:sp>
      <p:sp>
        <p:nvSpPr>
          <p:cNvPr id="6" name="Footer Placeholder 5">
            <a:extLst>
              <a:ext uri="{FF2B5EF4-FFF2-40B4-BE49-F238E27FC236}">
                <a16:creationId xmlns:a16="http://schemas.microsoft.com/office/drawing/2014/main" id="{C9B246FC-EA60-CE91-78AD-F329167484F6}"/>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MODULE_COUPLING">
            <a:extLst>
              <a:ext uri="{FF2B5EF4-FFF2-40B4-BE49-F238E27FC236}">
                <a16:creationId xmlns:a16="http://schemas.microsoft.com/office/drawing/2014/main" id="{08CD0C1C-FF15-4288-5694-0C8CA50F5FE0}"/>
              </a:ext>
            </a:extLst>
          </p:cNvPr>
          <p:cNvGraphicFramePr>
            <a:graphicFrameLocks noGrp="1"/>
          </p:cNvGraphicFramePr>
          <p:nvPr/>
        </p:nvGraphicFramePr>
        <p:xfrm>
          <a:off x="514373" y="1366988"/>
          <a:ext cx="11231293" cy="4789680"/>
        </p:xfrm>
        <a:graphic>
          <a:graphicData uri="http://schemas.openxmlformats.org/drawingml/2006/table">
            <a:tbl>
              <a:tblPr firstRow="1" bandRow="1">
                <a:effectLst/>
                <a:tableStyleId>{F2DE63D5-997A-4646-A377-4702673A728D}</a:tableStyleId>
              </a:tblPr>
              <a:tblGrid>
                <a:gridCol w="6036552">
                  <a:extLst>
                    <a:ext uri="{9D8B030D-6E8A-4147-A177-3AD203B41FA5}">
                      <a16:colId xmlns:a16="http://schemas.microsoft.com/office/drawing/2014/main" val="20000"/>
                    </a:ext>
                  </a:extLst>
                </a:gridCol>
                <a:gridCol w="1064526">
                  <a:extLst>
                    <a:ext uri="{9D8B030D-6E8A-4147-A177-3AD203B41FA5}">
                      <a16:colId xmlns:a16="http://schemas.microsoft.com/office/drawing/2014/main" val="20001"/>
                    </a:ext>
                  </a:extLst>
                </a:gridCol>
                <a:gridCol w="957908">
                  <a:extLst>
                    <a:ext uri="{9D8B030D-6E8A-4147-A177-3AD203B41FA5}">
                      <a16:colId xmlns:a16="http://schemas.microsoft.com/office/drawing/2014/main" val="3286041723"/>
                    </a:ext>
                  </a:extLst>
                </a:gridCol>
                <a:gridCol w="1766924">
                  <a:extLst>
                    <a:ext uri="{9D8B030D-6E8A-4147-A177-3AD203B41FA5}">
                      <a16:colId xmlns:a16="http://schemas.microsoft.com/office/drawing/2014/main" val="4263492041"/>
                    </a:ext>
                  </a:extLst>
                </a:gridCol>
                <a:gridCol w="1405383">
                  <a:extLst>
                    <a:ext uri="{9D8B030D-6E8A-4147-A177-3AD203B41FA5}">
                      <a16:colId xmlns:a16="http://schemas.microsoft.com/office/drawing/2014/main" val="250909210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File name</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LOC</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1F354B"/>
                    </a:solidFill>
                  </a:tcPr>
                </a:tc>
                <a:tc>
                  <a:txBody>
                    <a:bodyPr/>
                    <a:lstStyle/>
                    <a:p>
                      <a:pPr algn="r"/>
                      <a:r>
                        <a:rPr b="1" i="0" sz="1400">
                          <a:solidFill>
                            <a:schemeClr val="bg1"/>
                          </a:solidFill>
                          <a:latin typeface="+mn-lt"/>
                        </a:rPr>
                        <a:t>Fan-in</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DFC100"/>
                    </a:solidFill>
                  </a:tcPr>
                </a:tc>
                <a:tc>
                  <a:txBody>
                    <a:bodyPr/>
                    <a:lstStyle/>
                    <a:p>
                      <a:pPr algn="l"/>
                      <a:r>
                        <a:rPr b="1" i="0" sz="1400">
                          <a:solidFill>
                            <a:schemeClr val="bg1"/>
                          </a:solidFill>
                          <a:latin typeface="+mn-lt"/>
                        </a:rPr>
                        <a:t>Component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Condition.scala</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2017</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visibilitylib</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l" fontAlgn="b"/>
                      <a:r>
                        <a:rPr b="0" i="0" sz="1200" u="none">
                          <a:solidFill>
                            <a:schemeClr val="tx2"/>
                          </a:solidFill>
                          <a:latin typeface="Calibri Bold"/>
                        </a:rPr>
                        <a:t>TwitterMessage.java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875</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l" fontAlgn="b"/>
                      <a:r>
                        <a:rPr b="0" i="0" sz="1200" u="none">
                          <a:solidFill>
                            <a:schemeClr val="tx2"/>
                          </a:solidFill>
                          <a:latin typeface="Calibri Bold"/>
                        </a:rPr>
                        <a:t>Action.scala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749</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visibilitylib</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l" fontAlgn="b"/>
                      <a:r>
                        <a:rPr b="0" i="0" sz="1200" u="none">
                          <a:solidFill>
                            <a:schemeClr val="tx2"/>
                          </a:solidFill>
                          <a:latin typeface="Calibri Bold"/>
                        </a:rPr>
                        <a:t>EarlybirdThriftDocumentBuilder.java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595</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l" fontAlgn="b"/>
                      <a:r>
                        <a:rPr b="0" i="0" sz="1200" u="none">
                          <a:solidFill>
                            <a:schemeClr val="tx2"/>
                          </a:solidFill>
                          <a:latin typeface="Calibri Bold"/>
                        </a:rPr>
                        <a:t>SchemaBuilder.java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508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0">
                <a:tc>
                  <a:txBody>
                    <a:bodyPr/>
                    <a:lstStyle/>
                    <a:p>
                      <a:pPr algn="l" fontAlgn="b"/>
                      <a:r>
                        <a:rPr b="0" i="0" sz="1200" u="none">
                          <a:solidFill>
                            <a:schemeClr val="tx2"/>
                          </a:solidFill>
                          <a:latin typeface="Calibri Bold"/>
                        </a:rPr>
                        <a:t>InvertedRealtimeIndex.java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407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0">
                <a:tc>
                  <a:txBody>
                    <a:bodyPr/>
                    <a:lstStyle/>
                    <a:p>
                      <a:pPr algn="l" fontAlgn="b"/>
                      <a:r>
                        <a:rPr b="0" i="0" sz="1200" u="none">
                          <a:solidFill>
                            <a:schemeClr val="tx2"/>
                          </a:solidFill>
                          <a:latin typeface="Calibri Bold"/>
                        </a:rPr>
                        <a:t>EarlybirdIndexSegmentData.java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340</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0">
                <a:tc>
                  <a:txBody>
                    <a:bodyPr/>
                    <a:lstStyle/>
                    <a:p>
                      <a:pPr algn="l" fontAlgn="b"/>
                      <a:r>
                        <a:rPr b="0" i="0" sz="1200" u="none">
                          <a:solidFill>
                            <a:schemeClr val="tx2"/>
                          </a:solidFill>
                          <a:latin typeface="Calibri Bold"/>
                        </a:rPr>
                        <a:t>EarlybirdProperty.java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324</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0">
                <a:tc>
                  <a:txBody>
                    <a:bodyPr/>
                    <a:lstStyle/>
                    <a:p>
                      <a:pPr algn="l" fontAlgn="b"/>
                      <a:r>
                        <a:rPr b="0" i="0" sz="1200" u="none">
                          <a:solidFill>
                            <a:schemeClr val="tx2"/>
                          </a:solidFill>
                          <a:latin typeface="Calibri Bold"/>
                        </a:rPr>
                        <a:t>SegmentInfo.java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317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0">
                <a:tc>
                  <a:txBody>
                    <a:bodyPr/>
                    <a:lstStyle/>
                    <a:p>
                      <a:pPr algn="l" fontAlgn="b"/>
                      <a:r>
                        <a:rPr b="0" i="0" sz="1200" u="none">
                          <a:solidFill>
                            <a:schemeClr val="tx2"/>
                          </a:solidFill>
                          <a:latin typeface="Calibri Bold"/>
                        </a:rPr>
                        <a:t>TwitterBaseStage.java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259</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src/java/com/twitter/search/ingester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0">
                <a:tc>
                  <a:txBody>
                    <a:bodyPr/>
                    <a:lstStyle/>
                    <a:p>
                      <a:pPr algn="l" fontAlgn="b"/>
                      <a:r>
                        <a:rPr b="0" i="0" sz="1200" u="none">
                          <a:solidFill>
                            <a:schemeClr val="tx2"/>
                          </a:solidFill>
                          <a:latin typeface="Calibri Bold"/>
                        </a:rPr>
                        <a:t>Util.scala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254</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0">
                <a:tc>
                  <a:txBody>
                    <a:bodyPr/>
                    <a:lstStyle/>
                    <a:p>
                      <a:pPr algn="l" fontAlgn="b"/>
                      <a:r>
                        <a:rPr b="0" i="0" sz="1200" u="none">
                          <a:solidFill>
                            <a:schemeClr val="tx2"/>
                          </a:solidFill>
                          <a:latin typeface="Calibri Bold"/>
                        </a:rPr>
                        <a:t>EarlybirdConfig.java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246</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EarlybirdDocumentFeatures.java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178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bl>
          </a:graphicData>
        </a:graphic>
      </p:graphicFrame>
    </p:spTree>
    <p:extLst>
      <p:ext uri="{BB962C8B-B14F-4D97-AF65-F5344CB8AC3E}">
        <p14:creationId xmlns:p14="http://schemas.microsoft.com/office/powerpoint/2010/main" val="412830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261DE-516A-2C47-C290-CC53EE2EC30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025075-AF88-4ABD-0816-000FE85C61ED}"/>
              </a:ext>
            </a:extLst>
          </p:cNvPr>
          <p:cNvSpPr>
            <a:spLocks noGrp="1"/>
          </p:cNvSpPr>
          <p:nvPr>
            <p:ph type="sldNum" sz="quarter" idx="4"/>
          </p:nvPr>
        </p:nvSpPr>
        <p:spPr/>
        <p:txBody>
          <a:bodyPr/>
          <a:lstStyle/>
          <a:p>
            <a:fld id="{E242BD21-9B61-2246-BCB1-4BE5E1BEBE1C}" type="slidenum">
              <a:rPr lang="en-US" smtClean="0"/>
              <a:pPr/>
              <a:t>15</a:t>
            </a:fld>
            <a:endParaRPr lang="en-US"/>
          </a:p>
        </p:txBody>
      </p:sp>
      <p:sp>
        <p:nvSpPr>
          <p:cNvPr id="10" name="Text Placeholder 9">
            <a:extLst>
              <a:ext uri="{FF2B5EF4-FFF2-40B4-BE49-F238E27FC236}">
                <a16:creationId xmlns:a16="http://schemas.microsoft.com/office/drawing/2014/main" id="{86BA0A77-753D-20DB-3D53-A7D106A78F7E}"/>
              </a:ext>
            </a:extLst>
          </p:cNvPr>
          <p:cNvSpPr>
            <a:spLocks noGrp="1"/>
          </p:cNvSpPr>
          <p:nvPr>
            <p:ph type="body" sz="quarter" idx="12"/>
          </p:nvPr>
        </p:nvSpPr>
        <p:spPr/>
        <p:txBody>
          <a:bodyPr/>
          <a:lstStyle/>
          <a:p>
            <a:r>
              <a:rPr lang="en-US" dirty="0"/>
              <a:t>Refactoring Candidates – COMPONENT ENTANGLEMENT</a:t>
            </a:r>
          </a:p>
        </p:txBody>
      </p:sp>
      <p:sp>
        <p:nvSpPr>
          <p:cNvPr id="5" name="Title 4">
            <a:extLst>
              <a:ext uri="{FF2B5EF4-FFF2-40B4-BE49-F238E27FC236}">
                <a16:creationId xmlns:a16="http://schemas.microsoft.com/office/drawing/2014/main" id="{6362569B-8BFD-D308-A55E-04765D4E1392}"/>
              </a:ext>
            </a:extLst>
          </p:cNvPr>
          <p:cNvSpPr>
            <a:spLocks noGrp="1"/>
          </p:cNvSpPr>
          <p:nvPr>
            <p:ph type="title"/>
          </p:nvPr>
        </p:nvSpPr>
        <p:spPr/>
        <p:txBody>
          <a:bodyPr/>
          <a:lstStyle/>
          <a:p>
            <a:r>
              <a:rPr lang="en-US" dirty="0"/>
              <a:t>An overview of component entanglement related findings</a:t>
            </a:r>
          </a:p>
        </p:txBody>
      </p:sp>
      <p:sp>
        <p:nvSpPr>
          <p:cNvPr id="6" name="Footer Placeholder 5">
            <a:extLst>
              <a:ext uri="{FF2B5EF4-FFF2-40B4-BE49-F238E27FC236}">
                <a16:creationId xmlns:a16="http://schemas.microsoft.com/office/drawing/2014/main" id="{B2ED554A-888F-C192-ED2E-3071DD750EEB}"/>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COMPONENT_ENTANGLEMENT">
            <a:extLst>
              <a:ext uri="{FF2B5EF4-FFF2-40B4-BE49-F238E27FC236}">
                <a16:creationId xmlns:a16="http://schemas.microsoft.com/office/drawing/2014/main" id="{9838512D-A010-DDD6-1567-37B565CF5809}"/>
              </a:ext>
            </a:extLst>
          </p:cNvPr>
          <p:cNvGraphicFramePr>
            <a:graphicFrameLocks noGrp="1"/>
          </p:cNvGraphicFramePr>
          <p:nvPr/>
        </p:nvGraphicFramePr>
        <p:xfrm>
          <a:off x="514373" y="1351494"/>
          <a:ext cx="11231294" cy="4606800"/>
        </p:xfrm>
        <a:graphic>
          <a:graphicData uri="http://schemas.openxmlformats.org/drawingml/2006/table">
            <a:tbl>
              <a:tblPr firstRow="1" bandRow="1">
                <a:effectLst/>
                <a:tableStyleId>{F2DE63D5-997A-4646-A377-4702673A728D}</a:tableStyleId>
              </a:tblPr>
              <a:tblGrid>
                <a:gridCol w="9663297">
                  <a:extLst>
                    <a:ext uri="{9D8B030D-6E8A-4147-A177-3AD203B41FA5}">
                      <a16:colId xmlns:a16="http://schemas.microsoft.com/office/drawing/2014/main" val="20000"/>
                    </a:ext>
                  </a:extLst>
                </a:gridCol>
                <a:gridCol w="1567997">
                  <a:extLst>
                    <a:ext uri="{9D8B030D-6E8A-4147-A177-3AD203B41FA5}">
                      <a16:colId xmlns:a16="http://schemas.microsoft.com/office/drawing/2014/main" val="20001"/>
                    </a:ext>
                  </a:extLst>
                </a:gridCol>
              </a:tblGrid>
              <a:tr h="2785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Description</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Weight</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1F354B"/>
                    </a:solidFill>
                  </a:tcPr>
                </a:tc>
                <a:extLst>
                  <a:ext uri="{0D108BD9-81ED-4DB2-BD59-A6C34878D82A}">
                    <a16:rowId xmlns:a16="http://schemas.microsoft.com/office/drawing/2014/main" val="10000"/>
                  </a:ext>
                </a:extLst>
              </a:tr>
              <a:tr h="25477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Cyclic dependency between src/java/com/twitter/search/common and src/java/com/twitter/search/ingester</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762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B2A1D-C398-FD00-A262-F1315FFA7F2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62FCDF-5E0F-1700-45E3-65B5191C49DA}"/>
              </a:ext>
            </a:extLst>
          </p:cNvPr>
          <p:cNvSpPr>
            <a:spLocks noGrp="1"/>
          </p:cNvSpPr>
          <p:nvPr>
            <p:ph type="sldNum" sz="quarter" idx="4"/>
          </p:nvPr>
        </p:nvSpPr>
        <p:spPr/>
        <p:txBody>
          <a:bodyPr/>
          <a:lstStyle/>
          <a:p>
            <a:fld id="{E242BD21-9B61-2246-BCB1-4BE5E1BEBE1C}" type="slidenum">
              <a:rPr lang="en-US" smtClean="0"/>
              <a:pPr/>
              <a:t>16</a:t>
            </a:fld>
            <a:endParaRPr lang="en-US"/>
          </a:p>
        </p:txBody>
      </p:sp>
      <p:sp>
        <p:nvSpPr>
          <p:cNvPr id="10" name="Text Placeholder 9">
            <a:extLst>
              <a:ext uri="{FF2B5EF4-FFF2-40B4-BE49-F238E27FC236}">
                <a16:creationId xmlns:a16="http://schemas.microsoft.com/office/drawing/2014/main" id="{1F418E4D-4C1B-5CF0-D4B4-9BE92D28DF1E}"/>
              </a:ext>
            </a:extLst>
          </p:cNvPr>
          <p:cNvSpPr>
            <a:spLocks noGrp="1"/>
          </p:cNvSpPr>
          <p:nvPr>
            <p:ph type="body" sz="quarter" idx="12"/>
          </p:nvPr>
        </p:nvSpPr>
        <p:spPr/>
        <p:txBody>
          <a:bodyPr/>
          <a:lstStyle/>
          <a:p>
            <a:r>
              <a:rPr lang="en-US" dirty="0"/>
              <a:t>Refactoring Candidates – COMPONENT Independence</a:t>
            </a:r>
          </a:p>
        </p:txBody>
      </p:sp>
      <p:sp>
        <p:nvSpPr>
          <p:cNvPr id="5" name="Title 4">
            <a:extLst>
              <a:ext uri="{FF2B5EF4-FFF2-40B4-BE49-F238E27FC236}">
                <a16:creationId xmlns:a16="http://schemas.microsoft.com/office/drawing/2014/main" id="{FE4658BA-0814-EB54-4871-7EA3307973A8}"/>
              </a:ext>
            </a:extLst>
          </p:cNvPr>
          <p:cNvSpPr>
            <a:spLocks noGrp="1"/>
          </p:cNvSpPr>
          <p:nvPr>
            <p:ph type="title"/>
          </p:nvPr>
        </p:nvSpPr>
        <p:spPr/>
        <p:txBody>
          <a:bodyPr/>
          <a:lstStyle/>
          <a:p>
            <a:r>
              <a:rPr lang="en-US" dirty="0"/>
              <a:t>An overview of high impact communicating files</a:t>
            </a:r>
          </a:p>
        </p:txBody>
      </p:sp>
      <p:sp>
        <p:nvSpPr>
          <p:cNvPr id="6" name="Footer Placeholder 5">
            <a:extLst>
              <a:ext uri="{FF2B5EF4-FFF2-40B4-BE49-F238E27FC236}">
                <a16:creationId xmlns:a16="http://schemas.microsoft.com/office/drawing/2014/main" id="{D5FCF33D-A478-D36E-605A-D3A5163CFE94}"/>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COMPONENT_INDEPENDENCE">
            <a:extLst>
              <a:ext uri="{FF2B5EF4-FFF2-40B4-BE49-F238E27FC236}">
                <a16:creationId xmlns:a16="http://schemas.microsoft.com/office/drawing/2014/main" id="{0354F911-27AA-DF84-8BBC-02F20E05B6DA}"/>
              </a:ext>
            </a:extLst>
          </p:cNvPr>
          <p:cNvGraphicFramePr>
            <a:graphicFrameLocks noGrp="1"/>
          </p:cNvGraphicFramePr>
          <p:nvPr/>
        </p:nvGraphicFramePr>
        <p:xfrm>
          <a:off x="514373" y="1366988"/>
          <a:ext cx="11231293" cy="4606800"/>
        </p:xfrm>
        <a:graphic>
          <a:graphicData uri="http://schemas.openxmlformats.org/drawingml/2006/table">
            <a:tbl>
              <a:tblPr firstRow="1" bandRow="1">
                <a:effectLst/>
                <a:tableStyleId>{F2DE63D5-997A-4646-A377-4702673A728D}</a:tableStyleId>
              </a:tblPr>
              <a:tblGrid>
                <a:gridCol w="6599411">
                  <a:extLst>
                    <a:ext uri="{9D8B030D-6E8A-4147-A177-3AD203B41FA5}">
                      <a16:colId xmlns:a16="http://schemas.microsoft.com/office/drawing/2014/main" val="20000"/>
                    </a:ext>
                  </a:extLst>
                </a:gridCol>
                <a:gridCol w="1163784">
                  <a:extLst>
                    <a:ext uri="{9D8B030D-6E8A-4147-A177-3AD203B41FA5}">
                      <a16:colId xmlns:a16="http://schemas.microsoft.com/office/drawing/2014/main" val="20001"/>
                    </a:ext>
                  </a:extLst>
                </a:gridCol>
                <a:gridCol w="1931675">
                  <a:extLst>
                    <a:ext uri="{9D8B030D-6E8A-4147-A177-3AD203B41FA5}">
                      <a16:colId xmlns:a16="http://schemas.microsoft.com/office/drawing/2014/main" val="4263492041"/>
                    </a:ext>
                  </a:extLst>
                </a:gridCol>
                <a:gridCol w="1536423">
                  <a:extLst>
                    <a:ext uri="{9D8B030D-6E8A-4147-A177-3AD203B41FA5}">
                      <a16:colId xmlns:a16="http://schemas.microsoft.com/office/drawing/2014/main" val="250909210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File name</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LOC</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1F354B"/>
                    </a:solidFill>
                  </a:tcPr>
                </a:tc>
                <a:tc>
                  <a:txBody>
                    <a:bodyPr/>
                    <a:lstStyle/>
                    <a:p>
                      <a:pPr algn="l"/>
                      <a:r>
                        <a:rPr b="1" i="0" sz="1400">
                          <a:solidFill>
                            <a:schemeClr val="bg1"/>
                          </a:solidFill>
                          <a:latin typeface="+mn-lt"/>
                        </a:rPr>
                        <a:t>Component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EarlybirdIndexSegmentData.java</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340</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src/java/com/twitter/search/core</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Java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l" fontAlgn="b"/>
                      <a:r>
                        <a:rPr b="0" i="0" sz="1200" u="none">
                          <a:solidFill>
                            <a:schemeClr val="tx2"/>
                          </a:solidFill>
                          <a:latin typeface="Calibri Bold"/>
                        </a:rPr>
                        <a:t>EarlybirdRealtimeIndexSegmentData.java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201</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l" fontAlgn="b"/>
                      <a:r>
                        <a:rPr b="0" i="0" sz="1200" u="none">
                          <a:solidFill>
                            <a:schemeClr val="tx2"/>
                          </a:solidFill>
                          <a:latin typeface="Calibri Bold"/>
                        </a:rPr>
                        <a:t>EarlybirdLuceneIndexSegmentData.java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165</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l" fontAlgn="b"/>
                      <a:r>
                        <a:rPr b="0" i="0" sz="1200" u="none">
                          <a:solidFill>
                            <a:schemeClr val="tx2"/>
                          </a:solidFill>
                          <a:latin typeface="Calibri Bold"/>
                        </a:rPr>
                        <a:t>IndexOptimizer.java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154</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l" fontAlgn="b"/>
                      <a:r>
                        <a:rPr b="0" i="0" sz="1200" u="none">
                          <a:solidFill>
                            <a:schemeClr val="tx2"/>
                          </a:solidFill>
                          <a:latin typeface="Calibri Bold"/>
                        </a:rPr>
                        <a:t>AbstractFacetCountingArray.java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146</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0">
                <a:tc>
                  <a:txBody>
                    <a:bodyPr/>
                    <a:lstStyle/>
                    <a:p>
                      <a:pPr algn="l" fontAlgn="b"/>
                      <a:r>
                        <a:rPr b="0" i="0" sz="1200" u="none">
                          <a:solidFill>
                            <a:schemeClr val="tx2"/>
                          </a:solidFill>
                          <a:latin typeface="Calibri Bold"/>
                        </a:rPr>
                        <a:t>FacetIDMap.java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113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0">
                <a:tc>
                  <a:txBody>
                    <a:bodyPr/>
                    <a:lstStyle/>
                    <a:p>
                      <a:pPr algn="l" fontAlgn="b"/>
                      <a:r>
                        <a:rPr b="0" i="0" sz="1200" u="none">
                          <a:solidFill>
                            <a:schemeClr val="tx2"/>
                          </a:solidFill>
                          <a:latin typeface="Calibri Bold"/>
                        </a:rPr>
                        <a:t>EarlybirdIndexSegmentAtomicReader.java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89</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0">
                <a:tc>
                  <a:txBody>
                    <a:bodyPr/>
                    <a:lstStyle/>
                    <a:p>
                      <a:pPr algn="l" fontAlgn="b"/>
                      <a:r>
                        <a:rPr b="0" i="0" sz="1200" u="none">
                          <a:solidFill>
                            <a:schemeClr val="tx2"/>
                          </a:solidFill>
                          <a:latin typeface="Calibri Bold"/>
                        </a:rPr>
                        <a:t>FacetCountState.java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64</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0">
                <a:tc>
                  <a:txBody>
                    <a:bodyPr/>
                    <a:lstStyle/>
                    <a:p>
                      <a:pPr algn="l" fontAlgn="b"/>
                      <a:r>
                        <a:rPr b="0" i="0" sz="1200" u="none">
                          <a:solidFill>
                            <a:schemeClr val="tx2"/>
                          </a:solidFill>
                          <a:latin typeface="Calibri Bold"/>
                        </a:rPr>
                        <a:t>QueryCostTracker.java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0">
                <a:tc>
                  <a:txBody>
                    <a:bodyPr/>
                    <a:lstStyle/>
                    <a:p>
                      <a:pPr algn="l" fontAlgn="b"/>
                      <a:r>
                        <a:rPr b="0" i="0" sz="1200" u="none">
                          <a:solidFill>
                            <a:schemeClr val="tx2"/>
                          </a:solidFill>
                          <a:latin typeface="Calibri Bold"/>
                        </a:rPr>
                        <a:t>VisibleTokenRatioUtil.java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src/java/com/twitter/search/ingester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0">
                <a:tc>
                  <a:txBody>
                    <a:bodyPr/>
                    <a:lstStyle/>
                    <a:p>
                      <a:pPr algn="l" fontAlgn="b"/>
                      <a:r>
                        <a:rPr b="0" i="0" sz="1200" u="none">
                          <a:solidFill>
                            <a:schemeClr val="tx2"/>
                          </a:solidFill>
                          <a:latin typeface="Calibri Bold"/>
                        </a:rPr>
                        <a:t>EarlybirdFieldConstants.java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897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0">
                <a:tc>
                  <a:txBody>
                    <a:bodyPr/>
                    <a:lstStyle/>
                    <a:p>
                      <a:pPr algn="l" fontAlgn="b"/>
                      <a:r>
                        <a:rPr b="0" i="0" sz="1200" u="none">
                          <a:solidFill>
                            <a:schemeClr val="tx2"/>
                          </a:solidFill>
                          <a:latin typeface="Calibri Bold"/>
                        </a:rPr>
                        <a:t>TwitterMessage.java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875</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ImmutableSchema.java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692</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bl>
          </a:graphicData>
        </a:graphic>
      </p:graphicFrame>
    </p:spTree>
    <p:extLst>
      <p:ext uri="{BB962C8B-B14F-4D97-AF65-F5344CB8AC3E}">
        <p14:creationId xmlns:p14="http://schemas.microsoft.com/office/powerpoint/2010/main" val="106172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98D751-D7E7-9C49-9738-9C448500810B}"/>
              </a:ext>
            </a:extLst>
          </p:cNvPr>
          <p:cNvSpPr>
            <a:spLocks noGrp="1"/>
          </p:cNvSpPr>
          <p:nvPr>
            <p:ph type="sldNum" sz="quarter" idx="4"/>
          </p:nvPr>
        </p:nvSpPr>
        <p:spPr/>
        <p:txBody>
          <a:bodyPr/>
          <a:lstStyle/>
          <a:p>
            <a:fld id="{E242BD21-9B61-2246-BCB1-4BE5E1BEBE1C}" type="slidenum">
              <a:rPr lang="en-US" smtClean="0"/>
              <a:pPr/>
              <a:t>2</a:t>
            </a:fld>
            <a:endParaRPr lang="en-US"/>
          </a:p>
        </p:txBody>
      </p:sp>
      <p:sp>
        <p:nvSpPr>
          <p:cNvPr id="17" name="Text Placeholder 16">
            <a:extLst>
              <a:ext uri="{FF2B5EF4-FFF2-40B4-BE49-F238E27FC236}">
                <a16:creationId xmlns:a16="http://schemas.microsoft.com/office/drawing/2014/main" id="{E27436DB-3651-E842-9FB7-13DA5BE2FAED}"/>
              </a:ext>
            </a:extLst>
          </p:cNvPr>
          <p:cNvSpPr>
            <a:spLocks noGrp="1"/>
          </p:cNvSpPr>
          <p:nvPr>
            <p:ph type="body" sz="quarter" idx="12"/>
          </p:nvPr>
        </p:nvSpPr>
        <p:spPr/>
        <p:txBody>
          <a:bodyPr/>
          <a:lstStyle/>
          <a:p>
            <a:r>
              <a:rPr lang="en-US"/>
              <a:t>Management summary</a:t>
            </a:r>
            <a:endParaRPr lang="en-US">
              <a:solidFill>
                <a:schemeClr val="accent3"/>
              </a:solidFill>
            </a:endParaRPr>
          </a:p>
        </p:txBody>
      </p:sp>
      <p:sp>
        <p:nvSpPr>
          <p:cNvPr id="16" name="Title 15">
            <a:extLst>
              <a:ext uri="{FF2B5EF4-FFF2-40B4-BE49-F238E27FC236}">
                <a16:creationId xmlns:a16="http://schemas.microsoft.com/office/drawing/2014/main" id="{D763C605-75CA-DC4D-AE17-D3F134A4147B}"/>
              </a:ext>
            </a:extLst>
          </p:cNvPr>
          <p:cNvSpPr>
            <a:spLocks noGrp="1"/>
          </p:cNvSpPr>
          <p:nvPr>
            <p:ph type="title"/>
          </p:nvPr>
        </p:nvSpPr>
        <p:spPr>
          <a:xfrm>
            <a:off x="1935667" y="391823"/>
            <a:ext cx="10023452" cy="313412"/>
          </a:xfrm>
        </p:spPr>
        <p:txBody>
          <a:bodyPr/>
          <a:lstStyle/>
          <a:p>
            <a:r>
              <a:rPr lang="en-US" dirty="0" err="1"/>
              <a:t>Twitter Algorithm technical quality: management summary</a:t>
            </a:r>
          </a:p>
        </p:txBody>
      </p:sp>
      <p:sp>
        <p:nvSpPr>
          <p:cNvPr id="18" name="Content Placeholder 17">
            <a:extLst>
              <a:ext uri="{FF2B5EF4-FFF2-40B4-BE49-F238E27FC236}">
                <a16:creationId xmlns:a16="http://schemas.microsoft.com/office/drawing/2014/main" id="{39348AE8-5FBC-0E41-B4E0-8BE6CD80C03F}"/>
              </a:ext>
            </a:extLst>
          </p:cNvPr>
          <p:cNvSpPr>
            <a:spLocks noGrp="1"/>
          </p:cNvSpPr>
          <p:nvPr>
            <p:ph sz="quarter" idx="13"/>
          </p:nvPr>
        </p:nvSpPr>
        <p:spPr>
          <a:xfrm>
            <a:off x="855878" y="1363330"/>
            <a:ext cx="10889789" cy="5185729"/>
          </a:xfrm>
        </p:spPr>
        <p:txBody>
          <a:bodyPr/>
          <a:lstStyle/>
          <a:p>
            <a:pPr marL="0" indent="0">
              <a:lnSpc>
                <a:spcPct val="100000"/>
              </a:lnSpc>
              <a:buNone/>
            </a:pPr>
            <a:r>
              <a:rPr lang="en-US" sz="1800" b="1" dirty="0">
                <a:solidFill>
                  <a:schemeClr val="accent3"/>
                </a:solidFill>
              </a:rPr>
              <a:t>[Maintainability]</a:t>
            </a:r>
            <a:r>
              <a:rPr lang="en-US" sz="1800" dirty="0"/>
              <a:t> The system scores at the market average with 3.2 stars (★★★☆☆) on the SIG maintainability model. This indicates average maintenance costs and time to market for functional changes. The system shows high risk in units with large interfaces</a:t>
            </a:r>
            <a:endParaRPr lang="en-US" sz="1800" dirty="0"/>
          </a:p>
          <a:p>
            <a:pPr marL="0" indent="0">
              <a:lnSpc>
                <a:spcPct val="100000"/>
              </a:lnSpc>
              <a:buNone/>
            </a:pPr>
            <a:r>
              <a:rPr lang="en-US" sz="1800" b="1" dirty="0">
                <a:solidFill>
                  <a:schemeClr val="accent3"/>
                </a:solidFill>
              </a:rPr>
              <a:t>[Technology choice]</a:t>
            </a:r>
            <a:r>
              <a:rPr lang="en-US" sz="1800" dirty="0"/>
              <a:t> The system is 39.7 PY (292,832 LOC) large. The system is built using mostly modern technologies, and has no or minimal technologies that should be phased out. Its main technology is Scala.</a:t>
            </a:r>
          </a:p>
          <a:p>
            <a:pPr marL="0" indent="0">
              <a:lnSpc>
                <a:spcPct val="100000"/>
              </a:lnSpc>
              <a:buNone/>
            </a:pPr>
            <a:r>
              <a:rPr lang="en-US" sz="1800" b="1" dirty="0">
                <a:solidFill>
                  <a:schemeClr val="accent3"/>
                </a:solidFill>
              </a:rPr>
              <a:t>[Test code] </a:t>
            </a:r>
            <a:r>
              <a:rPr lang="en-US" sz="1800" dirty="0"/>
              <a:t>The system has a test/code ratio of 0%. This indicates the system does not have an automated testing suite in place. This decreases developer velocity and can increase bugs in production. This can be partially compensated by increased manual testing.</a:t>
            </a:r>
            <a:endParaRPr lang="en-US" sz="1800" dirty="0"/>
          </a:p>
          <a:p>
            <a:pPr marL="0" indent="0">
              <a:lnSpc>
                <a:spcPct val="100000"/>
              </a:lnSpc>
              <a:buNone/>
            </a:pPr>
            <a:r>
              <a:rPr kumimoji="0" lang="en-US" sz="1800" b="1" i="0" u="none" strike="noStrike" kern="1200" cap="none" spc="0" normalizeH="0" baseline="0" noProof="0" dirty="0">
                <a:ln>
                  <a:noFill/>
                </a:ln>
                <a:solidFill>
                  <a:srgbClr val="04ABC8"/>
                </a:solidFill>
                <a:effectLst/>
                <a:uLnTx/>
                <a:uFillTx/>
                <a:latin typeface="Calibri" panose="020F0502020204030204"/>
                <a:ea typeface="+mn-ea"/>
                <a:cs typeface="+mn-cs"/>
              </a:rPr>
              <a:t>[Architecture Quality] </a:t>
            </a:r>
            <a:r>
              <a:rPr lang="en-US" sz="1800" dirty="0"/>
              <a:t>The system rates 4.2 stars (</a:t>
            </a:r>
            <a:r>
              <a:rPr lang="en-US" sz="1800" dirty="0" err="1">
                <a:latin typeface="+mj-lt"/>
              </a:rPr>
              <a:t>★★★★☆</a:t>
            </a:r>
            <a:r>
              <a:rPr lang="en-US" sz="1800" dirty="0">
                <a:latin typeface="Calibri" panose="020F0502020204030204" pitchFamily="34" charset="0"/>
              </a:rPr>
              <a:t>)</a:t>
            </a:r>
            <a:r>
              <a:rPr lang="en-US" sz="1800" dirty="0"/>
              <a:t> on the SIG Architecture Quality model, above the market average. </a:t>
            </a:r>
            <a:endParaRPr lang="en-US" sz="1800" dirty="0"/>
          </a:p>
          <a:p>
            <a:pPr marL="0" indent="0">
              <a:lnSpc>
                <a:spcPct val="100000"/>
              </a:lnSpc>
              <a:buNone/>
            </a:pPr>
            <a:r>
              <a:rPr lang="en-US" sz="1800" b="1" dirty="0">
                <a:solidFill>
                  <a:schemeClr val="accent3"/>
                </a:solidFill>
              </a:rPr>
              <a:t>[Open-source health]</a:t>
            </a:r>
            <a:r>
              <a:rPr lang="en-US" sz="1800" dirty="0"/>
              <a:t> This system has 1 medium or higher risk vulnerable libraries and 1 licenses with potential legal risks that should be investigated.</a:t>
            </a:r>
          </a:p>
          <a:p>
            <a:pPr marL="0" indent="0">
              <a:lnSpc>
                <a:spcPct val="100000"/>
              </a:lnSpc>
              <a:buNone/>
            </a:pPr>
            <a:endParaRPr lang="en-US" sz="1800" dirty="0">
              <a:solidFill>
                <a:schemeClr val="accent1"/>
              </a:solidFill>
              <a:highlight>
                <a:srgbClr val="FF00FF"/>
              </a:highlight>
            </a:endParaRPr>
          </a:p>
        </p:txBody>
      </p:sp>
      <p:grpSp>
        <p:nvGrpSpPr>
          <p:cNvPr id="3" name="Group 2">
            <a:extLst>
              <a:ext uri="{FF2B5EF4-FFF2-40B4-BE49-F238E27FC236}">
                <a16:creationId xmlns:a16="http://schemas.microsoft.com/office/drawing/2014/main" id="{5343D544-1328-F0BC-2B01-FA489ECF0038}"/>
              </a:ext>
            </a:extLst>
          </p:cNvPr>
          <p:cNvGrpSpPr/>
          <p:nvPr/>
        </p:nvGrpSpPr>
        <p:grpSpPr>
          <a:xfrm>
            <a:off x="3447975" y="6529101"/>
            <a:ext cx="3073536" cy="256609"/>
            <a:chOff x="8280472" y="6533991"/>
            <a:chExt cx="3073536" cy="256609"/>
          </a:xfrm>
        </p:grpSpPr>
        <p:sp>
          <p:nvSpPr>
            <p:cNvPr id="4" name="TextBox 3">
              <a:extLst>
                <a:ext uri="{FF2B5EF4-FFF2-40B4-BE49-F238E27FC236}">
                  <a16:creationId xmlns:a16="http://schemas.microsoft.com/office/drawing/2014/main" id="{D64B3137-0ADF-0C01-58A6-4DC8AAE543B6}"/>
                </a:ext>
              </a:extLst>
            </p:cNvPr>
            <p:cNvSpPr txBox="1"/>
            <p:nvPr/>
          </p:nvSpPr>
          <p:spPr>
            <a:xfrm>
              <a:off x="8280472" y="6533991"/>
              <a:ext cx="3073536" cy="256609"/>
            </a:xfrm>
            <a:prstGeom prst="rect">
              <a:avLst/>
            </a:prstGeom>
            <a:noFill/>
          </p:spPr>
          <p:txBody>
            <a:bodyPr wrap="square" lIns="90000" rtlCol="0" anchor="t">
              <a:spAutoFit/>
            </a:bodyPr>
            <a:lstStyle/>
            <a:p>
              <a:pPr>
                <a:lnSpc>
                  <a:spcPct val="113000"/>
                </a:lnSpc>
              </a:pPr>
              <a:r>
                <a:rPr lang="en-US" sz="1000" b="1">
                  <a:solidFill>
                    <a:schemeClr val="accent1"/>
                  </a:solidFill>
                </a:rPr>
                <a:t>LEGEND</a:t>
              </a:r>
              <a:r>
                <a:rPr lang="en-US" sz="1000">
                  <a:solidFill>
                    <a:schemeClr val="accent1"/>
                  </a:solidFill>
                </a:rPr>
                <a:t>:    Low/no risk                                           High risk</a:t>
              </a:r>
            </a:p>
          </p:txBody>
        </p:sp>
        <p:cxnSp>
          <p:nvCxnSpPr>
            <p:cNvPr id="7" name="Straight Connector 6">
              <a:extLst>
                <a:ext uri="{FF2B5EF4-FFF2-40B4-BE49-F238E27FC236}">
                  <a16:creationId xmlns:a16="http://schemas.microsoft.com/office/drawing/2014/main" id="{3CA0954F-6B17-F07B-256E-572A096BF3BE}"/>
                </a:ext>
              </a:extLst>
            </p:cNvPr>
            <p:cNvCxnSpPr/>
            <p:nvPr/>
          </p:nvCxnSpPr>
          <p:spPr>
            <a:xfrm>
              <a:off x="9631624" y="6670459"/>
              <a:ext cx="1023457" cy="0"/>
            </a:xfrm>
            <a:prstGeom prst="line">
              <a:avLst/>
            </a:prstGeom>
            <a:ln w="63500" cap="rnd">
              <a:gradFill>
                <a:gsLst>
                  <a:gs pos="0">
                    <a:srgbClr val="57C968"/>
                  </a:gs>
                  <a:gs pos="33000">
                    <a:srgbClr val="F8C740"/>
                  </a:gs>
                  <a:gs pos="66000">
                    <a:srgbClr val="EF981A"/>
                  </a:gs>
                  <a:gs pos="100000">
                    <a:srgbClr val="DB493D"/>
                  </a:gs>
                </a:gsLst>
                <a:lin ang="0" scaled="0"/>
              </a:gradFill>
              <a:prstDash val="solid"/>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374B119E-D97B-2CBE-3AAC-33962491AA02}"/>
              </a:ext>
            </a:extLst>
          </p:cNvPr>
          <p:cNvSpPr txBox="1"/>
          <p:nvPr/>
        </p:nvSpPr>
        <p:spPr>
          <a:xfrm>
            <a:off x="6445572" y="6528939"/>
            <a:ext cx="2996384" cy="256597"/>
          </a:xfrm>
          <a:prstGeom prst="rect">
            <a:avLst/>
          </a:prstGeom>
          <a:noFill/>
        </p:spPr>
        <p:txBody>
          <a:bodyPr wrap="square" lIns="90000" rtlCol="0" anchor="t">
            <a:spAutoFit/>
          </a:bodyPr>
          <a:lstStyle/>
          <a:p>
            <a:pPr algn="l">
              <a:lnSpc>
                <a:spcPct val="113000"/>
              </a:lnSpc>
            </a:pPr>
            <a:r>
              <a:rPr lang="en-NL" sz="1000">
                <a:solidFill>
                  <a:schemeClr val="accent1"/>
                </a:solidFill>
              </a:rPr>
              <a:t>L = No/Low | M = Moderate | </a:t>
            </a:r>
            <a:r>
              <a:rPr lang="en-GB" sz="1000">
                <a:solidFill>
                  <a:schemeClr val="accent1"/>
                </a:solidFill>
              </a:rPr>
              <a:t>H</a:t>
            </a:r>
            <a:r>
              <a:rPr lang="en-NL" sz="1000">
                <a:solidFill>
                  <a:schemeClr val="accent1"/>
                </a:solidFill>
              </a:rPr>
              <a:t> = High | C = Critical</a:t>
            </a:r>
          </a:p>
        </p:txBody>
      </p:sp>
    </p:spTree>
    <p:extLst>
      <p:ext uri="{BB962C8B-B14F-4D97-AF65-F5344CB8AC3E}">
        <p14:creationId xmlns:p14="http://schemas.microsoft.com/office/powerpoint/2010/main" val="183515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F449F31-3719-D447-B334-2BA3512A2A58}"/>
              </a:ext>
            </a:extLst>
          </p:cNvPr>
          <p:cNvSpPr/>
          <p:nvPr/>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57" name="Slide Number Placeholder 1">
            <a:extLst>
              <a:ext uri="{FF2B5EF4-FFF2-40B4-BE49-F238E27FC236}">
                <a16:creationId xmlns:a16="http://schemas.microsoft.com/office/drawing/2014/main" id="{43010B43-E6A1-0A42-81DC-A2705ED0D801}"/>
              </a:ext>
            </a:extLst>
          </p:cNvPr>
          <p:cNvSpPr>
            <a:spLocks noGrp="1"/>
          </p:cNvSpPr>
          <p:nvPr>
            <p:ph type="sldNum" sz="quarter" idx="4"/>
          </p:nvPr>
        </p:nvSpPr>
        <p:spPr/>
        <p:txBody>
          <a:bodyPr/>
          <a:lstStyle/>
          <a:p>
            <a:fld id="{E242BD21-9B61-2246-BCB1-4BE5E1BEBE1C}" type="slidenum">
              <a:rPr lang="en-US" smtClean="0"/>
              <a:pPr/>
              <a:t>3</a:t>
            </a:fld>
            <a:endParaRPr lang="en-US"/>
          </a:p>
        </p:txBody>
      </p:sp>
      <p:sp>
        <p:nvSpPr>
          <p:cNvPr id="35" name="Text Placeholder 34">
            <a:extLst>
              <a:ext uri="{FF2B5EF4-FFF2-40B4-BE49-F238E27FC236}">
                <a16:creationId xmlns:a16="http://schemas.microsoft.com/office/drawing/2014/main" id="{72F5A018-2E28-3A48-A092-0C11E2399227}"/>
              </a:ext>
            </a:extLst>
          </p:cNvPr>
          <p:cNvSpPr>
            <a:spLocks noGrp="1"/>
          </p:cNvSpPr>
          <p:nvPr>
            <p:ph type="body" sz="quarter" idx="12"/>
          </p:nvPr>
        </p:nvSpPr>
        <p:spPr/>
        <p:txBody>
          <a:bodyPr/>
          <a:lstStyle/>
          <a:p>
            <a:r>
              <a:rPr lang="da-DK" dirty="0"/>
              <a:t>Key </a:t>
            </a:r>
            <a:r>
              <a:rPr lang="da-DK" dirty="0" err="1"/>
              <a:t>findings</a:t>
            </a:r>
            <a:r>
              <a:rPr lang="da-DK" dirty="0"/>
              <a:t> – </a:t>
            </a:r>
            <a:r>
              <a:rPr lang="da-DK" dirty="0" err="1">
                <a:solidFill>
                  <a:schemeClr val="accent3"/>
                </a:solidFill>
              </a:rPr>
              <a:t>technology</a:t>
            </a:r>
            <a:endParaRPr lang="da-DK" dirty="0">
              <a:solidFill>
                <a:schemeClr val="accent3"/>
              </a:solidFill>
            </a:endParaRPr>
          </a:p>
        </p:txBody>
      </p:sp>
      <p:sp>
        <p:nvSpPr>
          <p:cNvPr id="3" name="Title 2">
            <a:extLst>
              <a:ext uri="{FF2B5EF4-FFF2-40B4-BE49-F238E27FC236}">
                <a16:creationId xmlns:a16="http://schemas.microsoft.com/office/drawing/2014/main" id="{21196999-2FDC-B64D-87C7-CBB95F403705}"/>
              </a:ext>
            </a:extLst>
          </p:cNvPr>
          <p:cNvSpPr>
            <a:spLocks noGrp="1"/>
          </p:cNvSpPr>
          <p:nvPr>
            <p:ph type="title"/>
          </p:nvPr>
        </p:nvSpPr>
        <p:spPr/>
        <p:txBody>
          <a:bodyPr/>
          <a:lstStyle/>
          <a:p>
            <a:r>
              <a:rPr lang="en-US" dirty="0"/>
              <a:t>The system is average in size and is built primarily in Scala</a:t>
            </a:r>
          </a:p>
        </p:txBody>
      </p:sp>
      <p:sp>
        <p:nvSpPr>
          <p:cNvPr id="4" name="Content Placeholder 3">
            <a:extLst>
              <a:ext uri="{FF2B5EF4-FFF2-40B4-BE49-F238E27FC236}">
                <a16:creationId xmlns:a16="http://schemas.microsoft.com/office/drawing/2014/main" id="{0BE97E62-871D-ED41-BB4A-23A54EDA32B5}"/>
              </a:ext>
            </a:extLst>
          </p:cNvPr>
          <p:cNvSpPr>
            <a:spLocks noGrp="1"/>
          </p:cNvSpPr>
          <p:nvPr>
            <p:ph sz="quarter" idx="13"/>
          </p:nvPr>
        </p:nvSpPr>
        <p:spPr>
          <a:xfrm>
            <a:off x="514800" y="1368000"/>
            <a:ext cx="3297764" cy="4950000"/>
          </a:xfrm>
        </p:spPr>
        <p:txBody>
          <a:bodyPr/>
          <a:lstStyle/>
          <a:p>
            <a:r>
              <a:rPr lang="en-US" dirty="0" err="1"/>
              <a:t>The system is built using mostly modern technologies, and has no or minimal technologies that should be phased out.</a:t>
            </a:r>
            <a:endParaRPr lang="en-US" dirty="0"/>
          </a:p>
          <a:p>
            <a:r>
              <a:rPr lang="en-US" dirty="0" err="1"/>
              <a:t>The system is mainly built using 2 different technologies: Scala, Java</a:t>
            </a:r>
            <a:endParaRPr lang="en-US" dirty="0"/>
          </a:p>
        </p:txBody>
      </p:sp>
      <p:sp>
        <p:nvSpPr>
          <p:cNvPr id="18" name="Text Placeholder 29">
            <a:extLst>
              <a:ext uri="{FF2B5EF4-FFF2-40B4-BE49-F238E27FC236}">
                <a16:creationId xmlns:a16="http://schemas.microsoft.com/office/drawing/2014/main" id="{B95F9BC0-7330-914B-8E9E-94AD448E4FBA}"/>
              </a:ext>
            </a:extLst>
          </p:cNvPr>
          <p:cNvSpPr txBox="1">
            <a:spLocks/>
          </p:cNvSpPr>
          <p:nvPr/>
        </p:nvSpPr>
        <p:spPr>
          <a:xfrm>
            <a:off x="9695543" y="5781287"/>
            <a:ext cx="2050125"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39.7 PY</a:t>
            </a:r>
            <a:endParaRPr lang="en-US" b="0" dirty="0"/>
          </a:p>
        </p:txBody>
      </p:sp>
      <p:graphicFrame>
        <p:nvGraphicFramePr>
          <p:cNvPr id="2" name="Chart 1">
            <a:extLst>
              <a:ext uri="{FF2B5EF4-FFF2-40B4-BE49-F238E27FC236}">
                <a16:creationId xmlns:a16="http://schemas.microsoft.com/office/drawing/2014/main" id="{2F056781-96E5-A84E-9B0E-0816F0C0E537}"/>
              </a:ext>
            </a:extLst>
          </p:cNvPr>
          <p:cNvGraphicFramePr/>
          <p:nvPr>
            <p:extLst>
              <p:ext uri="{D42A27DB-BD31-4B8C-83A1-F6EECF244321}">
                <p14:modId xmlns:p14="http://schemas.microsoft.com/office/powerpoint/2010/main" val="2838478197"/>
              </p:ext>
            </p:extLst>
          </p:nvPr>
        </p:nvGraphicFramePr>
        <p:xfrm>
          <a:off x="4258899" y="1366989"/>
          <a:ext cx="7486768" cy="19407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Table 10">
            <a:extLst>
              <a:ext uri="{FF2B5EF4-FFF2-40B4-BE49-F238E27FC236}">
                <a16:creationId xmlns:a16="http://schemas.microsoft.com/office/drawing/2014/main" id="{47602722-FBEA-F24D-A573-D8200328D213}"/>
              </a:ext>
            </a:extLst>
          </p:cNvPr>
          <p:cNvGraphicFramePr>
            <a:graphicFrameLocks noGrp="1"/>
          </p:cNvGraphicFramePr>
          <p:nvPr>
            <p:extLst>
              <p:ext uri="{D42A27DB-BD31-4B8C-83A1-F6EECF244321}">
                <p14:modId xmlns:p14="http://schemas.microsoft.com/office/powerpoint/2010/main" val="681163907"/>
              </p:ext>
            </p:extLst>
          </p:nvPr>
        </p:nvGraphicFramePr>
        <p:xfrm>
          <a:off x="4258898" y="3328130"/>
          <a:ext cx="7486769" cy="2154574"/>
        </p:xfrm>
        <a:graphic>
          <a:graphicData uri="http://schemas.openxmlformats.org/drawingml/2006/table">
            <a:tbl>
              <a:tblPr firstRow="1" bandRow="1">
                <a:effectLst/>
                <a:tableStyleId>{F2DE63D5-997A-4646-A377-4702673A728D}</a:tableStyleId>
              </a:tblPr>
              <a:tblGrid>
                <a:gridCol w="3740710">
                  <a:extLst>
                    <a:ext uri="{9D8B030D-6E8A-4147-A177-3AD203B41FA5}">
                      <a16:colId xmlns:a16="http://schemas.microsoft.com/office/drawing/2014/main" val="20000"/>
                    </a:ext>
                  </a:extLst>
                </a:gridCol>
                <a:gridCol w="1481618">
                  <a:extLst>
                    <a:ext uri="{9D8B030D-6E8A-4147-A177-3AD203B41FA5}">
                      <a16:colId xmlns:a16="http://schemas.microsoft.com/office/drawing/2014/main" val="20002"/>
                    </a:ext>
                  </a:extLst>
                </a:gridCol>
                <a:gridCol w="2264441">
                  <a:extLst>
                    <a:ext uri="{9D8B030D-6E8A-4147-A177-3AD203B41FA5}">
                      <a16:colId xmlns:a16="http://schemas.microsoft.com/office/drawing/2014/main" val="3286041723"/>
                    </a:ext>
                  </a:extLst>
                </a:gridCol>
              </a:tblGrid>
              <a:tr h="3677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400" b="1" noProof="0">
                          <a:solidFill>
                            <a:schemeClr val="bg1"/>
                          </a:solidFill>
                          <a:latin typeface="+mn-lt"/>
                        </a:rPr>
                        <a:t>Technology</a:t>
                      </a:r>
                      <a:endParaRPr lang="nl-NL" sz="1400" b="1" i="0" noProof="0">
                        <a:solidFill>
                          <a:schemeClr val="bg1"/>
                        </a:solidFill>
                        <a:latin typeface="+mn-lt"/>
                        <a:cs typeface="TheSans B4 SemiLight"/>
                      </a:endParaRPr>
                    </a:p>
                  </a:txBody>
                  <a:tcPr marL="216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noProof="0">
                          <a:solidFill>
                            <a:schemeClr val="bg1"/>
                          </a:solidFill>
                          <a:latin typeface="+mn-lt"/>
                        </a:rPr>
                        <a:t>LOC</a:t>
                      </a:r>
                      <a:endParaRPr lang="nl-NL" sz="1400" b="1" i="0" noProof="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i="0" noProof="0" err="1">
                          <a:solidFill>
                            <a:schemeClr val="bg1"/>
                          </a:solidFill>
                          <a:latin typeface="+mn-lt"/>
                          <a:cs typeface="TheSans B4 SemiLight"/>
                        </a:rPr>
                        <a:t>Rebuild</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size</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PY</a:t>
                      </a:r>
                      <a:r>
                        <a:rPr lang="nl-NL" sz="1400" b="1" i="0" noProof="0">
                          <a:solidFill>
                            <a:schemeClr val="bg1"/>
                          </a:solidFill>
                          <a:latin typeface="+mn-lt"/>
                          <a:cs typeface="TheSans B4 SemiLight"/>
                        </a:rPr>
                        <a: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Scala</a:t>
                      </a:r>
                    </a:p>
                  </a:txBody>
                  <a:tcPr marL="216000" marR="108000" marT="72000" marB="72000" anchor="b">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2"/>
                          </a:solidFill>
                          <a:effectLst/>
                          <a:latin typeface="Calibri Regular"/>
                        </a:rPr>
                        <a:t>186362</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60000"/>
                              <a:lumOff val="40000"/>
                            </a:schemeClr>
                          </a:solidFill>
                          <a:effectLst/>
                          <a:latin typeface="Calibri Regular"/>
                        </a:rPr>
                        <a:t>27.4</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Java</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84563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9.4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C++</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9284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Python</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7993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1.1</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Others</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4630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0.6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bl>
          </a:graphicData>
        </a:graphic>
      </p:graphicFrame>
      <p:sp>
        <p:nvSpPr>
          <p:cNvPr id="17" name="Text Placeholder 29">
            <a:extLst>
              <a:ext uri="{FF2B5EF4-FFF2-40B4-BE49-F238E27FC236}">
                <a16:creationId xmlns:a16="http://schemas.microsoft.com/office/drawing/2014/main" id="{34953B0A-BA73-504C-811A-B3CDE825A186}"/>
              </a:ext>
            </a:extLst>
          </p:cNvPr>
          <p:cNvSpPr txBox="1">
            <a:spLocks/>
          </p:cNvSpPr>
          <p:nvPr/>
        </p:nvSpPr>
        <p:spPr>
          <a:xfrm>
            <a:off x="4478812" y="5781286"/>
            <a:ext cx="1797438"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t>Total system volume:</a:t>
            </a:r>
            <a:endParaRPr lang="en-US" b="0" dirty="0"/>
          </a:p>
        </p:txBody>
      </p:sp>
      <p:sp>
        <p:nvSpPr>
          <p:cNvPr id="21" name="Text Placeholder 29">
            <a:extLst>
              <a:ext uri="{FF2B5EF4-FFF2-40B4-BE49-F238E27FC236}">
                <a16:creationId xmlns:a16="http://schemas.microsoft.com/office/drawing/2014/main" id="{9EA93C31-7D02-A448-9A77-0EEE72037098}"/>
              </a:ext>
            </a:extLst>
          </p:cNvPr>
          <p:cNvSpPr txBox="1">
            <a:spLocks/>
          </p:cNvSpPr>
          <p:nvPr/>
        </p:nvSpPr>
        <p:spPr>
          <a:xfrm>
            <a:off x="6628412" y="5781286"/>
            <a:ext cx="2906219"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292,832 LOC</a:t>
            </a:r>
            <a:endParaRPr lang="en-US" b="0" dirty="0"/>
          </a:p>
        </p:txBody>
      </p:sp>
      <p:sp>
        <p:nvSpPr>
          <p:cNvPr id="22" name="TextBox 21">
            <a:extLst>
              <a:ext uri="{FF2B5EF4-FFF2-40B4-BE49-F238E27FC236}">
                <a16:creationId xmlns:a16="http://schemas.microsoft.com/office/drawing/2014/main" id="{5C0C1FDA-5A36-AF44-81EB-8575C7793171}"/>
              </a:ext>
            </a:extLst>
          </p:cNvPr>
          <p:cNvSpPr txBox="1"/>
          <p:nvPr/>
        </p:nvSpPr>
        <p:spPr>
          <a:xfrm>
            <a:off x="3588669" y="6539325"/>
            <a:ext cx="7345448" cy="246221"/>
          </a:xfrm>
          <a:prstGeom prst="rect">
            <a:avLst/>
          </a:prstGeom>
          <a:noFill/>
        </p:spPr>
        <p:txBody>
          <a:bodyPr wrap="square" lIns="90000" rtlCol="0" anchor="t">
            <a:spAutoFit/>
          </a:bodyPr>
          <a:lstStyle/>
          <a:p>
            <a:r>
              <a:rPr lang="en-US" sz="1000" b="1">
                <a:solidFill>
                  <a:schemeClr val="accent1"/>
                </a:solidFill>
              </a:rPr>
              <a:t>PM</a:t>
            </a:r>
            <a:r>
              <a:rPr lang="en-US" sz="1000">
                <a:solidFill>
                  <a:schemeClr val="accent1"/>
                </a:solidFill>
              </a:rPr>
              <a:t> = Person Months (rebuild size), </a:t>
            </a:r>
            <a:r>
              <a:rPr lang="en-US" sz="1000" b="1" err="1">
                <a:solidFill>
                  <a:schemeClr val="accent1"/>
                </a:solidFill>
              </a:rPr>
              <a:t>PY</a:t>
            </a:r>
            <a:r>
              <a:rPr lang="en-US" sz="1000">
                <a:solidFill>
                  <a:schemeClr val="accent1"/>
                </a:solidFill>
              </a:rPr>
              <a:t> = Person Years (rebuild size) </a:t>
            </a:r>
          </a:p>
        </p:txBody>
      </p:sp>
      <p:sp>
        <p:nvSpPr>
          <p:cNvPr id="7" name="TextBox 6">
            <a:extLst>
              <a:ext uri="{FF2B5EF4-FFF2-40B4-BE49-F238E27FC236}">
                <a16:creationId xmlns:a16="http://schemas.microsoft.com/office/drawing/2014/main" id="{B118CFB0-8BED-E2AA-7F87-EA8A27DA4B79}"/>
              </a:ext>
            </a:extLst>
          </p:cNvPr>
          <p:cNvSpPr txBox="1"/>
          <p:nvPr/>
        </p:nvSpPr>
        <p:spPr>
          <a:xfrm>
            <a:off x="10058400" y="-373182"/>
            <a:ext cx="2000312"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TECHNOLOGY_CHART</a:t>
            </a:r>
            <a:endParaRPr lang="en-US" sz="1600" dirty="0">
              <a:solidFill>
                <a:schemeClr val="tx2"/>
              </a:solidFill>
            </a:endParaRPr>
          </a:p>
        </p:txBody>
      </p:sp>
    </p:spTree>
    <p:extLst>
      <p:ext uri="{BB962C8B-B14F-4D97-AF65-F5344CB8AC3E}">
        <p14:creationId xmlns:p14="http://schemas.microsoft.com/office/powerpoint/2010/main" val="220300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8A21A-24C5-40C5-4CDB-EA624C29AA9E}"/>
              </a:ext>
            </a:extLst>
          </p:cNvPr>
          <p:cNvSpPr>
            <a:spLocks noGrp="1"/>
          </p:cNvSpPr>
          <p:nvPr>
            <p:ph type="sldNum" sz="quarter" idx="4"/>
          </p:nvPr>
        </p:nvSpPr>
        <p:spPr/>
        <p:txBody>
          <a:bodyPr/>
          <a:lstStyle/>
          <a:p>
            <a:fld id="{E242BD21-9B61-2246-BCB1-4BE5E1BEBE1C}" type="slidenum">
              <a:rPr lang="en-US" smtClean="0"/>
              <a:pPr/>
              <a:t>4</a:t>
            </a:fld>
            <a:endParaRPr lang="en-US"/>
          </a:p>
        </p:txBody>
      </p:sp>
      <p:sp>
        <p:nvSpPr>
          <p:cNvPr id="3" name="Text Placeholder 2">
            <a:extLst>
              <a:ext uri="{FF2B5EF4-FFF2-40B4-BE49-F238E27FC236}">
                <a16:creationId xmlns:a16="http://schemas.microsoft.com/office/drawing/2014/main" id="{5D433BDC-89A5-E3A4-AEC7-4B221AF3E3BF}"/>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TEST CODE</a:t>
            </a:r>
          </a:p>
        </p:txBody>
      </p:sp>
      <p:sp>
        <p:nvSpPr>
          <p:cNvPr id="4" name="Title 3">
            <a:extLst>
              <a:ext uri="{FF2B5EF4-FFF2-40B4-BE49-F238E27FC236}">
                <a16:creationId xmlns:a16="http://schemas.microsoft.com/office/drawing/2014/main" id="{1F0EBEF5-DCD9-FC37-4864-9AD952D15128}"/>
              </a:ext>
            </a:extLst>
          </p:cNvPr>
          <p:cNvSpPr>
            <a:spLocks noGrp="1"/>
          </p:cNvSpPr>
          <p:nvPr>
            <p:ph type="title"/>
          </p:nvPr>
        </p:nvSpPr>
        <p:spPr/>
        <p:txBody>
          <a:bodyPr/>
          <a:lstStyle/>
          <a:p>
            <a:r>
              <a:rPr lang="en-US" dirty="0" err="1"/>
              <a:t>Twitter Algorithm has an below market average test/code ratio</a:t>
            </a:r>
          </a:p>
        </p:txBody>
      </p:sp>
      <p:sp>
        <p:nvSpPr>
          <p:cNvPr id="13" name="TextBox 12">
            <a:extLst>
              <a:ext uri="{FF2B5EF4-FFF2-40B4-BE49-F238E27FC236}">
                <a16:creationId xmlns:a16="http://schemas.microsoft.com/office/drawing/2014/main" id="{A467E356-2302-043B-D4F1-18D148D4F0C8}"/>
              </a:ext>
            </a:extLst>
          </p:cNvPr>
          <p:cNvSpPr txBox="1"/>
          <p:nvPr/>
        </p:nvSpPr>
        <p:spPr>
          <a:xfrm>
            <a:off x="7118733" y="1234521"/>
            <a:ext cx="4376866" cy="388055"/>
          </a:xfrm>
          <a:prstGeom prst="rect">
            <a:avLst/>
          </a:prstGeom>
          <a:noFill/>
        </p:spPr>
        <p:txBody>
          <a:bodyPr wrap="square" lIns="90000" rtlCol="0" anchor="t">
            <a:spAutoFit/>
          </a:bodyPr>
          <a:lstStyle/>
          <a:p>
            <a:pPr algn="ctr">
              <a:lnSpc>
                <a:spcPct val="113000"/>
              </a:lnSpc>
            </a:pPr>
            <a:r>
              <a:rPr lang="en-US" b="1" dirty="0" err="1">
                <a:solidFill>
                  <a:schemeClr val="tx2"/>
                </a:solidFill>
              </a:rPr>
              <a:t>0% overall Test/code ratio</a:t>
            </a:r>
          </a:p>
        </p:txBody>
      </p:sp>
      <p:pic>
        <p:nvPicPr>
          <p:cNvPr id="14" name="Picture 13">
            <a:extLst>
              <a:ext uri="{FF2B5EF4-FFF2-40B4-BE49-F238E27FC236}">
                <a16:creationId xmlns:a16="http://schemas.microsoft.com/office/drawing/2014/main" id="{AC4A68CB-2FEE-81FD-058E-2E5AD8DB5C6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468932" y="5953982"/>
            <a:ext cx="4758570" cy="307564"/>
          </a:xfrm>
          <a:prstGeom prst="rect">
            <a:avLst/>
          </a:prstGeom>
        </p:spPr>
      </p:pic>
      <p:graphicFrame>
        <p:nvGraphicFramePr>
          <p:cNvPr id="18" name="Content Placeholder 17">
            <a:extLst>
              <a:ext uri="{FF2B5EF4-FFF2-40B4-BE49-F238E27FC236}">
                <a16:creationId xmlns:a16="http://schemas.microsoft.com/office/drawing/2014/main" id="{AC1B7746-944D-B669-0A8D-A3370AB580DF}"/>
              </a:ext>
            </a:extLst>
          </p:cNvPr>
          <p:cNvGraphicFramePr>
            <a:graphicFrameLocks noGrp="1"/>
          </p:cNvGraphicFramePr>
          <p:nvPr>
            <p:ph sz="quarter" idx="13"/>
            <p:extLst>
              <p:ext uri="{D42A27DB-BD31-4B8C-83A1-F6EECF244321}">
                <p14:modId xmlns:p14="http://schemas.microsoft.com/office/powerpoint/2010/main" val="3718654622"/>
              </p:ext>
            </p:extLst>
          </p:nvPr>
        </p:nvGraphicFramePr>
        <p:xfrm>
          <a:off x="6957718" y="1622576"/>
          <a:ext cx="4537881" cy="4331406"/>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FAA0E6AF-E77A-4F4C-45E8-1299E5B1FD0B}"/>
              </a:ext>
            </a:extLst>
          </p:cNvPr>
          <p:cNvSpPr txBox="1"/>
          <p:nvPr/>
        </p:nvSpPr>
        <p:spPr>
          <a:xfrm>
            <a:off x="9771765" y="-373182"/>
            <a:ext cx="2420235"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TEST_CODE_RATIO_CHART</a:t>
            </a:r>
            <a:endParaRPr lang="en-US" sz="1600" dirty="0">
              <a:solidFill>
                <a:schemeClr val="tx2"/>
              </a:solidFill>
            </a:endParaRPr>
          </a:p>
        </p:txBody>
      </p:sp>
      <p:sp>
        <p:nvSpPr>
          <p:cNvPr id="20" name="TextBox 19">
            <a:extLst>
              <a:ext uri="{FF2B5EF4-FFF2-40B4-BE49-F238E27FC236}">
                <a16:creationId xmlns:a16="http://schemas.microsoft.com/office/drawing/2014/main" id="{0193147D-DFE7-6BE7-7441-6D385DFAA343}"/>
              </a:ext>
            </a:extLst>
          </p:cNvPr>
          <p:cNvSpPr txBox="1"/>
          <p:nvPr/>
        </p:nvSpPr>
        <p:spPr>
          <a:xfrm>
            <a:off x="553154" y="1444963"/>
            <a:ext cx="4989689" cy="1189878"/>
          </a:xfrm>
          <a:prstGeom prst="rect">
            <a:avLst/>
          </a:prstGeom>
          <a:noFill/>
        </p:spPr>
        <p:txBody>
          <a:bodyPr wrap="square" lIns="90000" rtlCol="0" anchor="t">
            <a:spAutoFit/>
          </a:bodyPr>
          <a:lstStyle/>
          <a:p>
            <a:pPr algn="l">
              <a:lnSpc>
                <a:spcPct val="113000"/>
              </a:lnSpc>
            </a:pPr>
            <a:r>
              <a:rPr lang="en-US" sz="1600" dirty="0" err="1">
                <a:solidFill>
                  <a:schemeClr val="tx2"/>
                </a:solidFill>
              </a:rPr>
              <a:t>Twitter Algorithm scores below market average, with 0% test/production code ratio. </a:t>
            </a:r>
          </a:p>
          <a:p>
            <a:pPr algn="l">
              <a:lnSpc>
                <a:spcPct val="113000"/>
              </a:lnSpc>
            </a:pPr>
            <a:endParaRPr lang="en-US" sz="1600" dirty="0">
              <a:solidFill>
                <a:schemeClr val="tx2"/>
              </a:solidFill>
            </a:endParaRPr>
          </a:p>
          <a:p>
            <a:pPr algn="l">
              <a:lnSpc>
                <a:spcPct val="113000"/>
              </a:lnSpc>
            </a:pPr>
            <a:r>
              <a:rPr lang="en-US" sz="1600" dirty="0" err="1">
                <a:solidFill>
                  <a:schemeClr val="tx2"/>
                </a:solidFill>
              </a:rPr>
              <a:t>the system does not have an automated testing suite in place. This decreases developer velocity and can increase bugs in production. This can be partially compensated by increased manual testing.</a:t>
            </a:r>
            <a:endParaRPr lang="en-US" sz="1600" dirty="0">
              <a:solidFill>
                <a:schemeClr val="tx2"/>
              </a:solidFill>
            </a:endParaRPr>
          </a:p>
        </p:txBody>
      </p:sp>
    </p:spTree>
    <p:extLst>
      <p:ext uri="{BB962C8B-B14F-4D97-AF65-F5344CB8AC3E}">
        <p14:creationId xmlns:p14="http://schemas.microsoft.com/office/powerpoint/2010/main" val="102671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6A1C3D-3AA8-834F-A994-FA0207D36413}"/>
              </a:ext>
            </a:extLst>
          </p:cNvPr>
          <p:cNvPicPr>
            <a:picLocks noChangeAspect="1"/>
          </p:cNvPicPr>
          <p:nvPr/>
        </p:nvPicPr>
        <p:blipFill>
          <a:blip r:embed="rId3"/>
          <a:stretch>
            <a:fillRect/>
          </a:stretch>
        </p:blipFill>
        <p:spPr>
          <a:xfrm>
            <a:off x="1" y="1010101"/>
            <a:ext cx="12192000" cy="5390415"/>
          </a:xfrm>
          <a:prstGeom prst="rect">
            <a:avLst/>
          </a:prstGeom>
          <a:noFill/>
          <a:ln>
            <a:noFill/>
          </a:ln>
        </p:spPr>
      </p:pic>
      <p:sp>
        <p:nvSpPr>
          <p:cNvPr id="8" name="Text Placeholder 7">
            <a:extLst>
              <a:ext uri="{FF2B5EF4-FFF2-40B4-BE49-F238E27FC236}">
                <a16:creationId xmlns:a16="http://schemas.microsoft.com/office/drawing/2014/main" id="{1D99F1CB-7901-D148-8851-054AF6F7AB3C}"/>
              </a:ext>
            </a:extLst>
          </p:cNvPr>
          <p:cNvSpPr>
            <a:spLocks noGrp="1"/>
          </p:cNvSpPr>
          <p:nvPr>
            <p:ph type="body" sz="quarter" idx="12"/>
          </p:nvPr>
        </p:nvSpPr>
        <p:spPr>
          <a:xfrm>
            <a:off x="2105790" y="169213"/>
            <a:ext cx="9639877" cy="216756"/>
          </a:xfrm>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7" name="TITLE">
            <a:extLst>
              <a:ext uri="{FF2B5EF4-FFF2-40B4-BE49-F238E27FC236}">
                <a16:creationId xmlns:a16="http://schemas.microsoft.com/office/drawing/2014/main" id="{ADE34061-4828-C24F-8E69-8233C2B42F3F}"/>
              </a:ext>
            </a:extLst>
          </p:cNvPr>
          <p:cNvSpPr>
            <a:spLocks noGrp="1"/>
          </p:cNvSpPr>
          <p:nvPr>
            <p:ph type="title"/>
          </p:nvPr>
        </p:nvSpPr>
        <p:spPr/>
        <p:txBody>
          <a:bodyPr/>
          <a:lstStyle/>
          <a:p>
            <a:r>
              <a:rPr lang="en-US" dirty="0" err="1"/>
              <a:t>Twitter Algorithm is a medium-sized system of 39.7 PY which scores 3.2 for maintainability </a:t>
            </a:r>
            <a:endParaRPr dirty="0"/>
          </a:p>
        </p:txBody>
      </p:sp>
      <p:sp>
        <p:nvSpPr>
          <p:cNvPr id="12" name="Rectangle 11">
            <a:extLst>
              <a:ext uri="{FF2B5EF4-FFF2-40B4-BE49-F238E27FC236}">
                <a16:creationId xmlns:a16="http://schemas.microsoft.com/office/drawing/2014/main" id="{15A22FF7-2BA3-1F40-8DD0-DE0D3F1EF364}"/>
              </a:ext>
            </a:extLst>
          </p:cNvPr>
          <p:cNvSpPr/>
          <p:nvPr/>
        </p:nvSpPr>
        <p:spPr>
          <a:xfrm>
            <a:off x="0" y="856385"/>
            <a:ext cx="12192001" cy="940610"/>
          </a:xfrm>
          <a:prstGeom prst="rect">
            <a:avLst/>
          </a:prstGeom>
          <a:gradFill>
            <a:gsLst>
              <a:gs pos="100000">
                <a:schemeClr val="tx2">
                  <a:alpha val="0"/>
                </a:schemeClr>
              </a:gs>
              <a:gs pos="5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3" name="Rectangle 42">
            <a:extLst>
              <a:ext uri="{FF2B5EF4-FFF2-40B4-BE49-F238E27FC236}">
                <a16:creationId xmlns:a16="http://schemas.microsoft.com/office/drawing/2014/main" id="{14B5C55A-0F65-334C-BA45-7E6C78227CA0}"/>
              </a:ext>
            </a:extLst>
          </p:cNvPr>
          <p:cNvSpPr/>
          <p:nvPr/>
        </p:nvSpPr>
        <p:spPr>
          <a:xfrm>
            <a:off x="634296" y="856385"/>
            <a:ext cx="9349048" cy="6001615"/>
          </a:xfrm>
          <a:prstGeom prst="rect">
            <a:avLst/>
          </a:prstGeom>
          <a:gradFill>
            <a:gsLst>
              <a:gs pos="38000">
                <a:schemeClr val="accent2">
                  <a:alpha val="0"/>
                </a:schemeClr>
              </a:gs>
              <a:gs pos="62000">
                <a:schemeClr val="accent1"/>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2" name="Slide Number Placeholder 1">
            <a:extLst>
              <a:ext uri="{FF2B5EF4-FFF2-40B4-BE49-F238E27FC236}">
                <a16:creationId xmlns:a16="http://schemas.microsoft.com/office/drawing/2014/main" id="{03CE94B3-7184-6F49-9E35-6B595DC2D44F}"/>
              </a:ext>
            </a:extLst>
          </p:cNvPr>
          <p:cNvSpPr>
            <a:spLocks noGrp="1"/>
          </p:cNvSpPr>
          <p:nvPr>
            <p:ph type="sldNum" sz="quarter" idx="4"/>
          </p:nvPr>
        </p:nvSpPr>
        <p:spPr/>
        <p:txBody>
          <a:bodyPr/>
          <a:lstStyle/>
          <a:p>
            <a:fld id="{E242BD21-9B61-2246-BCB1-4BE5E1BEBE1C}" type="slidenum">
              <a:rPr lang="en-US" smtClean="0"/>
              <a:pPr/>
              <a:t>5</a:t>
            </a:fld>
            <a:endParaRPr lang="en-US"/>
          </a:p>
        </p:txBody>
      </p:sp>
      <p:sp>
        <p:nvSpPr>
          <p:cNvPr id="19" name="TextBox 18">
            <a:extLst>
              <a:ext uri="{FF2B5EF4-FFF2-40B4-BE49-F238E27FC236}">
                <a16:creationId xmlns:a16="http://schemas.microsoft.com/office/drawing/2014/main" id="{AB2C3C6B-FDFF-1D49-A1BC-305B68E0B083}"/>
              </a:ext>
            </a:extLst>
          </p:cNvPr>
          <p:cNvSpPr txBox="1"/>
          <p:nvPr/>
        </p:nvSpPr>
        <p:spPr>
          <a:xfrm>
            <a:off x="719304" y="1798115"/>
            <a:ext cx="1040819" cy="3653501"/>
          </a:xfrm>
          <a:prstGeom prst="rect">
            <a:avLst/>
          </a:prstGeom>
          <a:noFill/>
        </p:spPr>
        <p:txBody>
          <a:bodyPr wrap="none" lIns="90000" rtlCol="0" anchor="t">
            <a:spAutoFit/>
          </a:bodyPr>
          <a:lstStyle/>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p:txBody>
      </p:sp>
      <p:sp>
        <p:nvSpPr>
          <p:cNvPr id="20" name="TextBox 19">
            <a:extLst>
              <a:ext uri="{FF2B5EF4-FFF2-40B4-BE49-F238E27FC236}">
                <a16:creationId xmlns:a16="http://schemas.microsoft.com/office/drawing/2014/main" id="{AA6B9F2E-1FAA-6147-8D4B-123937F3FA14}"/>
              </a:ext>
            </a:extLst>
          </p:cNvPr>
          <p:cNvSpPr txBox="1"/>
          <p:nvPr/>
        </p:nvSpPr>
        <p:spPr>
          <a:xfrm rot="16200000">
            <a:off x="-74159" y="3637528"/>
            <a:ext cx="1247606"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MAINTAINABILITY</a:t>
            </a:r>
          </a:p>
        </p:txBody>
      </p:sp>
      <p:sp>
        <p:nvSpPr>
          <p:cNvPr id="21" name="TextBox 20">
            <a:extLst>
              <a:ext uri="{FF2B5EF4-FFF2-40B4-BE49-F238E27FC236}">
                <a16:creationId xmlns:a16="http://schemas.microsoft.com/office/drawing/2014/main" id="{CBCA2804-3BBC-1243-B252-3606CEE166D1}"/>
              </a:ext>
            </a:extLst>
          </p:cNvPr>
          <p:cNvSpPr txBox="1"/>
          <p:nvPr/>
        </p:nvSpPr>
        <p:spPr>
          <a:xfrm>
            <a:off x="5427385" y="5971218"/>
            <a:ext cx="2826564"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SYSTEM REBUILD VOLUME</a:t>
            </a:r>
            <a:r>
              <a:rPr lang="en-NL" sz="1100" dirty="0">
                <a:solidFill>
                  <a:schemeClr val="accent2"/>
                </a:solidFill>
              </a:rPr>
              <a:t> IN PERSON YEARS</a:t>
            </a:r>
          </a:p>
        </p:txBody>
      </p:sp>
      <p:cxnSp>
        <p:nvCxnSpPr>
          <p:cNvPr id="22" name="Straight Arrow Connector 21">
            <a:extLst>
              <a:ext uri="{FF2B5EF4-FFF2-40B4-BE49-F238E27FC236}">
                <a16:creationId xmlns:a16="http://schemas.microsoft.com/office/drawing/2014/main" id="{4D40947C-5676-1242-AEC0-87071DBECADF}"/>
              </a:ext>
            </a:extLst>
          </p:cNvPr>
          <p:cNvCxnSpPr/>
          <p:nvPr/>
        </p:nvCxnSpPr>
        <p:spPr>
          <a:xfrm flipV="1">
            <a:off x="723627" y="3154373"/>
            <a:ext cx="0" cy="1245793"/>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24D10E-589B-A645-A73D-2DF5671E5BCE}"/>
              </a:ext>
            </a:extLst>
          </p:cNvPr>
          <p:cNvCxnSpPr/>
          <p:nvPr/>
        </p:nvCxnSpPr>
        <p:spPr>
          <a:xfrm>
            <a:off x="5427385" y="6293337"/>
            <a:ext cx="2826564" cy="0"/>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719D613-2D86-324E-B31C-9B74807540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75560" y="1842711"/>
            <a:ext cx="9781201" cy="3899777"/>
          </a:xfrm>
          <a:prstGeom prst="rect">
            <a:avLst/>
          </a:prstGeom>
        </p:spPr>
      </p:pic>
      <p:graphicFrame>
        <p:nvGraphicFramePr>
          <p:cNvPr id="25" name="CHART_1">
            <a:extLst>
              <a:ext uri="{FF2B5EF4-FFF2-40B4-BE49-F238E27FC236}">
                <a16:creationId xmlns:a16="http://schemas.microsoft.com/office/drawing/2014/main" id="{71473021-ED8B-E048-AE80-928BC05FB04C}"/>
              </a:ext>
            </a:extLst>
          </p:cNvPr>
          <p:cNvGraphicFramePr/>
          <p:nvPr>
            <p:extLst>
              <p:ext uri="{D42A27DB-BD31-4B8C-83A1-F6EECF244321}">
                <p14:modId xmlns:p14="http://schemas.microsoft.com/office/powerpoint/2010/main" val="3593780878"/>
              </p:ext>
            </p:extLst>
          </p:nvPr>
        </p:nvGraphicFramePr>
        <p:xfrm>
          <a:off x="1477919" y="1834937"/>
          <a:ext cx="10279108" cy="4131132"/>
        </p:xfrm>
        <a:graphic>
          <a:graphicData uri="http://schemas.openxmlformats.org/drawingml/2006/chart">
            <c:chart xmlns:c="http://schemas.openxmlformats.org/drawingml/2006/chart" xmlns:r="http://schemas.openxmlformats.org/officeDocument/2006/relationships" r:id="rId5"/>
          </a:graphicData>
        </a:graphic>
      </p:graphicFrame>
      <p:grpSp>
        <p:nvGrpSpPr>
          <p:cNvPr id="27" name="Group 26">
            <a:extLst>
              <a:ext uri="{FF2B5EF4-FFF2-40B4-BE49-F238E27FC236}">
                <a16:creationId xmlns:a16="http://schemas.microsoft.com/office/drawing/2014/main" id="{4FC400F9-4DE2-8F42-8C2D-4150A26F3F2C}"/>
              </a:ext>
            </a:extLst>
          </p:cNvPr>
          <p:cNvGrpSpPr/>
          <p:nvPr/>
        </p:nvGrpSpPr>
        <p:grpSpPr>
          <a:xfrm>
            <a:off x="5245200" y="1363956"/>
            <a:ext cx="3091908" cy="388055"/>
            <a:chOff x="4652159" y="1363956"/>
            <a:chExt cx="3091908" cy="388055"/>
          </a:xfrm>
        </p:grpSpPr>
        <p:pic>
          <p:nvPicPr>
            <p:cNvPr id="28" name="Picture 27">
              <a:extLst>
                <a:ext uri="{FF2B5EF4-FFF2-40B4-BE49-F238E27FC236}">
                  <a16:creationId xmlns:a16="http://schemas.microsoft.com/office/drawing/2014/main" id="{35046831-DB71-A940-A48A-8B3192963463}"/>
                </a:ext>
              </a:extLst>
            </p:cNvPr>
            <p:cNvPicPr>
              <a:picLocks noChangeAspect="1"/>
            </p:cNvPicPr>
            <p:nvPr/>
          </p:nvPicPr>
          <p:blipFill>
            <a:blip r:embed="rId6">
              <a:lum bright="100000"/>
            </a:blip>
            <a:stretch>
              <a:fillRect/>
            </a:stretch>
          </p:blipFill>
          <p:spPr>
            <a:xfrm>
              <a:off x="4652159" y="1380274"/>
              <a:ext cx="355600" cy="302260"/>
            </a:xfrm>
            <a:prstGeom prst="rect">
              <a:avLst/>
            </a:prstGeom>
          </p:spPr>
        </p:pic>
        <p:sp>
          <p:nvSpPr>
            <p:cNvPr id="29" name="TextBox 28">
              <a:extLst>
                <a:ext uri="{FF2B5EF4-FFF2-40B4-BE49-F238E27FC236}">
                  <a16:creationId xmlns:a16="http://schemas.microsoft.com/office/drawing/2014/main" id="{426023ED-8DC0-D241-985A-9479E28D34EC}"/>
                </a:ext>
              </a:extLst>
            </p:cNvPr>
            <p:cNvSpPr txBox="1"/>
            <p:nvPr/>
          </p:nvSpPr>
          <p:spPr>
            <a:xfrm>
              <a:off x="4987587" y="1363956"/>
              <a:ext cx="2756480" cy="388055"/>
            </a:xfrm>
            <a:prstGeom prst="rect">
              <a:avLst/>
            </a:prstGeom>
            <a:noFill/>
          </p:spPr>
          <p:txBody>
            <a:bodyPr wrap="none" lIns="90000" rtlCol="0" anchor="t">
              <a:spAutoFit/>
            </a:bodyPr>
            <a:lstStyle/>
            <a:p>
              <a:pPr algn="l">
                <a:lnSpc>
                  <a:spcPct val="113000"/>
                </a:lnSpc>
              </a:pPr>
              <a:r>
                <a:rPr lang="en-NL" b="1" dirty="0">
                  <a:solidFill>
                    <a:schemeClr val="bg1"/>
                  </a:solidFill>
                </a:rPr>
                <a:t>maintainability benchmark</a:t>
              </a:r>
            </a:p>
          </p:txBody>
        </p:sp>
      </p:grpSp>
      <p:grpSp>
        <p:nvGrpSpPr>
          <p:cNvPr id="30" name="Group 29">
            <a:extLst>
              <a:ext uri="{FF2B5EF4-FFF2-40B4-BE49-F238E27FC236}">
                <a16:creationId xmlns:a16="http://schemas.microsoft.com/office/drawing/2014/main" id="{7966B7EB-EB40-8F4F-BFE2-14F8A482C1E9}"/>
              </a:ext>
            </a:extLst>
          </p:cNvPr>
          <p:cNvGrpSpPr/>
          <p:nvPr/>
        </p:nvGrpSpPr>
        <p:grpSpPr>
          <a:xfrm>
            <a:off x="1894777" y="5954803"/>
            <a:ext cx="1800067" cy="289438"/>
            <a:chOff x="1894777" y="5954803"/>
            <a:chExt cx="1800067" cy="289438"/>
          </a:xfrm>
        </p:grpSpPr>
        <p:sp>
          <p:nvSpPr>
            <p:cNvPr id="31" name="Oval 30">
              <a:extLst>
                <a:ext uri="{FF2B5EF4-FFF2-40B4-BE49-F238E27FC236}">
                  <a16:creationId xmlns:a16="http://schemas.microsoft.com/office/drawing/2014/main" id="{2F1D2BB0-4FB7-FD48-9491-1CC2359747A2}"/>
                </a:ext>
              </a:extLst>
            </p:cNvPr>
            <p:cNvSpPr/>
            <p:nvPr/>
          </p:nvSpPr>
          <p:spPr>
            <a:xfrm>
              <a:off x="1894777" y="6061515"/>
              <a:ext cx="79513" cy="79513"/>
            </a:xfrm>
            <a:prstGeom prst="ellipse">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32" name="TextBox 31">
              <a:extLst>
                <a:ext uri="{FF2B5EF4-FFF2-40B4-BE49-F238E27FC236}">
                  <a16:creationId xmlns:a16="http://schemas.microsoft.com/office/drawing/2014/main" id="{BBD5F066-D653-7244-8E79-CAE5026508C0}"/>
                </a:ext>
              </a:extLst>
            </p:cNvPr>
            <p:cNvSpPr txBox="1"/>
            <p:nvPr/>
          </p:nvSpPr>
          <p:spPr>
            <a:xfrm>
              <a:off x="1934534" y="5954803"/>
              <a:ext cx="1760310" cy="289438"/>
            </a:xfrm>
            <a:prstGeom prst="rect">
              <a:avLst/>
            </a:prstGeom>
            <a:noFill/>
          </p:spPr>
          <p:txBody>
            <a:bodyPr wrap="none" lIns="90000" rtlCol="0" anchor="t">
              <a:spAutoFit/>
            </a:bodyPr>
            <a:lstStyle/>
            <a:p>
              <a:pPr algn="l">
                <a:lnSpc>
                  <a:spcPct val="113000"/>
                </a:lnSpc>
              </a:pPr>
              <a:r>
                <a:rPr lang="en-NL" sz="1200" dirty="0">
                  <a:solidFill>
                    <a:schemeClr val="bg1"/>
                  </a:solidFill>
                </a:rPr>
                <a:t>System in SIG benchmark</a:t>
              </a:r>
            </a:p>
          </p:txBody>
        </p:sp>
      </p:grpSp>
      <p:sp>
        <p:nvSpPr>
          <p:cNvPr id="3" name="TextBox 2">
            <a:extLst>
              <a:ext uri="{FF2B5EF4-FFF2-40B4-BE49-F238E27FC236}">
                <a16:creationId xmlns:a16="http://schemas.microsoft.com/office/drawing/2014/main" id="{5E6F0224-6430-EFA1-D313-482D221B7593}"/>
              </a:ext>
            </a:extLst>
          </p:cNvPr>
          <p:cNvSpPr txBox="1"/>
          <p:nvPr/>
        </p:nvSpPr>
        <p:spPr>
          <a:xfrm>
            <a:off x="10854411" y="-307357"/>
            <a:ext cx="1404700"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GALAXY_SLIDE</a:t>
            </a:r>
            <a:endParaRPr lang="en-US" sz="1600" dirty="0">
              <a:solidFill>
                <a:schemeClr val="tx2"/>
              </a:solidFill>
            </a:endParaRPr>
          </a:p>
        </p:txBody>
      </p:sp>
    </p:spTree>
    <p:extLst>
      <p:ext uri="{BB962C8B-B14F-4D97-AF65-F5344CB8AC3E}">
        <p14:creationId xmlns:p14="http://schemas.microsoft.com/office/powerpoint/2010/main" val="72931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6</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nl-NL" dirty="0" err="1"/>
              <a:t>Twitter Algorithm scores average for maintainability</a:t>
            </a:r>
            <a:endParaRPr lang="en-NL"/>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03</a:t>
            </a:r>
            <a:endParaRPr lang="en-NL"/>
          </a:p>
        </p:txBody>
      </p:sp>
      <p:sp>
        <p:nvSpPr>
          <p:cNvPr id="227" name="Text Placeholder 226">
            <a:extLst>
              <a:ext uri="{FF2B5EF4-FFF2-40B4-BE49-F238E27FC236}">
                <a16:creationId xmlns:a16="http://schemas.microsoft.com/office/drawing/2014/main" id="{FAAA969D-31E3-621C-FDF8-31749FD317AA}"/>
              </a:ext>
            </a:extLst>
          </p:cNvPr>
          <p:cNvSpPr>
            <a:spLocks noGrp="1"/>
          </p:cNvSpPr>
          <p:nvPr>
            <p:ph type="body" sz="quarter" idx="20"/>
          </p:nvPr>
        </p:nvSpPr>
        <p:spPr/>
        <p:txBody>
          <a:bodyPr/>
          <a:lstStyle/>
          <a:p>
            <a:r>
              <a:rPr lang="en-US" dirty="0" err="1"/>
              <a:t>APR</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2023</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229" name="Text Placeholder 228">
            <a:extLst>
              <a:ext uri="{FF2B5EF4-FFF2-40B4-BE49-F238E27FC236}">
                <a16:creationId xmlns:a16="http://schemas.microsoft.com/office/drawing/2014/main" id="{D6184AC1-2E4A-66F7-C655-6901112147F1}"/>
              </a:ext>
            </a:extLst>
          </p:cNvPr>
          <p:cNvSpPr>
            <a:spLocks noGrp="1"/>
          </p:cNvSpPr>
          <p:nvPr>
            <p:ph type="body" sz="quarter" idx="22"/>
          </p:nvPr>
        </p:nvSpPr>
        <p:spPr>
          <a:xfrm>
            <a:off x="9151220" y="914509"/>
            <a:ext cx="984245" cy="257763"/>
          </a:xfrm>
        </p:spPr>
        <p:txBody>
          <a:bodyPr/>
          <a:lstStyle/>
          <a:p>
            <a:r>
              <a:rPr lang="en-GB"/>
              <a:t>Maintainability</a:t>
            </a:r>
            <a:endParaRPr lang="en-NL"/>
          </a:p>
        </p:txBody>
      </p:sp>
      <p:grpSp>
        <p:nvGrpSpPr>
          <p:cNvPr id="50" name="Group 49">
            <a:extLst>
              <a:ext uri="{FF2B5EF4-FFF2-40B4-BE49-F238E27FC236}">
                <a16:creationId xmlns:a16="http://schemas.microsoft.com/office/drawing/2014/main" id="{B0227ECC-F4D1-7273-A4F6-58B0F444DF23}"/>
              </a:ext>
            </a:extLst>
          </p:cNvPr>
          <p:cNvGrpSpPr/>
          <p:nvPr/>
        </p:nvGrpSpPr>
        <p:grpSpPr>
          <a:xfrm>
            <a:off x="6311997" y="1568465"/>
            <a:ext cx="373034" cy="430054"/>
            <a:chOff x="5730574" y="2099850"/>
            <a:chExt cx="373034" cy="430054"/>
          </a:xfrm>
        </p:grpSpPr>
        <p:sp>
          <p:nvSpPr>
            <p:cNvPr id="51" name="Rectangle 50">
              <a:extLst>
                <a:ext uri="{FF2B5EF4-FFF2-40B4-BE49-F238E27FC236}">
                  <a16:creationId xmlns:a16="http://schemas.microsoft.com/office/drawing/2014/main" id="{22A6F0A6-4311-08D2-8340-B7A7C7FB136C}"/>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3.2</a:t>
              </a:r>
              <a:endParaRPr lang="en-US" sz="1400" b="1" dirty="0"/>
            </a:p>
          </p:txBody>
        </p:sp>
        <p:sp>
          <p:nvSpPr>
            <p:cNvPr id="52" name="Pentagon 51">
              <a:extLst>
                <a:ext uri="{FF2B5EF4-FFF2-40B4-BE49-F238E27FC236}">
                  <a16:creationId xmlns:a16="http://schemas.microsoft.com/office/drawing/2014/main" id="{D6282190-CB5E-00CF-1108-FD64568BF250}"/>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6" name="Group 52">
            <a:extLst>
              <a:ext uri="{FF2B5EF4-FFF2-40B4-BE49-F238E27FC236}">
                <a16:creationId xmlns:a16="http://schemas.microsoft.com/office/drawing/2014/main" id="{CEEF6B38-33C1-7E86-53F1-3C2F6EBBC26A}"/>
              </a:ext>
            </a:extLst>
          </p:cNvPr>
          <p:cNvGraphicFramePr>
            <a:graphicFrameLocks noGrp="1"/>
          </p:cNvGraphicFramePr>
          <p:nvPr>
            <p:extLst>
              <p:ext uri="{D42A27DB-BD31-4B8C-83A1-F6EECF244321}">
                <p14:modId xmlns:p14="http://schemas.microsoft.com/office/powerpoint/2010/main" val="1052945820"/>
              </p:ext>
            </p:extLst>
          </p:nvPr>
        </p:nvGraphicFramePr>
        <p:xfrm>
          <a:off x="7984631" y="3243717"/>
          <a:ext cx="3755424" cy="1154880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Volume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Duplication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Unit size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2.4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complexity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3.7</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interfacing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1.9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Module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Component independence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2530004"/>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Component entanglement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8207179"/>
                  </a:ext>
                </a:extLst>
              </a:tr>
            </a:tbl>
          </a:graphicData>
        </a:graphic>
      </p:graphicFrame>
      <p:sp>
        <p:nvSpPr>
          <p:cNvPr id="6" name="TextBox 5">
            <a:extLst>
              <a:ext uri="{FF2B5EF4-FFF2-40B4-BE49-F238E27FC236}">
                <a16:creationId xmlns:a16="http://schemas.microsoft.com/office/drawing/2014/main" id="{83720861-DD0F-D566-06AC-40B24CCB06F1}"/>
              </a:ext>
            </a:extLst>
          </p:cNvPr>
          <p:cNvSpPr txBox="1"/>
          <p:nvPr/>
        </p:nvSpPr>
        <p:spPr>
          <a:xfrm>
            <a:off x="436369" y="3344081"/>
            <a:ext cx="6811819" cy="1569660"/>
          </a:xfrm>
          <a:prstGeom prst="rect">
            <a:avLst/>
          </a:prstGeom>
          <a:noFill/>
        </p:spPr>
        <p:txBody>
          <a:bodyPr wrap="square">
            <a:spAutoFit/>
          </a:bodyPr>
          <a:lstStyle/>
          <a:p>
            <a:r>
              <a:rPr kumimoji="0" lang="en-US" sz="1600" b="0" i="0" u="none" strike="noStrike" kern="1200" cap="none" spc="0" normalizeH="0" baseline="0" noProof="0" dirty="0" err="1">
                <a:ln>
                  <a:noFill/>
                </a:ln>
                <a:solidFill>
                  <a:srgbClr val="173241"/>
                </a:solidFill>
                <a:effectLst/>
                <a:uLnTx/>
                <a:uFillTx/>
                <a:latin typeface="Calibri" panose="020F0502020204030204"/>
                <a:ea typeface="+mn-ea"/>
                <a:cs typeface="+mn-cs"/>
              </a:rPr>
              <a:t>Twitter Algorithm scores at market average for maintainability. </a:t>
            </a:r>
            <a:r>
              <a:rPr lang="en-US" sz="1600" dirty="0">
                <a:solidFill>
                  <a:schemeClr val="accent1"/>
                </a:solidFill>
              </a:rPr>
              <a:t>This indicates average maintenance costs and time to market for functional changes. </a:t>
            </a:r>
          </a:p>
          <a:p>
            <a:endParaRPr lang="en-US" sz="1600" dirty="0">
              <a:solidFill>
                <a:schemeClr val="accent1"/>
              </a:solidFill>
            </a:endParaRPr>
          </a:p>
          <a:p>
            <a:r>
              <a:rPr lang="en-US" sz="1600" b="1" dirty="0">
                <a:solidFill>
                  <a:schemeClr val="accent1"/>
                </a:solidFill>
              </a:rPr>
              <a:t>Notable Metrics</a:t>
            </a:r>
          </a:p>
          <a:p>
            <a:r>
              <a:rPr lang="en-US" sz="1600" dirty="0" err="1">
                <a:solidFill>
                  <a:schemeClr val="accent1"/>
                </a:solidFill>
              </a:rPr>
              <a:t>The system shows high risk in units with large interfaces
The system has a pattern of oversized units of code
The system shows low risk in unit complexity.
The system shows low entanglement between components
The system shows low interdependence between components
</a:t>
            </a:r>
            <a:endParaRPr lang="en-US" sz="1600" dirty="0">
              <a:solidFill>
                <a:schemeClr val="accent1"/>
              </a:solidFill>
              <a:highlight>
                <a:srgbClr val="FF00FF"/>
              </a:highlight>
            </a:endParaRPr>
          </a:p>
        </p:txBody>
      </p:sp>
    </p:spTree>
    <p:extLst>
      <p:ext uri="{BB962C8B-B14F-4D97-AF65-F5344CB8AC3E}">
        <p14:creationId xmlns:p14="http://schemas.microsoft.com/office/powerpoint/2010/main" val="245630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148743-6952-3E41-9EAE-79445DBE18D5}"/>
              </a:ext>
            </a:extLst>
          </p:cNvPr>
          <p:cNvSpPr/>
          <p:nvPr/>
        </p:nvSpPr>
        <p:spPr>
          <a:xfrm>
            <a:off x="540685" y="1890851"/>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1" name="Rectangle 40">
            <a:extLst>
              <a:ext uri="{FF2B5EF4-FFF2-40B4-BE49-F238E27FC236}">
                <a16:creationId xmlns:a16="http://schemas.microsoft.com/office/drawing/2014/main" id="{EC80031D-8002-E744-BAAA-BC5222DA882B}"/>
              </a:ext>
            </a:extLst>
          </p:cNvPr>
          <p:cNvSpPr/>
          <p:nvPr/>
        </p:nvSpPr>
        <p:spPr>
          <a:xfrm>
            <a:off x="525694" y="1816445"/>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 name="Slide Number Placeholder 1">
            <a:extLst>
              <a:ext uri="{FF2B5EF4-FFF2-40B4-BE49-F238E27FC236}">
                <a16:creationId xmlns:a16="http://schemas.microsoft.com/office/drawing/2014/main" id="{8A8A220B-CADA-304A-81AB-5E5350C66517}"/>
              </a:ext>
            </a:extLst>
          </p:cNvPr>
          <p:cNvSpPr>
            <a:spLocks noGrp="1"/>
          </p:cNvSpPr>
          <p:nvPr>
            <p:ph type="sldNum" sz="quarter" idx="4"/>
          </p:nvPr>
        </p:nvSpPr>
        <p:spPr/>
        <p:txBody>
          <a:bodyPr/>
          <a:lstStyle/>
          <a:p>
            <a:fld id="{E242BD21-9B61-2246-BCB1-4BE5E1BEBE1C}" type="slidenum">
              <a:rPr lang="en-US" smtClean="0"/>
              <a:pPr/>
              <a:t>7</a:t>
            </a:fld>
            <a:endParaRPr lang="en-US"/>
          </a:p>
        </p:txBody>
      </p:sp>
      <p:sp>
        <p:nvSpPr>
          <p:cNvPr id="70" name="Text Placeholder 69">
            <a:extLst>
              <a:ext uri="{FF2B5EF4-FFF2-40B4-BE49-F238E27FC236}">
                <a16:creationId xmlns:a16="http://schemas.microsoft.com/office/drawing/2014/main" id="{25AB7FEC-3C4E-3747-B264-B25107669B8D}"/>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ARCHITECTURE</a:t>
            </a:r>
          </a:p>
        </p:txBody>
      </p:sp>
      <p:sp>
        <p:nvSpPr>
          <p:cNvPr id="20" name="Title 19">
            <a:extLst>
              <a:ext uri="{FF2B5EF4-FFF2-40B4-BE49-F238E27FC236}">
                <a16:creationId xmlns:a16="http://schemas.microsoft.com/office/drawing/2014/main" id="{3F01D3E4-9AF7-134E-86FD-74CBA97999FD}"/>
              </a:ext>
            </a:extLst>
          </p:cNvPr>
          <p:cNvSpPr>
            <a:spLocks noGrp="1"/>
          </p:cNvSpPr>
          <p:nvPr>
            <p:ph type="title"/>
          </p:nvPr>
        </p:nvSpPr>
        <p:spPr/>
        <p:txBody>
          <a:bodyPr/>
          <a:lstStyle/>
          <a:p>
            <a:pPr>
              <a:lnSpc>
                <a:spcPct val="113000"/>
              </a:lnSpc>
            </a:pPr>
            <a:r>
              <a:rPr lang="en-US" sz="2000" b="1" dirty="0" err="1">
                <a:solidFill>
                  <a:schemeClr val="tx2"/>
                </a:solidFill>
              </a:rPr>
              <a:t>Twitter Algorithm scores above average (4.2 </a:t>
            </a:r>
            <a:r>
              <a:rPr lang="en-US" b="0" dirty="0">
                <a:latin typeface="Calibri" panose="020F0502020204030204" pitchFamily="34" charset="0"/>
              </a:rPr>
              <a:t>★</a:t>
            </a:r>
            <a:r>
              <a:rPr lang="en-US" dirty="0">
                <a:latin typeface="Calibri" panose="020F0502020204030204" pitchFamily="34" charset="0"/>
                <a:cs typeface="Calibri" panose="020F0502020204030204" pitchFamily="34" charset="0"/>
              </a:rPr>
              <a:t>)</a:t>
            </a:r>
            <a:r>
              <a:rPr lang="en-US" b="0" dirty="0">
                <a:latin typeface="Calibri" panose="020F0502020204030204" pitchFamily="34" charset="0"/>
              </a:rPr>
              <a:t> </a:t>
            </a:r>
            <a:r>
              <a:rPr lang="en-US" sz="2000" b="1" dirty="0">
                <a:solidFill>
                  <a:schemeClr val="tx2"/>
                </a:solidFill>
              </a:rPr>
              <a:t>for Architecture Quality</a:t>
            </a:r>
          </a:p>
        </p:txBody>
      </p:sp>
      <p:sp>
        <p:nvSpPr>
          <p:cNvPr id="48" name="Rectangle 47">
            <a:extLst>
              <a:ext uri="{FF2B5EF4-FFF2-40B4-BE49-F238E27FC236}">
                <a16:creationId xmlns:a16="http://schemas.microsoft.com/office/drawing/2014/main" id="{2D53A69D-5850-064B-9D98-63B4E85002D6}"/>
              </a:ext>
            </a:extLst>
          </p:cNvPr>
          <p:cNvSpPr/>
          <p:nvPr/>
        </p:nvSpPr>
        <p:spPr bwMode="auto">
          <a:xfrm rot="5400000">
            <a:off x="1548588" y="747406"/>
            <a:ext cx="195321" cy="2211125"/>
          </a:xfrm>
          <a:prstGeom prst="rect">
            <a:avLst/>
          </a:prstGeom>
          <a:solidFill>
            <a:srgbClr val="C0000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1" name="Rectangle 70">
            <a:extLst>
              <a:ext uri="{FF2B5EF4-FFF2-40B4-BE49-F238E27FC236}">
                <a16:creationId xmlns:a16="http://schemas.microsoft.com/office/drawing/2014/main" id="{C154D7DA-B6A3-D942-A52D-6155C32505BF}"/>
              </a:ext>
            </a:extLst>
          </p:cNvPr>
          <p:cNvSpPr/>
          <p:nvPr/>
        </p:nvSpPr>
        <p:spPr>
          <a:xfrm>
            <a:off x="543839" y="1944661"/>
            <a:ext cx="2210009" cy="307777"/>
          </a:xfrm>
          <a:prstGeom prst="rect">
            <a:avLst/>
          </a:prstGeom>
        </p:spPr>
        <p:txBody>
          <a:bodyPr wrap="square" anchor="t">
            <a:spAutoFit/>
          </a:bodyPr>
          <a:lstStyle/>
          <a:p>
            <a:pPr algn="ctr"/>
            <a:r>
              <a:rPr lang="en-GB" sz="1400" dirty="0">
                <a:solidFill>
                  <a:srgbClr val="C5CCD5"/>
                </a:solidFill>
                <a:latin typeface="Calibri" panose="020F0502020204030204" pitchFamily="34" charset="0"/>
                <a:cs typeface="Calibri" panose="020F0502020204030204" pitchFamily="34" charset="0"/>
              </a:rPr>
              <a:t>★☆☆☆☆</a:t>
            </a:r>
            <a:endParaRPr lang="en-GB" sz="1400" dirty="0">
              <a:solidFill>
                <a:srgbClr val="C5CCD5"/>
              </a:solidFill>
            </a:endParaRPr>
          </a:p>
        </p:txBody>
      </p:sp>
      <p:sp>
        <p:nvSpPr>
          <p:cNvPr id="72" name="Rectangle 71">
            <a:extLst>
              <a:ext uri="{FF2B5EF4-FFF2-40B4-BE49-F238E27FC236}">
                <a16:creationId xmlns:a16="http://schemas.microsoft.com/office/drawing/2014/main" id="{5AEF5B18-A22E-6343-80E5-093226C827C2}"/>
              </a:ext>
            </a:extLst>
          </p:cNvPr>
          <p:cNvSpPr/>
          <p:nvPr/>
        </p:nvSpPr>
        <p:spPr bwMode="auto">
          <a:xfrm rot="5400000">
            <a:off x="3758269" y="748848"/>
            <a:ext cx="195321" cy="2208241"/>
          </a:xfrm>
          <a:prstGeom prst="rect">
            <a:avLst/>
          </a:prstGeom>
          <a:solidFill>
            <a:srgbClr val="F09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73" name="Rectangle 72">
            <a:extLst>
              <a:ext uri="{FF2B5EF4-FFF2-40B4-BE49-F238E27FC236}">
                <a16:creationId xmlns:a16="http://schemas.microsoft.com/office/drawing/2014/main" id="{F23583C2-7594-FB4E-9EFE-2945BE5C3270}"/>
              </a:ext>
            </a:extLst>
          </p:cNvPr>
          <p:cNvSpPr/>
          <p:nvPr/>
        </p:nvSpPr>
        <p:spPr bwMode="auto">
          <a:xfrm rot="5400000">
            <a:off x="8182546" y="741445"/>
            <a:ext cx="195321" cy="2223047"/>
          </a:xfrm>
          <a:prstGeom prst="rect">
            <a:avLst/>
          </a:prstGeom>
          <a:solidFill>
            <a:srgbClr val="57C968"/>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4" name="Rectangle 73">
            <a:extLst>
              <a:ext uri="{FF2B5EF4-FFF2-40B4-BE49-F238E27FC236}">
                <a16:creationId xmlns:a16="http://schemas.microsoft.com/office/drawing/2014/main" id="{21F2ABEA-AB21-6942-81B5-0EE77F28BD5C}"/>
              </a:ext>
            </a:extLst>
          </p:cNvPr>
          <p:cNvSpPr/>
          <p:nvPr/>
        </p:nvSpPr>
        <p:spPr bwMode="auto">
          <a:xfrm rot="5400000">
            <a:off x="10398054" y="748983"/>
            <a:ext cx="195321" cy="2207971"/>
          </a:xfrm>
          <a:prstGeom prst="rect">
            <a:avLst/>
          </a:prstGeom>
          <a:solidFill>
            <a:srgbClr val="2C963F"/>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83" name="Rectangle 82">
            <a:extLst>
              <a:ext uri="{FF2B5EF4-FFF2-40B4-BE49-F238E27FC236}">
                <a16:creationId xmlns:a16="http://schemas.microsoft.com/office/drawing/2014/main" id="{91167323-04D1-624D-AA3F-325DB698FE8C}"/>
              </a:ext>
            </a:extLst>
          </p:cNvPr>
          <p:cNvSpPr/>
          <p:nvPr/>
        </p:nvSpPr>
        <p:spPr>
          <a:xfrm>
            <a:off x="2748924" y="1941933"/>
            <a:ext cx="2209087" cy="307777"/>
          </a:xfrm>
          <a:prstGeom prst="rect">
            <a:avLst/>
          </a:prstGeom>
        </p:spPr>
        <p:txBody>
          <a:bodyPr wrap="square" anchor="t">
            <a:spAutoFit/>
          </a:bodyPr>
          <a:lstStyle/>
          <a:p>
            <a:pPr algn="ctr"/>
            <a:r>
              <a:rPr lang="en-GB" sz="1400" dirty="0">
                <a:solidFill>
                  <a:srgbClr val="9AA6B0"/>
                </a:solidFill>
                <a:latin typeface="Calibri" panose="020F0502020204030204" pitchFamily="34" charset="0"/>
                <a:cs typeface="Calibri" panose="020F0502020204030204" pitchFamily="34" charset="0"/>
              </a:rPr>
              <a:t>★★☆☆☆</a:t>
            </a:r>
            <a:endParaRPr lang="en-GB" sz="1400" dirty="0">
              <a:solidFill>
                <a:srgbClr val="9AA6B0"/>
              </a:solidFill>
            </a:endParaRPr>
          </a:p>
        </p:txBody>
      </p:sp>
      <p:sp>
        <p:nvSpPr>
          <p:cNvPr id="84" name="Rectangle 83">
            <a:extLst>
              <a:ext uri="{FF2B5EF4-FFF2-40B4-BE49-F238E27FC236}">
                <a16:creationId xmlns:a16="http://schemas.microsoft.com/office/drawing/2014/main" id="{4805C056-85E7-EC47-8F2C-9FFBD30C699B}"/>
              </a:ext>
            </a:extLst>
          </p:cNvPr>
          <p:cNvSpPr/>
          <p:nvPr/>
        </p:nvSpPr>
        <p:spPr>
          <a:xfrm>
            <a:off x="4956896" y="1939205"/>
            <a:ext cx="2213826" cy="307777"/>
          </a:xfrm>
          <a:prstGeom prst="rect">
            <a:avLst/>
          </a:prstGeom>
        </p:spPr>
        <p:txBody>
          <a:bodyPr wrap="square" anchor="t">
            <a:spAutoFit/>
          </a:bodyPr>
          <a:lstStyle/>
          <a:p>
            <a:pPr algn="ctr"/>
            <a:r>
              <a:rPr lang="en-GB" sz="1400" dirty="0">
                <a:solidFill>
                  <a:srgbClr val="6E7F8B"/>
                </a:solidFill>
                <a:latin typeface="Calibri" panose="020F0502020204030204" pitchFamily="34" charset="0"/>
                <a:cs typeface="Calibri" panose="020F0502020204030204" pitchFamily="34" charset="0"/>
              </a:rPr>
              <a:t>★★★☆☆</a:t>
            </a:r>
            <a:endParaRPr lang="en-GB" sz="1400" dirty="0">
              <a:solidFill>
                <a:srgbClr val="6E7F8B"/>
              </a:solidFill>
            </a:endParaRPr>
          </a:p>
        </p:txBody>
      </p:sp>
      <p:sp>
        <p:nvSpPr>
          <p:cNvPr id="85" name="Rectangle 84">
            <a:extLst>
              <a:ext uri="{FF2B5EF4-FFF2-40B4-BE49-F238E27FC236}">
                <a16:creationId xmlns:a16="http://schemas.microsoft.com/office/drawing/2014/main" id="{62DF8940-DBDE-D04A-9416-03F980EE69A6}"/>
              </a:ext>
            </a:extLst>
          </p:cNvPr>
          <p:cNvSpPr/>
          <p:nvPr/>
        </p:nvSpPr>
        <p:spPr>
          <a:xfrm>
            <a:off x="7181055" y="1947724"/>
            <a:ext cx="2210672" cy="307777"/>
          </a:xfrm>
          <a:prstGeom prst="rect">
            <a:avLst/>
          </a:prstGeom>
        </p:spPr>
        <p:txBody>
          <a:bodyPr wrap="square" anchor="t">
            <a:spAutoFit/>
          </a:bodyPr>
          <a:lstStyle/>
          <a:p>
            <a:pPr algn="ctr"/>
            <a:r>
              <a:rPr lang="en-GB" sz="1400" dirty="0">
                <a:solidFill>
                  <a:srgbClr val="425966"/>
                </a:solidFill>
                <a:latin typeface="Calibri" panose="020F0502020204030204" pitchFamily="34" charset="0"/>
                <a:cs typeface="Calibri" panose="020F0502020204030204" pitchFamily="34" charset="0"/>
              </a:rPr>
              <a:t>★★★★☆</a:t>
            </a:r>
            <a:endParaRPr lang="en-GB" sz="1400" dirty="0">
              <a:solidFill>
                <a:srgbClr val="425966"/>
              </a:solidFill>
            </a:endParaRPr>
          </a:p>
        </p:txBody>
      </p:sp>
      <p:sp>
        <p:nvSpPr>
          <p:cNvPr id="86" name="Rectangle 85">
            <a:extLst>
              <a:ext uri="{FF2B5EF4-FFF2-40B4-BE49-F238E27FC236}">
                <a16:creationId xmlns:a16="http://schemas.microsoft.com/office/drawing/2014/main" id="{A0972461-B2E3-3A46-92A9-AEE23A81F3B9}"/>
              </a:ext>
            </a:extLst>
          </p:cNvPr>
          <p:cNvSpPr/>
          <p:nvPr/>
        </p:nvSpPr>
        <p:spPr>
          <a:xfrm>
            <a:off x="9402060" y="1947724"/>
            <a:ext cx="2193832" cy="307777"/>
          </a:xfrm>
          <a:prstGeom prst="rect">
            <a:avLst/>
          </a:prstGeom>
        </p:spPr>
        <p:txBody>
          <a:bodyPr wrap="square" anchor="t">
            <a:spAutoFit/>
          </a:bodyPr>
          <a:lstStyle/>
          <a:p>
            <a:pPr algn="ctr"/>
            <a:r>
              <a:rPr lang="en-GB" sz="1400" dirty="0">
                <a:solidFill>
                  <a:srgbClr val="173240"/>
                </a:solidFill>
                <a:latin typeface="Calibri" panose="020F0502020204030204" pitchFamily="34" charset="0"/>
                <a:cs typeface="Calibri" panose="020F0502020204030204" pitchFamily="34" charset="0"/>
              </a:rPr>
              <a:t>★★★★★</a:t>
            </a:r>
            <a:endParaRPr lang="en-GB" sz="1400" dirty="0">
              <a:solidFill>
                <a:srgbClr val="173240"/>
              </a:solidFill>
            </a:endParaRPr>
          </a:p>
        </p:txBody>
      </p:sp>
      <p:sp>
        <p:nvSpPr>
          <p:cNvPr id="87" name="Rectangle 86">
            <a:extLst>
              <a:ext uri="{FF2B5EF4-FFF2-40B4-BE49-F238E27FC236}">
                <a16:creationId xmlns:a16="http://schemas.microsoft.com/office/drawing/2014/main" id="{31FB0B4A-6F6E-BF47-8527-15F1086A865F}"/>
              </a:ext>
            </a:extLst>
          </p:cNvPr>
          <p:cNvSpPr/>
          <p:nvPr/>
        </p:nvSpPr>
        <p:spPr bwMode="auto">
          <a:xfrm rot="5400000">
            <a:off x="5966706" y="748650"/>
            <a:ext cx="195321" cy="2208636"/>
          </a:xfrm>
          <a:prstGeom prst="rect">
            <a:avLst/>
          </a:prstGeom>
          <a:solidFill>
            <a:srgbClr val="F8C64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89" name="TextBox 88">
            <a:extLst>
              <a:ext uri="{FF2B5EF4-FFF2-40B4-BE49-F238E27FC236}">
                <a16:creationId xmlns:a16="http://schemas.microsoft.com/office/drawing/2014/main" id="{796768F9-6045-AE49-B24D-F61166D3EB6D}"/>
              </a:ext>
            </a:extLst>
          </p:cNvPr>
          <p:cNvSpPr txBox="1"/>
          <p:nvPr/>
        </p:nvSpPr>
        <p:spPr>
          <a:xfrm>
            <a:off x="381410" y="2177114"/>
            <a:ext cx="11429587" cy="246221"/>
          </a:xfrm>
          <a:prstGeom prst="rect">
            <a:avLst/>
          </a:prstGeom>
          <a:noFill/>
        </p:spPr>
        <p:txBody>
          <a:bodyPr wrap="square" rtlCol="0">
            <a:spAutoFit/>
          </a:bodyPr>
          <a:lstStyle/>
          <a:p>
            <a:r>
              <a:rPr lang="en-US" sz="1000">
                <a:solidFill>
                  <a:schemeClr val="tx1">
                    <a:lumMod val="60000"/>
                    <a:lumOff val="40000"/>
                  </a:schemeClr>
                </a:solidFill>
              </a:rPr>
              <a:t>0.5		             1.5		                           2.5		        3.5		                      4.5			   5.5</a:t>
            </a:r>
          </a:p>
        </p:txBody>
      </p:sp>
      <p:sp>
        <p:nvSpPr>
          <p:cNvPr id="90" name="TextBox 89">
            <a:extLst>
              <a:ext uri="{FF2B5EF4-FFF2-40B4-BE49-F238E27FC236}">
                <a16:creationId xmlns:a16="http://schemas.microsoft.com/office/drawing/2014/main" id="{045F6BC3-0EC2-7742-9CCE-F275883089E5}"/>
              </a:ext>
            </a:extLst>
          </p:cNvPr>
          <p:cNvSpPr txBox="1"/>
          <p:nvPr/>
        </p:nvSpPr>
        <p:spPr>
          <a:xfrm>
            <a:off x="5471355" y="2251908"/>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77" name="Straight Connector 76">
            <a:extLst>
              <a:ext uri="{FF2B5EF4-FFF2-40B4-BE49-F238E27FC236}">
                <a16:creationId xmlns:a16="http://schemas.microsoft.com/office/drawing/2014/main" id="{F0A3DFED-AEF8-2B48-A242-97EAC1EC9E77}"/>
              </a:ext>
            </a:extLst>
          </p:cNvPr>
          <p:cNvCxnSpPr/>
          <p:nvPr/>
        </p:nvCxnSpPr>
        <p:spPr>
          <a:xfrm>
            <a:off x="496005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CEFB4D89-3B68-844D-9BCE-97B6664582B2}"/>
              </a:ext>
            </a:extLst>
          </p:cNvPr>
          <p:cNvCxnSpPr/>
          <p:nvPr/>
        </p:nvCxnSpPr>
        <p:spPr>
          <a:xfrm>
            <a:off x="542723"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8634D086-5422-2B4D-B0DA-75470D69BF18}"/>
              </a:ext>
            </a:extLst>
          </p:cNvPr>
          <p:cNvCxnSpPr/>
          <p:nvPr/>
        </p:nvCxnSpPr>
        <p:spPr>
          <a:xfrm>
            <a:off x="2751812" y="1501261"/>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9B24B0A-42B5-9D43-B1B4-4891FD4D24FB}"/>
              </a:ext>
            </a:extLst>
          </p:cNvPr>
          <p:cNvCxnSpPr/>
          <p:nvPr/>
        </p:nvCxnSpPr>
        <p:spPr>
          <a:xfrm>
            <a:off x="11599702"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E288335-AA5C-8049-8C30-11DD52E4CE4F}"/>
              </a:ext>
            </a:extLst>
          </p:cNvPr>
          <p:cNvCxnSpPr>
            <a:cxnSpLocks/>
          </p:cNvCxnSpPr>
          <p:nvPr/>
        </p:nvCxnSpPr>
        <p:spPr>
          <a:xfrm>
            <a:off x="540689" y="2667186"/>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9F12CB44-B742-314A-8BD1-F77760810CC6}"/>
              </a:ext>
            </a:extLst>
          </p:cNvPr>
          <p:cNvCxnSpPr/>
          <p:nvPr/>
        </p:nvCxnSpPr>
        <p:spPr>
          <a:xfrm>
            <a:off x="7168686"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6551C5D-577A-B242-A077-085BBF0F9CF1}"/>
              </a:ext>
            </a:extLst>
          </p:cNvPr>
          <p:cNvCxnSpPr/>
          <p:nvPr/>
        </p:nvCxnSpPr>
        <p:spPr>
          <a:xfrm>
            <a:off x="939173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grpSp>
        <p:nvGrpSpPr>
          <p:cNvPr id="91" name="Group 90">
            <a:extLst>
              <a:ext uri="{FF2B5EF4-FFF2-40B4-BE49-F238E27FC236}">
                <a16:creationId xmlns:a16="http://schemas.microsoft.com/office/drawing/2014/main" id="{407D88E2-A714-4442-8CAB-278792CDA698}"/>
              </a:ext>
            </a:extLst>
          </p:cNvPr>
          <p:cNvGrpSpPr/>
          <p:nvPr/>
        </p:nvGrpSpPr>
        <p:grpSpPr>
          <a:xfrm>
            <a:off x="8500604" y="1256023"/>
            <a:ext cx="392906" cy="538322"/>
            <a:chOff x="5720628" y="1991582"/>
            <a:chExt cx="392906" cy="538322"/>
          </a:xfrm>
        </p:grpSpPr>
        <p:sp>
          <p:nvSpPr>
            <p:cNvPr id="100" name="Rectangle 99">
              <a:extLst>
                <a:ext uri="{FF2B5EF4-FFF2-40B4-BE49-F238E27FC236}">
                  <a16:creationId xmlns:a16="http://schemas.microsoft.com/office/drawing/2014/main" id="{B65E9EFF-1361-6C4B-A578-9931A723E5EC}"/>
                </a:ext>
              </a:extLst>
            </p:cNvPr>
            <p:cNvSpPr/>
            <p:nvPr/>
          </p:nvSpPr>
          <p:spPr>
            <a:xfrm>
              <a:off x="5720628" y="1991582"/>
              <a:ext cx="392906" cy="392906"/>
            </a:xfrm>
            <a:prstGeom prst="rect">
              <a:avLst/>
            </a:prstGeom>
            <a:gradFill>
              <a:gsLst>
                <a:gs pos="0">
                  <a:srgbClr val="6076BA"/>
                </a:gs>
                <a:gs pos="100000">
                  <a:srgbClr val="AA98C3"/>
                </a:gs>
              </a:gsLst>
              <a:lin ang="2700000" scaled="0"/>
            </a:gra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err="1"/>
                <a:t>4.2</a:t>
              </a:r>
              <a:endParaRPr lang="en-US" sz="1600" b="1" dirty="0"/>
            </a:p>
          </p:txBody>
        </p:sp>
        <p:sp>
          <p:nvSpPr>
            <p:cNvPr id="101" name="Pentagon 100">
              <a:extLst>
                <a:ext uri="{FF2B5EF4-FFF2-40B4-BE49-F238E27FC236}">
                  <a16:creationId xmlns:a16="http://schemas.microsoft.com/office/drawing/2014/main" id="{69444AF9-F134-CB44-B4A1-AD9EA6C48B83}"/>
                </a:ext>
              </a:extLst>
            </p:cNvPr>
            <p:cNvSpPr/>
            <p:nvPr/>
          </p:nvSpPr>
          <p:spPr>
            <a:xfrm rot="5400000">
              <a:off x="5846487" y="2410820"/>
              <a:ext cx="146814" cy="91353"/>
            </a:xfrm>
            <a:prstGeom prst="homePlate">
              <a:avLst/>
            </a:prstGeom>
            <a:solidFill>
              <a:srgbClr val="A396C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BD5C319F-00F9-D84E-9758-0206A067742F}"/>
              </a:ext>
            </a:extLst>
          </p:cNvPr>
          <p:cNvGrpSpPr/>
          <p:nvPr/>
        </p:nvGrpSpPr>
        <p:grpSpPr>
          <a:xfrm>
            <a:off x="11006327" y="810077"/>
            <a:ext cx="594110" cy="850933"/>
            <a:chOff x="10569980" y="810077"/>
            <a:chExt cx="594110" cy="850933"/>
          </a:xfrm>
        </p:grpSpPr>
        <p:sp>
          <p:nvSpPr>
            <p:cNvPr id="109" name="Oval 108">
              <a:extLst>
                <a:ext uri="{FF2B5EF4-FFF2-40B4-BE49-F238E27FC236}">
                  <a16:creationId xmlns:a16="http://schemas.microsoft.com/office/drawing/2014/main" id="{B7A71700-E7F8-F045-988D-31CE9EE100F4}"/>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0" name="Freeform 109">
              <a:extLst>
                <a:ext uri="{FF2B5EF4-FFF2-40B4-BE49-F238E27FC236}">
                  <a16:creationId xmlns:a16="http://schemas.microsoft.com/office/drawing/2014/main" id="{8952E0C5-7D84-894C-9033-F1BE52A32BA6}"/>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1" name="Freeform 110">
              <a:extLst>
                <a:ext uri="{FF2B5EF4-FFF2-40B4-BE49-F238E27FC236}">
                  <a16:creationId xmlns:a16="http://schemas.microsoft.com/office/drawing/2014/main" id="{36719CF2-01EC-8046-823F-BB3A6315099E}"/>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112" name="TextBox 111">
            <a:extLst>
              <a:ext uri="{FF2B5EF4-FFF2-40B4-BE49-F238E27FC236}">
                <a16:creationId xmlns:a16="http://schemas.microsoft.com/office/drawing/2014/main" id="{B063D054-D822-7C4A-AE2D-EF657B0A353A}"/>
              </a:ext>
            </a:extLst>
          </p:cNvPr>
          <p:cNvSpPr txBox="1"/>
          <p:nvPr/>
        </p:nvSpPr>
        <p:spPr>
          <a:xfrm>
            <a:off x="10647927" y="863629"/>
            <a:ext cx="1353769" cy="539187"/>
          </a:xfrm>
          <a:prstGeom prst="rect">
            <a:avLst/>
          </a:prstGeom>
          <a:noFill/>
        </p:spPr>
        <p:txBody>
          <a:bodyPr wrap="none" lIns="0" rIns="0" rtlCol="0">
            <a:spAutoFit/>
          </a:bodyPr>
          <a:lstStyle/>
          <a:p>
            <a:pPr algn="ctr">
              <a:lnSpc>
                <a:spcPct val="80000"/>
              </a:lnSpc>
            </a:pPr>
            <a:r>
              <a:rPr lang="en-US" sz="1200" b="1" dirty="0" err="1">
                <a:solidFill>
                  <a:schemeClr val="bg1"/>
                </a:solidFill>
              </a:rPr>
              <a:t>03</a:t>
            </a:r>
            <a:endParaRPr lang="en-US" sz="1200" b="1" dirty="0">
              <a:solidFill>
                <a:schemeClr val="bg1"/>
              </a:solidFill>
            </a:endParaRPr>
          </a:p>
          <a:p>
            <a:pPr algn="ctr">
              <a:lnSpc>
                <a:spcPct val="80000"/>
              </a:lnSpc>
            </a:pPr>
            <a:r>
              <a:rPr lang="en-US" sz="1200" b="1" dirty="0" err="1">
                <a:solidFill>
                  <a:schemeClr val="bg1"/>
                </a:solidFill>
              </a:rPr>
              <a:t>APR</a:t>
            </a:r>
            <a:endParaRPr lang="en-US" sz="1200" b="1" dirty="0">
              <a:solidFill>
                <a:schemeClr val="bg1"/>
              </a:solidFill>
            </a:endParaRPr>
          </a:p>
          <a:p>
            <a:pPr algn="ctr">
              <a:lnSpc>
                <a:spcPct val="80000"/>
              </a:lnSpc>
            </a:pPr>
            <a:r>
              <a:rPr lang="en-US" sz="1200" dirty="0" err="1">
                <a:solidFill>
                  <a:srgbClr val="B3BECD"/>
                </a:solidFill>
              </a:rPr>
              <a:t>2023</a:t>
            </a:r>
            <a:endParaRPr lang="en-US" sz="1200" dirty="0">
              <a:solidFill>
                <a:srgbClr val="B3BECD"/>
              </a:solidFill>
            </a:endParaRPr>
          </a:p>
        </p:txBody>
      </p:sp>
      <p:sp>
        <p:nvSpPr>
          <p:cNvPr id="113" name="TextBox 112">
            <a:extLst>
              <a:ext uri="{FF2B5EF4-FFF2-40B4-BE49-F238E27FC236}">
                <a16:creationId xmlns:a16="http://schemas.microsoft.com/office/drawing/2014/main" id="{93AA5BC7-B715-604A-9B9D-83B2DC4945D4}"/>
              </a:ext>
            </a:extLst>
          </p:cNvPr>
          <p:cNvSpPr txBox="1"/>
          <p:nvPr/>
        </p:nvSpPr>
        <p:spPr>
          <a:xfrm>
            <a:off x="10213630" y="924589"/>
            <a:ext cx="813017" cy="415498"/>
          </a:xfrm>
          <a:prstGeom prst="rect">
            <a:avLst/>
          </a:prstGeom>
          <a:noFill/>
        </p:spPr>
        <p:txBody>
          <a:bodyPr wrap="square" rtlCol="0">
            <a:spAutoFit/>
          </a:bodyPr>
          <a:lstStyle/>
          <a:p>
            <a:pPr algn="r"/>
            <a:r>
              <a:rPr lang="en-US" sz="1000" b="1" dirty="0">
                <a:solidFill>
                  <a:schemeClr val="tx1">
                    <a:alpha val="50000"/>
                  </a:schemeClr>
                </a:solidFill>
              </a:rPr>
              <a:t>SNAPSHOT DATE</a:t>
            </a:r>
          </a:p>
        </p:txBody>
      </p:sp>
      <p:graphicFrame>
        <p:nvGraphicFramePr>
          <p:cNvPr id="14" name="Group 52">
            <a:extLst>
              <a:ext uri="{FF2B5EF4-FFF2-40B4-BE49-F238E27FC236}">
                <a16:creationId xmlns:a16="http://schemas.microsoft.com/office/drawing/2014/main" id="{48544E3C-8AC7-A154-122B-7281D42AE324}"/>
              </a:ext>
            </a:extLst>
          </p:cNvPr>
          <p:cNvGraphicFramePr>
            <a:graphicFrameLocks noGrp="1"/>
          </p:cNvGraphicFramePr>
          <p:nvPr>
            <p:extLst>
              <p:ext uri="{D42A27DB-BD31-4B8C-83A1-F6EECF244321}">
                <p14:modId xmlns:p14="http://schemas.microsoft.com/office/powerpoint/2010/main" val="3570056931"/>
              </p:ext>
            </p:extLst>
          </p:nvPr>
        </p:nvGraphicFramePr>
        <p:xfrm>
          <a:off x="8124539" y="3092432"/>
          <a:ext cx="3589609" cy="23488560"/>
        </p:xfrm>
        <a:graphic>
          <a:graphicData uri="http://schemas.openxmlformats.org/drawingml/2006/table">
            <a:tbl>
              <a:tblPr>
                <a:tableStyleId>{5940675A-B579-460E-94D1-54222C63F5DA}</a:tableStyleId>
              </a:tblPr>
              <a:tblGrid>
                <a:gridCol w="2197007">
                  <a:extLst>
                    <a:ext uri="{9D8B030D-6E8A-4147-A177-3AD203B41FA5}">
                      <a16:colId xmlns:a16="http://schemas.microsoft.com/office/drawing/2014/main" val="20000"/>
                    </a:ext>
                  </a:extLst>
                </a:gridCol>
                <a:gridCol w="951100">
                  <a:extLst>
                    <a:ext uri="{9D8B030D-6E8A-4147-A177-3AD203B41FA5}">
                      <a16:colId xmlns:a16="http://schemas.microsoft.com/office/drawing/2014/main" val="335839943"/>
                    </a:ext>
                  </a:extLst>
                </a:gridCol>
                <a:gridCol w="441502">
                  <a:extLst>
                    <a:ext uri="{9D8B030D-6E8A-4147-A177-3AD203B41FA5}">
                      <a16:colId xmlns:a16="http://schemas.microsoft.com/office/drawing/2014/main" val="2689889332"/>
                    </a:ext>
                  </a:extLst>
                </a:gridCol>
              </a:tblGrid>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chemeClr val="tx2"/>
                          </a:solidFill>
                          <a:effectLst/>
                          <a:latin typeface="+mn-lt"/>
                          <a:ea typeface="ＭＳ Ｐゴシック" charset="0"/>
                          <a:cs typeface="TheSans B7 Bold"/>
                        </a:rPr>
                        <a:t>Code Breakdown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a:ln>
                            <a:noFill/>
                          </a:ln>
                          <a:solidFill>
                            <a:schemeClr val="tx2"/>
                          </a:solidFill>
                          <a:effectLst/>
                          <a:latin typeface="+mn-lt"/>
                          <a:ea typeface="ＭＳ Ｐゴシック" charset="0"/>
                          <a:cs typeface="TheSans B7 Bold"/>
                        </a:rPr>
                        <a:t>Component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a:ln>
                            <a:noFill/>
                          </a:ln>
                          <a:solidFill>
                            <a:schemeClr val="tx2"/>
                          </a:solidFill>
                          <a:effectLst/>
                          <a:latin typeface="+mn-lt"/>
                        </a:rPr>
                        <a:t>Component Cohesion</a:t>
                      </a:r>
                      <a:endParaRPr kumimoji="0" lang="en-US" sz="1200" b="0" i="0" u="none" strike="noStrike" cap="none" normalizeH="0" baseline="0" noProof="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Code Reuse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Communication Centralization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4.3</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Data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defRPr/>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9963878"/>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Technology Prevalence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Bounded evolution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217488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GB" sz="1200" b="0" i="0" u="none" strike="noStrike" kern="1200" cap="none" normalizeH="0" baseline="0" dirty="0">
                          <a:ln>
                            <a:noFill/>
                          </a:ln>
                          <a:solidFill>
                            <a:schemeClr val="tx2"/>
                          </a:solidFill>
                          <a:effectLst/>
                          <a:latin typeface="+mn-lt"/>
                          <a:ea typeface="ＭＳ Ｐゴシック" charset="0"/>
                          <a:cs typeface="+mn-cs"/>
                        </a:rPr>
                        <a:t>Knowledge distribution</a:t>
                      </a:r>
                      <a:endParaRPr kumimoji="0" lang="en-US" sz="1200" b="0" i="0" u="none" strike="noStrike" kern="1200"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30053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kern="1200" cap="none" normalizeH="0" baseline="0" noProof="0">
                          <a:ln>
                            <a:noFill/>
                          </a:ln>
                          <a:solidFill>
                            <a:schemeClr val="tx2"/>
                          </a:solidFill>
                          <a:effectLst/>
                          <a:latin typeface="+mn-lt"/>
                          <a:ea typeface="ＭＳ Ｐゴシック" charset="0"/>
                          <a:cs typeface="TheSans B7 Bold"/>
                        </a:rPr>
                        <a:t>Component freshness</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2674231"/>
                  </a:ext>
                </a:extLst>
              </a:tr>
            </a:tbl>
          </a:graphicData>
        </a:graphic>
      </p:graphicFrame>
      <p:sp>
        <p:nvSpPr>
          <p:cNvPr id="3" name="Hexagon 2">
            <a:extLst>
              <a:ext uri="{FF2B5EF4-FFF2-40B4-BE49-F238E27FC236}">
                <a16:creationId xmlns:a16="http://schemas.microsoft.com/office/drawing/2014/main" id="{D5CD9305-CCE9-EA52-C836-9AE14A1102F2}"/>
              </a:ext>
            </a:extLst>
          </p:cNvPr>
          <p:cNvSpPr/>
          <p:nvPr/>
        </p:nvSpPr>
        <p:spPr>
          <a:xfrm>
            <a:off x="707921" y="3519047"/>
            <a:ext cx="1427142" cy="1299028"/>
          </a:xfrm>
          <a:prstGeom prst="hexagon">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b="1" dirty="0">
                <a:solidFill>
                  <a:schemeClr val="bg1"/>
                </a:solidFill>
              </a:rPr>
              <a:t>Knowledge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panose="020F0502020204030204"/>
                <a:ea typeface="+mn-ea"/>
                <a:cs typeface="+mn-cs"/>
              </a:rPr>
              <a:t>N/A </a:t>
            </a:r>
            <a:r>
              <a:rPr kumimoji="0" lang="en-US" sz="120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3" name="Hexagon 12">
            <a:extLst>
              <a:ext uri="{FF2B5EF4-FFF2-40B4-BE49-F238E27FC236}">
                <a16:creationId xmlns:a16="http://schemas.microsoft.com/office/drawing/2014/main" id="{D204D0A0-23BA-8D4D-D1F0-AD503F0745FC}"/>
              </a:ext>
            </a:extLst>
          </p:cNvPr>
          <p:cNvSpPr/>
          <p:nvPr/>
        </p:nvSpPr>
        <p:spPr>
          <a:xfrm>
            <a:off x="1862482" y="2869533"/>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900" dirty="0">
                <a:solidFill>
                  <a:srgbClr val="1E354B"/>
                </a:solidFill>
              </a:rPr>
              <a:t>Communication</a:t>
            </a:r>
          </a:p>
          <a:p>
            <a:pPr algn="ctr">
              <a:defRPr/>
            </a:pPr>
            <a:r>
              <a:rPr lang="en-US" sz="1200" dirty="0" err="1">
                <a:solidFill>
                  <a:srgbClr val="1E354B"/>
                </a:solidFill>
                <a:latin typeface="Calibri" panose="020F0502020204030204"/>
              </a:rPr>
              <a:t>4.1</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5" name="Hexagon 14">
            <a:extLst>
              <a:ext uri="{FF2B5EF4-FFF2-40B4-BE49-F238E27FC236}">
                <a16:creationId xmlns:a16="http://schemas.microsoft.com/office/drawing/2014/main" id="{BB2CEEEE-E9A9-1416-5AAD-D972DDBE5A93}"/>
              </a:ext>
            </a:extLst>
          </p:cNvPr>
          <p:cNvSpPr/>
          <p:nvPr/>
        </p:nvSpPr>
        <p:spPr>
          <a:xfrm>
            <a:off x="1862482" y="421297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Structure</a:t>
            </a:r>
          </a:p>
          <a:p>
            <a:pPr algn="ctr"/>
            <a:r>
              <a:rPr lang="en-US" sz="1200" dirty="0" err="1">
                <a:solidFill>
                  <a:srgbClr val="1E354B"/>
                </a:solidFill>
              </a:rPr>
              <a:t>4.9 </a:t>
            </a:r>
            <a:r>
              <a:rPr lang="en-US" sz="1200" dirty="0">
                <a:solidFill>
                  <a:srgbClr val="1E354B"/>
                </a:solidFill>
                <a:latin typeface="Calibri" panose="020F0502020204030204" pitchFamily="34" charset="0"/>
              </a:rPr>
              <a:t>★</a:t>
            </a:r>
            <a:endParaRPr lang="en-US" sz="1050" dirty="0">
              <a:solidFill>
                <a:srgbClr val="1E354B"/>
              </a:solidFill>
              <a:latin typeface="Calibri" panose="020F0502020204030204" pitchFamily="34" charset="0"/>
            </a:endParaRPr>
          </a:p>
        </p:txBody>
      </p:sp>
      <p:sp>
        <p:nvSpPr>
          <p:cNvPr id="17" name="Hexagon 16">
            <a:extLst>
              <a:ext uri="{FF2B5EF4-FFF2-40B4-BE49-F238E27FC236}">
                <a16:creationId xmlns:a16="http://schemas.microsoft.com/office/drawing/2014/main" id="{E28EB117-3C52-28E2-1D2F-E7E5DFD59278}"/>
              </a:ext>
            </a:extLst>
          </p:cNvPr>
          <p:cNvSpPr/>
          <p:nvPr/>
        </p:nvSpPr>
        <p:spPr>
          <a:xfrm>
            <a:off x="707921" y="487919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Evolution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1E354B"/>
                </a:solidFill>
                <a:effectLst/>
                <a:uLnTx/>
                <a:uFillTx/>
                <a:latin typeface="Calibri" panose="020F0502020204030204"/>
                <a:ea typeface="+mn-ea"/>
                <a:cs typeface="+mn-cs"/>
              </a:rPr>
              <a:t>4.5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8" name="Hexagon 17">
            <a:extLst>
              <a:ext uri="{FF2B5EF4-FFF2-40B4-BE49-F238E27FC236}">
                <a16:creationId xmlns:a16="http://schemas.microsoft.com/office/drawing/2014/main" id="{0235E037-9510-428B-E797-FFDB9B2A8BDD}"/>
              </a:ext>
            </a:extLst>
          </p:cNvPr>
          <p:cNvSpPr/>
          <p:nvPr/>
        </p:nvSpPr>
        <p:spPr>
          <a:xfrm>
            <a:off x="3034403" y="351904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Data Access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3.5</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9" name="Hexagon 18">
            <a:extLst>
              <a:ext uri="{FF2B5EF4-FFF2-40B4-BE49-F238E27FC236}">
                <a16:creationId xmlns:a16="http://schemas.microsoft.com/office/drawing/2014/main" id="{44A085BF-41DC-A529-9DF1-2914BA7DD84E}"/>
              </a:ext>
            </a:extLst>
          </p:cNvPr>
          <p:cNvSpPr/>
          <p:nvPr/>
        </p:nvSpPr>
        <p:spPr>
          <a:xfrm>
            <a:off x="3017043" y="487919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Technology Stack</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4.2</a:t>
            </a:r>
            <a:r>
              <a:rPr kumimoji="0" lang="en-US" sz="1200" b="0" i="0" u="none" strike="noStrike" kern="1200" cap="none" spc="0" normalizeH="0" baseline="0" noProof="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6" name="TextBox 5">
            <a:extLst>
              <a:ext uri="{FF2B5EF4-FFF2-40B4-BE49-F238E27FC236}">
                <a16:creationId xmlns:a16="http://schemas.microsoft.com/office/drawing/2014/main" id="{FFFF41BB-98C2-A0F0-E38F-BD2708718FCB}"/>
              </a:ext>
            </a:extLst>
          </p:cNvPr>
          <p:cNvSpPr txBox="1"/>
          <p:nvPr/>
        </p:nvSpPr>
        <p:spPr>
          <a:xfrm>
            <a:off x="4651513" y="3050651"/>
            <a:ext cx="3288794" cy="830997"/>
          </a:xfrm>
          <a:prstGeom prst="rect">
            <a:avLst/>
          </a:prstGeom>
          <a:noFill/>
        </p:spPr>
        <p:txBody>
          <a:bodyPr wrap="square">
            <a:spAutoFit/>
          </a:bodyPr>
          <a:lstStyle/>
          <a:p>
            <a:r>
              <a:rPr lang="en-US" sz="1600" dirty="0" err="1">
                <a:solidFill>
                  <a:schemeClr val="accent1"/>
                </a:solidFill>
                <a:latin typeface="Calibri" panose="020F0502020204030204"/>
              </a:rPr>
              <a:t/>
            </a:r>
            <a:endParaRPr lang="en-US" sz="1600" dirty="0">
              <a:solidFill>
                <a:schemeClr val="accent1"/>
              </a:solidFill>
              <a:latin typeface="Calibri" panose="020F0502020204030204"/>
            </a:endParaRPr>
          </a:p>
          <a:p>
            <a:br>
              <a:rPr lang="en-US" sz="1600" dirty="0">
                <a:solidFill>
                  <a:schemeClr val="accent1"/>
                </a:solidFill>
                <a:latin typeface="Calibri" panose="020F0502020204030204"/>
              </a:rPr>
            </a:br>
            <a:r>
              <a:rPr lang="en-US" sz="1600" dirty="0" err="1">
                <a:solidFill>
                  <a:schemeClr val="accent1"/>
                </a:solidFill>
                <a:latin typeface="Calibri" panose="020F0502020204030204"/>
              </a:rPr>
              <a:t>The system scores highly in Code Reuse, minimizing duplication within and between components. This reduces coupling, preventing implicit dependencies and enhancing system modularity.</a:t>
            </a:r>
            <a:endParaRPr lang="en-US" sz="2400" dirty="0">
              <a:solidFill>
                <a:schemeClr val="accent1"/>
              </a:solidFill>
            </a:endParaRPr>
          </a:p>
        </p:txBody>
      </p:sp>
    </p:spTree>
    <p:extLst>
      <p:ext uri="{BB962C8B-B14F-4D97-AF65-F5344CB8AC3E}">
        <p14:creationId xmlns:p14="http://schemas.microsoft.com/office/powerpoint/2010/main" val="386799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NUMBER">
            <a:extLst>
              <a:ext uri="{FF2B5EF4-FFF2-40B4-BE49-F238E27FC236}">
                <a16:creationId xmlns:a16="http://schemas.microsoft.com/office/drawing/2014/main" id="{7E702EAD-0EDF-F14B-BCF1-3374C48973C2}"/>
              </a:ext>
            </a:extLst>
          </p:cNvPr>
          <p:cNvSpPr>
            <a:spLocks noGrp="1"/>
          </p:cNvSpPr>
          <p:nvPr>
            <p:ph type="sldNum" sz="quarter" idx="4"/>
          </p:nvPr>
        </p:nvSpPr>
        <p:spPr/>
        <p:txBody>
          <a:bodyPr/>
          <a:lstStyle/>
          <a:p>
            <a:fld id="{E242BD21-9B61-2246-BCB1-4BE5E1BEBE1C}" type="slidenum">
              <a:rPr lang="en-US" smtClean="0"/>
              <a:pPr/>
              <a:t>8</a:t>
            </a:fld>
            <a:endParaRPr lang="en-US"/>
          </a:p>
        </p:txBody>
      </p:sp>
      <p:sp>
        <p:nvSpPr>
          <p:cNvPr id="30" name="SUBTITLE">
            <a:extLst>
              <a:ext uri="{FF2B5EF4-FFF2-40B4-BE49-F238E27FC236}">
                <a16:creationId xmlns:a16="http://schemas.microsoft.com/office/drawing/2014/main" id="{EB811218-1F4C-A74F-B046-57C38BEBF2C0}"/>
              </a:ext>
            </a:extLst>
          </p:cNvPr>
          <p:cNvSpPr>
            <a:spLocks noGrp="1"/>
          </p:cNvSpPr>
          <p:nvPr>
            <p:ph type="body" sz="quarter" idx="12"/>
          </p:nvPr>
        </p:nvSpPr>
        <p:spPr/>
        <p:txBody>
          <a:bodyPr/>
          <a:lstStyle/>
          <a:p>
            <a:r>
              <a:rPr lang="da-DK" dirty="0" err="1"/>
              <a:t>Key</a:t>
            </a:r>
            <a:r>
              <a:rPr lang="da-DK" dirty="0"/>
              <a:t> </a:t>
            </a:r>
            <a:r>
              <a:rPr lang="da-DK" dirty="0" err="1"/>
              <a:t>findings</a:t>
            </a:r>
            <a:r>
              <a:rPr lang="da-DK" dirty="0"/>
              <a:t> – </a:t>
            </a:r>
            <a:r>
              <a:rPr lang="da-DK" dirty="0">
                <a:solidFill>
                  <a:schemeClr val="accent3"/>
                </a:solidFill>
              </a:rPr>
              <a:t>Open source and IP</a:t>
            </a:r>
          </a:p>
        </p:txBody>
      </p:sp>
      <p:sp>
        <p:nvSpPr>
          <p:cNvPr id="68" name="TITLE">
            <a:extLst>
              <a:ext uri="{FF2B5EF4-FFF2-40B4-BE49-F238E27FC236}">
                <a16:creationId xmlns:a16="http://schemas.microsoft.com/office/drawing/2014/main" id="{819D60A3-E539-D240-8F7B-2E33400530E0}"/>
              </a:ext>
            </a:extLst>
          </p:cNvPr>
          <p:cNvSpPr>
            <a:spLocks noGrp="1"/>
          </p:cNvSpPr>
          <p:nvPr>
            <p:ph type="title"/>
          </p:nvPr>
        </p:nvSpPr>
        <p:spPr/>
        <p:txBody>
          <a:bodyPr/>
          <a:lstStyle/>
          <a:p>
            <a:r>
              <a:rPr lang="en-US" dirty="0" err="1"/>
              <a:t>1 vulnerable 3rd party open-source dependencies were identified</a:t>
            </a:r>
          </a:p>
        </p:txBody>
      </p:sp>
      <p:sp>
        <p:nvSpPr>
          <p:cNvPr id="70" name="CONTENT">
            <a:extLst>
              <a:ext uri="{FF2B5EF4-FFF2-40B4-BE49-F238E27FC236}">
                <a16:creationId xmlns:a16="http://schemas.microsoft.com/office/drawing/2014/main" id="{35382002-BD0E-6D41-9C6F-BAEA966CEA5D}"/>
              </a:ext>
            </a:extLst>
          </p:cNvPr>
          <p:cNvSpPr>
            <a:spLocks noGrp="1"/>
          </p:cNvSpPr>
          <p:nvPr>
            <p:ph sz="quarter" idx="13"/>
          </p:nvPr>
        </p:nvSpPr>
        <p:spPr/>
        <p:txBody>
          <a:bodyPr/>
          <a:lstStyle/>
          <a:p>
            <a:pPr marL="0" indent="0">
              <a:buNone/>
            </a:pPr>
            <a:r>
              <a:rPr lang="en-US" dirty="0" err="1"/>
              <a:t>2% of dependencies (1 in total) used in the system contain one or more known vulnerabilities.</a:t>
            </a:r>
            <a:endParaRPr lang="en-US" dirty="0"/>
          </a:p>
          <a:p>
            <a:pPr marL="0" indent="0">
              <a:buNone/>
            </a:pPr>
            <a:r>
              <a:rPr lang="en-US" dirty="0" err="1"/>
              <a:t>All dependencies in the system use relatively liberal open-source licenses.</a:t>
            </a:r>
            <a:endParaRPr lang="en-US" dirty="0"/>
          </a:p>
          <a:p>
            <a:pPr marL="0" indent="0">
              <a:buNone/>
            </a:pPr>
            <a:r>
              <a:rPr lang="en-US" dirty="0" err="1"/>
              <a:t>10% of dependencies (4 in total) used in the system have not been updated for over 2 years.</a:t>
            </a:r>
            <a:endParaRPr lang="en-US" dirty="0"/>
          </a:p>
          <a:p>
            <a:pPr marL="0" indent="0">
              <a:buNone/>
            </a:pPr>
            <a:r>
              <a:rPr lang="en-US" dirty="0" err="1"/>
              <a:t>All dependencies in the system are managed by a package manager.</a:t>
            </a:r>
            <a:endParaRPr lang="en-US" dirty="0"/>
          </a:p>
          <a:p>
            <a:pPr marL="0" indent="0">
              <a:buNone/>
            </a:pPr>
            <a:endParaRPr lang="en-US" dirty="0"/>
          </a:p>
        </p:txBody>
      </p:sp>
      <p:sp>
        <p:nvSpPr>
          <p:cNvPr id="71" name="TOTAL_DEPS">
            <a:extLst>
              <a:ext uri="{FF2B5EF4-FFF2-40B4-BE49-F238E27FC236}">
                <a16:creationId xmlns:a16="http://schemas.microsoft.com/office/drawing/2014/main" id="{8FE61D71-5271-124A-B53B-13F22C55A383}"/>
              </a:ext>
            </a:extLst>
          </p:cNvPr>
          <p:cNvSpPr>
            <a:spLocks noGrp="1"/>
          </p:cNvSpPr>
          <p:nvPr>
            <p:ph type="body" sz="quarter" idx="14"/>
          </p:nvPr>
        </p:nvSpPr>
        <p:spPr/>
        <p:txBody>
          <a:bodyPr/>
          <a:lstStyle/>
          <a:p>
            <a:r>
              <a:rPr lang="en-US" dirty="0" err="1"/>
              <a:t>41</a:t>
            </a:r>
            <a:endParaRPr lang="en-US" dirty="0"/>
          </a:p>
        </p:txBody>
      </p:sp>
      <p:sp>
        <p:nvSpPr>
          <p:cNvPr id="57" name="TEXT">
            <a:extLst>
              <a:ext uri="{FF2B5EF4-FFF2-40B4-BE49-F238E27FC236}">
                <a16:creationId xmlns:a16="http://schemas.microsoft.com/office/drawing/2014/main" id="{9D7B5685-CC33-754B-82BD-27D4B80A0CE2}"/>
              </a:ext>
            </a:extLst>
          </p:cNvPr>
          <p:cNvSpPr txBox="1"/>
          <p:nvPr/>
        </p:nvSpPr>
        <p:spPr>
          <a:xfrm>
            <a:off x="4564120" y="924589"/>
            <a:ext cx="813017" cy="415498"/>
          </a:xfrm>
          <a:prstGeom prst="rect">
            <a:avLst/>
          </a:prstGeom>
          <a:noFill/>
        </p:spPr>
        <p:txBody>
          <a:bodyPr wrap="square" rtlCol="0">
            <a:spAutoFit/>
          </a:bodyPr>
          <a:lstStyle/>
          <a:p>
            <a:pPr algn="r"/>
            <a:r>
              <a:rPr lang="en-US" sz="1000" b="1" dirty="0"/>
              <a:t>SNAPSHOT DATE</a:t>
            </a:r>
          </a:p>
        </p:txBody>
      </p:sp>
      <p:grpSp>
        <p:nvGrpSpPr>
          <p:cNvPr id="58" name="Group 57">
            <a:extLst>
              <a:ext uri="{FF2B5EF4-FFF2-40B4-BE49-F238E27FC236}">
                <a16:creationId xmlns:a16="http://schemas.microsoft.com/office/drawing/2014/main" id="{4FCD4EA4-8E29-274C-9606-88147EEF45EE}"/>
              </a:ext>
            </a:extLst>
          </p:cNvPr>
          <p:cNvGrpSpPr/>
          <p:nvPr/>
        </p:nvGrpSpPr>
        <p:grpSpPr>
          <a:xfrm>
            <a:off x="5354172" y="806776"/>
            <a:ext cx="594110" cy="850933"/>
            <a:chOff x="10569980" y="810077"/>
            <a:chExt cx="594110" cy="850933"/>
          </a:xfrm>
        </p:grpSpPr>
        <p:sp>
          <p:nvSpPr>
            <p:cNvPr id="59" name="Oval 58">
              <a:extLst>
                <a:ext uri="{FF2B5EF4-FFF2-40B4-BE49-F238E27FC236}">
                  <a16:creationId xmlns:a16="http://schemas.microsoft.com/office/drawing/2014/main" id="{709A7ED2-A2F9-034C-B120-790832D15299}"/>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0" name="Freeform 59">
              <a:extLst>
                <a:ext uri="{FF2B5EF4-FFF2-40B4-BE49-F238E27FC236}">
                  <a16:creationId xmlns:a16="http://schemas.microsoft.com/office/drawing/2014/main" id="{2E632EFC-37E4-9B4A-B654-C53AB5D4C9C4}"/>
                </a:ext>
              </a:extLst>
            </p:cNvPr>
            <p:cNvSpPr/>
            <p:nvPr/>
          </p:nvSpPr>
          <p:spPr>
            <a:xfrm>
              <a:off x="10569980" y="813438"/>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1" name="Freeform 60">
              <a:extLst>
                <a:ext uri="{FF2B5EF4-FFF2-40B4-BE49-F238E27FC236}">
                  <a16:creationId xmlns:a16="http://schemas.microsoft.com/office/drawing/2014/main" id="{91E1648D-EC62-F54D-A2A0-57CEE34B1C8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bg1"/>
                </a:gs>
                <a:gs pos="55000">
                  <a:schemeClr val="bg2"/>
                </a:gs>
                <a:gs pos="0">
                  <a:schemeClr val="tx1">
                    <a:lumMod val="20000"/>
                    <a:lumOff val="80000"/>
                  </a:schemeClr>
                </a:gs>
                <a:gs pos="13000">
                  <a:schemeClr val="bg1"/>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dirty="0" err="1">
                <a:solidFill>
                  <a:schemeClr val="bg1"/>
                </a:solidFill>
              </a:endParaRPr>
            </a:p>
          </p:txBody>
        </p:sp>
      </p:grpSp>
      <p:sp>
        <p:nvSpPr>
          <p:cNvPr id="62" name="DATE_BOX">
            <a:extLst>
              <a:ext uri="{FF2B5EF4-FFF2-40B4-BE49-F238E27FC236}">
                <a16:creationId xmlns:a16="http://schemas.microsoft.com/office/drawing/2014/main" id="{99EAEF4D-487F-7E40-988B-DD1B4BDB1B42}"/>
              </a:ext>
            </a:extLst>
          </p:cNvPr>
          <p:cNvSpPr txBox="1"/>
          <p:nvPr/>
        </p:nvSpPr>
        <p:spPr>
          <a:xfrm>
            <a:off x="5037678" y="863629"/>
            <a:ext cx="1269963" cy="539250"/>
          </a:xfrm>
          <a:prstGeom prst="rect">
            <a:avLst/>
          </a:prstGeom>
          <a:noFill/>
        </p:spPr>
        <p:txBody>
          <a:bodyPr wrap="none" lIns="0" rIns="0" rtlCol="0">
            <a:spAutoFit/>
          </a:bodyPr>
          <a:lstStyle/>
          <a:p>
            <a:pPr algn="ctr">
              <a:lnSpc>
                <a:spcPct val="80000"/>
              </a:lnSpc>
            </a:pPr>
            <a:r>
              <a:rPr lang="en-US" sz="1200" b="1" dirty="0" err="1">
                <a:solidFill>
                  <a:schemeClr val="tx2">
                    <a:alpha val="70000"/>
                  </a:schemeClr>
                </a:solidFill>
              </a:rPr>
              <a:t>14</a:t>
            </a:r>
            <a:endParaRPr lang="en-US" sz="1200" b="1" dirty="0">
              <a:solidFill>
                <a:schemeClr val="tx2">
                  <a:alpha val="70000"/>
                </a:schemeClr>
              </a:solidFill>
            </a:endParaRPr>
          </a:p>
          <a:p>
            <a:pPr algn="ctr">
              <a:lnSpc>
                <a:spcPct val="80000"/>
              </a:lnSpc>
            </a:pPr>
            <a:r>
              <a:rPr lang="en-US" sz="1200" b="1" dirty="0" err="1">
                <a:solidFill>
                  <a:schemeClr val="tx2">
                    <a:alpha val="70000"/>
                  </a:schemeClr>
                </a:solidFill>
              </a:rPr>
              <a:t>MAY</a:t>
            </a:r>
            <a:endParaRPr lang="en-US" sz="1200" b="1" dirty="0">
              <a:solidFill>
                <a:schemeClr val="tx2">
                  <a:alpha val="70000"/>
                </a:schemeClr>
              </a:solidFill>
            </a:endParaRPr>
          </a:p>
          <a:p>
            <a:pPr algn="ctr">
              <a:lnSpc>
                <a:spcPct val="80000"/>
              </a:lnSpc>
            </a:pPr>
            <a:r>
              <a:rPr lang="en-US" sz="1200" dirty="0" err="1">
                <a:solidFill>
                  <a:schemeClr val="tx1">
                    <a:alpha val="60000"/>
                  </a:schemeClr>
                </a:solidFill>
              </a:rPr>
              <a:t>2024</a:t>
            </a:r>
            <a:endParaRPr lang="en-US" sz="1200" dirty="0">
              <a:solidFill>
                <a:schemeClr val="tx1">
                  <a:alpha val="60000"/>
                </a:schemeClr>
              </a:solidFill>
            </a:endParaRPr>
          </a:p>
        </p:txBody>
      </p:sp>
      <p:graphicFrame>
        <p:nvGraphicFramePr>
          <p:cNvPr id="6" name="CHART_1">
            <a:extLst>
              <a:ext uri="{FF2B5EF4-FFF2-40B4-BE49-F238E27FC236}">
                <a16:creationId xmlns:a16="http://schemas.microsoft.com/office/drawing/2014/main" id="{C04CE8AB-B4BC-90F2-0ABA-6641978088A2}"/>
              </a:ext>
            </a:extLst>
          </p:cNvPr>
          <p:cNvGraphicFramePr>
            <a:graphicFrameLocks/>
          </p:cNvGraphicFramePr>
          <p:nvPr>
            <p:extLst>
              <p:ext uri="{D42A27DB-BD31-4B8C-83A1-F6EECF244321}">
                <p14:modId xmlns:p14="http://schemas.microsoft.com/office/powerpoint/2010/main" val="1486656831"/>
              </p:ext>
            </p:extLst>
          </p:nvPr>
        </p:nvGraphicFramePr>
        <p:xfrm>
          <a:off x="2366249" y="2825980"/>
          <a:ext cx="3240000" cy="14758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_2">
            <a:extLst>
              <a:ext uri="{FF2B5EF4-FFF2-40B4-BE49-F238E27FC236}">
                <a16:creationId xmlns:a16="http://schemas.microsoft.com/office/drawing/2014/main" id="{81D6CA2D-63F4-2ADE-B0B2-80AF25FA20DA}"/>
              </a:ext>
            </a:extLst>
          </p:cNvPr>
          <p:cNvGraphicFramePr>
            <a:graphicFrameLocks/>
          </p:cNvGraphicFramePr>
          <p:nvPr>
            <p:extLst>
              <p:ext uri="{D42A27DB-BD31-4B8C-83A1-F6EECF244321}">
                <p14:modId xmlns:p14="http://schemas.microsoft.com/office/powerpoint/2010/main" val="97294388"/>
              </p:ext>
            </p:extLst>
          </p:nvPr>
        </p:nvGraphicFramePr>
        <p:xfrm>
          <a:off x="2365814" y="4021134"/>
          <a:ext cx="3240000" cy="252072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6D0A0AD-8EC9-4B45-9E7B-B0715AA85681}"/>
              </a:ext>
            </a:extLst>
          </p:cNvPr>
          <p:cNvSpPr txBox="1"/>
          <p:nvPr/>
        </p:nvSpPr>
        <p:spPr>
          <a:xfrm>
            <a:off x="11068163" y="-374999"/>
            <a:ext cx="1104939"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OSH_SLIDE</a:t>
            </a:r>
            <a:endParaRPr lang="en-US" sz="1600" dirty="0">
              <a:solidFill>
                <a:schemeClr val="tx2"/>
              </a:solidFill>
            </a:endParaRPr>
          </a:p>
        </p:txBody>
      </p:sp>
    </p:spTree>
    <p:extLst>
      <p:ext uri="{BB962C8B-B14F-4D97-AF65-F5344CB8AC3E}">
        <p14:creationId xmlns:p14="http://schemas.microsoft.com/office/powerpoint/2010/main" val="154852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9</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Open source and IP</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en-US" dirty="0" err="1"/>
              <a:t>Twitter Algorithm rates above market average in Open-Source health</a:t>
            </a:r>
          </a:p>
        </p:txBody>
      </p:sp>
      <p:sp>
        <p:nvSpPr>
          <p:cNvPr id="5" name="Footer Placeholder 4">
            <a:extLst>
              <a:ext uri="{FF2B5EF4-FFF2-40B4-BE49-F238E27FC236}">
                <a16:creationId xmlns:a16="http://schemas.microsoft.com/office/drawing/2014/main" id="{64E03FAA-8831-A561-22BE-0BD6A7F10B6D}"/>
              </a:ext>
            </a:extLst>
          </p:cNvPr>
          <p:cNvSpPr>
            <a:spLocks noGrp="1"/>
          </p:cNvSpPr>
          <p:nvPr>
            <p:ph type="ftr" sz="quarter" idx="3"/>
          </p:nvPr>
        </p:nvSpPr>
        <p:spPr/>
        <p:txBody>
          <a:bodyPr/>
          <a:lstStyle/>
          <a:p>
            <a:r>
              <a:rPr lang="en-US" dirty="0"/>
              <a:t>Confidential</a:t>
            </a:r>
          </a:p>
        </p:txBody>
      </p:sp>
      <p:sp>
        <p:nvSpPr>
          <p:cNvPr id="11" name="Text Placeholder 10">
            <a:extLst>
              <a:ext uri="{FF2B5EF4-FFF2-40B4-BE49-F238E27FC236}">
                <a16:creationId xmlns:a16="http://schemas.microsoft.com/office/drawing/2014/main" id="{7386256E-1079-FD76-4125-F912312BA9CB}"/>
              </a:ext>
            </a:extLst>
          </p:cNvPr>
          <p:cNvSpPr>
            <a:spLocks noGrp="1"/>
          </p:cNvSpPr>
          <p:nvPr>
            <p:ph sz="quarter" idx="13"/>
          </p:nvPr>
        </p:nvSpPr>
        <p:spPr>
          <a:xfrm>
            <a:off x="517525" y="2955487"/>
            <a:ext cx="7135680" cy="3304980"/>
          </a:xfrm>
        </p:spPr>
        <p:txBody>
          <a:bodyPr/>
          <a:lstStyle/>
          <a:p>
            <a:pPr marL="0" indent="0">
              <a:buNone/>
            </a:pPr>
            <a:r>
              <a:rPr lang="en-US" sz="1400" dirty="0" err="1"/>
              <a:t>2% of dependencies (1 in total) used in the system contain one or more known vulnerabilities.</a:t>
            </a:r>
            <a:endParaRPr lang="en-US" sz="1400" dirty="0"/>
          </a:p>
          <a:p>
            <a:pPr marL="0" indent="0">
              <a:buNone/>
            </a:pPr>
            <a:r>
              <a:rPr lang="en-US" sz="1400" dirty="0" err="1"/>
              <a:t>All dependencies in the system use relatively liberal open-source licenses.</a:t>
            </a:r>
            <a:endParaRPr lang="en-US" sz="1400" dirty="0"/>
          </a:p>
          <a:p>
            <a:pPr marL="0" indent="0">
              <a:buNone/>
            </a:pPr>
            <a:r>
              <a:rPr lang="en-US" sz="1400" dirty="0" err="1"/>
              <a:t>10% of dependencies (4 in total) used in the system have not been updated for over 2 years.</a:t>
            </a:r>
            <a:endParaRPr lang="en-US" sz="1400" dirty="0"/>
          </a:p>
          <a:p>
            <a:pPr marL="0" indent="0">
              <a:buNone/>
            </a:pPr>
            <a:r>
              <a:rPr lang="en-US" sz="1400" dirty="0" err="1"/>
              <a:t>All dependencies in the system are managed by a package manager.</a:t>
            </a:r>
            <a:endParaRPr lang="en-US" sz="1400" dirty="0"/>
          </a:p>
          <a:p>
            <a:pPr marL="0" indent="0">
              <a:buNone/>
            </a:pPr>
            <a:endParaRPr lang="en-US" sz="1400" dirty="0"/>
          </a:p>
          <a:p>
            <a:pPr marL="0" indent="0">
              <a:buNone/>
            </a:pPr>
            <a:endParaRPr lang="en-US" sz="1400" dirty="0"/>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14</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2024</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8" name="Text Placeholder 228">
            <a:extLst>
              <a:ext uri="{FF2B5EF4-FFF2-40B4-BE49-F238E27FC236}">
                <a16:creationId xmlns:a16="http://schemas.microsoft.com/office/drawing/2014/main" id="{EA58BDC9-A65D-1EF9-C06F-B133B2334169}"/>
              </a:ext>
            </a:extLst>
          </p:cNvPr>
          <p:cNvSpPr>
            <a:spLocks noGrp="1"/>
          </p:cNvSpPr>
          <p:nvPr>
            <p:ph type="body" sz="quarter" idx="22"/>
          </p:nvPr>
        </p:nvSpPr>
        <p:spPr>
          <a:xfrm>
            <a:off x="8923595" y="914509"/>
            <a:ext cx="1211870" cy="257763"/>
          </a:xfrm>
        </p:spPr>
        <p:txBody>
          <a:bodyPr/>
          <a:lstStyle/>
          <a:p>
            <a:r>
              <a:rPr lang="en-NL"/>
              <a:t>Open source health</a:t>
            </a:r>
          </a:p>
        </p:txBody>
      </p:sp>
      <p:sp>
        <p:nvSpPr>
          <p:cNvPr id="4" name="Text Placeholder 3">
            <a:extLst>
              <a:ext uri="{FF2B5EF4-FFF2-40B4-BE49-F238E27FC236}">
                <a16:creationId xmlns:a16="http://schemas.microsoft.com/office/drawing/2014/main" id="{4649D8E7-562C-3F83-EDA5-551D478BD8AC}"/>
              </a:ext>
            </a:extLst>
          </p:cNvPr>
          <p:cNvSpPr>
            <a:spLocks noGrp="1"/>
          </p:cNvSpPr>
          <p:nvPr>
            <p:ph type="body" sz="quarter" idx="20"/>
          </p:nvPr>
        </p:nvSpPr>
        <p:spPr/>
        <p:txBody>
          <a:bodyPr/>
          <a:lstStyle/>
          <a:p>
            <a:r>
              <a:rPr lang="en-US" dirty="0" err="1"/>
              <a:t>MAY</a:t>
            </a:r>
            <a:endParaRPr lang="en-US" dirty="0"/>
          </a:p>
        </p:txBody>
      </p:sp>
      <p:grpSp>
        <p:nvGrpSpPr>
          <p:cNvPr id="3" name="Group 2">
            <a:extLst>
              <a:ext uri="{FF2B5EF4-FFF2-40B4-BE49-F238E27FC236}">
                <a16:creationId xmlns:a16="http://schemas.microsoft.com/office/drawing/2014/main" id="{E408717E-20F8-B094-F836-3F06B295F0CF}"/>
              </a:ext>
            </a:extLst>
          </p:cNvPr>
          <p:cNvGrpSpPr/>
          <p:nvPr/>
        </p:nvGrpSpPr>
        <p:grpSpPr>
          <a:xfrm>
            <a:off x="9831997" y="1568465"/>
            <a:ext cx="373034" cy="430054"/>
            <a:chOff x="5730574" y="2099850"/>
            <a:chExt cx="373034" cy="430054"/>
          </a:xfrm>
        </p:grpSpPr>
        <p:sp>
          <p:nvSpPr>
            <p:cNvPr id="6" name="Rectangle 5">
              <a:extLst>
                <a:ext uri="{FF2B5EF4-FFF2-40B4-BE49-F238E27FC236}">
                  <a16:creationId xmlns:a16="http://schemas.microsoft.com/office/drawing/2014/main" id="{D52849B8-61B3-C046-18A7-A21F353E4A0E}"/>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4.8</a:t>
              </a:r>
              <a:endParaRPr lang="en-US" sz="1400" b="1" dirty="0"/>
            </a:p>
          </p:txBody>
        </p:sp>
        <p:sp>
          <p:nvSpPr>
            <p:cNvPr id="7" name="Pentagon 6">
              <a:extLst>
                <a:ext uri="{FF2B5EF4-FFF2-40B4-BE49-F238E27FC236}">
                  <a16:creationId xmlns:a16="http://schemas.microsoft.com/office/drawing/2014/main" id="{3E78CEEB-4204-7EE6-1D31-1B8DC2596A01}"/>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Group 52">
            <a:extLst>
              <a:ext uri="{FF2B5EF4-FFF2-40B4-BE49-F238E27FC236}">
                <a16:creationId xmlns:a16="http://schemas.microsoft.com/office/drawing/2014/main" id="{9BEC8872-3FB6-1910-ED65-16029E5B2A69}"/>
              </a:ext>
            </a:extLst>
          </p:cNvPr>
          <p:cNvGraphicFramePr>
            <a:graphicFrameLocks noGrp="1"/>
          </p:cNvGraphicFramePr>
          <p:nvPr>
            <p:extLst>
              <p:ext uri="{D42A27DB-BD31-4B8C-83A1-F6EECF244321}">
                <p14:modId xmlns:p14="http://schemas.microsoft.com/office/powerpoint/2010/main" val="2068767665"/>
              </p:ext>
            </p:extLst>
          </p:nvPr>
        </p:nvGraphicFramePr>
        <p:xfrm>
          <a:off x="7984631" y="3243717"/>
          <a:ext cx="3755424" cy="552636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Vulnerability</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5.0</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License 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Freshness</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Management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Activity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bl>
          </a:graphicData>
        </a:graphic>
      </p:graphicFrame>
    </p:spTree>
    <p:extLst>
      <p:ext uri="{BB962C8B-B14F-4D97-AF65-F5344CB8AC3E}">
        <p14:creationId xmlns:p14="http://schemas.microsoft.com/office/powerpoint/2010/main" val="2516374781"/>
      </p:ext>
    </p:extLst>
  </p:cSld>
  <p:clrMapOvr>
    <a:masterClrMapping/>
  </p:clrMapOvr>
</p:sld>
</file>

<file path=ppt/theme/theme1.xml><?xml version="1.0" encoding="utf-8"?>
<a:theme xmlns:a="http://schemas.openxmlformats.org/drawingml/2006/main" name="Office Theme">
  <a:themeElements>
    <a:clrScheme name="SIG 2020">
      <a:dk1>
        <a:srgbClr val="657484"/>
      </a:dk1>
      <a:lt1>
        <a:srgbClr val="FFFFFF"/>
      </a:lt1>
      <a:dk2>
        <a:srgbClr val="1F354B"/>
      </a:dk2>
      <a:lt2>
        <a:srgbClr val="EFF3F8"/>
      </a:lt2>
      <a:accent1>
        <a:srgbClr val="1F354B"/>
      </a:accent1>
      <a:accent2>
        <a:srgbClr val="DFC101"/>
      </a:accent2>
      <a:accent3>
        <a:srgbClr val="04ABC8"/>
      </a:accent3>
      <a:accent4>
        <a:srgbClr val="8269A4"/>
      </a:accent4>
      <a:accent5>
        <a:srgbClr val="C5CD58"/>
      </a:accent5>
      <a:accent6>
        <a:srgbClr val="D45200"/>
      </a:accent6>
      <a:hlink>
        <a:srgbClr val="08ACC8"/>
      </a:hlink>
      <a:folHlink>
        <a:srgbClr val="00ADC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108000" tIns="72000" rIns="108000" bIns="72000" rtlCol="0" anchor="ctr"/>
      <a:lstStyle>
        <a:defPPr algn="ctr">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B3BECD"/>
          </a:solidFill>
          <a:prstDash val="sysDot"/>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rtlCol="0" anchor="t">
        <a:spAutoFit/>
      </a:bodyPr>
      <a:lstStyle>
        <a:defPPr algn="l">
          <a:lnSpc>
            <a:spcPct val="113000"/>
          </a:lnSpc>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6" id="{87A88162-E9FA-E744-BFFA-BC08FDA9AD0B}" vid="{A5F00ED1-E9E7-C44B-A961-D0FA0EAA5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8B4EB28540854BB4092730D7F67224" ma:contentTypeVersion="13" ma:contentTypeDescription="Create a new document." ma:contentTypeScope="" ma:versionID="07d6997c7358ecc3b6f0d78039f1ac55">
  <xsd:schema xmlns:xsd="http://www.w3.org/2001/XMLSchema" xmlns:xs="http://www.w3.org/2001/XMLSchema" xmlns:p="http://schemas.microsoft.com/office/2006/metadata/properties" xmlns:ns2="fa937df2-abe2-4d38-b5f4-c228acba3827" xmlns:ns3="bc8ba18a-4a58-4ad2-bfc0-6516af8e7dc2" targetNamespace="http://schemas.microsoft.com/office/2006/metadata/properties" ma:root="true" ma:fieldsID="a7d20d2c9a349b6838acf4b79389f2fd" ns2:_="" ns3:_="">
    <xsd:import namespace="fa937df2-abe2-4d38-b5f4-c228acba3827"/>
    <xsd:import namespace="bc8ba18a-4a58-4ad2-bfc0-6516af8e7dc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7df2-abe2-4d38-b5f4-c228acba38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0897a51-27a2-4a5e-b602-66a4649d25e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8ba18a-4a58-4ad2-bfc0-6516af8e7dc2"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119a7a8-86cc-43f5-a248-74259e6177ea}" ma:internalName="TaxCatchAll" ma:showField="CatchAllData" ma:web="bc8ba18a-4a58-4ad2-bfc0-6516af8e7dc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937df2-abe2-4d38-b5f4-c228acba3827">
      <Terms xmlns="http://schemas.microsoft.com/office/infopath/2007/PartnerControls"/>
    </lcf76f155ced4ddcb4097134ff3c332f>
    <TaxCatchAll xmlns="bc8ba18a-4a58-4ad2-bfc0-6516af8e7dc2" xsi:nil="true"/>
  </documentManagement>
</p:properties>
</file>

<file path=customXml/itemProps1.xml><?xml version="1.0" encoding="utf-8"?>
<ds:datastoreItem xmlns:ds="http://schemas.openxmlformats.org/officeDocument/2006/customXml" ds:itemID="{06E6923A-C221-4753-B75B-BA213EEB7564}">
  <ds:schemaRefs>
    <ds:schemaRef ds:uri="bc8ba18a-4a58-4ad2-bfc0-6516af8e7dc2"/>
    <ds:schemaRef ds:uri="fa937df2-abe2-4d38-b5f4-c228acba38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70928F0-D7CA-4732-B7F3-1F945720D0AA}">
  <ds:schemaRefs>
    <ds:schemaRef ds:uri="http://schemas.microsoft.com/sharepoint/v3/contenttype/forms"/>
  </ds:schemaRefs>
</ds:datastoreItem>
</file>

<file path=customXml/itemProps3.xml><?xml version="1.0" encoding="utf-8"?>
<ds:datastoreItem xmlns:ds="http://schemas.openxmlformats.org/officeDocument/2006/customXml" ds:itemID="{4B629362-CF15-4610-8FAC-A8E699942233}">
  <ds:schemaRefs>
    <ds:schemaRef ds:uri="http://schemas.microsoft.com/office/2006/documentManagement/types"/>
    <ds:schemaRef ds:uri="http://purl.org/dc/elements/1.1/"/>
    <ds:schemaRef ds:uri="bc8ba18a-4a58-4ad2-bfc0-6516af8e7dc2"/>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a937df2-abe2-4d38-b5f4-c228acba382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22532</TotalTime>
  <Words>1370</Words>
  <Application>Microsoft Macintosh PowerPoint</Application>
  <PresentationFormat>Widescreen</PresentationFormat>
  <Paragraphs>347</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Bold</vt:lpstr>
      <vt:lpstr>Calibri Light</vt:lpstr>
      <vt:lpstr>Calibri Regular</vt:lpstr>
      <vt:lpstr>TheSans B5 Plain</vt:lpstr>
      <vt:lpstr>TheSansMono M5</vt:lpstr>
      <vt:lpstr>Wingdings</vt:lpstr>
      <vt:lpstr>Office Theme</vt:lpstr>
      <vt:lpstr>PowerPoint Presentation</vt:lpstr>
      <vt:lpstr>SYSTEM_NAME technical quality: management summary</vt:lpstr>
      <vt:lpstr>The system is VOLUME_RELATIVE in size and is built primarily in TECH_1_NAME</vt:lpstr>
      <vt:lpstr>SYSTEM_NAME has an TEST_CODE_RELATIVE test/code ratio</vt:lpstr>
      <vt:lpstr>SYSTEM_NAME is a MAINT_SIZE system of SYSTEM_PY PY which scores MAINT_RATING for maintainability </vt:lpstr>
      <vt:lpstr>SYSTEM_NAME scores MAINT_INDICATION for maintainability</vt:lpstr>
      <vt:lpstr>SYSTEM_NAME scores ARCH_AT_BELOW average (ARCH_RATING ★) for Architecture Quality</vt:lpstr>
      <vt:lpstr>OSH_TOTAL_VULN vulnerable 3rd party open-source dependencies were identified</vt:lpstr>
      <vt:lpstr>SYSTEM_NAME rates OSH_RELATIVE in Open-Source health</vt:lpstr>
      <vt:lpstr>An overview of the longest duplicates</vt:lpstr>
      <vt:lpstr>An overview of the longest units</vt:lpstr>
      <vt:lpstr>An overview of the most complex units</vt:lpstr>
      <vt:lpstr>An overview of the units with the largest interfaces</vt:lpstr>
      <vt:lpstr>An overview of the modules with the highest coupling</vt:lpstr>
      <vt:lpstr>An overview of component entanglement related findings</vt:lpstr>
      <vt:lpstr>An overview of high impact communicating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O'Brien</dc:creator>
  <cp:lastModifiedBy>Floris van Leeuwen</cp:lastModifiedBy>
  <cp:revision>118</cp:revision>
  <cp:lastPrinted>2020-07-02T15:41:27Z</cp:lastPrinted>
  <dcterms:created xsi:type="dcterms:W3CDTF">2024-01-03T15:04:34Z</dcterms:created>
  <dcterms:modified xsi:type="dcterms:W3CDTF">2025-07-18T16:25:18Z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0x010100398B4EB28540854BB4092730D7F67224</vt:lpwstr>
  </property>
  <property fmtid="{D5CDD505-2E9C-101B-9397-08002B2CF9AE}" pid="3" name="MediaServiceImageTags">
    <vt:lpwstr/>
  </property>
</Properties>
</file>