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2"/>
  </p:notesMasterIdLst>
  <p:handoutMasterIdLst>
    <p:handoutMasterId r:id="rId43"/>
  </p:handoutMasterIdLst>
  <p:sldIdLst>
    <p:sldId id="561" r:id="rId5"/>
    <p:sldId id="11172" r:id="rId6"/>
    <p:sldId id="11162" r:id="rId7"/>
    <p:sldId id="11173" r:id="rId8"/>
    <p:sldId id="11167" r:id="rId9"/>
    <p:sldId id="11166" r:id="rId10"/>
    <p:sldId id="538" r:id="rId11"/>
    <p:sldId id="1616" r:id="rId12"/>
    <p:sldId id="1824" r:id="rId13"/>
    <p:sldId id="1652" r:id="rId14"/>
    <p:sldId id="1605" r:id="rId15"/>
    <p:sldId id="2143" r:id="rId16"/>
    <p:sldId id="11164" r:id="rId17"/>
    <p:sldId id="1579" r:id="rId18"/>
    <p:sldId id="11170" r:id="rId19"/>
    <p:sldId id="2185" r:id="rId20"/>
    <p:sldId id="597" r:id="rId21"/>
    <p:sldId id="11174" r:id="rId22"/>
    <p:sldId id="582" r:id="rId23"/>
    <p:sldId id="583" r:id="rId24"/>
    <p:sldId id="590" r:id="rId25"/>
    <p:sldId id="1182" r:id="rId26"/>
    <p:sldId id="1183" r:id="rId27"/>
    <p:sldId id="1184" r:id="rId28"/>
    <p:sldId id="1617" r:id="rId29"/>
    <p:sldId id="11165" r:id="rId30"/>
    <p:sldId id="11175" r:id="rId31"/>
    <p:sldId id="1362" r:id="rId32"/>
    <p:sldId id="1317" r:id="rId33"/>
    <p:sldId id="1320" r:id="rId34"/>
    <p:sldId id="1318" r:id="rId35"/>
    <p:sldId id="1315" r:id="rId36"/>
    <p:sldId id="1363" r:id="rId37"/>
    <p:sldId id="1508" r:id="rId38"/>
    <p:sldId id="1365" r:id="rId39"/>
    <p:sldId id="1366" r:id="rId40"/>
    <p:sldId id="135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management" id="{F882C068-ED6C-C445-9194-29C46CFF67E1}">
          <p14:sldIdLst/>
        </p14:section>
        <p14:section name="Front matter" id="{4A730639-607C-0E46-A965-5C2D2651664E}">
          <p14:sldIdLst>
            <p14:sldId id="561"/>
            <p14:sldId id="11172"/>
            <p14:sldId id="11162"/>
            <p14:sldId id="11173"/>
            <p14:sldId id="11167"/>
            <p14:sldId id="11166"/>
            <p14:sldId id="538"/>
            <p14:sldId id="1616"/>
            <p14:sldId id="1824"/>
            <p14:sldId id="1652"/>
            <p14:sldId id="1605"/>
            <p14:sldId id="2143"/>
            <p14:sldId id="11164"/>
            <p14:sldId id="1579"/>
            <p14:sldId id="11170"/>
            <p14:sldId id="2185"/>
          </p14:sldIdLst>
        </p14:section>
        <p14:section name="Back matter" id="{3FD0872C-192F-5B46-895B-A626D88A1562}">
          <p14:sldIdLst>
            <p14:sldId id="597"/>
          </p14:sldIdLst>
        </p14:section>
        <p14:section name="Maintainability metrics" id="{A432B334-BA3D-FA4F-AC8E-C1EF3306B678}">
          <p14:sldIdLst>
            <p14:sldId id="11174"/>
            <p14:sldId id="582"/>
            <p14:sldId id="583"/>
            <p14:sldId id="590"/>
            <p14:sldId id="1182"/>
            <p14:sldId id="1183"/>
            <p14:sldId id="1184"/>
            <p14:sldId id="1617"/>
            <p14:sldId id="11165"/>
          </p14:sldIdLst>
        </p14:section>
        <p14:section name="Architecture Metric Explanations" id="{4D6A3F6C-777D-D047-839D-BEA038349BE6}">
          <p14:sldIdLst>
            <p14:sldId id="11175"/>
            <p14:sldId id="1362"/>
            <p14:sldId id="1317"/>
            <p14:sldId id="1320"/>
            <p14:sldId id="1318"/>
            <p14:sldId id="1315"/>
            <p14:sldId id="1363"/>
            <p14:sldId id="1508"/>
            <p14:sldId id="1365"/>
            <p14:sldId id="1366"/>
            <p14:sldId id="13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8E17"/>
    <a:srgbClr val="910813"/>
    <a:srgbClr val="CF4731"/>
    <a:srgbClr val="EBC937"/>
    <a:srgbClr val="DB4A3D"/>
    <a:srgbClr val="F0089F"/>
    <a:srgbClr val="1E354B"/>
    <a:srgbClr val="57C967"/>
    <a:srgbClr val="F9C640"/>
    <a:srgbClr val="1E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2094BA-3324-E44C-AFE3-01F0E8F31A48}" v="69" dt="2024-01-12T19:24:27.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00"/>
    <p:restoredTop sz="96327"/>
  </p:normalViewPr>
  <p:slideViewPr>
    <p:cSldViewPr snapToGrid="0" snapToObjects="1" showGuides="1">
      <p:cViewPr varScale="1">
        <p:scale>
          <a:sx n="127" d="100"/>
          <a:sy n="127" d="100"/>
        </p:scale>
        <p:origin x="464" y="-1304"/>
      </p:cViewPr>
      <p:guideLst>
        <p:guide orient="horz" pos="2160"/>
        <p:guide pos="3840"/>
      </p:guideLst>
    </p:cSldViewPr>
  </p:slideViewPr>
  <p:notesTextViewPr>
    <p:cViewPr>
      <p:scale>
        <a:sx n="1" d="1"/>
        <a:sy n="1" d="1"/>
      </p:scale>
      <p:origin x="0" y="0"/>
    </p:cViewPr>
  </p:notesTextViewPr>
  <p:sorterViewPr>
    <p:cViewPr>
      <p:scale>
        <a:sx n="38" d="100"/>
        <a:sy n="38" d="100"/>
      </p:scale>
      <p:origin x="0" y="0"/>
    </p:cViewPr>
  </p:sorterViewPr>
  <p:notesViewPr>
    <p:cSldViewPr snapToGrid="0" snapToObjects="1">
      <p:cViewPr varScale="1">
        <p:scale>
          <a:sx n="163" d="100"/>
          <a:sy n="163" d="100"/>
        </p:scale>
        <p:origin x="6728" y="184"/>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 Id="rId46" Type="http://schemas.openxmlformats.org/officeDocument/2006/relationships/theme" Target="theme/theme1.xml"/><Relationship Id="rId47" Type="http://schemas.openxmlformats.org/officeDocument/2006/relationships/tableStyles" Target="tableStyles.xml"/><Relationship Id="rId48"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Sheet1!$B$1</c:f>
              <c:strCache>
                <c:ptCount val="1"/>
                <c:pt idx="0">
                  <c:v>Volume in Person Months</c:v>
                </c:pt>
              </c:strCache>
            </c:strRef>
          </c:tx>
          <c:spPr>
            <a:solidFill>
              <a:schemeClr val="accent2"/>
            </a:solidFill>
            <a:ln w="19050">
              <a:noFill/>
            </a:ln>
            <a:effectLst>
              <a:outerShdw blurRad="241300" dist="38100" dir="2700000" algn="tl" rotWithShape="0">
                <a:prstClr val="black">
                  <a:alpha val="15000"/>
                </a:prstClr>
              </a:outerShdw>
            </a:effectLst>
          </c:spPr>
          <c:invertIfNegative val="0"/>
          <c:dPt>
            <c:idx val="0"/>
            <c:invertIfNegative val="0"/>
            <c:bubble3D val="0"/>
            <c:explosion val="6"/>
            <c:spPr>
              <a:solidFill>
                <a:schemeClr val="tx2"/>
              </a:solidFill>
              <a:ln w="19050">
                <a:noFill/>
              </a:ln>
              <a:effectLst>
                <a:outerShdw blurRad="241300" dist="38100" dir="2700000" algn="tl" rotWithShape="0">
                  <a:prstClr val="black">
                    <a:alpha val="15000"/>
                  </a:prstClr>
                </a:outerShdw>
              </a:effectLst>
            </c:spPr>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6="http://schemas.microsoft.com/office/drawing/2014/chart" uri="{C3380CC4-5D6E-409C-BE32-E72D297353CC}">
                <c16:uniqueId val="{00000001-034B-534E-9ADC-79D3329DBEB7}"/>
              </c:ext>
            </c:extLst>
          </c:dPt>
          <c:dLbls>
            <c:dLbl>
              <c:idx val="2"/>
              <c:tx>
                <c:rich>
                  <a:bodyPr/>
                  <a:lstStyle/>
                  <a:p>
                    <a:r>
                      <a:rPr lang="en-US"/>
                      <a:t>&gt;</a:t>
                    </a:r>
                    <a:fld id="{AA6CA5E8-FDB8-434A-B68E-C7A3CC6735E5}"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7FA8-464D-BE91-55CE5770358C}"/>
                </c:ext>
              </c:extLst>
            </c:dLbl>
            <c:dLbl>
              <c:idx val="3"/>
              <c:tx>
                <c:rich>
                  <a:bodyPr/>
                  <a:lstStyle/>
                  <a:p>
                    <a:r>
                      <a:rPr lang="en-US"/>
                      <a:t>&gt;</a:t>
                    </a:r>
                    <a:fld id="{6E19E0AF-A501-7C4B-8799-4B6F8CFD540B}"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FA8-464D-BE91-55CE5770358C}"/>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NL"/>
              </a:p>
            </c:txPr>
            <c:showLegendKey val="0"/>
            <c:showVal val="1"/>
            <c:showCatName val="0"/>
            <c:showSerName val="0"/>
            <c:showPercent val="0"/>
            <c:showBubbleSize val="0"/>
            <c:showLeaderLines val="0"/>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5="http://schemas.microsoft.com/office/drawing/2012/chart" uri="{CE6537A1-D6FC-4f65-9D91-7224C49458BB}">
                <c15:showLeaderLines val="0"/>
              </c:ext>
            </c:extLst>
          </c:dLbls>
          <c:cat>
            <c:strRef>
              <c:f>Sheet1!$A$2:$A$6</c:f>
              <c:strCache>
                <c:ptCount val="5"/>
                <c:pt idx="0">
                  <c:v>Scala</c:v>
                </c:pt>
                <c:pt idx="1">
                  <c:v>Java</c:v>
                </c:pt>
                <c:pt idx="2">
                  <c:v>C++</c:v>
                </c:pt>
                <c:pt idx="3">
                  <c:v>Python</c:v>
                </c:pt>
                <c:pt idx="4">
                  <c:v>Others</c:v>
                </c:pt>
              </c:strCache>
            </c:strRef>
          </c:cat>
          <c:val>
            <c:numRef>
              <c:f>Sheet1!$B$2:$B$6</c:f>
              <c:numCache>
                <c:formatCode>General</c:formatCode>
                <c:ptCount val="5"/>
                <c:pt idx="0">
                  <c:v>0.6906891652824376</c:v>
                </c:pt>
                <c:pt idx="1">
                  <c:v>0.23679474810058782</c:v>
                </c:pt>
                <c:pt idx="2">
                  <c:v>0.03205136022003327</c:v>
                </c:pt>
                <c:pt idx="3">
                  <c:v>0.026505159022068226</c:v>
                </c:pt>
                <c:pt idx="4">
                  <c:v>0.013959567374873258</c:v>
                </c:pt>
              </c:numCache>
            </c:numRef>
          </c:val>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6="http://schemas.microsoft.com/office/drawing/2014/chart" uri="{C3380CC4-5D6E-409C-BE32-E72D297353CC}">
              <c16:uniqueId val="{00000000-034B-534E-9ADC-79D3329DBEB7}"/>
            </c:ext>
          </c:extLst>
        </c:ser>
        <c:dLbls>
          <c:showLegendKey val="0"/>
          <c:showVal val="0"/>
          <c:showCatName val="0"/>
          <c:showSerName val="0"/>
          <c:showPercent val="0"/>
          <c:showBubbleSize val="0"/>
        </c:dLbls>
        <c:gapWidth val="20"/>
        <c:axId val="476387520"/>
        <c:axId val="477616192"/>
      </c:barChart>
      <c:catAx>
        <c:axId val="4763875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NL"/>
          </a:p>
        </c:txPr>
        <c:crossAx val="477616192"/>
        <c:crosses val="autoZero"/>
        <c:auto val="1"/>
        <c:lblAlgn val="ctr"/>
        <c:lblOffset val="100"/>
        <c:noMultiLvlLbl val="0"/>
      </c:catAx>
      <c:valAx>
        <c:axId val="477616192"/>
        <c:scaling>
          <c:orientation val="minMax"/>
        </c:scaling>
        <c:delete val="1"/>
        <c:axPos val="l"/>
        <c:numFmt formatCode="0%" sourceLinked="1"/>
        <c:majorTickMark val="out"/>
        <c:minorTickMark val="none"/>
        <c:tickLblPos val="nextTo"/>
        <c:crossAx val="476387520"/>
        <c:crosses val="autoZero"/>
        <c:crossBetween val="between"/>
      </c:valAx>
      <c:spPr>
        <a:noFill/>
        <a:ln>
          <a:noFill/>
        </a:ln>
        <a:effectLst/>
      </c:spPr>
    </c:plotArea>
    <c:plotVisOnly val="1"/>
    <c:dispBlanksAs val="gap"/>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Volume in Person Months</c:v>
                </c:pt>
              </c:strCache>
            </c:strRef>
          </c:tx>
          <c:dPt>
            <c:idx val="0"/>
            <c:bubble3D val="0"/>
            <c:spPr>
              <a:solidFill>
                <a:srgbClr val="DB4A3D"/>
              </a:solidFill>
              <a:ln w="19050">
                <a:solidFill>
                  <a:schemeClr val="lt1"/>
                </a:solidFill>
              </a:ln>
              <a:effectLst/>
            </c:spPr>
            <c:extLst>
              <c:ext xmlns:c16="http://schemas.microsoft.com/office/drawing/2014/chart" uri="{C3380CC4-5D6E-409C-BE32-E72D297353CC}">
                <c16:uniqueId val="{00000001-8CC0-8749-A89A-75F11CBE0F81}"/>
              </c:ext>
            </c:extLst>
          </c:dPt>
          <c:dPt>
            <c:idx val="1"/>
            <c:bubble3D val="0"/>
            <c:spPr>
              <a:solidFill>
                <a:srgbClr val="DB4A3D"/>
              </a:solidFill>
              <a:ln w="19050">
                <a:solidFill>
                  <a:schemeClr val="lt1"/>
                </a:solidFill>
              </a:ln>
              <a:effectLst/>
            </c:spPr>
            <c:extLst>
              <c:ext xmlns:c16="http://schemas.microsoft.com/office/drawing/2014/chart" uri="{C3380CC4-5D6E-409C-BE32-E72D297353CC}">
                <c16:uniqueId val="{00000003-8CC0-8749-A89A-75F11CBE0F81}"/>
              </c:ext>
            </c:extLst>
          </c:dPt>
          <c:dPt>
            <c:idx val="2"/>
            <c:bubble3D val="0"/>
            <c:spPr>
              <a:solidFill>
                <a:srgbClr val="DB4A3D"/>
              </a:solidFill>
              <a:ln w="19050">
                <a:solidFill>
                  <a:schemeClr val="lt1"/>
                </a:solidFill>
              </a:ln>
              <a:effectLst/>
            </c:spPr>
            <c:extLst>
              <c:ext xmlns:c16="http://schemas.microsoft.com/office/drawing/2014/chart" uri="{C3380CC4-5D6E-409C-BE32-E72D297353CC}">
                <c16:uniqueId val="{00000005-8CC0-8749-A89A-75F11CBE0F81}"/>
              </c:ext>
            </c:extLst>
          </c:dPt>
          <c:dPt>
            <c:idx val="3"/>
            <c:bubble3D val="0"/>
            <c:spPr>
              <a:solidFill>
                <a:srgbClr val="DB4A3D"/>
              </a:solidFill>
              <a:ln w="19050">
                <a:solidFill>
                  <a:schemeClr val="lt1"/>
                </a:solidFill>
              </a:ln>
              <a:effectLst/>
            </c:spPr>
            <c:extLst>
              <c:ext xmlns:c16="http://schemas.microsoft.com/office/drawing/2014/chart" uri="{C3380CC4-5D6E-409C-BE32-E72D297353CC}">
                <c16:uniqueId val="{00000007-8CC0-8749-A89A-75F11CBE0F81}"/>
              </c:ext>
            </c:extLst>
          </c:dPt>
          <c:dPt>
            <c:idx val="4"/>
            <c:spPr>
              <a:solidFill>
                <a:srgbClr val="DB4A3D"/>
              </a:solidFill>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NL"/>
              </a:p>
            </c:txPr>
            <c:dLblPos val="ct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Scala</c:v>
                </c:pt>
                <c:pt idx="1">
                  <c:v>Java</c:v>
                </c:pt>
                <c:pt idx="2">
                  <c:v>C++</c:v>
                </c:pt>
                <c:pt idx="3">
                  <c:v>Python</c:v>
                </c:pt>
                <c:pt idx="4">
                  <c:v>Others</c:v>
                </c:pt>
              </c:strCache>
            </c:strRef>
          </c:cat>
          <c:val>
            <c:numRef>
              <c:f>Sheet1!$B$2:$B$6</c:f>
              <c:numCache>
                <c:formatCode>General</c:formatCode>
                <c:ptCount val="5"/>
                <c:pt idx="0">
                  <c:v>0.6906891652824376</c:v>
                </c:pt>
                <c:pt idx="1">
                  <c:v>0.23679474810058782</c:v>
                </c:pt>
                <c:pt idx="2">
                  <c:v>0.03205136022003327</c:v>
                </c:pt>
                <c:pt idx="3">
                  <c:v>0.026505159022068226</c:v>
                </c:pt>
                <c:pt idx="4">
                  <c:v>0.013959567374873258</c:v>
                </c:pt>
              </c:numCache>
            </c:numRef>
          </c:val>
          <c:extLst>
            <c:ext xmlns:c16="http://schemas.microsoft.com/office/drawing/2014/chart" uri="{C3380CC4-5D6E-409C-BE32-E72D297353CC}">
              <c16:uniqueId val="{00000000-3780-1E47-A0AF-94D32305FB4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Series 1</c:v>
                </c:pt>
              </c:strCache>
            </c:strRef>
          </c:tx>
          <c:spPr>
            <a:ln w="19050" cap="rnd">
              <a:noFill/>
              <a:round/>
            </a:ln>
            <a:effectLst>
              <a:outerShdw blurRad="76200" sx="102000" sy="102000" algn="ctr" rotWithShape="0">
                <a:schemeClr val="accent3">
                  <a:alpha val="30000"/>
                </a:schemeClr>
              </a:outerShdw>
            </a:effectLst>
          </c:spPr>
          <c:marker>
            <c:symbol val="diamond"/>
            <c:size val="10"/>
            <c:spPr>
              <a:solidFill>
                <a:schemeClr val="accent1"/>
              </a:solidFill>
              <a:ln w="28575">
                <a:solidFill>
                  <a:schemeClr val="accent3"/>
                </a:solidFill>
              </a:ln>
              <a:effectLst>
                <a:outerShdw blurRad="76200" sx="102000" sy="102000" algn="ctr" rotWithShape="0">
                  <a:schemeClr val="accent3">
                    <a:alpha val="30000"/>
                  </a:schemeClr>
                </a:outerShdw>
              </a:effectLst>
            </c:spPr>
          </c:marker>
          <c:dLbls>
            <c:dLbl>
              <c:idx val="0"/>
              <c:layout>
                <c:manualLayout>
                  <c:x val="1.6061704965061169E-2"/>
                  <c:y val="0"/>
                </c:manualLayout>
              </c:layout>
              <c:tx>
                <c:rich>
                  <a:bodyPr/>
                  <a:lstStyle/>
                  <a:p>
                    <a:r>
                      <a:t>Twitter-algorithm</a:t>
                    </a:r>
                  </a:p>
                </c:rich>
              </c:tx>
              <c:dLblPos val="r"/>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B86A-D14B-85E9-B8DEC18B60F7}"/>
                </c:ext>
              </c:extLst>
            </c:dLbl>
            <c:dLbl>
              <c:idx val="1"/>
              <c:tx>
                <c:rich>
                  <a:bodyPr/>
                  <a:lstStyle/>
                  <a:p>
                    <a:r>
                      <a:rPr lang="en-US"/>
                      <a:t>Android-core</a:t>
                    </a:r>
                  </a:p>
                </c:rich>
              </c:tx>
              <c:dLblPos val="r"/>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B86A-D14B-85E9-B8DEC18B60F7}"/>
                </c:ext>
              </c:extLst>
            </c:dLbl>
            <c:dLbl>
              <c:idx val="2"/>
              <c:tx>
                <c:rich>
                  <a:bodyPr/>
                  <a:lstStyle/>
                  <a:p>
                    <a:r>
                      <a:rPr lang="en-US"/>
                      <a:t>Angular</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519-7043-91E7-EECF3C414252}"/>
                </c:ext>
              </c:extLst>
            </c:dLbl>
            <c:dLbl>
              <c:idx val="3"/>
              <c:layout>
                <c:manualLayout>
                  <c:x val="-2.3413399101154898E-2"/>
                  <c:y val="-4.5616973413873718E-2"/>
                </c:manualLayout>
              </c:layout>
              <c:tx>
                <c:rich>
                  <a:bodyPr/>
                  <a:lstStyle/>
                  <a:p>
                    <a:r>
                      <a:rPr lang="en-US"/>
                      <a:t>Bazel</a:t>
                    </a:r>
                  </a:p>
                </c:rich>
              </c:tx>
              <c:dLblPos val="r"/>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B86A-D14B-85E9-B8DEC18B60F7}"/>
                </c:ext>
              </c:extLst>
            </c:dLbl>
            <c:dLbl>
              <c:idx val="4"/>
              <c:tx>
                <c:rich>
                  <a:bodyPr/>
                  <a:lstStyle/>
                  <a:p>
                    <a:r>
                      <a:rPr lang="en-US"/>
                      <a:t>Bitcoin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519-7043-91E7-EECF3C414252}"/>
                </c:ext>
              </c:extLst>
            </c:dLbl>
            <c:dLbl>
              <c:idx val="5"/>
              <c:tx>
                <c:rich>
                  <a:bodyPr/>
                  <a:lstStyle/>
                  <a:p>
                    <a:r>
                      <a:rPr lang="en-US"/>
                      <a:t>Card Management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0519-7043-91E7-EECF3C414252}"/>
                </c:ext>
              </c:extLst>
            </c:dLbl>
            <c:dLbl>
              <c:idx val="6"/>
              <c:tx>
                <c:rich>
                  <a:bodyPr/>
                  <a:lstStyle/>
                  <a:p>
                    <a:r>
                      <a:rPr lang="en-US"/>
                      <a:t>Django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0519-7043-91E7-EECF3C414252}"/>
                </c:ext>
              </c:extLst>
            </c:dLbl>
            <c:dLbl>
              <c:idx val="7"/>
              <c:tx>
                <c:rich>
                  <a:bodyPr/>
                  <a:lstStyle/>
                  <a:p>
                    <a:r>
                      <a:rPr lang="en-US"/>
                      <a:t>Druid</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0519-7043-91E7-EECF3C414252}"/>
                </c:ext>
              </c:extLst>
            </c:dLbl>
            <c:dLbl>
              <c:idx val="8"/>
              <c:tx>
                <c:rich>
                  <a:bodyPr/>
                  <a:lstStyle/>
                  <a:p>
                    <a:r>
                      <a:rPr lang="en-US"/>
                      <a:t>Dubbo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0519-7043-91E7-EECF3C414252}"/>
                </c:ext>
              </c:extLst>
            </c:dLbl>
            <c:dLbl>
              <c:idx val="9"/>
              <c:tx>
                <c:rich>
                  <a:bodyPr/>
                  <a:lstStyle/>
                  <a:p>
                    <a:r>
                      <a:rPr lang="en-US"/>
                      <a:t>Echarts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0519-7043-91E7-EECF3C414252}"/>
                </c:ext>
              </c:extLst>
            </c:dLbl>
            <c:dLbl>
              <c:idx val="10"/>
              <c:tx>
                <c:rich>
                  <a:bodyPr/>
                  <a:lstStyle/>
                  <a:p>
                    <a:r>
                      <a:rPr lang="en-US"/>
                      <a:t>Elasticsearch</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0519-7043-91E7-EECF3C414252}"/>
                </c:ext>
              </c:extLst>
            </c:dLbl>
            <c:dLbl>
              <c:idx val="11"/>
              <c:tx>
                <c:rich>
                  <a:bodyPr/>
                  <a:lstStyle/>
                  <a:p>
                    <a:r>
                      <a:rPr lang="en-US"/>
                      <a:t>Electron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0519-7043-91E7-EECF3C414252}"/>
                </c:ext>
              </c:extLst>
            </c:dLbl>
            <c:dLbl>
              <c:idx val="12"/>
              <c:tx>
                <c:rich>
                  <a:bodyPr/>
                  <a:lstStyle/>
                  <a:p>
                    <a:r>
                      <a:rPr lang="en-US"/>
                      <a:t>Facebookyoga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0519-7043-91E7-EECF3C414252}"/>
                </c:ext>
              </c:extLst>
            </c:dLbl>
            <c:dLbl>
              <c:idx val="13"/>
              <c:tx>
                <c:rich>
                  <a:bodyPr/>
                  <a:lstStyle/>
                  <a:p>
                    <a:r>
                      <a:rPr lang="en-US"/>
                      <a:t>GIT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0519-7043-91E7-EECF3C414252}"/>
                </c:ext>
              </c:extLst>
            </c:dLbl>
            <c:dLbl>
              <c:idx val="14"/>
              <c:tx>
                <c:rich>
                  <a:bodyPr/>
                  <a:lstStyle/>
                  <a:p>
                    <a:r>
                      <a:rPr lang="en-US"/>
                      <a:t>Google V8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0519-7043-91E7-EECF3C414252}"/>
                </c:ext>
              </c:extLst>
            </c:dLbl>
            <c:dLbl>
              <c:idx val="15"/>
              <c:tx>
                <c:rich>
                  <a:bodyPr/>
                  <a:lstStyle/>
                  <a:p>
                    <a:r>
                      <a:rPr lang="en-US"/>
                      <a:t>Googleguava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0519-7043-91E7-EECF3C414252}"/>
                </c:ext>
              </c:extLst>
            </c:dLbl>
            <c:dLbl>
              <c:idx val="16"/>
              <c:tx>
                <c:rich>
                  <a:bodyPr/>
                  <a:lstStyle/>
                  <a:p>
                    <a:r>
                      <a:rPr lang="en-US"/>
                      <a:t>Hadoop</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0519-7043-91E7-EECF3C414252}"/>
                </c:ext>
              </c:extLst>
            </c:dLbl>
            <c:dLbl>
              <c:idx val="17"/>
              <c:tx>
                <c:rich>
                  <a:bodyPr/>
                  <a:lstStyle/>
                  <a:p>
                    <a:r>
                      <a:rPr lang="en-US"/>
                      <a:t>Hibernate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0519-7043-91E7-EECF3C414252}"/>
                </c:ext>
              </c:extLst>
            </c:dLbl>
            <c:dLbl>
              <c:idx val="18"/>
              <c:tx>
                <c:rich>
                  <a:bodyPr/>
                  <a:lstStyle/>
                  <a:p>
                    <a:r>
                      <a:rPr lang="en-US"/>
                      <a:t>HR App</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0519-7043-91E7-EECF3C414252}"/>
                </c:ext>
              </c:extLst>
            </c:dLbl>
            <c:dLbl>
              <c:idx val="19"/>
              <c:tx>
                <c:rich>
                  <a:bodyPr/>
                  <a:lstStyle/>
                  <a:p>
                    <a:r>
                      <a:rPr lang="en-US"/>
                      <a:t>Insecure-bank</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0519-7043-91E7-EECF3C414252}"/>
                </c:ext>
              </c:extLst>
            </c:dLbl>
            <c:dLbl>
              <c:idx val="20"/>
              <c:tx>
                <c:rich>
                  <a:bodyPr/>
                  <a:lstStyle/>
                  <a:p>
                    <a:r>
                      <a:rPr lang="en-US"/>
                      <a:t>Jruby</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0519-7043-91E7-EECF3C414252}"/>
                </c:ext>
              </c:extLst>
            </c:dLbl>
            <c:dLbl>
              <c:idx val="21"/>
              <c:tx>
                <c:rich>
                  <a:bodyPr/>
                  <a:lstStyle/>
                  <a:p>
                    <a:r>
                      <a:rPr lang="en-US"/>
                      <a:t>Kafka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0519-7043-91E7-EECF3C414252}"/>
                </c:ext>
              </c:extLst>
            </c:dLbl>
            <c:dLbl>
              <c:idx val="22"/>
              <c:tx>
                <c:rich>
                  <a:bodyPr/>
                  <a:lstStyle/>
                  <a:p>
                    <a:r>
                      <a:rPr lang="en-US"/>
                      <a:t>Mainframe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0519-7043-91E7-EECF3C414252}"/>
                </c:ext>
              </c:extLst>
            </c:dLbl>
            <c:dLbl>
              <c:idx val="23"/>
              <c:tx>
                <c:rich>
                  <a:bodyPr/>
                  <a:lstStyle/>
                  <a:p>
                    <a:r>
                      <a:rPr lang="en-US"/>
                      <a:t>Mariadb-server</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0519-7043-91E7-EECF3C414252}"/>
                </c:ext>
              </c:extLst>
            </c:dLbl>
            <c:dLbl>
              <c:idx val="24"/>
              <c:tx>
                <c:rich>
                  <a:bodyPr/>
                  <a:lstStyle/>
                  <a:p>
                    <a:r>
                      <a:rPr lang="en-US"/>
                      <a:t>Microsoftterminal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0519-7043-91E7-EECF3C414252}"/>
                </c:ext>
              </c:extLst>
            </c:dLbl>
            <c:dLbl>
              <c:idx val="25"/>
              <c:tx>
                <c:rich>
                  <a:bodyPr/>
                  <a:lstStyle/>
                  <a:p>
                    <a:r>
                      <a:rPr lang="en-US"/>
                      <a:t>Mongodb</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0519-7043-91E7-EECF3C414252}"/>
                </c:ext>
              </c:extLst>
            </c:dLbl>
            <c:dLbl>
              <c:idx val="26"/>
              <c:tx>
                <c:rich>
                  <a:bodyPr/>
                  <a:lstStyle/>
                  <a:p>
                    <a:r>
                      <a:rPr lang="en-US"/>
                      <a:t>Mysql-server</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0519-7043-91E7-EECF3C414252}"/>
                </c:ext>
              </c:extLst>
            </c:dLbl>
            <c:dLbl>
              <c:idx val="27"/>
              <c:tx>
                <c:rich>
                  <a:bodyPr/>
                  <a:lstStyle/>
                  <a:p>
                    <a:r>
                      <a:rPr lang="en-US"/>
                      <a:t>Nodejs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0519-7043-91E7-EECF3C414252}"/>
                </c:ext>
              </c:extLst>
            </c:dLbl>
            <c:dLbl>
              <c:idx val="28"/>
              <c:tx>
                <c:rich>
                  <a:bodyPr/>
                  <a:lstStyle/>
                  <a:p>
                    <a:r>
                      <a:rPr lang="en-US"/>
                      <a:t>Okhttp</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0519-7043-91E7-EECF3C414252}"/>
                </c:ext>
              </c:extLst>
            </c:dLbl>
            <c:dLbl>
              <c:idx val="29"/>
              <c:tx>
                <c:rich>
                  <a:bodyPr/>
                  <a:lstStyle/>
                  <a:p>
                    <a:r>
                      <a:rPr lang="en-US"/>
                      <a:t>Oraclegraal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0519-7043-91E7-EECF3C414252}"/>
                </c:ext>
              </c:extLst>
            </c:dLbl>
            <c:dLbl>
              <c:idx val="30"/>
              <c:tx>
                <c:rich>
                  <a:bodyPr/>
                  <a:lstStyle/>
                  <a:p>
                    <a:r>
                      <a:rPr lang="en-US"/>
                      <a:t>Platform cloud demo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0519-7043-91E7-EECF3C414252}"/>
                </c:ext>
              </c:extLst>
            </c:dLbl>
            <c:dLbl>
              <c:idx val="31"/>
              <c:tx>
                <c:rich>
                  <a:bodyPr/>
                  <a:lstStyle/>
                  <a:p>
                    <a:r>
                      <a:rPr lang="en-US"/>
                      <a:t>Postgres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0519-7043-91E7-EECF3C414252}"/>
                </c:ext>
              </c:extLst>
            </c:dLbl>
            <c:dLbl>
              <c:idx val="32"/>
              <c:tx>
                <c:rich>
                  <a:bodyPr/>
                  <a:lstStyle/>
                  <a:p>
                    <a:r>
                      <a:rPr lang="en-US"/>
                      <a:t>Postman-runtime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0519-7043-91E7-EECF3C414252}"/>
                </c:ext>
              </c:extLst>
            </c:dLbl>
            <c:dLbl>
              <c:idx val="33"/>
              <c:tx>
                <c:rich>
                  <a:bodyPr/>
                  <a:lstStyle/>
                  <a:p>
                    <a:r>
                      <a:rPr lang="en-US"/>
                      <a:t>Puppet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0519-7043-91E7-EECF3C414252}"/>
                </c:ext>
              </c:extLst>
            </c:dLbl>
            <c:dLbl>
              <c:idx val="34"/>
              <c:tx>
                <c:rich>
                  <a:bodyPr/>
                  <a:lstStyle/>
                  <a:p>
                    <a:r>
                      <a:rPr lang="en-US"/>
                      <a:t>Pure Aloe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0519-7043-91E7-EECF3C414252}"/>
                </c:ext>
              </c:extLst>
            </c:dLbl>
            <c:dLbl>
              <c:idx val="35"/>
              <c:tx>
                <c:rich>
                  <a:bodyPr/>
                  <a:lstStyle/>
                  <a:p>
                    <a:r>
                      <a:rPr lang="en-US"/>
                      <a:t>Rasa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0519-7043-91E7-EECF3C414252}"/>
                </c:ext>
              </c:extLst>
            </c:dLbl>
            <c:dLbl>
              <c:idx val="36"/>
              <c:tx>
                <c:rich>
                  <a:bodyPr/>
                  <a:lstStyle/>
                  <a:p>
                    <a:r>
                      <a:rPr lang="en-US"/>
                      <a:t>React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0519-7043-91E7-EECF3C414252}"/>
                </c:ext>
              </c:extLst>
            </c:dLbl>
            <c:dLbl>
              <c:idx val="37"/>
              <c:tx>
                <c:rich>
                  <a:bodyPr/>
                  <a:lstStyle/>
                  <a:p>
                    <a:r>
                      <a:rPr lang="en-US"/>
                      <a:t>Redis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0519-7043-91E7-EECF3C414252}"/>
                </c:ext>
              </c:extLst>
            </c:dLbl>
            <c:dLbl>
              <c:idx val="38"/>
              <c:tx>
                <c:rich>
                  <a:bodyPr/>
                  <a:lstStyle/>
                  <a:p>
                    <a:r>
                      <a:rPr lang="en-US"/>
                      <a:t>Roslyn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0519-7043-91E7-EECF3C414252}"/>
                </c:ext>
              </c:extLst>
            </c:dLbl>
            <c:dLbl>
              <c:idx val="39"/>
              <c:tx>
                <c:rich>
                  <a:bodyPr/>
                  <a:lstStyle/>
                  <a:p>
                    <a:r>
                      <a:rPr lang="en-US"/>
                      <a:t>Roslyn analyzers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0519-7043-91E7-EECF3C414252}"/>
                </c:ext>
              </c:extLst>
            </c:dLbl>
            <c:dLbl>
              <c:idx val="40"/>
              <c:tx>
                <c:rich>
                  <a:bodyPr/>
                  <a:lstStyle/>
                  <a:p>
                    <a:r>
                      <a:rPr lang="en-US"/>
                      <a:t>Spring-boot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0519-7043-91E7-EECF3C414252}"/>
                </c:ext>
              </c:extLst>
            </c:dLbl>
            <c:dLbl>
              <c:idx val="41"/>
              <c:tx>
                <c:rich>
                  <a:bodyPr/>
                  <a:lstStyle/>
                  <a:p>
                    <a:r>
                      <a:rPr lang="en-US"/>
                      <a:t>Swift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0519-7043-91E7-EECF3C414252}"/>
                </c:ext>
              </c:extLst>
            </c:dLbl>
            <c:dLbl>
              <c:idx val="42"/>
              <c:tx>
                <c:rich>
                  <a:bodyPr/>
                  <a:lstStyle/>
                  <a:p>
                    <a:r>
                      <a:rPr lang="en-US"/>
                      <a:t>Systemd</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0519-7043-91E7-EECF3C414252}"/>
                </c:ext>
              </c:extLst>
            </c:dLbl>
            <c:dLbl>
              <c:idx val="43"/>
              <c:tx>
                <c:rich>
                  <a:bodyPr/>
                  <a:lstStyle/>
                  <a:p>
                    <a:r>
                      <a:rPr lang="en-US"/>
                      <a:t>Tensorflow</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519-7043-91E7-EECF3C414252}"/>
                </c:ext>
              </c:extLst>
            </c:dLbl>
            <c:dLbl>
              <c:idx val="44"/>
              <c:tx>
                <c:rich>
                  <a:bodyPr/>
                  <a:lstStyle/>
                  <a:p>
                    <a:r>
                      <a:rPr lang="en-US"/>
                      <a:t>Utplsql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519-7043-91E7-EECF3C414252}"/>
                </c:ext>
              </c:extLst>
            </c:dLbl>
            <c:dLbl>
              <c:idx val="45"/>
              <c:tx>
                <c:rich>
                  <a:bodyPr/>
                  <a:lstStyle/>
                  <a:p>
                    <a:r>
                      <a:rPr lang="en-US"/>
                      <a:t>Visual Studio Code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0519-7043-91E7-EECF3C414252}"/>
                </c:ext>
              </c:extLst>
            </c:dLbl>
            <c:dLbl>
              <c:idx val="46"/>
              <c:tx>
                <c:rich>
                  <a:bodyPr/>
                  <a:lstStyle/>
                  <a:p>
                    <a:r>
                      <a:rPr lang="en-US"/>
                      <a:t>Vuejs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0519-7043-91E7-EECF3C414252}"/>
                </c:ext>
              </c:extLst>
            </c:dLbl>
            <c:dLbl>
              <c:idx val="47"/>
              <c:tx>
                <c:rich>
                  <a:bodyPr/>
                  <a:lstStyle/>
                  <a:p>
                    <a:r>
                      <a:rPr lang="en-US"/>
                      <a:t>Webmethods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0519-7043-91E7-EECF3C414252}"/>
                </c:ext>
              </c:extLst>
            </c:dLbl>
            <c:dLbl>
              <c:idx val="48"/>
              <c:tx>
                <c:rich>
                  <a:bodyPr/>
                  <a:lstStyle/>
                  <a:p>
                    <a:r>
                      <a:rPr lang="en-US"/>
                      <a:t>Webpack</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0519-7043-91E7-EECF3C414252}"/>
                </c:ext>
              </c:extLst>
            </c:dLbl>
            <c:dLbl>
              <c:idx val="49"/>
              <c:tx>
                <c:rich>
                  <a:bodyPr/>
                  <a:lstStyle/>
                  <a:p>
                    <a:r>
                      <a:rPr lang="en-US"/>
                      <a:t>Zuul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0519-7043-91E7-EECF3C414252}"/>
                </c:ext>
              </c:extLst>
            </c:dLbl>
            <c:numFmt formatCode="#,##0.0" sourceLinked="0"/>
            <c:spPr>
              <a:solidFill>
                <a:schemeClr val="accent3">
                  <a:alpha val="85000"/>
                </a:schemeClr>
              </a:solidFill>
              <a:ln>
                <a:noFill/>
              </a:ln>
              <a:effectLst>
                <a:outerShdw blurRad="187732" sx="102000" sy="102000" algn="ctr" rotWithShape="0">
                  <a:prstClr val="black">
                    <a:alpha val="19735"/>
                  </a:prstClr>
                </a:outerShdw>
              </a:effectLst>
            </c:spPr>
            <c:txPr>
              <a:bodyPr rot="0" spcFirstLastPara="1" vertOverflow="clip" horzOverflow="clip" vert="horz" wrap="none" lIns="36576" tIns="0" rIns="36576" bIns="0" anchor="ctr" anchorCtr="1">
                <a:spAutoFit/>
              </a:bodyPr>
              <a:lstStyle/>
              <a:p>
                <a:pPr>
                  <a:defRPr sz="1197" b="1" i="0" u="none" strike="noStrike" kern="1200" baseline="0">
                    <a:solidFill>
                      <a:schemeClr val="bg1"/>
                    </a:solidFill>
                    <a:latin typeface="+mn-lt"/>
                    <a:ea typeface="+mn-ea"/>
                    <a:cs typeface="+mn-cs"/>
                  </a:defRPr>
                </a:pPr>
                <a:endParaRPr lang="en-NL"/>
              </a:p>
            </c:txPr>
            <c:dLblPos val="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oundRect">
                    <a:avLst/>
                  </a:prstGeom>
                  <a:noFill/>
                  <a:ln>
                    <a:noFill/>
                  </a:ln>
                </c15:spPr>
                <c15:showDataLabelsRange val="1"/>
                <c15:showLeaderLines val="0"/>
              </c:ext>
            </c:extLst>
          </c:dLbls>
          <c:xVal>
            <c:numRef>
              <c:f>Sheet1!$A$2:$A$2</c:f>
              <c:numCache>
                <c:formatCode>General</c:formatCode>
                <c:ptCount val="1"/>
                <c:pt idx="0">
                  <c:v>39.7</c:v>
                </c:pt>
              </c:numCache>
            </c:numRef>
          </c:xVal>
          <c:yVal>
            <c:numRef>
              <c:f>Sheet1!$B$2:$B$2</c:f>
              <c:numCache>
                <c:formatCode>General</c:formatCode>
                <c:ptCount val="1"/>
                <c:pt idx="0">
                  <c:v>3.2028681140439508</c:v>
                </c:pt>
              </c:numCache>
            </c:numRef>
          </c:yVal>
          <c:smooth val="0"/>
          <c:extLst>
            <c:ext xmlns:c15="http://schemas.microsoft.com/office/drawing/2012/chart" uri="{02D57815-91ED-43cb-92C2-25804820EDAC}">
              <c15:datalabelsRange>
                <c15:f>Sheet1!$C$2:$C$3</c15:f>
                <c15:dlblRangeCache>
                  <c:ptCount val="2"/>
                </c15:dlblRangeCache>
              </c15:datalabelsRange>
            </c:ext>
            <c:ext xmlns:c16="http://schemas.microsoft.com/office/drawing/2014/chart" uri="{C3380CC4-5D6E-409C-BE32-E72D297353CC}">
              <c16:uniqueId val="{00000003-B86A-D14B-85E9-B8DEC18B60F7}"/>
            </c:ext>
          </c:extLst>
        </c:ser>
        <c:dLbls>
          <c:showLegendKey val="0"/>
          <c:showVal val="0"/>
          <c:showCatName val="0"/>
          <c:showSerName val="0"/>
          <c:showPercent val="0"/>
          <c:showBubbleSize val="0"/>
        </c:dLbls>
        <c:axId val="1649584720"/>
        <c:axId val="1649586368"/>
      </c:scatterChart>
      <c:valAx>
        <c:axId val="1649584720"/>
        <c:scaling>
          <c:logBase val="10"/>
          <c:orientation val="minMax"/>
          <c:max val="10000"/>
          <c:min val="0.1"/>
        </c:scaling>
        <c:delete val="0"/>
        <c:axPos val="b"/>
        <c:majorGridlines>
          <c:spPr>
            <a:ln w="9525" cap="flat" cmpd="sng" algn="ctr">
              <a:noFill/>
              <a:round/>
            </a:ln>
            <a:effectLst/>
          </c:spPr>
        </c:majorGridlines>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NL"/>
          </a:p>
        </c:txPr>
        <c:crossAx val="1649586368"/>
        <c:crosses val="autoZero"/>
        <c:crossBetween val="midCat"/>
      </c:valAx>
      <c:valAx>
        <c:axId val="1649586368"/>
        <c:scaling>
          <c:orientation val="minMax"/>
          <c:max val="5.5"/>
          <c:min val="0.5"/>
        </c:scaling>
        <c:delete val="0"/>
        <c:axPos val="l"/>
        <c:majorGridlines>
          <c:spPr>
            <a:ln w="9525" cap="flat" cmpd="sng" algn="ctr">
              <a:noFill/>
              <a:round/>
            </a:ln>
            <a:effectLst/>
          </c:spPr>
        </c:maj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L"/>
          </a:p>
        </c:txPr>
        <c:crossAx val="1649584720"/>
        <c:crossesAt val="0.1"/>
        <c:crossBetween val="midCat"/>
        <c:majorUnit val="1"/>
        <c:minorUnit val="0.5"/>
      </c:valAx>
      <c:spPr>
        <a:noFill/>
        <a:ln>
          <a:noFill/>
        </a:ln>
        <a:effectLst/>
      </c:spPr>
    </c:plotArea>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080532533357349E-2"/>
          <c:y val="9.4658855447728937E-2"/>
          <c:w val="0.87463248862865584"/>
          <c:h val="0.8106822891045421"/>
        </c:manualLayout>
      </c:layout>
      <c:barChart>
        <c:barDir val="bar"/>
        <c:grouping val="stacked"/>
        <c:varyColors val="0"/>
        <c:ser>
          <c:idx val="0"/>
          <c:order val="0"/>
          <c:tx>
            <c:strRef>
              <c:f>Sheet1!$B$1</c:f>
              <c:strCache>
                <c:ptCount val="1"/>
                <c:pt idx="0">
                  <c:v>Critical risk</c:v>
                </c:pt>
              </c:strCache>
            </c:strRef>
          </c:tx>
          <c:spPr>
            <a:solidFill>
              <a:srgbClr val="910813"/>
            </a:solidFill>
            <a:ln>
              <a:noFill/>
            </a:ln>
            <a:effectLst/>
          </c:spPr>
          <c:invertIfNegative val="0"/>
          <c:cat>
            <c:strRef>
              <c:f>Sheet1!$A$2:$A$3</c:f>
              <c:strCache>
                <c:ptCount val="2"/>
                <c:pt idx="0">
                  <c:v>Vulnerability risk</c:v>
                </c:pt>
                <c:pt idx="1">
                  <c:v>Legal risk</c:v>
                </c:pt>
              </c:strCache>
            </c:strRef>
          </c:cat>
          <c:val>
            <c:numRef>
              <c:f>Sheet1!$B$2:$B$3</c:f>
              <c:numCache>
                <c:formatCode>General</c:formatCode>
                <c:ptCount val="2"/>
                <c:pt idx="0">
                  <c:v>0</c:v>
                </c:pt>
                <c:pt idx="1">
                  <c:v>0</c:v>
                </c:pt>
              </c:numCache>
            </c:numRef>
          </c:val>
          <c:extLst>
            <c:ext xmlns:c16="http://schemas.microsoft.com/office/drawing/2014/chart" uri="{C3380CC4-5D6E-409C-BE32-E72D297353CC}">
              <c16:uniqueId val="{00000000-D7C1-0A4B-BF3C-1F87FFDAFFAB}"/>
            </c:ext>
          </c:extLst>
        </c:ser>
        <c:ser>
          <c:idx val="1"/>
          <c:order val="1"/>
          <c:tx>
            <c:strRef>
              <c:f>Sheet1!$C$1</c:f>
              <c:strCache>
                <c:ptCount val="1"/>
                <c:pt idx="0">
                  <c:v>High risk</c:v>
                </c:pt>
              </c:strCache>
            </c:strRef>
          </c:tx>
          <c:spPr>
            <a:solidFill>
              <a:srgbClr val="CF4731"/>
            </a:solidFill>
            <a:ln>
              <a:noFill/>
            </a:ln>
            <a:effectLst/>
          </c:spPr>
          <c:invertIfNegative val="0"/>
          <c:dPt>
            <c:idx val="2"/>
            <c:invertIfNegative val="0"/>
            <c:bubble3D val="0"/>
            <c:spPr>
              <a:solidFill>
                <a:srgbClr val="CF4731"/>
              </a:solidFill>
              <a:ln>
                <a:noFill/>
              </a:ln>
              <a:effectLst/>
            </c:spPr>
            <c:extLst>
              <c:ext xmlns:c16="http://schemas.microsoft.com/office/drawing/2014/chart" uri="{C3380CC4-5D6E-409C-BE32-E72D297353CC}">
                <c16:uniqueId val="{00000002-D7C1-0A4B-BF3C-1F87FFDAFFAB}"/>
              </c:ext>
            </c:extLst>
          </c:dPt>
          <c:dPt>
            <c:idx val="3"/>
            <c:invertIfNegative val="0"/>
            <c:bubble3D val="0"/>
            <c:spPr>
              <a:solidFill>
                <a:srgbClr val="CF4731"/>
              </a:solidFill>
              <a:ln>
                <a:noFill/>
              </a:ln>
              <a:effectLst/>
            </c:spPr>
            <c:extLst>
              <c:ext xmlns:c16="http://schemas.microsoft.com/office/drawing/2014/chart" uri="{C3380CC4-5D6E-409C-BE32-E72D297353CC}">
                <c16:uniqueId val="{00000004-D7C1-0A4B-BF3C-1F87FFDAFFAB}"/>
              </c:ext>
            </c:extLst>
          </c:dPt>
          <c:dPt>
            <c:idx val="4"/>
            <c:invertIfNegative val="0"/>
            <c:bubble3D val="0"/>
            <c:spPr>
              <a:solidFill>
                <a:srgbClr val="CF4731"/>
              </a:solidFill>
              <a:ln>
                <a:noFill/>
              </a:ln>
              <a:effectLst/>
            </c:spPr>
            <c:extLst>
              <c:ext xmlns:c16="http://schemas.microsoft.com/office/drawing/2014/chart" uri="{C3380CC4-5D6E-409C-BE32-E72D297353CC}">
                <c16:uniqueId val="{00000006-D7C1-0A4B-BF3C-1F87FFDAFFAB}"/>
              </c:ext>
            </c:extLst>
          </c:dPt>
          <c:dPt>
            <c:idx val="5"/>
            <c:invertIfNegative val="0"/>
            <c:bubble3D val="0"/>
            <c:spPr>
              <a:solidFill>
                <a:srgbClr val="CF4731"/>
              </a:solidFill>
              <a:ln>
                <a:noFill/>
              </a:ln>
              <a:effectLst/>
            </c:spPr>
            <c:extLst>
              <c:ext xmlns:c16="http://schemas.microsoft.com/office/drawing/2014/chart" uri="{C3380CC4-5D6E-409C-BE32-E72D297353CC}">
                <c16:uniqueId val="{00000008-D7C1-0A4B-BF3C-1F87FFDAFFAB}"/>
              </c:ext>
            </c:extLst>
          </c:dPt>
          <c:cat>
            <c:strRef>
              <c:f>Sheet1!$A$2:$A$3</c:f>
              <c:strCache>
                <c:ptCount val="2"/>
                <c:pt idx="0">
                  <c:v>Vulnerability risk</c:v>
                </c:pt>
                <c:pt idx="1">
                  <c:v>Legal risk</c:v>
                </c:pt>
              </c:strCache>
            </c:strRef>
          </c:cat>
          <c:val>
            <c:numRef>
              <c:f>Sheet1!$C$2:$C$3</c:f>
              <c:numCache>
                <c:formatCode>General</c:formatCode>
                <c:ptCount val="2"/>
                <c:pt idx="0">
                  <c:v>0</c:v>
                </c:pt>
                <c:pt idx="1">
                  <c:v>0</c:v>
                </c:pt>
              </c:numCache>
            </c:numRef>
          </c:val>
          <c:extLst>
            <c:ext xmlns:c16="http://schemas.microsoft.com/office/drawing/2014/chart" uri="{C3380CC4-5D6E-409C-BE32-E72D297353CC}">
              <c16:uniqueId val="{00000009-D7C1-0A4B-BF3C-1F87FFDAFFAB}"/>
            </c:ext>
          </c:extLst>
        </c:ser>
        <c:ser>
          <c:idx val="2"/>
          <c:order val="2"/>
          <c:tx>
            <c:strRef>
              <c:f>Sheet1!$D$1</c:f>
              <c:strCache>
                <c:ptCount val="1"/>
                <c:pt idx="0">
                  <c:v>Medium risk</c:v>
                </c:pt>
              </c:strCache>
            </c:strRef>
          </c:tx>
          <c:spPr>
            <a:solidFill>
              <a:srgbClr val="E78E17"/>
            </a:solidFill>
            <a:ln>
              <a:noFill/>
            </a:ln>
            <a:effectLst/>
          </c:spPr>
          <c:invertIfNegative val="0"/>
          <c:dPt>
            <c:idx val="2"/>
            <c:invertIfNegative val="0"/>
            <c:bubble3D val="0"/>
            <c:spPr>
              <a:solidFill>
                <a:srgbClr val="E78E17"/>
              </a:solidFill>
              <a:ln>
                <a:noFill/>
              </a:ln>
              <a:effectLst/>
            </c:spPr>
            <c:extLst>
              <c:ext xmlns:c16="http://schemas.microsoft.com/office/drawing/2014/chart" uri="{C3380CC4-5D6E-409C-BE32-E72D297353CC}">
                <c16:uniqueId val="{0000000B-D7C1-0A4B-BF3C-1F87FFDAFFAB}"/>
              </c:ext>
            </c:extLst>
          </c:dPt>
          <c:dPt>
            <c:idx val="5"/>
            <c:invertIfNegative val="0"/>
            <c:bubble3D val="0"/>
            <c:spPr>
              <a:solidFill>
                <a:srgbClr val="E78E17"/>
              </a:solidFill>
              <a:ln>
                <a:noFill/>
              </a:ln>
              <a:effectLst/>
            </c:spPr>
            <c:extLst>
              <c:ext xmlns:c16="http://schemas.microsoft.com/office/drawing/2014/chart" uri="{C3380CC4-5D6E-409C-BE32-E72D297353CC}">
                <c16:uniqueId val="{0000000D-D7C1-0A4B-BF3C-1F87FFDAFFAB}"/>
              </c:ext>
            </c:extLst>
          </c:dPt>
          <c:cat>
            <c:strRef>
              <c:f>Sheet1!$A$2:$A$3</c:f>
              <c:strCache>
                <c:ptCount val="2"/>
                <c:pt idx="0">
                  <c:v>Vulnerability risk</c:v>
                </c:pt>
                <c:pt idx="1">
                  <c:v>Legal risk</c:v>
                </c:pt>
              </c:strCache>
            </c:strRef>
          </c:cat>
          <c:val>
            <c:numRef>
              <c:f>Sheet1!$D$2:$D$3</c:f>
              <c:numCache>
                <c:formatCode>General</c:formatCode>
                <c:ptCount val="2"/>
                <c:pt idx="0">
                  <c:v>1</c:v>
                </c:pt>
                <c:pt idx="1">
                  <c:v>0</c:v>
                </c:pt>
              </c:numCache>
            </c:numRef>
          </c:val>
          <c:extLst>
            <c:ext xmlns:c16="http://schemas.microsoft.com/office/drawing/2014/chart" uri="{C3380CC4-5D6E-409C-BE32-E72D297353CC}">
              <c16:uniqueId val="{0000000E-D7C1-0A4B-BF3C-1F87FFDAFFAB}"/>
            </c:ext>
          </c:extLst>
        </c:ser>
        <c:ser>
          <c:idx val="3"/>
          <c:order val="3"/>
          <c:tx>
            <c:strRef>
              <c:f>Sheet1!$E$1</c:f>
              <c:strCache>
                <c:ptCount val="1"/>
                <c:pt idx="0">
                  <c:v>Low risk</c:v>
                </c:pt>
              </c:strCache>
            </c:strRef>
          </c:tx>
          <c:spPr>
            <a:solidFill>
              <a:srgbClr val="EBC937"/>
            </a:solidFill>
            <a:ln>
              <a:noFill/>
            </a:ln>
            <a:effectLst/>
          </c:spPr>
          <c:invertIfNegative val="0"/>
          <c:cat>
            <c:strRef>
              <c:f>Sheet1!$A$2:$A$3</c:f>
              <c:strCache>
                <c:ptCount val="2"/>
                <c:pt idx="0">
                  <c:v>Vulnerability risk</c:v>
                </c:pt>
                <c:pt idx="1">
                  <c:v>Legal risk</c:v>
                </c:pt>
              </c:strCache>
            </c:strRef>
          </c:cat>
          <c:val>
            <c:numRef>
              <c:f>Sheet1!$E$2:$E$3</c:f>
              <c:numCache>
                <c:formatCode>General</c:formatCode>
                <c:ptCount val="2"/>
                <c:pt idx="0">
                  <c:v>0</c:v>
                </c:pt>
                <c:pt idx="1">
                  <c:v>0</c:v>
                </c:pt>
              </c:numCache>
            </c:numRef>
          </c:val>
          <c:extLst>
            <c:ext xmlns:c16="http://schemas.microsoft.com/office/drawing/2014/chart" uri="{C3380CC4-5D6E-409C-BE32-E72D297353CC}">
              <c16:uniqueId val="{0000000C-3178-A848-A9F6-D040B7E589FA}"/>
            </c:ext>
          </c:extLst>
        </c:ser>
        <c:dLbls>
          <c:showLegendKey val="0"/>
          <c:showVal val="0"/>
          <c:showCatName val="0"/>
          <c:showSerName val="0"/>
          <c:showPercent val="0"/>
          <c:showBubbleSize val="0"/>
        </c:dLbls>
        <c:gapWidth val="30"/>
        <c:overlap val="100"/>
        <c:axId val="1358545104"/>
        <c:axId val="1358370032"/>
      </c:barChart>
      <c:catAx>
        <c:axId val="1358545104"/>
        <c:scaling>
          <c:orientation val="maxMin"/>
        </c:scaling>
        <c:delete val="1"/>
        <c:axPos val="l"/>
        <c:numFmt formatCode="General" sourceLinked="1"/>
        <c:majorTickMark val="none"/>
        <c:minorTickMark val="none"/>
        <c:tickLblPos val="nextTo"/>
        <c:crossAx val="1358370032"/>
        <c:crosses val="autoZero"/>
        <c:auto val="1"/>
        <c:lblAlgn val="ctr"/>
        <c:lblOffset val="100"/>
        <c:noMultiLvlLbl val="0"/>
      </c:catAx>
      <c:valAx>
        <c:axId val="1358370032"/>
        <c:scaling>
          <c:orientation val="minMax"/>
          <c:max val="12.100000000000001"/>
          <c:min val="0.0"/>
        </c:scaling>
        <c:delete val="1"/>
        <c:axPos val="b"/>
        <c:majorGridlines>
          <c:spPr>
            <a:ln w="9525" cap="flat" cmpd="sng" algn="ctr">
              <a:solidFill>
                <a:schemeClr val="tx1">
                  <a:lumMod val="60000"/>
                  <a:lumOff val="40000"/>
                  <a:alpha val="35000"/>
                </a:schemeClr>
              </a:solidFill>
              <a:prstDash val="solid"/>
              <a:round/>
            </a:ln>
            <a:effectLst/>
          </c:spPr>
        </c:majorGridlines>
        <c:numFmt formatCode="General" sourceLinked="1"/>
        <c:majorTickMark val="none"/>
        <c:minorTickMark val="none"/>
        <c:tickLblPos val="nextTo"/>
        <c:crossAx val="1358545104"/>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24475308641975E-2"/>
          <c:y val="5.5420651472336685E-2"/>
          <c:w val="0.87405833333333338"/>
          <c:h val="0.66666679890396441"/>
        </c:manualLayout>
      </c:layout>
      <c:barChart>
        <c:barDir val="bar"/>
        <c:grouping val="stacked"/>
        <c:varyColors val="0"/>
        <c:ser>
          <c:idx val="0"/>
          <c:order val="0"/>
          <c:tx>
            <c:strRef>
              <c:f>Sheet1!$B$1</c:f>
              <c:strCache>
                <c:ptCount val="1"/>
                <c:pt idx="0">
                  <c:v>Critical risk</c:v>
                </c:pt>
              </c:strCache>
            </c:strRef>
          </c:tx>
          <c:spPr>
            <a:solidFill>
              <a:srgbClr val="910813">
                <a:alpha val="50000"/>
              </a:srgbClr>
            </a:solidFill>
            <a:ln>
              <a:noFill/>
            </a:ln>
            <a:effectLst/>
          </c:spPr>
          <c:invertIfNegative val="0"/>
          <c:cat>
            <c:strRef>
              <c:f>Sheet1!$A$2:$A$5</c:f>
              <c:strCache>
                <c:ptCount val="4"/>
                <c:pt idx="0">
                  <c:v>Freshness risk</c:v>
                </c:pt>
                <c:pt idx="1">
                  <c:v>Stability risk</c:v>
                </c:pt>
                <c:pt idx="2">
                  <c:v>Management risk</c:v>
                </c:pt>
                <c:pt idx="3">
                  <c:v>Activity risk</c:v>
                </c:pt>
              </c:strCache>
            </c:strRef>
          </c:cat>
          <c:val>
            <c:numRef>
              <c:f>Sheet1!$B$2:$B$5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0-8A49-5C45-872A-96D6CCD48952}"/>
            </c:ext>
          </c:extLst>
        </c:ser>
        <c:ser>
          <c:idx val="1"/>
          <c:order val="1"/>
          <c:tx>
            <c:strRef>
              <c:f>Sheet1!$C$1</c:f>
              <c:strCache>
                <c:ptCount val="1"/>
                <c:pt idx="0">
                  <c:v>High risk</c:v>
                </c:pt>
              </c:strCache>
            </c:strRef>
          </c:tx>
          <c:spPr>
            <a:solidFill>
              <a:srgbClr val="CF4731">
                <a:alpha val="50000"/>
              </a:srgbClr>
            </a:solidFill>
            <a:ln>
              <a:noFill/>
            </a:ln>
            <a:effectLst/>
          </c:spPr>
          <c:invertIfNegative val="0"/>
          <c:dPt>
            <c:idx val="2"/>
            <c:invertIfNegative val="0"/>
            <c:bubble3D val="0"/>
            <c:spPr>
              <a:solidFill>
                <a:srgbClr val="CF4731">
                  <a:alpha val="50000"/>
                </a:srgbClr>
              </a:solidFill>
              <a:ln>
                <a:noFill/>
              </a:ln>
              <a:effectLst/>
            </c:spPr>
            <c:extLst>
              <c:ext xmlns:c16="http://schemas.microsoft.com/office/drawing/2014/chart" uri="{C3380CC4-5D6E-409C-BE32-E72D297353CC}">
                <c16:uniqueId val="{00000002-8A49-5C45-872A-96D6CCD48952}"/>
              </c:ext>
            </c:extLst>
          </c:dPt>
          <c:dPt>
            <c:idx val="3"/>
            <c:invertIfNegative val="0"/>
            <c:bubble3D val="0"/>
            <c:spPr>
              <a:solidFill>
                <a:srgbClr val="CF4731">
                  <a:alpha val="50000"/>
                </a:srgbClr>
              </a:solidFill>
              <a:ln>
                <a:noFill/>
              </a:ln>
              <a:effectLst/>
            </c:spPr>
            <c:extLst>
              <c:ext xmlns:c16="http://schemas.microsoft.com/office/drawing/2014/chart" uri="{C3380CC4-5D6E-409C-BE32-E72D297353CC}">
                <c16:uniqueId val="{00000004-8A49-5C45-872A-96D6CCD48952}"/>
              </c:ext>
            </c:extLst>
          </c:dPt>
          <c:dPt>
            <c:idx val="4"/>
            <c:invertIfNegative val="0"/>
            <c:bubble3D val="0"/>
            <c:spPr>
              <a:solidFill>
                <a:srgbClr val="CF4731">
                  <a:alpha val="50000"/>
                </a:srgbClr>
              </a:solidFill>
              <a:ln>
                <a:noFill/>
              </a:ln>
              <a:effectLst/>
            </c:spPr>
            <c:extLst>
              <c:ext xmlns:c16="http://schemas.microsoft.com/office/drawing/2014/chart" uri="{C3380CC4-5D6E-409C-BE32-E72D297353CC}">
                <c16:uniqueId val="{00000006-8A49-5C45-872A-96D6CCD48952}"/>
              </c:ext>
            </c:extLst>
          </c:dPt>
          <c:dPt>
            <c:idx val="5"/>
            <c:invertIfNegative val="0"/>
            <c:bubble3D val="0"/>
            <c:spPr>
              <a:solidFill>
                <a:srgbClr val="CF4731">
                  <a:alpha val="50000"/>
                </a:srgbClr>
              </a:solidFill>
              <a:ln>
                <a:noFill/>
              </a:ln>
              <a:effectLst/>
            </c:spPr>
            <c:extLst>
              <c:ext xmlns:c16="http://schemas.microsoft.com/office/drawing/2014/chart" uri="{C3380CC4-5D6E-409C-BE32-E72D297353CC}">
                <c16:uniqueId val="{00000008-8A49-5C45-872A-96D6CCD48952}"/>
              </c:ext>
            </c:extLst>
          </c:dPt>
          <c:cat>
            <c:strRef>
              <c:f>Sheet1!$A$2:$A$5</c:f>
              <c:strCache>
                <c:ptCount val="4"/>
                <c:pt idx="0">
                  <c:v>Freshness risk</c:v>
                </c:pt>
                <c:pt idx="1">
                  <c:v>Stability risk</c:v>
                </c:pt>
                <c:pt idx="2">
                  <c:v>Management risk</c:v>
                </c:pt>
                <c:pt idx="3">
                  <c:v>Activity risk</c:v>
                </c:pt>
              </c:strCache>
            </c:strRef>
          </c:cat>
          <c:val>
            <c:numRef>
              <c:f>Sheet1!$C$2:$C$5</c:f>
              <c:numCache>
                <c:formatCode>General</c:formatCode>
                <c:ptCount val="4"/>
                <c:pt idx="0">
                  <c:v>0</c:v>
                </c:pt>
                <c:pt idx="1">
                  <c:v>0</c:v>
                </c:pt>
                <c:pt idx="2">
                  <c:v>0</c:v>
                </c:pt>
                <c:pt idx="3">
                  <c:v>3</c:v>
                </c:pt>
              </c:numCache>
            </c:numRef>
          </c:val>
          <c:extLst>
            <c:ext xmlns:c16="http://schemas.microsoft.com/office/drawing/2014/chart" uri="{C3380CC4-5D6E-409C-BE32-E72D297353CC}">
              <c16:uniqueId val="{00000009-8A49-5C45-872A-96D6CCD48952}"/>
            </c:ext>
          </c:extLst>
        </c:ser>
        <c:ser>
          <c:idx val="2"/>
          <c:order val="2"/>
          <c:tx>
            <c:strRef>
              <c:f>Sheet1!$D$1</c:f>
              <c:strCache>
                <c:ptCount val="1"/>
                <c:pt idx="0">
                  <c:v>Medium risk</c:v>
                </c:pt>
              </c:strCache>
            </c:strRef>
          </c:tx>
          <c:spPr>
            <a:solidFill>
              <a:srgbClr val="E78E17">
                <a:alpha val="50000"/>
              </a:srgbClr>
            </a:solidFill>
            <a:ln>
              <a:noFill/>
            </a:ln>
            <a:effectLst/>
          </c:spPr>
          <c:invertIfNegative val="0"/>
          <c:dPt>
            <c:idx val="2"/>
            <c:invertIfNegative val="0"/>
            <c:bubble3D val="0"/>
            <c:spPr>
              <a:solidFill>
                <a:srgbClr val="E78E17">
                  <a:alpha val="50000"/>
                </a:srgbClr>
              </a:solidFill>
              <a:ln>
                <a:noFill/>
              </a:ln>
              <a:effectLst/>
            </c:spPr>
            <c:extLst>
              <c:ext xmlns:c16="http://schemas.microsoft.com/office/drawing/2014/chart" uri="{C3380CC4-5D6E-409C-BE32-E72D297353CC}">
                <c16:uniqueId val="{0000000B-8A49-5C45-872A-96D6CCD48952}"/>
              </c:ext>
            </c:extLst>
          </c:dPt>
          <c:dPt>
            <c:idx val="5"/>
            <c:invertIfNegative val="0"/>
            <c:bubble3D val="0"/>
            <c:spPr>
              <a:solidFill>
                <a:srgbClr val="E78E17">
                  <a:alpha val="50000"/>
                </a:srgbClr>
              </a:solidFill>
              <a:ln>
                <a:noFill/>
              </a:ln>
              <a:effectLst/>
            </c:spPr>
            <c:extLst>
              <c:ext xmlns:c16="http://schemas.microsoft.com/office/drawing/2014/chart" uri="{C3380CC4-5D6E-409C-BE32-E72D297353CC}">
                <c16:uniqueId val="{0000000D-8A49-5C45-872A-96D6CCD48952}"/>
              </c:ext>
            </c:extLst>
          </c:dPt>
          <c:cat>
            <c:strRef>
              <c:f>Sheet1!$A$2:$A$5</c:f>
              <c:strCache>
                <c:ptCount val="4"/>
                <c:pt idx="0">
                  <c:v>Freshness risk</c:v>
                </c:pt>
                <c:pt idx="1">
                  <c:v>Stability risk</c:v>
                </c:pt>
                <c:pt idx="2">
                  <c:v>Management risk</c:v>
                </c:pt>
                <c:pt idx="3">
                  <c:v>Activity risk</c:v>
                </c:pt>
              </c:strCache>
            </c:strRef>
          </c:cat>
          <c:val>
            <c:numRef>
              <c:f>Sheet1!$D$2:$D$5</c:f>
              <c:numCache>
                <c:formatCode>General</c:formatCode>
                <c:ptCount val="4"/>
                <c:pt idx="0">
                  <c:v>4</c:v>
                </c:pt>
                <c:pt idx="1">
                  <c:v>0</c:v>
                </c:pt>
                <c:pt idx="2">
                  <c:v>0</c:v>
                </c:pt>
                <c:pt idx="3">
                  <c:v>3</c:v>
                </c:pt>
              </c:numCache>
            </c:numRef>
          </c:val>
          <c:extLst>
            <c:ext xmlns:c16="http://schemas.microsoft.com/office/drawing/2014/chart" uri="{C3380CC4-5D6E-409C-BE32-E72D297353CC}">
              <c16:uniqueId val="{0000000E-8A49-5C45-872A-96D6CCD48952}"/>
            </c:ext>
          </c:extLst>
        </c:ser>
        <c:ser>
          <c:idx val="3"/>
          <c:order val="3"/>
          <c:tx>
            <c:strRef>
              <c:f>Sheet1!$E$1</c:f>
              <c:strCache>
                <c:ptCount val="1"/>
                <c:pt idx="0">
                  <c:v>Low risk</c:v>
                </c:pt>
              </c:strCache>
            </c:strRef>
          </c:tx>
          <c:spPr>
            <a:solidFill>
              <a:srgbClr val="EBC937">
                <a:alpha val="50000"/>
              </a:srgbClr>
            </a:solidFill>
            <a:ln>
              <a:noFill/>
            </a:ln>
            <a:effectLst/>
          </c:spPr>
          <c:invertIfNegative val="0"/>
          <c:cat>
            <c:strRef>
              <c:f>Sheet1!$A$2:$A$5</c:f>
              <c:strCache>
                <c:ptCount val="4"/>
                <c:pt idx="0">
                  <c:v>Freshness risk</c:v>
                </c:pt>
                <c:pt idx="1">
                  <c:v>Stability risk</c:v>
                </c:pt>
                <c:pt idx="2">
                  <c:v>Management risk</c:v>
                </c:pt>
                <c:pt idx="3">
                  <c:v>Activity risk</c:v>
                </c:pt>
              </c:strCache>
            </c:strRef>
          </c:cat>
          <c:val>
            <c:numRef>
              <c:f>Sheet1!$E$2:$E$5</c:f>
              <c:numCache>
                <c:formatCode>General</c:formatCode>
                <c:ptCount val="4"/>
                <c:pt idx="0">
                  <c:v>7</c:v>
                </c:pt>
                <c:pt idx="1">
                  <c:v>0</c:v>
                </c:pt>
                <c:pt idx="2">
                  <c:v>0</c:v>
                </c:pt>
                <c:pt idx="3">
                  <c:v>3</c:v>
                </c:pt>
              </c:numCache>
            </c:numRef>
          </c:val>
          <c:extLst>
            <c:ext xmlns:c16="http://schemas.microsoft.com/office/drawing/2014/chart" uri="{C3380CC4-5D6E-409C-BE32-E72D297353CC}">
              <c16:uniqueId val="{0000000C-078F-804A-98C0-2EFA001BBAD0}"/>
            </c:ext>
          </c:extLst>
        </c:ser>
        <c:dLbls>
          <c:showLegendKey val="0"/>
          <c:showVal val="0"/>
          <c:showCatName val="0"/>
          <c:showSerName val="0"/>
          <c:showPercent val="0"/>
          <c:showBubbleSize val="0"/>
        </c:dLbls>
        <c:gapWidth val="100"/>
        <c:overlap val="100"/>
        <c:axId val="1358545104"/>
        <c:axId val="1358370032"/>
      </c:barChart>
      <c:catAx>
        <c:axId val="1358545104"/>
        <c:scaling>
          <c:orientation val="maxMin"/>
        </c:scaling>
        <c:delete val="1"/>
        <c:axPos val="l"/>
        <c:numFmt formatCode="General" sourceLinked="1"/>
        <c:majorTickMark val="none"/>
        <c:minorTickMark val="none"/>
        <c:tickLblPos val="nextTo"/>
        <c:crossAx val="1358370032"/>
        <c:crosses val="autoZero"/>
        <c:auto val="1"/>
        <c:lblAlgn val="ctr"/>
        <c:lblOffset val="100"/>
        <c:noMultiLvlLbl val="0"/>
      </c:catAx>
      <c:valAx>
        <c:axId val="1358370032"/>
        <c:scaling>
          <c:orientation val="minMax"/>
          <c:max val="12.100000000000001"/>
          <c:min val="0.0"/>
        </c:scaling>
        <c:delete val="0"/>
        <c:axPos val="b"/>
        <c:majorGridlines>
          <c:spPr>
            <a:ln w="9525" cap="flat" cmpd="sng" algn="ctr">
              <a:solidFill>
                <a:schemeClr val="tx1">
                  <a:lumMod val="60000"/>
                  <a:lumOff val="40000"/>
                  <a:alpha val="35000"/>
                </a:schemeClr>
              </a:solidFill>
              <a:prstDash val="solid"/>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0000"/>
                    <a:lumOff val="40000"/>
                  </a:schemeClr>
                </a:solidFill>
                <a:latin typeface="+mn-lt"/>
                <a:ea typeface="+mn-ea"/>
                <a:cs typeface="+mn-cs"/>
              </a:defRPr>
            </a:pPr>
            <a:endParaRPr lang="en-NL"/>
          </a:p>
        </c:txPr>
        <c:crossAx val="1358545104"/>
        <c:crosses val="max"/>
        <c:crossBetween val="between"/>
      </c:valAx>
      <c:spPr>
        <a:noFill/>
        <a:ln>
          <a:noFill/>
        </a:ln>
        <a:effectLst/>
      </c:spPr>
    </c:plotArea>
    <c:legend>
      <c:legendPos val="b"/>
      <c:layout>
        <c:manualLayout>
          <c:xMode val="edge"/>
          <c:yMode val="edge"/>
          <c:x val="0"/>
          <c:y val="0.89604363196085568"/>
          <c:w val="1"/>
          <c:h val="6.86886807385664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0000"/>
                  <a:lumOff val="40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F400D1-FA8E-6548-A590-873477C843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B4962C3-51DB-5B49-AE33-9436051173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255C68-584F-174D-BB81-51BF91708794}" type="datetimeFigureOut">
              <a:rPr lang="en-US" smtClean="0"/>
              <a:t>4/4/25</a:t>
            </a:fld>
            <a:endParaRPr lang="en-US"/>
          </a:p>
        </p:txBody>
      </p:sp>
      <p:sp>
        <p:nvSpPr>
          <p:cNvPr id="4" name="Footer Placeholder 3">
            <a:extLst>
              <a:ext uri="{FF2B5EF4-FFF2-40B4-BE49-F238E27FC236}">
                <a16:creationId xmlns:a16="http://schemas.microsoft.com/office/drawing/2014/main" id="{64633DF3-39D0-BC4B-8900-A41729E59C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D735CF-6CE3-3041-89CE-FA86F745DE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955B2-A2D5-2846-95B1-99C033D9F488}" type="slidenum">
              <a:rPr lang="en-US" smtClean="0"/>
              <a:t>‹#›</a:t>
            </a:fld>
            <a:endParaRPr lang="en-US"/>
          </a:p>
        </p:txBody>
      </p:sp>
    </p:spTree>
    <p:extLst>
      <p:ext uri="{BB962C8B-B14F-4D97-AF65-F5344CB8AC3E}">
        <p14:creationId xmlns:p14="http://schemas.microsoft.com/office/powerpoint/2010/main" val="17689016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DAAC4-819D-C544-9EA1-C73624CFD70B}"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8DED6-61EF-5240-95D8-926F20A98C89}" type="slidenum">
              <a:rPr lang="en-US" smtClean="0"/>
              <a:t>‹#›</a:t>
            </a:fld>
            <a:endParaRPr lang="en-US"/>
          </a:p>
        </p:txBody>
      </p:sp>
    </p:spTree>
    <p:extLst>
      <p:ext uri="{BB962C8B-B14F-4D97-AF65-F5344CB8AC3E}">
        <p14:creationId xmlns:p14="http://schemas.microsoft.com/office/powerpoint/2010/main" val="130799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8DED6-61EF-5240-95D8-926F20A98C89}" type="slidenum">
              <a:rPr lang="en-US" smtClean="0"/>
              <a:t>3</a:t>
            </a:fld>
            <a:endParaRPr lang="en-US"/>
          </a:p>
        </p:txBody>
      </p:sp>
    </p:spTree>
    <p:extLst>
      <p:ext uri="{BB962C8B-B14F-4D97-AF65-F5344CB8AC3E}">
        <p14:creationId xmlns:p14="http://schemas.microsoft.com/office/powerpoint/2010/main" val="90783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8DED6-61EF-5240-95D8-926F20A98C89}" type="slidenum">
              <a:rPr lang="en-US" smtClean="0"/>
              <a:t>5</a:t>
            </a:fld>
            <a:endParaRPr lang="en-US"/>
          </a:p>
        </p:txBody>
      </p:sp>
    </p:spTree>
    <p:extLst>
      <p:ext uri="{BB962C8B-B14F-4D97-AF65-F5344CB8AC3E}">
        <p14:creationId xmlns:p14="http://schemas.microsoft.com/office/powerpoint/2010/main" val="2758188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08DED6-61EF-5240-95D8-926F20A98C89}" type="slidenum">
              <a:rPr lang="en-US" smtClean="0"/>
              <a:t>9</a:t>
            </a:fld>
            <a:endParaRPr lang="en-US"/>
          </a:p>
        </p:txBody>
      </p:sp>
    </p:spTree>
    <p:extLst>
      <p:ext uri="{BB962C8B-B14F-4D97-AF65-F5344CB8AC3E}">
        <p14:creationId xmlns:p14="http://schemas.microsoft.com/office/powerpoint/2010/main" val="278574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08DED6-61EF-5240-95D8-926F20A98C89}" type="slidenum">
              <a:rPr lang="en-US" smtClean="0"/>
              <a:t>12</a:t>
            </a:fld>
            <a:endParaRPr lang="en-US"/>
          </a:p>
        </p:txBody>
      </p:sp>
    </p:spTree>
    <p:extLst>
      <p:ext uri="{BB962C8B-B14F-4D97-AF65-F5344CB8AC3E}">
        <p14:creationId xmlns:p14="http://schemas.microsoft.com/office/powerpoint/2010/main" val="652052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4408DED6-61EF-5240-95D8-926F20A98C89}" type="slidenum">
              <a:rPr lang="en-US" smtClean="0"/>
              <a:t>13</a:t>
            </a:fld>
            <a:endParaRPr lang="en-US"/>
          </a:p>
        </p:txBody>
      </p:sp>
    </p:spTree>
    <p:extLst>
      <p:ext uri="{BB962C8B-B14F-4D97-AF65-F5344CB8AC3E}">
        <p14:creationId xmlns:p14="http://schemas.microsoft.com/office/powerpoint/2010/main" val="1080091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8DED6-61EF-5240-95D8-926F20A98C89}" type="slidenum">
              <a:rPr lang="en-US" smtClean="0"/>
              <a:t>14</a:t>
            </a:fld>
            <a:endParaRPr lang="en-US"/>
          </a:p>
        </p:txBody>
      </p:sp>
    </p:spTree>
    <p:extLst>
      <p:ext uri="{BB962C8B-B14F-4D97-AF65-F5344CB8AC3E}">
        <p14:creationId xmlns:p14="http://schemas.microsoft.com/office/powerpoint/2010/main" val="4163521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08DED6-61EF-5240-95D8-926F20A98C89}" type="slidenum">
              <a:rPr lang="en-US" smtClean="0"/>
              <a:t>33</a:t>
            </a:fld>
            <a:endParaRPr lang="en-US"/>
          </a:p>
        </p:txBody>
      </p:sp>
    </p:spTree>
    <p:extLst>
      <p:ext uri="{BB962C8B-B14F-4D97-AF65-F5344CB8AC3E}">
        <p14:creationId xmlns:p14="http://schemas.microsoft.com/office/powerpoint/2010/main" val="3657933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08DED6-61EF-5240-95D8-926F20A98C89}" type="slidenum">
              <a:rPr lang="en-US" smtClean="0"/>
              <a:t>34</a:t>
            </a:fld>
            <a:endParaRPr lang="en-US"/>
          </a:p>
        </p:txBody>
      </p:sp>
    </p:spTree>
    <p:extLst>
      <p:ext uri="{BB962C8B-B14F-4D97-AF65-F5344CB8AC3E}">
        <p14:creationId xmlns:p14="http://schemas.microsoft.com/office/powerpoint/2010/main" val="3114208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image" Target="../media/image7.png"/><Relationship Id="rId5" Type="http://schemas.openxmlformats.org/officeDocument/2006/relationships/image" Target="../media/image8.svg"/><Relationship Id="rId6" Type="http://schemas.openxmlformats.org/officeDocument/2006/relationships/image" Target="../media/image9.png"/><Relationship Id="rId7" Type="http://schemas.openxmlformats.org/officeDocument/2006/relationships/image" Target="../media/image10.svg"/><Relationship Id="rId8" Type="http://schemas.openxmlformats.org/officeDocument/2006/relationships/image" Target="../media/image11.png"/><Relationship Id="rId9" Type="http://schemas.openxmlformats.org/officeDocument/2006/relationships/image" Target="../media/image12.svg"/><Relationship Id="rId10" Type="http://schemas.openxmlformats.org/officeDocument/2006/relationships/image" Target="../media/image13.png"/><Relationship Id="rId11" Type="http://schemas.openxmlformats.org/officeDocument/2006/relationships/image" Target="../media/image14.svg"/><Relationship Id="rId12" Type="http://schemas.openxmlformats.org/officeDocument/2006/relationships/image" Target="../media/image15.png"/><Relationship Id="rId13" Type="http://schemas.openxmlformats.org/officeDocument/2006/relationships/image" Target="../media/image16.sv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image" Target="../media/image7.png"/><Relationship Id="rId5" Type="http://schemas.openxmlformats.org/officeDocument/2006/relationships/image" Target="../media/image8.svg"/><Relationship Id="rId6" Type="http://schemas.openxmlformats.org/officeDocument/2006/relationships/image" Target="../media/image9.png"/><Relationship Id="rId7" Type="http://schemas.openxmlformats.org/officeDocument/2006/relationships/image" Target="../media/image10.svg"/><Relationship Id="rId8" Type="http://schemas.openxmlformats.org/officeDocument/2006/relationships/image" Target="../media/image11.png"/><Relationship Id="rId9" Type="http://schemas.openxmlformats.org/officeDocument/2006/relationships/image" Target="../media/image12.svg"/><Relationship Id="rId10" Type="http://schemas.openxmlformats.org/officeDocument/2006/relationships/image" Target="../media/image13.png"/><Relationship Id="rId11" Type="http://schemas.openxmlformats.org/officeDocument/2006/relationships/image" Target="../media/image14.svg"/><Relationship Id="rId12" Type="http://schemas.openxmlformats.org/officeDocument/2006/relationships/image" Target="../media/image15.png"/><Relationship Id="rId13"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Telecom">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D4EE728-E82E-704D-ADEB-24FAC51A5077}"/>
              </a:ext>
            </a:extLst>
          </p:cNvPr>
          <p:cNvPicPr>
            <a:picLocks noChangeAspect="1"/>
          </p:cNvPicPr>
          <p:nvPr userDrawn="1"/>
        </p:nvPicPr>
        <p:blipFill>
          <a:blip r:embed="rId2"/>
          <a:stretch>
            <a:fillRect/>
          </a:stretch>
        </p:blipFill>
        <p:spPr>
          <a:xfrm>
            <a:off x="0" y="-9833"/>
            <a:ext cx="12192000" cy="6875783"/>
          </a:xfrm>
          <a:prstGeom prst="rect">
            <a:avLst/>
          </a:prstGeom>
        </p:spPr>
      </p:pic>
      <p:pic>
        <p:nvPicPr>
          <p:cNvPr id="19" name="Picture 18">
            <a:extLst>
              <a:ext uri="{FF2B5EF4-FFF2-40B4-BE49-F238E27FC236}">
                <a16:creationId xmlns:a16="http://schemas.microsoft.com/office/drawing/2014/main" id="{E1BFBDC1-0F88-404F-8878-DA6B9775F7E9}"/>
              </a:ext>
            </a:extLst>
          </p:cNvPr>
          <p:cNvPicPr>
            <a:picLocks noChangeAspect="1"/>
          </p:cNvPicPr>
          <p:nvPr userDrawn="1"/>
        </p:nvPicPr>
        <p:blipFill>
          <a:blip r:embed="rId3">
            <a:alphaModFix amt="93000"/>
          </a:blip>
          <a:stretch>
            <a:fillRect/>
          </a:stretch>
        </p:blipFill>
        <p:spPr>
          <a:xfrm>
            <a:off x="0" y="0"/>
            <a:ext cx="12192000" cy="6858000"/>
          </a:xfrm>
          <a:prstGeom prst="rect">
            <a:avLst/>
          </a:prstGeom>
        </p:spPr>
      </p:pic>
      <p:sp>
        <p:nvSpPr>
          <p:cNvPr id="11" name="Text Placeholder 5">
            <a:extLst>
              <a:ext uri="{FF2B5EF4-FFF2-40B4-BE49-F238E27FC236}">
                <a16:creationId xmlns:a16="http://schemas.microsoft.com/office/drawing/2014/main" id="{7AF298E3-4E90-9E47-86B5-57AC25744388}"/>
              </a:ext>
            </a:extLst>
          </p:cNvPr>
          <p:cNvSpPr>
            <a:spLocks noGrp="1"/>
          </p:cNvSpPr>
          <p:nvPr>
            <p:ph type="body" sz="quarter" idx="13" hasCustomPrompt="1"/>
          </p:nvPr>
        </p:nvSpPr>
        <p:spPr>
          <a:xfrm>
            <a:off x="3235414" y="2937600"/>
            <a:ext cx="8486893" cy="366712"/>
          </a:xfrm>
          <a:prstGeom prst="rect">
            <a:avLst/>
          </a:prstGeom>
        </p:spPr>
        <p:txBody>
          <a:bodyPr wrap="none" tIns="0" bIns="0" anchor="t">
            <a:noAutofit/>
          </a:bodyPr>
          <a:lstStyle>
            <a:lvl1pPr marL="0" indent="0">
              <a:lnSpc>
                <a:spcPct val="100000"/>
              </a:lnSpc>
              <a:buNone/>
              <a:defRPr sz="2800" b="0" i="0">
                <a:solidFill>
                  <a:schemeClr val="bg1"/>
                </a:solidFill>
                <a:latin typeface="Calibri Light" panose="020F0302020204030204" pitchFamily="34" charset="0"/>
                <a:cs typeface="Calibri Light" panose="020F0302020204030204" pitchFamily="34" charset="0"/>
              </a:defRPr>
            </a:lvl1pPr>
            <a:lvl2pPr marL="457200" indent="0">
              <a:buNone/>
              <a:defRPr>
                <a:solidFill>
                  <a:srgbClr val="DFC123"/>
                </a:solidFill>
              </a:defRPr>
            </a:lvl2pPr>
            <a:lvl3pPr marL="914400" indent="0">
              <a:buNone/>
              <a:defRPr>
                <a:solidFill>
                  <a:srgbClr val="DFC123"/>
                </a:solidFill>
              </a:defRPr>
            </a:lvl3pPr>
            <a:lvl4pPr marL="1371600" indent="0">
              <a:buNone/>
              <a:defRPr>
                <a:solidFill>
                  <a:srgbClr val="DFC123"/>
                </a:solidFill>
              </a:defRPr>
            </a:lvl4pPr>
            <a:lvl5pPr marL="1828800" indent="0">
              <a:buNone/>
              <a:defRPr>
                <a:solidFill>
                  <a:srgbClr val="DFC123"/>
                </a:solidFill>
              </a:defRPr>
            </a:lvl5pPr>
          </a:lstStyle>
          <a:p>
            <a:pPr lvl="0"/>
            <a:r>
              <a:rPr lang="en-US" dirty="0"/>
              <a:t>Client name - System name</a:t>
            </a:r>
          </a:p>
        </p:txBody>
      </p:sp>
      <p:sp>
        <p:nvSpPr>
          <p:cNvPr id="12" name="Text Placeholder 7">
            <a:extLst>
              <a:ext uri="{FF2B5EF4-FFF2-40B4-BE49-F238E27FC236}">
                <a16:creationId xmlns:a16="http://schemas.microsoft.com/office/drawing/2014/main" id="{67C6FE27-98CB-9247-98B6-B1989EF943B5}"/>
              </a:ext>
            </a:extLst>
          </p:cNvPr>
          <p:cNvSpPr>
            <a:spLocks noGrp="1"/>
          </p:cNvSpPr>
          <p:nvPr>
            <p:ph type="body" sz="quarter" idx="14" hasCustomPrompt="1"/>
          </p:nvPr>
        </p:nvSpPr>
        <p:spPr>
          <a:xfrm>
            <a:off x="3235415" y="3319200"/>
            <a:ext cx="8486892" cy="344488"/>
          </a:xfrm>
          <a:prstGeom prst="rect">
            <a:avLst/>
          </a:prstGeom>
        </p:spPr>
        <p:txBody>
          <a:bodyPr tIns="0" bIns="0" anchor="t">
            <a:noAutofit/>
          </a:bodyPr>
          <a:lstStyle>
            <a:lvl1pPr marL="0" indent="0">
              <a:lnSpc>
                <a:spcPct val="100000"/>
              </a:lnSpc>
              <a:buNone/>
              <a:defRPr sz="2800" b="1" i="0">
                <a:solidFill>
                  <a:schemeClr val="bg1"/>
                </a:solidFill>
                <a:latin typeface="Calibri" panose="020F0502020204030204" pitchFamily="34"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Insert presentation subject</a:t>
            </a:r>
          </a:p>
        </p:txBody>
      </p:sp>
      <p:sp>
        <p:nvSpPr>
          <p:cNvPr id="18" name="Text Placeholder 11">
            <a:extLst>
              <a:ext uri="{FF2B5EF4-FFF2-40B4-BE49-F238E27FC236}">
                <a16:creationId xmlns:a16="http://schemas.microsoft.com/office/drawing/2014/main" id="{F0D60B5C-8D30-9A43-A2F0-A420A723845D}"/>
              </a:ext>
            </a:extLst>
          </p:cNvPr>
          <p:cNvSpPr>
            <a:spLocks noGrp="1"/>
          </p:cNvSpPr>
          <p:nvPr>
            <p:ph type="body" sz="quarter" idx="16" hasCustomPrompt="1"/>
          </p:nvPr>
        </p:nvSpPr>
        <p:spPr>
          <a:xfrm>
            <a:off x="10576161" y="6525935"/>
            <a:ext cx="1146147" cy="257763"/>
          </a:xfrm>
          <a:prstGeom prst="rect">
            <a:avLst/>
          </a:prstGeom>
        </p:spPr>
        <p:txBody>
          <a:bodyPr wrap="none" rIns="0">
            <a:spAutoFit/>
          </a:bodyPr>
          <a:lstStyle>
            <a:lvl1pPr marL="0" indent="0" algn="r">
              <a:buNone/>
              <a:defRPr sz="1000" b="1" cap="all" baseline="0">
                <a:solidFill>
                  <a:schemeClr val="bg1"/>
                </a:solidFill>
                <a:effectLst>
                  <a:outerShdw blurRad="571500" dist="38100" dir="2700000" sx="105000" sy="105000" algn="tl" rotWithShape="0">
                    <a:schemeClr val="tx2"/>
                  </a:outerShdw>
                </a:effectLst>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dirty="0"/>
              <a:t>INSERT REPORT DATE</a:t>
            </a:r>
          </a:p>
        </p:txBody>
      </p:sp>
    </p:spTree>
    <p:extLst>
      <p:ext uri="{BB962C8B-B14F-4D97-AF65-F5344CB8AC3E}">
        <p14:creationId xmlns:p14="http://schemas.microsoft.com/office/powerpoint/2010/main" val="418236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C0CA7ACA-36F1-CC4B-B88F-E30BC3BB7F85}"/>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8" name="TextBox 17">
            <a:extLst>
              <a:ext uri="{FF2B5EF4-FFF2-40B4-BE49-F238E27FC236}">
                <a16:creationId xmlns:a16="http://schemas.microsoft.com/office/drawing/2014/main" id="{2E70E661-2568-014D-9679-50866771DD38}"/>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9" name="Text Placeholder 4">
            <a:extLst>
              <a:ext uri="{FF2B5EF4-FFF2-40B4-BE49-F238E27FC236}">
                <a16:creationId xmlns:a16="http://schemas.microsoft.com/office/drawing/2014/main" id="{5E177DEE-B705-3E43-89AC-7B3420354C3F}"/>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17FC6343-20BF-144E-82D5-AAFFD46B946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 name="Content Placeholder 2">
            <a:extLst>
              <a:ext uri="{FF2B5EF4-FFF2-40B4-BE49-F238E27FC236}">
                <a16:creationId xmlns:a16="http://schemas.microsoft.com/office/drawing/2014/main" id="{5E21934A-DE0A-C841-9479-688B6BBD6022}"/>
              </a:ext>
            </a:extLst>
          </p:cNvPr>
          <p:cNvSpPr>
            <a:spLocks noGrp="1"/>
          </p:cNvSpPr>
          <p:nvPr>
            <p:ph sz="quarter" idx="19" hasCustomPrompt="1"/>
          </p:nvPr>
        </p:nvSpPr>
        <p:spPr>
          <a:xfrm>
            <a:off x="425450" y="1366838"/>
            <a:ext cx="5421313" cy="4950149"/>
          </a:xfrm>
        </p:spPr>
        <p:txBody>
          <a:bodyPr lIns="90000" rIns="90000">
            <a:noAutofit/>
          </a:bodyPr>
          <a:lstStyle>
            <a:lvl1pPr marL="268288" indent="-268288">
              <a:tabLst/>
              <a:defRPr/>
            </a:lvl1pPr>
          </a:lstStyle>
          <a:p>
            <a:pPr lvl="0"/>
            <a:r>
              <a:rPr lang="en-US" dirty="0"/>
              <a:t>Insert content text (headers in bold)</a:t>
            </a:r>
          </a:p>
        </p:txBody>
      </p:sp>
      <p:sp>
        <p:nvSpPr>
          <p:cNvPr id="12" name="Content Placeholder 2">
            <a:extLst>
              <a:ext uri="{FF2B5EF4-FFF2-40B4-BE49-F238E27FC236}">
                <a16:creationId xmlns:a16="http://schemas.microsoft.com/office/drawing/2014/main" id="{0DA720B1-8ADB-B746-A933-6029EBDCC50B}"/>
              </a:ext>
            </a:extLst>
          </p:cNvPr>
          <p:cNvSpPr>
            <a:spLocks noGrp="1"/>
          </p:cNvSpPr>
          <p:nvPr>
            <p:ph sz="quarter" idx="20" hasCustomPrompt="1"/>
          </p:nvPr>
        </p:nvSpPr>
        <p:spPr>
          <a:xfrm>
            <a:off x="6345667" y="1366837"/>
            <a:ext cx="5421313" cy="4950150"/>
          </a:xfrm>
        </p:spPr>
        <p:txBody>
          <a:bodyPr lIns="90000" rIns="90000">
            <a:noAutofit/>
          </a:bodyPr>
          <a:lstStyle>
            <a:lvl1pPr marL="268288" indent="-268288">
              <a:tabLst/>
              <a:defRPr/>
            </a:lvl1pPr>
          </a:lstStyle>
          <a:p>
            <a:pPr lvl="0"/>
            <a:r>
              <a:rPr lang="en-US" dirty="0"/>
              <a:t>Insert content text (headers in bold)</a:t>
            </a:r>
          </a:p>
        </p:txBody>
      </p:sp>
    </p:spTree>
    <p:extLst>
      <p:ext uri="{BB962C8B-B14F-4D97-AF65-F5344CB8AC3E}">
        <p14:creationId xmlns:p14="http://schemas.microsoft.com/office/powerpoint/2010/main" val="199056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contras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02F3CE-3A89-6048-9903-A3ECEDE9519E}"/>
              </a:ext>
            </a:extLst>
          </p:cNvPr>
          <p:cNvSpPr/>
          <p:nvPr userDrawn="1"/>
        </p:nvSpPr>
        <p:spPr>
          <a:xfrm>
            <a:off x="6092456" y="857977"/>
            <a:ext cx="6099544" cy="60095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A4A2A52-2842-B847-AEC4-CBD2BA3484C4}"/>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3" name="Text Placeholder 4">
            <a:extLst>
              <a:ext uri="{FF2B5EF4-FFF2-40B4-BE49-F238E27FC236}">
                <a16:creationId xmlns:a16="http://schemas.microsoft.com/office/drawing/2014/main" id="{49C73C1F-AEDD-7D45-8181-915FDFA1014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4" name="Title 1">
            <a:extLst>
              <a:ext uri="{FF2B5EF4-FFF2-40B4-BE49-F238E27FC236}">
                <a16:creationId xmlns:a16="http://schemas.microsoft.com/office/drawing/2014/main" id="{E9CA1143-6585-1C41-BCC0-F6D864548774}"/>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F3655483-73D5-1842-B980-1CB68BC0E61E}"/>
              </a:ext>
            </a:extLst>
          </p:cNvPr>
          <p:cNvSpPr>
            <a:spLocks noGrp="1"/>
          </p:cNvSpPr>
          <p:nvPr>
            <p:ph sz="quarter" idx="19" hasCustomPrompt="1"/>
          </p:nvPr>
        </p:nvSpPr>
        <p:spPr>
          <a:xfrm>
            <a:off x="425450" y="1366838"/>
            <a:ext cx="5421313" cy="4950149"/>
          </a:xfrm>
        </p:spPr>
        <p:txBody>
          <a:bodyPr lIns="90000" rIns="90000">
            <a:noAutofit/>
          </a:bodyPr>
          <a:lstStyle>
            <a:lvl1pPr marL="268288" indent="-268288">
              <a:tabLst/>
              <a:defRPr/>
            </a:lvl1pPr>
          </a:lstStyle>
          <a:p>
            <a:pPr lvl="0"/>
            <a:r>
              <a:rPr lang="en-US" dirty="0"/>
              <a:t>Insert content text (headers in bold)</a:t>
            </a:r>
          </a:p>
        </p:txBody>
      </p:sp>
      <p:sp>
        <p:nvSpPr>
          <p:cNvPr id="14" name="Content Placeholder 2">
            <a:extLst>
              <a:ext uri="{FF2B5EF4-FFF2-40B4-BE49-F238E27FC236}">
                <a16:creationId xmlns:a16="http://schemas.microsoft.com/office/drawing/2014/main" id="{DC502811-F846-1F49-AD36-092A6CA4C35B}"/>
              </a:ext>
            </a:extLst>
          </p:cNvPr>
          <p:cNvSpPr>
            <a:spLocks noGrp="1"/>
          </p:cNvSpPr>
          <p:nvPr>
            <p:ph sz="quarter" idx="20" hasCustomPrompt="1"/>
          </p:nvPr>
        </p:nvSpPr>
        <p:spPr>
          <a:xfrm>
            <a:off x="6345667" y="1366837"/>
            <a:ext cx="5421313" cy="4950150"/>
          </a:xfrm>
        </p:spPr>
        <p:txBody>
          <a:bodyPr lIns="90000" rIns="90000">
            <a:noAutofit/>
          </a:bodyPr>
          <a:lstStyle>
            <a:lvl1pPr marL="268288" indent="-268288">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
        <p:nvSpPr>
          <p:cNvPr id="12" name="Slide Number Placeholder 5">
            <a:extLst>
              <a:ext uri="{FF2B5EF4-FFF2-40B4-BE49-F238E27FC236}">
                <a16:creationId xmlns:a16="http://schemas.microsoft.com/office/drawing/2014/main" id="{33317707-F6BD-BC43-AFE4-EF3A58BA0D64}"/>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3426594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AB487C9-ECA1-B54D-8C96-3D8551EC5901}"/>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1" name="Text Placeholder 4">
            <a:extLst>
              <a:ext uri="{FF2B5EF4-FFF2-40B4-BE49-F238E27FC236}">
                <a16:creationId xmlns:a16="http://schemas.microsoft.com/office/drawing/2014/main" id="{AFA66B3B-E195-4A46-97EC-4F5B8E0BC809}"/>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2" name="Title 1">
            <a:extLst>
              <a:ext uri="{FF2B5EF4-FFF2-40B4-BE49-F238E27FC236}">
                <a16:creationId xmlns:a16="http://schemas.microsoft.com/office/drawing/2014/main" id="{3163FBFA-31D9-6B47-A169-FE02B11448F2}"/>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5" name="Content Placeholder 4">
            <a:extLst>
              <a:ext uri="{FF2B5EF4-FFF2-40B4-BE49-F238E27FC236}">
                <a16:creationId xmlns:a16="http://schemas.microsoft.com/office/drawing/2014/main" id="{77C84D26-9EDC-F949-AC1A-A72B1BBE389A}"/>
              </a:ext>
            </a:extLst>
          </p:cNvPr>
          <p:cNvSpPr>
            <a:spLocks noGrp="1"/>
          </p:cNvSpPr>
          <p:nvPr>
            <p:ph sz="quarter" idx="22" hasCustomPrompt="1"/>
          </p:nvPr>
        </p:nvSpPr>
        <p:spPr>
          <a:xfrm>
            <a:off x="425304" y="1366988"/>
            <a:ext cx="3548218" cy="4950000"/>
          </a:xfrm>
        </p:spPr>
        <p:txBody>
          <a:bodyPr lIns="90000" tIns="46800" rIns="90000">
            <a:noAutofit/>
          </a:bodyPr>
          <a:lstStyle>
            <a:lvl1pPr marL="268288" indent="-268288">
              <a:tabLst/>
              <a:defRPr/>
            </a:lvl1pPr>
          </a:lstStyle>
          <a:p>
            <a:pPr lvl="0"/>
            <a:r>
              <a:rPr lang="en-US" dirty="0"/>
              <a:t>Insert content text (headers in bold)</a:t>
            </a:r>
          </a:p>
        </p:txBody>
      </p:sp>
      <p:sp>
        <p:nvSpPr>
          <p:cNvPr id="18" name="Content Placeholder 4">
            <a:extLst>
              <a:ext uri="{FF2B5EF4-FFF2-40B4-BE49-F238E27FC236}">
                <a16:creationId xmlns:a16="http://schemas.microsoft.com/office/drawing/2014/main" id="{3817169C-C0BF-0A40-9984-FECFBA08563F}"/>
              </a:ext>
            </a:extLst>
          </p:cNvPr>
          <p:cNvSpPr>
            <a:spLocks noGrp="1"/>
          </p:cNvSpPr>
          <p:nvPr>
            <p:ph sz="quarter" idx="23" hasCustomPrompt="1"/>
          </p:nvPr>
        </p:nvSpPr>
        <p:spPr>
          <a:xfrm>
            <a:off x="4332642" y="1366988"/>
            <a:ext cx="3548218" cy="4950000"/>
          </a:xfrm>
        </p:spPr>
        <p:txBody>
          <a:bodyPr lIns="90000" tIns="46800" rIns="90000">
            <a:noAutofit/>
          </a:bodyPr>
          <a:lstStyle>
            <a:lvl1pPr marL="268288" indent="-268288">
              <a:tabLst/>
              <a:defRPr/>
            </a:lvl1pPr>
          </a:lstStyle>
          <a:p>
            <a:pPr lvl="0"/>
            <a:r>
              <a:rPr lang="en-US" dirty="0"/>
              <a:t>Insert content text (headers in bold)</a:t>
            </a:r>
          </a:p>
        </p:txBody>
      </p:sp>
      <p:sp>
        <p:nvSpPr>
          <p:cNvPr id="19" name="Content Placeholder 4">
            <a:extLst>
              <a:ext uri="{FF2B5EF4-FFF2-40B4-BE49-F238E27FC236}">
                <a16:creationId xmlns:a16="http://schemas.microsoft.com/office/drawing/2014/main" id="{6FEB4DC9-D693-9443-81DF-3152226B1930}"/>
              </a:ext>
            </a:extLst>
          </p:cNvPr>
          <p:cNvSpPr>
            <a:spLocks noGrp="1"/>
          </p:cNvSpPr>
          <p:nvPr>
            <p:ph sz="quarter" idx="24" hasCustomPrompt="1"/>
          </p:nvPr>
        </p:nvSpPr>
        <p:spPr>
          <a:xfrm>
            <a:off x="8197449" y="1366988"/>
            <a:ext cx="3548218" cy="4950000"/>
          </a:xfrm>
        </p:spPr>
        <p:txBody>
          <a:bodyPr lIns="90000" tIns="46800" rIns="90000">
            <a:noAutofit/>
          </a:bodyPr>
          <a:lstStyle>
            <a:lvl1pPr marL="268288" indent="-268288">
              <a:tabLst/>
              <a:defRPr/>
            </a:lvl1pPr>
          </a:lstStyle>
          <a:p>
            <a:pPr lvl="0"/>
            <a:r>
              <a:rPr lang="en-US" dirty="0"/>
              <a:t>Insert content text (headers in bold)</a:t>
            </a:r>
          </a:p>
        </p:txBody>
      </p:sp>
      <p:sp>
        <p:nvSpPr>
          <p:cNvPr id="12" name="Slide Number Placeholder 5">
            <a:extLst>
              <a:ext uri="{FF2B5EF4-FFF2-40B4-BE49-F238E27FC236}">
                <a16:creationId xmlns:a16="http://schemas.microsoft.com/office/drawing/2014/main" id="{F45A2829-FFCA-D14F-91DA-F2D5FAE26F04}"/>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4131265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 image">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AB487C9-ECA1-B54D-8C96-3D8551EC5901}"/>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1" name="Text Placeholder 4">
            <a:extLst>
              <a:ext uri="{FF2B5EF4-FFF2-40B4-BE49-F238E27FC236}">
                <a16:creationId xmlns:a16="http://schemas.microsoft.com/office/drawing/2014/main" id="{AFA66B3B-E195-4A46-97EC-4F5B8E0BC809}"/>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2" name="Title 1">
            <a:extLst>
              <a:ext uri="{FF2B5EF4-FFF2-40B4-BE49-F238E27FC236}">
                <a16:creationId xmlns:a16="http://schemas.microsoft.com/office/drawing/2014/main" id="{3163FBFA-31D9-6B47-A169-FE02B11448F2}"/>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 name="Picture Placeholder 2">
            <a:extLst>
              <a:ext uri="{FF2B5EF4-FFF2-40B4-BE49-F238E27FC236}">
                <a16:creationId xmlns:a16="http://schemas.microsoft.com/office/drawing/2014/main" id="{13A7E353-A588-4F4A-90F0-66ACD5821690}"/>
              </a:ext>
            </a:extLst>
          </p:cNvPr>
          <p:cNvSpPr>
            <a:spLocks noGrp="1"/>
          </p:cNvSpPr>
          <p:nvPr>
            <p:ph type="pic" sz="quarter" idx="19" hasCustomPrompt="1"/>
          </p:nvPr>
        </p:nvSpPr>
        <p:spPr>
          <a:xfrm>
            <a:off x="8218715" y="1366988"/>
            <a:ext cx="3526952" cy="4950000"/>
          </a:xfrm>
          <a:prstGeom prst="rect">
            <a:avLst/>
          </a:prstGeom>
        </p:spPr>
        <p:txBody>
          <a:bodyPr wrap="square" lIns="0" rIns="0" bIns="46800" anchor="ctr"/>
          <a:lstStyle>
            <a:lvl1pPr marL="0" indent="0" algn="ctr">
              <a:buNone/>
              <a:defRPr lang="en-US" sz="1400" b="0">
                <a:solidFill>
                  <a:schemeClr val="tx2"/>
                </a:solidFill>
              </a:defRPr>
            </a:lvl1pPr>
          </a:lstStyle>
          <a:p>
            <a:pPr marL="228600" lvl="0" indent="-228600">
              <a:lnSpc>
                <a:spcPct val="114000"/>
              </a:lnSpc>
            </a:pPr>
            <a:r>
              <a:rPr lang="en-US" dirty="0"/>
              <a:t>Insert a picture here. </a:t>
            </a:r>
            <a:br>
              <a:rPr lang="en-US" dirty="0"/>
            </a:br>
            <a:r>
              <a:rPr lang="en-US" dirty="0"/>
              <a:t>The picture will be cropped to placeholder.</a:t>
            </a:r>
            <a:br>
              <a:rPr lang="en-US" dirty="0"/>
            </a:br>
            <a:r>
              <a:rPr lang="en-US" dirty="0"/>
              <a:t>The position can be set via picture settings.</a:t>
            </a:r>
            <a:br>
              <a:rPr lang="en-US" dirty="0"/>
            </a:br>
            <a:br>
              <a:rPr lang="en-US" dirty="0"/>
            </a:br>
            <a:br>
              <a:rPr lang="en-US" dirty="0"/>
            </a:br>
            <a:br>
              <a:rPr lang="en-US" dirty="0"/>
            </a:br>
            <a:br>
              <a:rPr lang="en-US" dirty="0"/>
            </a:br>
            <a:endParaRPr lang="en-US" dirty="0"/>
          </a:p>
        </p:txBody>
      </p:sp>
      <p:sp>
        <p:nvSpPr>
          <p:cNvPr id="12" name="Content Placeholder 4">
            <a:extLst>
              <a:ext uri="{FF2B5EF4-FFF2-40B4-BE49-F238E27FC236}">
                <a16:creationId xmlns:a16="http://schemas.microsoft.com/office/drawing/2014/main" id="{0930E766-BD21-724F-ADBE-C3AA43F4CD87}"/>
              </a:ext>
            </a:extLst>
          </p:cNvPr>
          <p:cNvSpPr>
            <a:spLocks noGrp="1"/>
          </p:cNvSpPr>
          <p:nvPr>
            <p:ph sz="quarter" idx="22" hasCustomPrompt="1"/>
          </p:nvPr>
        </p:nvSpPr>
        <p:spPr>
          <a:xfrm>
            <a:off x="425304" y="1366988"/>
            <a:ext cx="3548218" cy="4950000"/>
          </a:xfrm>
        </p:spPr>
        <p:txBody>
          <a:bodyPr lIns="90000" rIns="90000">
            <a:noAutofit/>
          </a:bodyPr>
          <a:lstStyle>
            <a:lvl1pPr marL="268288" indent="-268288">
              <a:tabLst/>
              <a:defRPr/>
            </a:lvl1pPr>
          </a:lstStyle>
          <a:p>
            <a:pPr lvl="0"/>
            <a:r>
              <a:rPr lang="en-US" dirty="0"/>
              <a:t>Insert content text (headers in bold)</a:t>
            </a:r>
          </a:p>
        </p:txBody>
      </p:sp>
      <p:sp>
        <p:nvSpPr>
          <p:cNvPr id="13" name="Content Placeholder 4">
            <a:extLst>
              <a:ext uri="{FF2B5EF4-FFF2-40B4-BE49-F238E27FC236}">
                <a16:creationId xmlns:a16="http://schemas.microsoft.com/office/drawing/2014/main" id="{F11B0C39-D009-B544-B7E4-F06D9BA4A5A7}"/>
              </a:ext>
            </a:extLst>
          </p:cNvPr>
          <p:cNvSpPr>
            <a:spLocks noGrp="1"/>
          </p:cNvSpPr>
          <p:nvPr>
            <p:ph sz="quarter" idx="23" hasCustomPrompt="1"/>
          </p:nvPr>
        </p:nvSpPr>
        <p:spPr>
          <a:xfrm>
            <a:off x="4332642" y="1366988"/>
            <a:ext cx="3548218" cy="4950000"/>
          </a:xfrm>
        </p:spPr>
        <p:txBody>
          <a:bodyPr lIns="90000" rIns="90000">
            <a:noAutofit/>
          </a:bodyPr>
          <a:lstStyle>
            <a:lvl1pPr marL="268288" indent="-268288">
              <a:tabLst/>
              <a:defRPr/>
            </a:lvl1pPr>
          </a:lstStyle>
          <a:p>
            <a:pPr lvl="0"/>
            <a:r>
              <a:rPr lang="en-US" dirty="0"/>
              <a:t>Insert content text (headers in bold)</a:t>
            </a:r>
          </a:p>
        </p:txBody>
      </p:sp>
      <p:sp>
        <p:nvSpPr>
          <p:cNvPr id="14" name="Slide Number Placeholder 5">
            <a:extLst>
              <a:ext uri="{FF2B5EF4-FFF2-40B4-BE49-F238E27FC236}">
                <a16:creationId xmlns:a16="http://schemas.microsoft.com/office/drawing/2014/main" id="{9D44F31D-ED30-0B48-8DF3-597B351FA8EC}"/>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2855311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208878-2260-3E4C-BBF0-1ABC5DE85308}"/>
              </a:ext>
            </a:extLst>
          </p:cNvPr>
          <p:cNvSpPr>
            <a:spLocks noGrp="1"/>
          </p:cNvSpPr>
          <p:nvPr>
            <p:ph type="pic" sz="quarter" idx="17" hasCustomPrompt="1"/>
          </p:nvPr>
        </p:nvSpPr>
        <p:spPr>
          <a:xfrm>
            <a:off x="8218713" y="1366988"/>
            <a:ext cx="3526953" cy="4951412"/>
          </a:xfrm>
          <a:prstGeom prst="rect">
            <a:avLst/>
          </a:prstGeom>
        </p:spPr>
        <p:txBody>
          <a:bodyPr anchor="ctr"/>
          <a:lstStyle>
            <a:lvl1pPr marL="0" indent="0" algn="ctr">
              <a:lnSpc>
                <a:spcPct val="100000"/>
              </a:lnSpc>
              <a:buNone/>
              <a:defRPr sz="1400" b="0" i="0">
                <a:solidFill>
                  <a:schemeClr val="tx2"/>
                </a:solidFill>
              </a:defRPr>
            </a:lvl1pPr>
          </a:lstStyle>
          <a:p>
            <a:r>
              <a:rPr lang="en-US" dirty="0"/>
              <a:t>Insert a picture here. </a:t>
            </a:r>
            <a:br>
              <a:rPr lang="en-US" dirty="0"/>
            </a:br>
            <a:r>
              <a:rPr lang="en-US" dirty="0"/>
              <a:t>The picture will be cropped to placeholder size.</a:t>
            </a:r>
            <a:br>
              <a:rPr lang="en-US" dirty="0"/>
            </a:br>
            <a:r>
              <a:rPr lang="en-US" dirty="0"/>
              <a:t>The position can be set via picture settings.</a:t>
            </a:r>
            <a:br>
              <a:rPr lang="en-US" dirty="0"/>
            </a:br>
            <a:br>
              <a:rPr lang="en-US" dirty="0"/>
            </a:br>
            <a:br>
              <a:rPr lang="en-US" dirty="0"/>
            </a:br>
            <a:br>
              <a:rPr lang="en-US" dirty="0"/>
            </a:br>
            <a:br>
              <a:rPr lang="en-US" dirty="0"/>
            </a:br>
            <a:endParaRPr lang="en-US" dirty="0"/>
          </a:p>
        </p:txBody>
      </p:sp>
      <p:sp>
        <p:nvSpPr>
          <p:cNvPr id="17" name="TextBox 16">
            <a:extLst>
              <a:ext uri="{FF2B5EF4-FFF2-40B4-BE49-F238E27FC236}">
                <a16:creationId xmlns:a16="http://schemas.microsoft.com/office/drawing/2014/main" id="{CE2F1FF5-0CB8-5244-87C9-8C167EB6734D}"/>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8289E72B-8537-DA46-B51A-1764BAD11007}"/>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19" name="Title 1">
            <a:extLst>
              <a:ext uri="{FF2B5EF4-FFF2-40B4-BE49-F238E27FC236}">
                <a16:creationId xmlns:a16="http://schemas.microsoft.com/office/drawing/2014/main" id="{DCAD90D6-8AB2-DE4E-A1B2-D53B38CD2570}"/>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 name="Content Placeholder 2">
            <a:extLst>
              <a:ext uri="{FF2B5EF4-FFF2-40B4-BE49-F238E27FC236}">
                <a16:creationId xmlns:a16="http://schemas.microsoft.com/office/drawing/2014/main" id="{C161AE6A-17BD-3C43-B24D-A3D22CFBB4AC}"/>
              </a:ext>
            </a:extLst>
          </p:cNvPr>
          <p:cNvSpPr>
            <a:spLocks noGrp="1"/>
          </p:cNvSpPr>
          <p:nvPr>
            <p:ph sz="quarter" idx="18" hasCustomPrompt="1"/>
          </p:nvPr>
        </p:nvSpPr>
        <p:spPr>
          <a:xfrm>
            <a:off x="514372" y="1366988"/>
            <a:ext cx="7345113" cy="4951412"/>
          </a:xfrm>
        </p:spPr>
        <p:txBody>
          <a:bodyPr>
            <a:noAutofit/>
          </a:bodyPr>
          <a:lstStyle>
            <a:lvl1pPr marL="268288" indent="-268288">
              <a:tabLst/>
              <a:defRPr/>
            </a:lvl1pPr>
          </a:lstStyle>
          <a:p>
            <a:pPr lvl="0"/>
            <a:r>
              <a:rPr lang="en-US" dirty="0"/>
              <a:t>Insert content text (headers in bold)</a:t>
            </a:r>
          </a:p>
        </p:txBody>
      </p:sp>
      <p:sp>
        <p:nvSpPr>
          <p:cNvPr id="10" name="Slide Number Placeholder 5">
            <a:extLst>
              <a:ext uri="{FF2B5EF4-FFF2-40B4-BE49-F238E27FC236}">
                <a16:creationId xmlns:a16="http://schemas.microsoft.com/office/drawing/2014/main" id="{A1EFC51B-F0FA-CF4B-AC2A-30474AC390B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61178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tric overview">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E4B9930-CD1C-CA44-8C43-D95C6097D120}"/>
              </a:ext>
            </a:extLst>
          </p:cNvPr>
          <p:cNvSpPr/>
          <p:nvPr userDrawn="1"/>
        </p:nvSpPr>
        <p:spPr>
          <a:xfrm>
            <a:off x="4989841" y="5698067"/>
            <a:ext cx="7202159" cy="1159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15" name="TextBox 14">
            <a:extLst>
              <a:ext uri="{FF2B5EF4-FFF2-40B4-BE49-F238E27FC236}">
                <a16:creationId xmlns:a16="http://schemas.microsoft.com/office/drawing/2014/main" id="{E2A564C0-5D9C-5145-B29A-05DCBD35ED69}"/>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6" name="Text Placeholder 4">
            <a:extLst>
              <a:ext uri="{FF2B5EF4-FFF2-40B4-BE49-F238E27FC236}">
                <a16:creationId xmlns:a16="http://schemas.microsoft.com/office/drawing/2014/main" id="{5F98EE3B-D03A-DD43-A8E2-3C5AB37DAAE8}"/>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17" name="Title 1">
            <a:extLst>
              <a:ext uri="{FF2B5EF4-FFF2-40B4-BE49-F238E27FC236}">
                <a16:creationId xmlns:a16="http://schemas.microsoft.com/office/drawing/2014/main" id="{7A393E49-A939-1E42-9494-C19B9F240D94}"/>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2" name="Rectangle 1">
            <a:extLst>
              <a:ext uri="{FF2B5EF4-FFF2-40B4-BE49-F238E27FC236}">
                <a16:creationId xmlns:a16="http://schemas.microsoft.com/office/drawing/2014/main" id="{AC01FCD5-EE6E-3543-8FD5-9B4F7C1A74C1}"/>
              </a:ext>
            </a:extLst>
          </p:cNvPr>
          <p:cNvSpPr/>
          <p:nvPr userDrawn="1"/>
        </p:nvSpPr>
        <p:spPr>
          <a:xfrm>
            <a:off x="0" y="5505561"/>
            <a:ext cx="4253241" cy="7867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41" name="Text Placeholder 11">
            <a:extLst>
              <a:ext uri="{FF2B5EF4-FFF2-40B4-BE49-F238E27FC236}">
                <a16:creationId xmlns:a16="http://schemas.microsoft.com/office/drawing/2014/main" id="{ECB82676-C1C3-D348-AF83-1EF35EDE361A}"/>
              </a:ext>
            </a:extLst>
          </p:cNvPr>
          <p:cNvSpPr>
            <a:spLocks noGrp="1"/>
          </p:cNvSpPr>
          <p:nvPr>
            <p:ph type="body" sz="quarter" idx="20" hasCustomPrompt="1"/>
          </p:nvPr>
        </p:nvSpPr>
        <p:spPr>
          <a:xfrm>
            <a:off x="2983832" y="5908297"/>
            <a:ext cx="984550" cy="199737"/>
          </a:xfrm>
          <a:prstGeom prst="rect">
            <a:avLst/>
          </a:prstGeom>
          <a:noFill/>
        </p:spPr>
        <p:txBody>
          <a:bodyPr lIns="0" tIns="0" rIns="0" bIns="0" anchor="ctr"/>
          <a:lstStyle>
            <a:lvl1pPr marL="0" indent="0" algn="ctr">
              <a:lnSpc>
                <a:spcPct val="70000"/>
              </a:lnSpc>
              <a:spcBef>
                <a:spcPts val="0"/>
              </a:spcBef>
              <a:buNone/>
              <a:defRPr sz="1800" b="0" i="0">
                <a:solidFill>
                  <a:schemeClr val="bg1"/>
                </a:solidFill>
                <a:latin typeface="Calibri" panose="020F0502020204030204" pitchFamily="34" charset="0"/>
              </a:defRPr>
            </a:lvl1pPr>
          </a:lstStyle>
          <a:p>
            <a:pPr lvl="0"/>
            <a:r>
              <a:rPr lang="en-US" dirty="0"/>
              <a:t>IIIII</a:t>
            </a:r>
          </a:p>
        </p:txBody>
      </p:sp>
      <p:sp>
        <p:nvSpPr>
          <p:cNvPr id="46" name="Text Placeholder 11">
            <a:extLst>
              <a:ext uri="{FF2B5EF4-FFF2-40B4-BE49-F238E27FC236}">
                <a16:creationId xmlns:a16="http://schemas.microsoft.com/office/drawing/2014/main" id="{835C75AB-59F9-834C-8767-A3EB61616D94}"/>
              </a:ext>
            </a:extLst>
          </p:cNvPr>
          <p:cNvSpPr>
            <a:spLocks noGrp="1"/>
          </p:cNvSpPr>
          <p:nvPr>
            <p:ph type="body" sz="quarter" idx="23" hasCustomPrompt="1"/>
          </p:nvPr>
        </p:nvSpPr>
        <p:spPr>
          <a:xfrm>
            <a:off x="3234754" y="5695488"/>
            <a:ext cx="482705" cy="198320"/>
          </a:xfrm>
          <a:prstGeom prst="rect">
            <a:avLst/>
          </a:prstGeom>
          <a:noFill/>
        </p:spPr>
        <p:txBody>
          <a:bodyPr wrap="square" lIns="0" tIns="0" rIns="0" bIns="0" anchor="ctr">
            <a:noAutofit/>
          </a:bodyPr>
          <a:lstStyle>
            <a:lvl1pPr marL="0" indent="0" algn="ctr">
              <a:buNone/>
              <a:defRPr sz="1800" b="1">
                <a:solidFill>
                  <a:schemeClr val="bg1"/>
                </a:solidFill>
              </a:defRPr>
            </a:lvl1pPr>
          </a:lstStyle>
          <a:p>
            <a:pPr lvl="0"/>
            <a:r>
              <a:rPr lang="en-US" dirty="0"/>
              <a:t>#.#</a:t>
            </a:r>
          </a:p>
        </p:txBody>
      </p:sp>
      <p:sp>
        <p:nvSpPr>
          <p:cNvPr id="44" name="Text Placeholder 11">
            <a:extLst>
              <a:ext uri="{FF2B5EF4-FFF2-40B4-BE49-F238E27FC236}">
                <a16:creationId xmlns:a16="http://schemas.microsoft.com/office/drawing/2014/main" id="{430E3A36-E8DA-6C49-9EB1-E22666F652A8}"/>
              </a:ext>
            </a:extLst>
          </p:cNvPr>
          <p:cNvSpPr>
            <a:spLocks noGrp="1"/>
          </p:cNvSpPr>
          <p:nvPr>
            <p:ph type="body" sz="quarter" idx="22" hasCustomPrompt="1"/>
          </p:nvPr>
        </p:nvSpPr>
        <p:spPr>
          <a:xfrm>
            <a:off x="514373" y="5798438"/>
            <a:ext cx="2397600" cy="223200"/>
          </a:xfrm>
          <a:prstGeom prst="rect">
            <a:avLst/>
          </a:prstGeom>
          <a:noFill/>
        </p:spPr>
        <p:txBody>
          <a:bodyPr wrap="square" lIns="0" tIns="0" rIns="90000" bIns="0" anchor="ctr">
            <a:spAutoFit/>
          </a:bodyPr>
          <a:lstStyle>
            <a:lvl1pPr marL="0" indent="0" algn="l">
              <a:lnSpc>
                <a:spcPct val="90000"/>
              </a:lnSpc>
              <a:buNone/>
              <a:defRPr sz="1600" b="1">
                <a:solidFill>
                  <a:schemeClr val="bg1"/>
                </a:solidFill>
              </a:defRPr>
            </a:lvl1pPr>
          </a:lstStyle>
          <a:p>
            <a:pPr lvl="0"/>
            <a:r>
              <a:rPr lang="en-US" dirty="0"/>
              <a:t>metric name</a:t>
            </a:r>
          </a:p>
        </p:txBody>
      </p:sp>
      <p:sp>
        <p:nvSpPr>
          <p:cNvPr id="29" name="Rectangle 28">
            <a:extLst>
              <a:ext uri="{FF2B5EF4-FFF2-40B4-BE49-F238E27FC236}">
                <a16:creationId xmlns:a16="http://schemas.microsoft.com/office/drawing/2014/main" id="{45AD301B-75B6-8D48-80C0-A4199B9A02BF}"/>
              </a:ext>
            </a:extLst>
          </p:cNvPr>
          <p:cNvSpPr/>
          <p:nvPr userDrawn="1"/>
        </p:nvSpPr>
        <p:spPr>
          <a:xfrm>
            <a:off x="2517735" y="859129"/>
            <a:ext cx="1721491" cy="4674369"/>
          </a:xfrm>
          <a:prstGeom prst="rect">
            <a:avLst/>
          </a:prstGeom>
          <a:gradFill>
            <a:gsLst>
              <a:gs pos="10000">
                <a:srgbClr val="AFB9C2">
                  <a:alpha val="1000"/>
                </a:srgbClr>
              </a:gs>
              <a:gs pos="90000">
                <a:srgbClr val="AFB9C2">
                  <a:alpha val="0"/>
                </a:srgbClr>
              </a:gs>
              <a:gs pos="50000">
                <a:srgbClr val="AFB9C2">
                  <a:alpha val="2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3E1BDCF-5BFE-FE49-A911-63130C874BA0}"/>
              </a:ext>
            </a:extLst>
          </p:cNvPr>
          <p:cNvSpPr/>
          <p:nvPr userDrawn="1"/>
        </p:nvSpPr>
        <p:spPr>
          <a:xfrm>
            <a:off x="2515428" y="860920"/>
            <a:ext cx="1715709" cy="4644640"/>
          </a:xfrm>
          <a:prstGeom prst="rect">
            <a:avLst/>
          </a:prstGeom>
          <a:gradFill>
            <a:gsLst>
              <a:gs pos="0">
                <a:schemeClr val="bg2"/>
              </a:gs>
              <a:gs pos="10000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A7677BE5-1E8F-1041-94D8-7FE480E767C2}"/>
              </a:ext>
            </a:extLst>
          </p:cNvPr>
          <p:cNvCxnSpPr>
            <a:cxnSpLocks/>
          </p:cNvCxnSpPr>
          <p:nvPr userDrawn="1"/>
        </p:nvCxnSpPr>
        <p:spPr>
          <a:xfrm>
            <a:off x="4246367" y="1366988"/>
            <a:ext cx="0" cy="4025055"/>
          </a:xfrm>
          <a:prstGeom prst="line">
            <a:avLst/>
          </a:prstGeom>
          <a:ln w="19050">
            <a:solidFill>
              <a:srgbClr val="AFB9C2"/>
            </a:solidFill>
            <a:prstDash val="sysDot"/>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FAF313A3-FEEC-CE41-9CC2-83C432778B2B}"/>
              </a:ext>
            </a:extLst>
          </p:cNvPr>
          <p:cNvSpPr>
            <a:spLocks noGrp="1"/>
          </p:cNvSpPr>
          <p:nvPr>
            <p:ph type="body" sz="quarter" idx="24" hasCustomPrompt="1"/>
          </p:nvPr>
        </p:nvSpPr>
        <p:spPr>
          <a:xfrm>
            <a:off x="3727221" y="5734485"/>
            <a:ext cx="466644" cy="159324"/>
          </a:xfrm>
          <a:prstGeom prst="rect">
            <a:avLst/>
          </a:prstGeom>
          <a:noFill/>
        </p:spPr>
        <p:txBody>
          <a:bodyPr wrap="square" lIns="0" tIns="0" rIns="0" bIns="0" anchor="ctr">
            <a:noAutofit/>
          </a:bodyPr>
          <a:lstStyle>
            <a:lvl1pPr marL="0" indent="0" algn="l">
              <a:buNone/>
              <a:defRPr sz="1200" b="0">
                <a:solidFill>
                  <a:srgbClr val="B2BECD"/>
                </a:solidFill>
              </a:defRPr>
            </a:lvl1pPr>
          </a:lstStyle>
          <a:p>
            <a:pPr lvl="0"/>
            <a:r>
              <a:rPr lang="en-US" dirty="0"/>
              <a:t>+-#.##</a:t>
            </a:r>
          </a:p>
        </p:txBody>
      </p:sp>
      <p:sp>
        <p:nvSpPr>
          <p:cNvPr id="22" name="Rectangle 21">
            <a:extLst>
              <a:ext uri="{FF2B5EF4-FFF2-40B4-BE49-F238E27FC236}">
                <a16:creationId xmlns:a16="http://schemas.microsoft.com/office/drawing/2014/main" id="{BFD34E09-B672-CF47-8451-5270CB616A87}"/>
              </a:ext>
            </a:extLst>
          </p:cNvPr>
          <p:cNvSpPr/>
          <p:nvPr userDrawn="1"/>
        </p:nvSpPr>
        <p:spPr>
          <a:xfrm>
            <a:off x="4255741" y="5505560"/>
            <a:ext cx="7936259" cy="503364"/>
          </a:xfrm>
          <a:prstGeom prst="rect">
            <a:avLst/>
          </a:prstGeom>
          <a:gradFill>
            <a:gsLst>
              <a:gs pos="100000">
                <a:schemeClr val="bg1">
                  <a:alpha val="0"/>
                </a:schemeClr>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3" name="Rectangle 22">
            <a:extLst>
              <a:ext uri="{FF2B5EF4-FFF2-40B4-BE49-F238E27FC236}">
                <a16:creationId xmlns:a16="http://schemas.microsoft.com/office/drawing/2014/main" id="{089B80F2-D674-0E4C-842B-7A30702B1C06}"/>
              </a:ext>
            </a:extLst>
          </p:cNvPr>
          <p:cNvSpPr/>
          <p:nvPr userDrawn="1"/>
        </p:nvSpPr>
        <p:spPr>
          <a:xfrm>
            <a:off x="9343381" y="5238893"/>
            <a:ext cx="2848620" cy="1306286"/>
          </a:xfrm>
          <a:prstGeom prst="rect">
            <a:avLst/>
          </a:prstGeom>
          <a:gradFill>
            <a:gsLst>
              <a:gs pos="100000">
                <a:schemeClr val="bg2"/>
              </a:gs>
              <a:gs pos="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8" name="Content Placeholder 2">
            <a:extLst>
              <a:ext uri="{FF2B5EF4-FFF2-40B4-BE49-F238E27FC236}">
                <a16:creationId xmlns:a16="http://schemas.microsoft.com/office/drawing/2014/main" id="{D3F50C4B-7039-1045-AB59-6FDD08E2573A}"/>
              </a:ext>
            </a:extLst>
          </p:cNvPr>
          <p:cNvSpPr>
            <a:spLocks noGrp="1"/>
          </p:cNvSpPr>
          <p:nvPr>
            <p:ph sz="quarter" idx="18" hasCustomPrompt="1"/>
          </p:nvPr>
        </p:nvSpPr>
        <p:spPr>
          <a:xfrm>
            <a:off x="514372" y="1366988"/>
            <a:ext cx="3354895" cy="3954086"/>
          </a:xfrm>
        </p:spPr>
        <p:txBody>
          <a:bodyPr>
            <a:noAutofit/>
          </a:bodyPr>
          <a:lstStyle>
            <a:lvl1pPr marL="268288" indent="-268288">
              <a:tabLst/>
              <a:defRPr/>
            </a:lvl1pPr>
          </a:lstStyle>
          <a:p>
            <a:pPr lvl="0"/>
            <a:r>
              <a:rPr lang="en-US" dirty="0"/>
              <a:t>Insert content text (headers in bold)</a:t>
            </a:r>
          </a:p>
        </p:txBody>
      </p:sp>
      <p:sp>
        <p:nvSpPr>
          <p:cNvPr id="25" name="Slide Number Placeholder 5">
            <a:extLst>
              <a:ext uri="{FF2B5EF4-FFF2-40B4-BE49-F238E27FC236}">
                <a16:creationId xmlns:a16="http://schemas.microsoft.com/office/drawing/2014/main" id="{C4B0E93E-75EE-6A4B-8272-3D8D30E3A847}"/>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76386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tric overview - Qualitativ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E4B9930-CD1C-CA44-8C43-D95C6097D120}"/>
              </a:ext>
            </a:extLst>
          </p:cNvPr>
          <p:cNvSpPr/>
          <p:nvPr userDrawn="1"/>
        </p:nvSpPr>
        <p:spPr>
          <a:xfrm>
            <a:off x="4989841" y="5698067"/>
            <a:ext cx="7202159" cy="1159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15" name="TextBox 14">
            <a:extLst>
              <a:ext uri="{FF2B5EF4-FFF2-40B4-BE49-F238E27FC236}">
                <a16:creationId xmlns:a16="http://schemas.microsoft.com/office/drawing/2014/main" id="{E2A564C0-5D9C-5145-B29A-05DCBD35ED69}"/>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6" name="Text Placeholder 4">
            <a:extLst>
              <a:ext uri="{FF2B5EF4-FFF2-40B4-BE49-F238E27FC236}">
                <a16:creationId xmlns:a16="http://schemas.microsoft.com/office/drawing/2014/main" id="{5F98EE3B-D03A-DD43-A8E2-3C5AB37DAAE8}"/>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17" name="Title 1">
            <a:extLst>
              <a:ext uri="{FF2B5EF4-FFF2-40B4-BE49-F238E27FC236}">
                <a16:creationId xmlns:a16="http://schemas.microsoft.com/office/drawing/2014/main" id="{7A393E49-A939-1E42-9494-C19B9F240D94}"/>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2" name="Rectangle 1">
            <a:extLst>
              <a:ext uri="{FF2B5EF4-FFF2-40B4-BE49-F238E27FC236}">
                <a16:creationId xmlns:a16="http://schemas.microsoft.com/office/drawing/2014/main" id="{AC01FCD5-EE6E-3543-8FD5-9B4F7C1A74C1}"/>
              </a:ext>
            </a:extLst>
          </p:cNvPr>
          <p:cNvSpPr/>
          <p:nvPr userDrawn="1"/>
        </p:nvSpPr>
        <p:spPr>
          <a:xfrm>
            <a:off x="0" y="5505561"/>
            <a:ext cx="4253241" cy="7867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41" name="Text Placeholder 11">
            <a:extLst>
              <a:ext uri="{FF2B5EF4-FFF2-40B4-BE49-F238E27FC236}">
                <a16:creationId xmlns:a16="http://schemas.microsoft.com/office/drawing/2014/main" id="{ECB82676-C1C3-D348-AF83-1EF35EDE361A}"/>
              </a:ext>
            </a:extLst>
          </p:cNvPr>
          <p:cNvSpPr>
            <a:spLocks noGrp="1"/>
          </p:cNvSpPr>
          <p:nvPr>
            <p:ph type="body" sz="quarter" idx="20" hasCustomPrompt="1"/>
          </p:nvPr>
        </p:nvSpPr>
        <p:spPr>
          <a:xfrm>
            <a:off x="2983832" y="5908297"/>
            <a:ext cx="984550" cy="199737"/>
          </a:xfrm>
          <a:prstGeom prst="rect">
            <a:avLst/>
          </a:prstGeom>
          <a:noFill/>
        </p:spPr>
        <p:txBody>
          <a:bodyPr lIns="0" tIns="0" rIns="0" bIns="0" anchor="ctr"/>
          <a:lstStyle>
            <a:lvl1pPr marL="0" indent="0" algn="ctr">
              <a:lnSpc>
                <a:spcPct val="70000"/>
              </a:lnSpc>
              <a:spcBef>
                <a:spcPts val="0"/>
              </a:spcBef>
              <a:buNone/>
              <a:defRPr sz="1800" b="0" i="0">
                <a:solidFill>
                  <a:schemeClr val="bg1"/>
                </a:solidFill>
                <a:latin typeface="Calibri" panose="020F0502020204030204" pitchFamily="34" charset="0"/>
              </a:defRPr>
            </a:lvl1pPr>
          </a:lstStyle>
          <a:p>
            <a:pPr lvl="0"/>
            <a:r>
              <a:rPr lang="en-US" dirty="0"/>
              <a:t>IIIII</a:t>
            </a:r>
          </a:p>
        </p:txBody>
      </p:sp>
      <p:sp>
        <p:nvSpPr>
          <p:cNvPr id="46" name="Text Placeholder 11">
            <a:extLst>
              <a:ext uri="{FF2B5EF4-FFF2-40B4-BE49-F238E27FC236}">
                <a16:creationId xmlns:a16="http://schemas.microsoft.com/office/drawing/2014/main" id="{835C75AB-59F9-834C-8767-A3EB61616D94}"/>
              </a:ext>
            </a:extLst>
          </p:cNvPr>
          <p:cNvSpPr>
            <a:spLocks noGrp="1"/>
          </p:cNvSpPr>
          <p:nvPr>
            <p:ph type="body" sz="quarter" idx="23" hasCustomPrompt="1"/>
          </p:nvPr>
        </p:nvSpPr>
        <p:spPr>
          <a:xfrm>
            <a:off x="3234754" y="5695488"/>
            <a:ext cx="482705" cy="198320"/>
          </a:xfrm>
          <a:prstGeom prst="rect">
            <a:avLst/>
          </a:prstGeom>
          <a:noFill/>
        </p:spPr>
        <p:txBody>
          <a:bodyPr wrap="square" lIns="0" tIns="0" rIns="0" bIns="0" anchor="ctr">
            <a:noAutofit/>
          </a:bodyPr>
          <a:lstStyle>
            <a:lvl1pPr marL="0" indent="0" algn="ctr">
              <a:buNone/>
              <a:defRPr sz="1800" b="1">
                <a:solidFill>
                  <a:schemeClr val="bg1"/>
                </a:solidFill>
              </a:defRPr>
            </a:lvl1pPr>
          </a:lstStyle>
          <a:p>
            <a:pPr lvl="0"/>
            <a:r>
              <a:rPr lang="en-US" dirty="0"/>
              <a:t>#.#</a:t>
            </a:r>
          </a:p>
        </p:txBody>
      </p:sp>
      <p:sp>
        <p:nvSpPr>
          <p:cNvPr id="44" name="Text Placeholder 11">
            <a:extLst>
              <a:ext uri="{FF2B5EF4-FFF2-40B4-BE49-F238E27FC236}">
                <a16:creationId xmlns:a16="http://schemas.microsoft.com/office/drawing/2014/main" id="{430E3A36-E8DA-6C49-9EB1-E22666F652A8}"/>
              </a:ext>
            </a:extLst>
          </p:cNvPr>
          <p:cNvSpPr>
            <a:spLocks noGrp="1"/>
          </p:cNvSpPr>
          <p:nvPr>
            <p:ph type="body" sz="quarter" idx="22" hasCustomPrompt="1"/>
          </p:nvPr>
        </p:nvSpPr>
        <p:spPr>
          <a:xfrm>
            <a:off x="514373" y="5799858"/>
            <a:ext cx="2397600" cy="223200"/>
          </a:xfrm>
          <a:prstGeom prst="rect">
            <a:avLst/>
          </a:prstGeom>
          <a:noFill/>
        </p:spPr>
        <p:txBody>
          <a:bodyPr vert="horz" wrap="square" lIns="0" tIns="0" rIns="90000" bIns="0" rtlCol="0" anchor="ctr">
            <a:spAutoFit/>
          </a:bodyPr>
          <a:lstStyle>
            <a:lvl1pPr marL="0" indent="0">
              <a:lnSpc>
                <a:spcPct val="90000"/>
              </a:lnSpc>
              <a:buNone/>
              <a:defRPr lang="en-US" b="1" dirty="0">
                <a:solidFill>
                  <a:schemeClr val="bg1"/>
                </a:solidFill>
              </a:defRPr>
            </a:lvl1pPr>
          </a:lstStyle>
          <a:p>
            <a:pPr marL="285750" lvl="0" indent="-285750"/>
            <a:r>
              <a:rPr lang="en-US" dirty="0"/>
              <a:t>metric name</a:t>
            </a:r>
          </a:p>
        </p:txBody>
      </p:sp>
      <p:cxnSp>
        <p:nvCxnSpPr>
          <p:cNvPr id="32" name="Straight Connector 31">
            <a:extLst>
              <a:ext uri="{FF2B5EF4-FFF2-40B4-BE49-F238E27FC236}">
                <a16:creationId xmlns:a16="http://schemas.microsoft.com/office/drawing/2014/main" id="{A7677BE5-1E8F-1041-94D8-7FE480E767C2}"/>
              </a:ext>
            </a:extLst>
          </p:cNvPr>
          <p:cNvCxnSpPr>
            <a:cxnSpLocks/>
          </p:cNvCxnSpPr>
          <p:nvPr userDrawn="1"/>
        </p:nvCxnSpPr>
        <p:spPr>
          <a:xfrm>
            <a:off x="522333" y="1488831"/>
            <a:ext cx="0" cy="3903212"/>
          </a:xfrm>
          <a:prstGeom prst="line">
            <a:avLst/>
          </a:prstGeom>
          <a:ln w="19050">
            <a:solidFill>
              <a:srgbClr val="AFB9C2"/>
            </a:solidFill>
            <a:prstDash val="sysDot"/>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FAF313A3-FEEC-CE41-9CC2-83C432778B2B}"/>
              </a:ext>
            </a:extLst>
          </p:cNvPr>
          <p:cNvSpPr>
            <a:spLocks noGrp="1"/>
          </p:cNvSpPr>
          <p:nvPr>
            <p:ph type="body" sz="quarter" idx="24" hasCustomPrompt="1"/>
          </p:nvPr>
        </p:nvSpPr>
        <p:spPr>
          <a:xfrm>
            <a:off x="3727221" y="5734485"/>
            <a:ext cx="466644" cy="159324"/>
          </a:xfrm>
          <a:prstGeom prst="rect">
            <a:avLst/>
          </a:prstGeom>
          <a:noFill/>
        </p:spPr>
        <p:txBody>
          <a:bodyPr wrap="square" lIns="0" tIns="0" rIns="0" bIns="0" anchor="ctr">
            <a:noAutofit/>
          </a:bodyPr>
          <a:lstStyle>
            <a:lvl1pPr marL="0" indent="0" algn="l">
              <a:buNone/>
              <a:defRPr sz="1200" b="0">
                <a:solidFill>
                  <a:srgbClr val="B2BECD"/>
                </a:solidFill>
              </a:defRPr>
            </a:lvl1pPr>
          </a:lstStyle>
          <a:p>
            <a:pPr lvl="0"/>
            <a:r>
              <a:rPr lang="en-US" dirty="0"/>
              <a:t>+-#.##</a:t>
            </a:r>
          </a:p>
        </p:txBody>
      </p:sp>
      <p:sp>
        <p:nvSpPr>
          <p:cNvPr id="22" name="Rectangle 21">
            <a:extLst>
              <a:ext uri="{FF2B5EF4-FFF2-40B4-BE49-F238E27FC236}">
                <a16:creationId xmlns:a16="http://schemas.microsoft.com/office/drawing/2014/main" id="{BFD34E09-B672-CF47-8451-5270CB616A87}"/>
              </a:ext>
            </a:extLst>
          </p:cNvPr>
          <p:cNvSpPr/>
          <p:nvPr userDrawn="1"/>
        </p:nvSpPr>
        <p:spPr>
          <a:xfrm>
            <a:off x="4255741" y="5505560"/>
            <a:ext cx="7936259" cy="503364"/>
          </a:xfrm>
          <a:prstGeom prst="rect">
            <a:avLst/>
          </a:prstGeom>
          <a:gradFill>
            <a:gsLst>
              <a:gs pos="100000">
                <a:schemeClr val="bg1">
                  <a:alpha val="0"/>
                </a:schemeClr>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3" name="Rectangle 22">
            <a:extLst>
              <a:ext uri="{FF2B5EF4-FFF2-40B4-BE49-F238E27FC236}">
                <a16:creationId xmlns:a16="http://schemas.microsoft.com/office/drawing/2014/main" id="{089B80F2-D674-0E4C-842B-7A30702B1C06}"/>
              </a:ext>
            </a:extLst>
          </p:cNvPr>
          <p:cNvSpPr/>
          <p:nvPr userDrawn="1"/>
        </p:nvSpPr>
        <p:spPr>
          <a:xfrm>
            <a:off x="9343381" y="5238893"/>
            <a:ext cx="2848620" cy="1306286"/>
          </a:xfrm>
          <a:prstGeom prst="rect">
            <a:avLst/>
          </a:prstGeom>
          <a:gradFill>
            <a:gsLst>
              <a:gs pos="100000">
                <a:schemeClr val="bg2"/>
              </a:gs>
              <a:gs pos="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8" name="Content Placeholder 2">
            <a:extLst>
              <a:ext uri="{FF2B5EF4-FFF2-40B4-BE49-F238E27FC236}">
                <a16:creationId xmlns:a16="http://schemas.microsoft.com/office/drawing/2014/main" id="{D3F50C4B-7039-1045-AB59-6FDD08E2573A}"/>
              </a:ext>
            </a:extLst>
          </p:cNvPr>
          <p:cNvSpPr>
            <a:spLocks noGrp="1"/>
          </p:cNvSpPr>
          <p:nvPr>
            <p:ph sz="quarter" idx="18" hasCustomPrompt="1"/>
          </p:nvPr>
        </p:nvSpPr>
        <p:spPr>
          <a:xfrm>
            <a:off x="514372" y="1366988"/>
            <a:ext cx="11231295" cy="3954086"/>
          </a:xfrm>
        </p:spPr>
        <p:txBody>
          <a:bodyPr lIns="180000">
            <a:noAutofit/>
          </a:bodyPr>
          <a:lstStyle>
            <a:lvl1pPr marL="268288" indent="-268288">
              <a:tabLst/>
              <a:defRPr/>
            </a:lvl1pPr>
          </a:lstStyle>
          <a:p>
            <a:pPr lvl="0"/>
            <a:r>
              <a:rPr lang="en-US" dirty="0"/>
              <a:t>Insert content text (headers in bold)</a:t>
            </a:r>
          </a:p>
        </p:txBody>
      </p:sp>
      <p:sp>
        <p:nvSpPr>
          <p:cNvPr id="25" name="Slide Number Placeholder 5">
            <a:extLst>
              <a:ext uri="{FF2B5EF4-FFF2-40B4-BE49-F238E27FC236}">
                <a16:creationId xmlns:a16="http://schemas.microsoft.com/office/drawing/2014/main" id="{7F9FF7DA-17F8-2241-8F5E-D615FB44FF62}"/>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1137528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page general">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F570A5C-1465-F949-AFD7-E381D9043BB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2749"/>
            <a:ext cx="12192000" cy="6868700"/>
          </a:xfrm>
          <a:prstGeom prst="rect">
            <a:avLst/>
          </a:prstGeom>
        </p:spPr>
      </p:pic>
      <p:pic>
        <p:nvPicPr>
          <p:cNvPr id="4" name="Picture 3">
            <a:extLst>
              <a:ext uri="{FF2B5EF4-FFF2-40B4-BE49-F238E27FC236}">
                <a16:creationId xmlns:a16="http://schemas.microsoft.com/office/drawing/2014/main" id="{90565017-894C-E344-A8B5-B1F451E1E1C8}"/>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277200"/>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35" name="Text Placeholder 2">
            <a:extLst>
              <a:ext uri="{FF2B5EF4-FFF2-40B4-BE49-F238E27FC236}">
                <a16:creationId xmlns:a16="http://schemas.microsoft.com/office/drawing/2014/main" id="{EA732E99-E093-BA43-9D65-ED4C138D063D}"/>
              </a:ext>
            </a:extLst>
          </p:cNvPr>
          <p:cNvSpPr txBox="1">
            <a:spLocks/>
          </p:cNvSpPr>
          <p:nvPr userDrawn="1"/>
        </p:nvSpPr>
        <p:spPr>
          <a:xfrm>
            <a:off x="1869429" y="1504098"/>
            <a:ext cx="2881289" cy="216792"/>
          </a:xfrm>
          <a:prstGeom prst="rect">
            <a:avLst/>
          </a:prstGeom>
        </p:spPr>
        <p:txBody>
          <a:bodyPr wrap="square" tIns="0" bIns="0" anchor="t">
            <a:noAutofit/>
          </a:bodyPr>
          <a:lstStyle>
            <a:defPPr>
              <a:defRPr lang="en-US"/>
            </a:defPPr>
            <a:lvl1pPr marL="228600" lvl="0" indent="-228600">
              <a:lnSpc>
                <a:spcPct val="80000"/>
              </a:lnSpc>
              <a:spcBef>
                <a:spcPts val="1000"/>
              </a:spcBef>
              <a:buFont typeface="Arial"/>
              <a:buNone/>
              <a:defRPr sz="2000" b="0">
                <a:solidFill>
                  <a:srgbClr val="AFB9C2"/>
                </a:solidFill>
                <a:ea typeface="TheSans B6 SemiBold" charset="0"/>
                <a:cs typeface="TheSans B6 SemiBold"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lvl="0" algn="l"/>
            <a:r>
              <a:rPr lang="en-US" sz="2400" b="1" i="0" dirty="0">
                <a:solidFill>
                  <a:schemeClr val="bg1"/>
                </a:solidFill>
                <a:latin typeface="Calibri" panose="020F0502020204030204" pitchFamily="34" charset="0"/>
                <a:cs typeface="Calibri" panose="020F0502020204030204" pitchFamily="34" charset="0"/>
              </a:rPr>
              <a:t>Presented </a:t>
            </a:r>
            <a:r>
              <a:rPr lang="en-US" sz="2400" b="0" i="0" dirty="0">
                <a:solidFill>
                  <a:schemeClr val="bg1"/>
                </a:solidFill>
                <a:latin typeface="Calibri Light" panose="020F0302020204030204" pitchFamily="34" charset="0"/>
                <a:cs typeface="Calibri Light" panose="020F0302020204030204" pitchFamily="34" charset="0"/>
              </a:rPr>
              <a:t>by</a:t>
            </a:r>
            <a:endParaRPr lang="en-US" sz="2400" b="1" i="0" dirty="0">
              <a:solidFill>
                <a:schemeClr val="bg1"/>
              </a:solidFill>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7A240597-FB20-6A42-8EA6-4B770828805B}"/>
              </a:ext>
            </a:extLst>
          </p:cNvPr>
          <p:cNvSpPr/>
          <p:nvPr userDrawn="1"/>
        </p:nvSpPr>
        <p:spPr>
          <a:xfrm>
            <a:off x="6096000" y="853201"/>
            <a:ext cx="6095999" cy="6012750"/>
          </a:xfrm>
          <a:prstGeom prst="rect">
            <a:avLst/>
          </a:prstGeom>
          <a:gradFill>
            <a:gsLst>
              <a:gs pos="0">
                <a:srgbClr val="DFC101"/>
              </a:gs>
              <a:gs pos="30000">
                <a:schemeClr val="accent2">
                  <a:alpha val="85000"/>
                </a:schemeClr>
              </a:gs>
              <a:gs pos="100000">
                <a:schemeClr val="accent2">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cxnSp>
        <p:nvCxnSpPr>
          <p:cNvPr id="5" name="Straight Connector 4">
            <a:extLst>
              <a:ext uri="{FF2B5EF4-FFF2-40B4-BE49-F238E27FC236}">
                <a16:creationId xmlns:a16="http://schemas.microsoft.com/office/drawing/2014/main" id="{0F12D71D-5C15-3F47-9ACB-1C4A8CF8A4B8}"/>
              </a:ext>
            </a:extLst>
          </p:cNvPr>
          <p:cNvCxnSpPr/>
          <p:nvPr userDrawn="1"/>
        </p:nvCxnSpPr>
        <p:spPr>
          <a:xfrm>
            <a:off x="6096000" y="853201"/>
            <a:ext cx="0" cy="4067142"/>
          </a:xfrm>
          <a:prstGeom prst="line">
            <a:avLst/>
          </a:prstGeom>
          <a:ln w="15875">
            <a:gradFill>
              <a:gsLst>
                <a:gs pos="19000">
                  <a:schemeClr val="accent2"/>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2780D622-8466-B04C-8DFD-B730E797EA3F}"/>
              </a:ext>
            </a:extLst>
          </p:cNvPr>
          <p:cNvSpPr>
            <a:spLocks noGrp="1"/>
          </p:cNvSpPr>
          <p:nvPr>
            <p:ph type="body" sz="quarter" idx="32" hasCustomPrompt="1"/>
          </p:nvPr>
        </p:nvSpPr>
        <p:spPr>
          <a:xfrm>
            <a:off x="1935666" y="219527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45" name="Text Placeholder 7">
            <a:extLst>
              <a:ext uri="{FF2B5EF4-FFF2-40B4-BE49-F238E27FC236}">
                <a16:creationId xmlns:a16="http://schemas.microsoft.com/office/drawing/2014/main" id="{56FEDB43-2B74-1B40-B33C-A25AAD8DD999}"/>
              </a:ext>
            </a:extLst>
          </p:cNvPr>
          <p:cNvSpPr>
            <a:spLocks noGrp="1"/>
          </p:cNvSpPr>
          <p:nvPr>
            <p:ph type="body" sz="quarter" idx="34" hasCustomPrompt="1"/>
          </p:nvPr>
        </p:nvSpPr>
        <p:spPr>
          <a:xfrm>
            <a:off x="1935666" y="380880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47" name="Text Placeholder 10">
            <a:extLst>
              <a:ext uri="{FF2B5EF4-FFF2-40B4-BE49-F238E27FC236}">
                <a16:creationId xmlns:a16="http://schemas.microsoft.com/office/drawing/2014/main" id="{18E3A589-B95B-D14B-8B35-827248735BAF}"/>
              </a:ext>
            </a:extLst>
          </p:cNvPr>
          <p:cNvSpPr>
            <a:spLocks noGrp="1"/>
          </p:cNvSpPr>
          <p:nvPr>
            <p:ph type="body" sz="quarter" idx="35" hasCustomPrompt="1"/>
          </p:nvPr>
        </p:nvSpPr>
        <p:spPr>
          <a:xfrm>
            <a:off x="1935666" y="40788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Title</a:t>
            </a:r>
          </a:p>
        </p:txBody>
      </p:sp>
      <p:sp>
        <p:nvSpPr>
          <p:cNvPr id="48" name="Text Placeholder 10">
            <a:extLst>
              <a:ext uri="{FF2B5EF4-FFF2-40B4-BE49-F238E27FC236}">
                <a16:creationId xmlns:a16="http://schemas.microsoft.com/office/drawing/2014/main" id="{8FBC5404-48F5-3F4D-9830-C71054E22120}"/>
              </a:ext>
            </a:extLst>
          </p:cNvPr>
          <p:cNvSpPr>
            <a:spLocks noGrp="1"/>
          </p:cNvSpPr>
          <p:nvPr>
            <p:ph type="body" sz="quarter" idx="36" hasCustomPrompt="1"/>
          </p:nvPr>
        </p:nvSpPr>
        <p:spPr>
          <a:xfrm>
            <a:off x="1935666" y="2663507"/>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9" name="Text Placeholder 7">
            <a:extLst>
              <a:ext uri="{FF2B5EF4-FFF2-40B4-BE49-F238E27FC236}">
                <a16:creationId xmlns:a16="http://schemas.microsoft.com/office/drawing/2014/main" id="{2B2F3057-76A4-6B43-818A-38CCFBF40B34}"/>
              </a:ext>
            </a:extLst>
          </p:cNvPr>
          <p:cNvSpPr>
            <a:spLocks noGrp="1"/>
          </p:cNvSpPr>
          <p:nvPr>
            <p:ph type="body" sz="quarter" idx="37" hasCustomPrompt="1"/>
          </p:nvPr>
        </p:nvSpPr>
        <p:spPr>
          <a:xfrm>
            <a:off x="1935666" y="3000701"/>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50" name="Text Placeholder 10">
            <a:extLst>
              <a:ext uri="{FF2B5EF4-FFF2-40B4-BE49-F238E27FC236}">
                <a16:creationId xmlns:a16="http://schemas.microsoft.com/office/drawing/2014/main" id="{6F444726-1D68-A94E-B387-A55930D429BD}"/>
              </a:ext>
            </a:extLst>
          </p:cNvPr>
          <p:cNvSpPr>
            <a:spLocks noGrp="1"/>
          </p:cNvSpPr>
          <p:nvPr>
            <p:ph type="body" sz="quarter" idx="38" hasCustomPrompt="1"/>
          </p:nvPr>
        </p:nvSpPr>
        <p:spPr>
          <a:xfrm>
            <a:off x="1935666" y="3468938"/>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53" name="Text Placeholder 7">
            <a:extLst>
              <a:ext uri="{FF2B5EF4-FFF2-40B4-BE49-F238E27FC236}">
                <a16:creationId xmlns:a16="http://schemas.microsoft.com/office/drawing/2014/main" id="{013CFE9D-2F23-0946-B34E-FF8D67DEBB02}"/>
              </a:ext>
            </a:extLst>
          </p:cNvPr>
          <p:cNvSpPr>
            <a:spLocks noGrp="1"/>
          </p:cNvSpPr>
          <p:nvPr>
            <p:ph type="body" sz="quarter" idx="39" hasCustomPrompt="1"/>
          </p:nvPr>
        </p:nvSpPr>
        <p:spPr>
          <a:xfrm>
            <a:off x="1935666" y="461520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56" name="Text Placeholder 10">
            <a:extLst>
              <a:ext uri="{FF2B5EF4-FFF2-40B4-BE49-F238E27FC236}">
                <a16:creationId xmlns:a16="http://schemas.microsoft.com/office/drawing/2014/main" id="{CAEE56BA-F636-814A-A890-4BBAAE750F46}"/>
              </a:ext>
            </a:extLst>
          </p:cNvPr>
          <p:cNvSpPr>
            <a:spLocks noGrp="1"/>
          </p:cNvSpPr>
          <p:nvPr>
            <p:ph type="body" sz="quarter" idx="40" hasCustomPrompt="1"/>
          </p:nvPr>
        </p:nvSpPr>
        <p:spPr>
          <a:xfrm>
            <a:off x="1935666" y="48852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Title</a:t>
            </a:r>
          </a:p>
        </p:txBody>
      </p:sp>
      <p:sp>
        <p:nvSpPr>
          <p:cNvPr id="57" name="Text Placeholder 7">
            <a:extLst>
              <a:ext uri="{FF2B5EF4-FFF2-40B4-BE49-F238E27FC236}">
                <a16:creationId xmlns:a16="http://schemas.microsoft.com/office/drawing/2014/main" id="{9813E48C-419C-714D-8526-2AA43F81E71B}"/>
              </a:ext>
            </a:extLst>
          </p:cNvPr>
          <p:cNvSpPr>
            <a:spLocks noGrp="1"/>
          </p:cNvSpPr>
          <p:nvPr>
            <p:ph type="body" sz="quarter" idx="41" hasCustomPrompt="1"/>
          </p:nvPr>
        </p:nvSpPr>
        <p:spPr>
          <a:xfrm>
            <a:off x="1935666" y="542160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58" name="Text Placeholder 10">
            <a:extLst>
              <a:ext uri="{FF2B5EF4-FFF2-40B4-BE49-F238E27FC236}">
                <a16:creationId xmlns:a16="http://schemas.microsoft.com/office/drawing/2014/main" id="{4D4FD237-047E-9B4E-8E24-7614DA39C6D7}"/>
              </a:ext>
            </a:extLst>
          </p:cNvPr>
          <p:cNvSpPr>
            <a:spLocks noGrp="1"/>
          </p:cNvSpPr>
          <p:nvPr>
            <p:ph type="body" sz="quarter" idx="42" hasCustomPrompt="1"/>
          </p:nvPr>
        </p:nvSpPr>
        <p:spPr>
          <a:xfrm>
            <a:off x="1935666" y="56916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Title</a:t>
            </a:r>
          </a:p>
        </p:txBody>
      </p:sp>
      <p:sp>
        <p:nvSpPr>
          <p:cNvPr id="6" name="Text Placeholder 5">
            <a:extLst>
              <a:ext uri="{FF2B5EF4-FFF2-40B4-BE49-F238E27FC236}">
                <a16:creationId xmlns:a16="http://schemas.microsoft.com/office/drawing/2014/main" id="{95D1CEA7-9339-3848-B2B0-9A6116B9924B}"/>
              </a:ext>
            </a:extLst>
          </p:cNvPr>
          <p:cNvSpPr>
            <a:spLocks noGrp="1"/>
          </p:cNvSpPr>
          <p:nvPr>
            <p:ph type="body" sz="quarter" idx="43" hasCustomPrompt="1"/>
          </p:nvPr>
        </p:nvSpPr>
        <p:spPr>
          <a:xfrm>
            <a:off x="1935665" y="2464345"/>
            <a:ext cx="3691928" cy="201426"/>
          </a:xfrm>
        </p:spPr>
        <p:txBody>
          <a:bodyPr vert="horz" wrap="none" lIns="0" tIns="0" rIns="0" bIns="0" rtlCol="0">
            <a:noAutofit/>
          </a:bodyPr>
          <a:lstStyle>
            <a:lvl1pPr marL="0" indent="0">
              <a:buNone/>
              <a:defRPr lang="en-US" sz="1400" dirty="0">
                <a:solidFill>
                  <a:srgbClr val="B3BECD"/>
                </a:solidFill>
              </a:defRPr>
            </a:lvl1pPr>
          </a:lstStyle>
          <a:p>
            <a:pPr marL="285750" lvl="0" indent="-285750"/>
            <a:r>
              <a:rPr lang="en-US" dirty="0"/>
              <a:t>Title</a:t>
            </a:r>
          </a:p>
        </p:txBody>
      </p:sp>
      <p:sp>
        <p:nvSpPr>
          <p:cNvPr id="39" name="Text Placeholder 5">
            <a:extLst>
              <a:ext uri="{FF2B5EF4-FFF2-40B4-BE49-F238E27FC236}">
                <a16:creationId xmlns:a16="http://schemas.microsoft.com/office/drawing/2014/main" id="{6C3551FB-2F8C-B345-A30C-01137E5F3115}"/>
              </a:ext>
            </a:extLst>
          </p:cNvPr>
          <p:cNvSpPr>
            <a:spLocks noGrp="1"/>
          </p:cNvSpPr>
          <p:nvPr>
            <p:ph type="body" sz="quarter" idx="44" hasCustomPrompt="1"/>
          </p:nvPr>
        </p:nvSpPr>
        <p:spPr>
          <a:xfrm>
            <a:off x="1935665" y="3265605"/>
            <a:ext cx="3691928" cy="201426"/>
          </a:xfrm>
        </p:spPr>
        <p:txBody>
          <a:bodyPr vert="horz" wrap="none" lIns="0" tIns="0" rIns="0" bIns="0" rtlCol="0">
            <a:noAutofit/>
          </a:bodyPr>
          <a:lstStyle>
            <a:lvl1pPr marL="0" indent="0">
              <a:buNone/>
              <a:defRPr lang="en-US" sz="1400" dirty="0">
                <a:solidFill>
                  <a:srgbClr val="B3BECD"/>
                </a:solidFill>
              </a:defRPr>
            </a:lvl1pPr>
          </a:lstStyle>
          <a:p>
            <a:pPr marL="285750" lvl="0" indent="-285750"/>
            <a:r>
              <a:rPr lang="en-US" dirty="0"/>
              <a:t>Title</a:t>
            </a:r>
          </a:p>
        </p:txBody>
      </p:sp>
      <p:sp>
        <p:nvSpPr>
          <p:cNvPr id="40" name="Text Placeholder 10">
            <a:extLst>
              <a:ext uri="{FF2B5EF4-FFF2-40B4-BE49-F238E27FC236}">
                <a16:creationId xmlns:a16="http://schemas.microsoft.com/office/drawing/2014/main" id="{AAEDB36D-8075-864A-96B7-0874A127938B}"/>
              </a:ext>
            </a:extLst>
          </p:cNvPr>
          <p:cNvSpPr>
            <a:spLocks noGrp="1"/>
          </p:cNvSpPr>
          <p:nvPr>
            <p:ph type="body" sz="quarter" idx="45" hasCustomPrompt="1"/>
          </p:nvPr>
        </p:nvSpPr>
        <p:spPr>
          <a:xfrm>
            <a:off x="1935666" y="42768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1" name="Text Placeholder 10">
            <a:extLst>
              <a:ext uri="{FF2B5EF4-FFF2-40B4-BE49-F238E27FC236}">
                <a16:creationId xmlns:a16="http://schemas.microsoft.com/office/drawing/2014/main" id="{EB7E0FE4-1626-7944-B91A-5691F585869E}"/>
              </a:ext>
            </a:extLst>
          </p:cNvPr>
          <p:cNvSpPr>
            <a:spLocks noGrp="1"/>
          </p:cNvSpPr>
          <p:nvPr>
            <p:ph type="body" sz="quarter" idx="46" hasCustomPrompt="1"/>
          </p:nvPr>
        </p:nvSpPr>
        <p:spPr>
          <a:xfrm>
            <a:off x="1935666" y="50832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2" name="Text Placeholder 10">
            <a:extLst>
              <a:ext uri="{FF2B5EF4-FFF2-40B4-BE49-F238E27FC236}">
                <a16:creationId xmlns:a16="http://schemas.microsoft.com/office/drawing/2014/main" id="{14A15AB8-FF15-5A48-948F-7B9B55B0F0DE}"/>
              </a:ext>
            </a:extLst>
          </p:cNvPr>
          <p:cNvSpPr>
            <a:spLocks noGrp="1"/>
          </p:cNvSpPr>
          <p:nvPr>
            <p:ph type="body" sz="quarter" idx="47" hasCustomPrompt="1"/>
          </p:nvPr>
        </p:nvSpPr>
        <p:spPr>
          <a:xfrm>
            <a:off x="1935666" y="58896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3" name="Slide Number Placeholder 5">
            <a:extLst>
              <a:ext uri="{FF2B5EF4-FFF2-40B4-BE49-F238E27FC236}">
                <a16:creationId xmlns:a16="http://schemas.microsoft.com/office/drawing/2014/main" id="{B688E3D0-C02A-B94C-A130-548294B8EE4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chemeClr val="bg1"/>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3021480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 cover Default">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B226EB-715A-5F46-819A-D97E866136EF}"/>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 y="0"/>
            <a:ext cx="12192001" cy="6868901"/>
          </a:xfrm>
          <a:prstGeom prst="rect">
            <a:avLst/>
          </a:prstGeom>
        </p:spPr>
      </p:pic>
      <p:pic>
        <p:nvPicPr>
          <p:cNvPr id="3" name="Picture 2">
            <a:extLst>
              <a:ext uri="{FF2B5EF4-FFF2-40B4-BE49-F238E27FC236}">
                <a16:creationId xmlns:a16="http://schemas.microsoft.com/office/drawing/2014/main" id="{6F796445-AFA9-D44D-80A5-7B00312D6B1E}"/>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26623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Five levels – Maintainability">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1389AAB-7EAB-2BCE-EF27-38E7BCB93625}"/>
              </a:ext>
            </a:extLst>
          </p:cNvPr>
          <p:cNvSpPr/>
          <p:nvPr userDrawn="1"/>
        </p:nvSpPr>
        <p:spPr>
          <a:xfrm>
            <a:off x="540685" y="2101058"/>
            <a:ext cx="11068220" cy="776335"/>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46" name="Rectangle 45">
            <a:extLst>
              <a:ext uri="{FF2B5EF4-FFF2-40B4-BE49-F238E27FC236}">
                <a16:creationId xmlns:a16="http://schemas.microsoft.com/office/drawing/2014/main" id="{5BF13346-4B42-9F09-0053-A9BED105047A}"/>
              </a:ext>
            </a:extLst>
          </p:cNvPr>
          <p:cNvSpPr/>
          <p:nvPr userDrawn="1"/>
        </p:nvSpPr>
        <p:spPr>
          <a:xfrm>
            <a:off x="525694" y="2026652"/>
            <a:ext cx="11098199" cy="853915"/>
          </a:xfrm>
          <a:prstGeom prst="rect">
            <a:avLst/>
          </a:prstGeom>
          <a:gradFill>
            <a:gsLst>
              <a:gs pos="90000">
                <a:srgbClr val="F7F9FC">
                  <a:alpha val="0"/>
                </a:srgbClr>
              </a:gs>
              <a:gs pos="11000">
                <a:schemeClr val="bg2">
                  <a:alpha val="0"/>
                </a:schemeClr>
              </a:gs>
              <a:gs pos="3000">
                <a:schemeClr val="bg2"/>
              </a:gs>
              <a:gs pos="97000">
                <a:schemeClr val="bg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cxnSp>
        <p:nvCxnSpPr>
          <p:cNvPr id="47" name="Straight Connector 46">
            <a:extLst>
              <a:ext uri="{FF2B5EF4-FFF2-40B4-BE49-F238E27FC236}">
                <a16:creationId xmlns:a16="http://schemas.microsoft.com/office/drawing/2014/main" id="{81C024B4-A888-6074-86D4-D86B016E0171}"/>
              </a:ext>
            </a:extLst>
          </p:cNvPr>
          <p:cNvCxnSpPr>
            <a:cxnSpLocks/>
          </p:cNvCxnSpPr>
          <p:nvPr userDrawn="1"/>
        </p:nvCxnSpPr>
        <p:spPr>
          <a:xfrm>
            <a:off x="540689" y="2877393"/>
            <a:ext cx="11068215" cy="0"/>
          </a:xfrm>
          <a:prstGeom prst="line">
            <a:avLst/>
          </a:prstGeom>
          <a:ln w="19050" cmpd="sng">
            <a:solidFill>
              <a:srgbClr val="C4CCD6"/>
            </a:solidFill>
            <a:prstDash val="sysDot"/>
          </a:ln>
        </p:spPr>
        <p:style>
          <a:lnRef idx="2">
            <a:schemeClr val="accent1"/>
          </a:lnRef>
          <a:fillRef idx="0">
            <a:schemeClr val="accent1"/>
          </a:fillRef>
          <a:effectRef idx="1">
            <a:schemeClr val="accent1"/>
          </a:effectRef>
          <a:fontRef idx="minor">
            <a:schemeClr val="tx1"/>
          </a:fontRef>
        </p:style>
      </p:cxn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5" name="TextBox 24">
            <a:extLst>
              <a:ext uri="{FF2B5EF4-FFF2-40B4-BE49-F238E27FC236}">
                <a16:creationId xmlns:a16="http://schemas.microsoft.com/office/drawing/2014/main" id="{DDD864A3-F6DC-434B-B5BE-5F14C8CEA463}"/>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a:solidFill>
                  <a:srgbClr val="B2BECD"/>
                </a:solidFill>
                <a:latin typeface="+mn-lt"/>
              </a:rPr>
              <a:t>//</a:t>
            </a:r>
          </a:p>
        </p:txBody>
      </p:sp>
      <p:sp>
        <p:nvSpPr>
          <p:cNvPr id="26" name="Text Placeholder 4">
            <a:extLst>
              <a:ext uri="{FF2B5EF4-FFF2-40B4-BE49-F238E27FC236}">
                <a16:creationId xmlns:a16="http://schemas.microsoft.com/office/drawing/2014/main" id="{CC299468-581B-CC41-8897-C7E1583185E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a:t>INSERT PRESENTATION SECTION</a:t>
            </a:r>
          </a:p>
        </p:txBody>
      </p:sp>
      <p:sp>
        <p:nvSpPr>
          <p:cNvPr id="27" name="Title 1">
            <a:extLst>
              <a:ext uri="{FF2B5EF4-FFF2-40B4-BE49-F238E27FC236}">
                <a16:creationId xmlns:a16="http://schemas.microsoft.com/office/drawing/2014/main" id="{8A8B0682-F79C-014E-BF74-DADFA39ECD0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a:t>Insert key slide message</a:t>
            </a:r>
          </a:p>
        </p:txBody>
      </p:sp>
      <p:sp>
        <p:nvSpPr>
          <p:cNvPr id="17" name="Footer Placeholder 5">
            <a:extLst>
              <a:ext uri="{FF2B5EF4-FFF2-40B4-BE49-F238E27FC236}">
                <a16:creationId xmlns:a16="http://schemas.microsoft.com/office/drawing/2014/main" id="{64DEC668-5250-1B4C-B969-8FC04E1B68D3}"/>
              </a:ext>
            </a:extLst>
          </p:cNvPr>
          <p:cNvSpPr>
            <a:spLocks noGrp="1"/>
          </p:cNvSpPr>
          <p:nvPr>
            <p:ph type="ftr" sz="quarter" idx="3"/>
          </p:nvPr>
        </p:nvSpPr>
        <p:spPr>
          <a:xfrm>
            <a:off x="2669790" y="6549140"/>
            <a:ext cx="804066"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defRPr lang="en-US" sz="1000" b="1" spc="10" dirty="0">
                <a:solidFill>
                  <a:srgbClr val="B2BECD"/>
                </a:solidFill>
              </a:defRPr>
            </a:lvl1pPr>
          </a:lstStyle>
          <a:p>
            <a:r>
              <a:rPr lang="en-US"/>
              <a:t>Confidential</a:t>
            </a:r>
          </a:p>
        </p:txBody>
      </p:sp>
      <p:sp>
        <p:nvSpPr>
          <p:cNvPr id="13" name="Content Placeholder 2">
            <a:extLst>
              <a:ext uri="{FF2B5EF4-FFF2-40B4-BE49-F238E27FC236}">
                <a16:creationId xmlns:a16="http://schemas.microsoft.com/office/drawing/2014/main" id="{F750EC08-DA20-234C-8634-75139A014432}"/>
              </a:ext>
            </a:extLst>
          </p:cNvPr>
          <p:cNvSpPr>
            <a:spLocks noGrp="1"/>
          </p:cNvSpPr>
          <p:nvPr>
            <p:ph sz="quarter" idx="13" hasCustomPrompt="1"/>
          </p:nvPr>
        </p:nvSpPr>
        <p:spPr>
          <a:xfrm>
            <a:off x="514800" y="3013020"/>
            <a:ext cx="7135680" cy="3304980"/>
          </a:xfrm>
        </p:spPr>
        <p:txBody>
          <a:bodyPr>
            <a:noAutofit/>
          </a:bodyPr>
          <a:lstStyle>
            <a:lvl1pPr marL="285750" indent="-285750">
              <a:buFont typeface="Wingdings" pitchFamily="2" charset="2"/>
              <a:buChar char="§"/>
              <a:tabLst/>
              <a:defRPr/>
            </a:lvl1pPr>
          </a:lstStyle>
          <a:p>
            <a:pPr lvl="0"/>
            <a:r>
              <a:rPr lang="en-US"/>
              <a:t>Insert content text (headers in bold)</a:t>
            </a:r>
          </a:p>
        </p:txBody>
      </p:sp>
      <p:sp>
        <p:nvSpPr>
          <p:cNvPr id="9" name="Rectangle 8">
            <a:extLst>
              <a:ext uri="{FF2B5EF4-FFF2-40B4-BE49-F238E27FC236}">
                <a16:creationId xmlns:a16="http://schemas.microsoft.com/office/drawing/2014/main" id="{92119D16-1B43-83B4-AAC8-3F62CE8DD7EA}"/>
              </a:ext>
            </a:extLst>
          </p:cNvPr>
          <p:cNvSpPr/>
          <p:nvPr userDrawn="1"/>
        </p:nvSpPr>
        <p:spPr bwMode="auto">
          <a:xfrm rot="5400000">
            <a:off x="1548588" y="957613"/>
            <a:ext cx="195321" cy="2211125"/>
          </a:xfrm>
          <a:prstGeom prst="rect">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10" name="Rectangle 9">
            <a:extLst>
              <a:ext uri="{FF2B5EF4-FFF2-40B4-BE49-F238E27FC236}">
                <a16:creationId xmlns:a16="http://schemas.microsoft.com/office/drawing/2014/main" id="{E427916A-C3C6-004B-AECE-7FDC1C99337B}"/>
              </a:ext>
            </a:extLst>
          </p:cNvPr>
          <p:cNvSpPr/>
          <p:nvPr userDrawn="1"/>
        </p:nvSpPr>
        <p:spPr bwMode="auto">
          <a:xfrm rot="5400000">
            <a:off x="3758269" y="959055"/>
            <a:ext cx="195321" cy="2208241"/>
          </a:xfrm>
          <a:prstGeom prst="rect">
            <a:avLst/>
          </a:prstGeom>
          <a:solidFill>
            <a:srgbClr val="DAE2EB"/>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sp>
        <p:nvSpPr>
          <p:cNvPr id="11" name="Rectangle 10">
            <a:extLst>
              <a:ext uri="{FF2B5EF4-FFF2-40B4-BE49-F238E27FC236}">
                <a16:creationId xmlns:a16="http://schemas.microsoft.com/office/drawing/2014/main" id="{68B1625B-745E-62D9-BD2A-55957EA061A3}"/>
              </a:ext>
            </a:extLst>
          </p:cNvPr>
          <p:cNvSpPr/>
          <p:nvPr userDrawn="1"/>
        </p:nvSpPr>
        <p:spPr bwMode="auto">
          <a:xfrm rot="5400000">
            <a:off x="8182546" y="951652"/>
            <a:ext cx="195321" cy="2223047"/>
          </a:xfrm>
          <a:prstGeom prst="rect">
            <a:avLst/>
          </a:prstGeom>
          <a:solidFill>
            <a:srgbClr val="697C8E"/>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12" name="Rectangle 11">
            <a:extLst>
              <a:ext uri="{FF2B5EF4-FFF2-40B4-BE49-F238E27FC236}">
                <a16:creationId xmlns:a16="http://schemas.microsoft.com/office/drawing/2014/main" id="{3FFA4D38-4E21-D4C5-440B-8F86DC2718F7}"/>
              </a:ext>
            </a:extLst>
          </p:cNvPr>
          <p:cNvSpPr/>
          <p:nvPr userDrawn="1"/>
        </p:nvSpPr>
        <p:spPr bwMode="auto">
          <a:xfrm rot="5400000">
            <a:off x="10398054" y="959190"/>
            <a:ext cx="195321" cy="2207971"/>
          </a:xfrm>
          <a:prstGeom prst="rect">
            <a:avLst/>
          </a:prstGeom>
          <a:solidFill>
            <a:schemeClr val="accent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16" name="Rectangle 15">
            <a:extLst>
              <a:ext uri="{FF2B5EF4-FFF2-40B4-BE49-F238E27FC236}">
                <a16:creationId xmlns:a16="http://schemas.microsoft.com/office/drawing/2014/main" id="{867F30B0-F038-9819-805C-8B583196DFC5}"/>
              </a:ext>
            </a:extLst>
          </p:cNvPr>
          <p:cNvSpPr/>
          <p:nvPr userDrawn="1"/>
        </p:nvSpPr>
        <p:spPr bwMode="auto">
          <a:xfrm rot="5400000">
            <a:off x="5966706" y="958857"/>
            <a:ext cx="195321" cy="2208636"/>
          </a:xfrm>
          <a:prstGeom prst="rect">
            <a:avLst/>
          </a:prstGeom>
          <a:solidFill>
            <a:srgbClr val="B3BECD"/>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grpSp>
        <p:nvGrpSpPr>
          <p:cNvPr id="23" name="Group 22">
            <a:extLst>
              <a:ext uri="{FF2B5EF4-FFF2-40B4-BE49-F238E27FC236}">
                <a16:creationId xmlns:a16="http://schemas.microsoft.com/office/drawing/2014/main" id="{019642B4-94D7-E002-5F8F-4B21E3C2B65C}"/>
              </a:ext>
            </a:extLst>
          </p:cNvPr>
          <p:cNvGrpSpPr/>
          <p:nvPr userDrawn="1"/>
        </p:nvGrpSpPr>
        <p:grpSpPr>
          <a:xfrm>
            <a:off x="11006327" y="810077"/>
            <a:ext cx="594110" cy="850933"/>
            <a:chOff x="10569980" y="810077"/>
            <a:chExt cx="594110" cy="850933"/>
          </a:xfrm>
        </p:grpSpPr>
        <p:sp>
          <p:nvSpPr>
            <p:cNvPr id="24" name="Oval 23">
              <a:extLst>
                <a:ext uri="{FF2B5EF4-FFF2-40B4-BE49-F238E27FC236}">
                  <a16:creationId xmlns:a16="http://schemas.microsoft.com/office/drawing/2014/main" id="{B4E37F83-14A0-0B68-AAEB-CA6647EFED37}"/>
                </a:ext>
              </a:extLst>
            </p:cNvPr>
            <p:cNvSpPr/>
            <p:nvPr/>
          </p:nvSpPr>
          <p:spPr>
            <a:xfrm>
              <a:off x="10616419" y="833977"/>
              <a:ext cx="234759" cy="368743"/>
            </a:xfrm>
            <a:prstGeom prst="ellipse">
              <a:avLst/>
            </a:prstGeom>
            <a:solidFill>
              <a:schemeClr val="tx2"/>
            </a:solidFill>
            <a:ln>
              <a:noFill/>
            </a:ln>
            <a:effectLst>
              <a:outerShdw blurRad="190500" dist="38100" dir="8100000" algn="tr"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28" name="Freeform 27">
              <a:extLst>
                <a:ext uri="{FF2B5EF4-FFF2-40B4-BE49-F238E27FC236}">
                  <a16:creationId xmlns:a16="http://schemas.microsoft.com/office/drawing/2014/main" id="{C711BE83-E5FD-6BD3-812A-5637E13953A8}"/>
                </a:ext>
              </a:extLst>
            </p:cNvPr>
            <p:cNvSpPr/>
            <p:nvPr/>
          </p:nvSpPr>
          <p:spPr>
            <a:xfrm>
              <a:off x="10569980" y="810137"/>
              <a:ext cx="590530" cy="47139"/>
            </a:xfrm>
            <a:custGeom>
              <a:avLst/>
              <a:gdLst>
                <a:gd name="connsiteX0" fmla="*/ 48742 w 590530"/>
                <a:gd name="connsiteY0" fmla="*/ 0 h 47139"/>
                <a:gd name="connsiteX1" fmla="*/ 541788 w 590530"/>
                <a:gd name="connsiteY1" fmla="*/ 0 h 47139"/>
                <a:gd name="connsiteX2" fmla="*/ 587073 w 590530"/>
                <a:gd name="connsiteY2" fmla="*/ 30017 h 47139"/>
                <a:gd name="connsiteX3" fmla="*/ 590530 w 590530"/>
                <a:gd name="connsiteY3" fmla="*/ 47139 h 47139"/>
                <a:gd name="connsiteX4" fmla="*/ 0 w 590530"/>
                <a:gd name="connsiteY4" fmla="*/ 47139 h 47139"/>
                <a:gd name="connsiteX5" fmla="*/ 3457 w 590530"/>
                <a:gd name="connsiteY5" fmla="*/ 30017 h 47139"/>
                <a:gd name="connsiteX6" fmla="*/ 48742 w 590530"/>
                <a:gd name="connsiteY6" fmla="*/ 0 h 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30" h="47139">
                  <a:moveTo>
                    <a:pt x="48742" y="0"/>
                  </a:moveTo>
                  <a:lnTo>
                    <a:pt x="541788" y="0"/>
                  </a:lnTo>
                  <a:cubicBezTo>
                    <a:pt x="562145" y="0"/>
                    <a:pt x="579612" y="12377"/>
                    <a:pt x="587073" y="30017"/>
                  </a:cubicBezTo>
                  <a:lnTo>
                    <a:pt x="590530" y="47139"/>
                  </a:lnTo>
                  <a:lnTo>
                    <a:pt x="0" y="47139"/>
                  </a:lnTo>
                  <a:lnTo>
                    <a:pt x="3457" y="30017"/>
                  </a:lnTo>
                  <a:cubicBezTo>
                    <a:pt x="10918" y="12377"/>
                    <a:pt x="28385" y="0"/>
                    <a:pt x="4874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29" name="Freeform 28">
              <a:extLst>
                <a:ext uri="{FF2B5EF4-FFF2-40B4-BE49-F238E27FC236}">
                  <a16:creationId xmlns:a16="http://schemas.microsoft.com/office/drawing/2014/main" id="{0DCB0456-FBFD-F1A5-7BB5-98B8476CCA93}"/>
                </a:ext>
              </a:extLst>
            </p:cNvPr>
            <p:cNvSpPr/>
            <p:nvPr/>
          </p:nvSpPr>
          <p:spPr>
            <a:xfrm>
              <a:off x="10587816" y="810077"/>
              <a:ext cx="576274" cy="850933"/>
            </a:xfrm>
            <a:custGeom>
              <a:avLst/>
              <a:gdLst>
                <a:gd name="connsiteX0" fmla="*/ 24556 w 576274"/>
                <a:gd name="connsiteY0" fmla="*/ 0 h 850933"/>
                <a:gd name="connsiteX1" fmla="*/ 28104 w 576274"/>
                <a:gd name="connsiteY1" fmla="*/ 0 h 850933"/>
                <a:gd name="connsiteX2" fmla="*/ 329430 w 576274"/>
                <a:gd name="connsiteY2" fmla="*/ 0 h 850933"/>
                <a:gd name="connsiteX3" fmla="*/ 527126 w 576274"/>
                <a:gd name="connsiteY3" fmla="*/ 0 h 850933"/>
                <a:gd name="connsiteX4" fmla="*/ 572411 w 576274"/>
                <a:gd name="connsiteY4" fmla="*/ 30017 h 850933"/>
                <a:gd name="connsiteX5" fmla="*/ 575483 w 576274"/>
                <a:gd name="connsiteY5" fmla="*/ 45234 h 850933"/>
                <a:gd name="connsiteX6" fmla="*/ 575483 w 576274"/>
                <a:gd name="connsiteY6" fmla="*/ 572261 h 850933"/>
                <a:gd name="connsiteX7" fmla="*/ 576274 w 576274"/>
                <a:gd name="connsiteY7" fmla="*/ 573052 h 850933"/>
                <a:gd name="connsiteX8" fmla="*/ 576274 w 576274"/>
                <a:gd name="connsiteY8" fmla="*/ 850933 h 850933"/>
                <a:gd name="connsiteX9" fmla="*/ 300905 w 576274"/>
                <a:gd name="connsiteY9" fmla="*/ 575564 h 850933"/>
                <a:gd name="connsiteX10" fmla="*/ 295881 w 576274"/>
                <a:gd name="connsiteY10" fmla="*/ 575564 h 850933"/>
                <a:gd name="connsiteX11" fmla="*/ 20512 w 576274"/>
                <a:gd name="connsiteY11" fmla="*/ 850933 h 850933"/>
                <a:gd name="connsiteX12" fmla="*/ 20512 w 576274"/>
                <a:gd name="connsiteY12" fmla="*/ 575564 h 850933"/>
                <a:gd name="connsiteX13" fmla="*/ 19858 w 576274"/>
                <a:gd name="connsiteY13" fmla="*/ 575564 h 850933"/>
                <a:gd name="connsiteX14" fmla="*/ 19858 w 576274"/>
                <a:gd name="connsiteY14" fmla="*/ 43281 h 850933"/>
                <a:gd name="connsiteX15" fmla="*/ 17180 w 576274"/>
                <a:gd name="connsiteY15" fmla="*/ 30017 h 850933"/>
                <a:gd name="connsiteX16" fmla="*/ 0 w 576274"/>
                <a:gd name="connsiteY16" fmla="*/ 9154 h 850933"/>
                <a:gd name="connsiteX17" fmla="*/ 626 w 576274"/>
                <a:gd name="connsiteY17" fmla="*/ 8394 h 850933"/>
                <a:gd name="connsiteX18" fmla="*/ 19858 w 576274"/>
                <a:gd name="connsiteY18" fmla="*/ 2519 h 850933"/>
                <a:gd name="connsiteX19" fmla="*/ 19858 w 576274"/>
                <a:gd name="connsiteY19" fmla="*/ 1946 h 8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274" h="850933">
                  <a:moveTo>
                    <a:pt x="24556" y="0"/>
                  </a:moveTo>
                  <a:lnTo>
                    <a:pt x="28104" y="0"/>
                  </a:lnTo>
                  <a:lnTo>
                    <a:pt x="329430" y="0"/>
                  </a:lnTo>
                  <a:lnTo>
                    <a:pt x="527126" y="0"/>
                  </a:lnTo>
                  <a:cubicBezTo>
                    <a:pt x="547483" y="0"/>
                    <a:pt x="564950" y="12377"/>
                    <a:pt x="572411" y="30017"/>
                  </a:cubicBezTo>
                  <a:lnTo>
                    <a:pt x="575483" y="45234"/>
                  </a:lnTo>
                  <a:lnTo>
                    <a:pt x="575483" y="572261"/>
                  </a:lnTo>
                  <a:lnTo>
                    <a:pt x="576274" y="573052"/>
                  </a:lnTo>
                  <a:lnTo>
                    <a:pt x="576274" y="850933"/>
                  </a:lnTo>
                  <a:lnTo>
                    <a:pt x="300905" y="575564"/>
                  </a:lnTo>
                  <a:lnTo>
                    <a:pt x="295881" y="575564"/>
                  </a:lnTo>
                  <a:lnTo>
                    <a:pt x="20512" y="850933"/>
                  </a:lnTo>
                  <a:lnTo>
                    <a:pt x="20512" y="575564"/>
                  </a:lnTo>
                  <a:lnTo>
                    <a:pt x="19858" y="575564"/>
                  </a:lnTo>
                  <a:lnTo>
                    <a:pt x="19858" y="43281"/>
                  </a:lnTo>
                  <a:lnTo>
                    <a:pt x="17180" y="30017"/>
                  </a:lnTo>
                  <a:lnTo>
                    <a:pt x="0" y="9154"/>
                  </a:lnTo>
                  <a:lnTo>
                    <a:pt x="626" y="8394"/>
                  </a:lnTo>
                  <a:lnTo>
                    <a:pt x="19858" y="2519"/>
                  </a:lnTo>
                  <a:lnTo>
                    <a:pt x="19858" y="1946"/>
                  </a:lnTo>
                  <a:close/>
                </a:path>
              </a:pathLst>
            </a:custGeom>
            <a:gradFill>
              <a:gsLst>
                <a:gs pos="81000">
                  <a:schemeClr val="tx2"/>
                </a:gs>
                <a:gs pos="55000">
                  <a:srgbClr val="394D60"/>
                </a:gs>
                <a:gs pos="0">
                  <a:srgbClr val="3F5771"/>
                </a:gs>
                <a:gs pos="13000">
                  <a:schemeClr val="tx2"/>
                </a:gs>
              </a:gsLst>
              <a:lin ang="5400000" scaled="0"/>
            </a:gradFill>
            <a:ln>
              <a:noFill/>
            </a:ln>
            <a:effectLst>
              <a:outerShdw blurRad="254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err="1">
                <a:solidFill>
                  <a:schemeClr val="bg1"/>
                </a:solidFill>
              </a:endParaRPr>
            </a:p>
          </p:txBody>
        </p:sp>
      </p:grpSp>
      <p:sp>
        <p:nvSpPr>
          <p:cNvPr id="31" name="TextBox 30">
            <a:extLst>
              <a:ext uri="{FF2B5EF4-FFF2-40B4-BE49-F238E27FC236}">
                <a16:creationId xmlns:a16="http://schemas.microsoft.com/office/drawing/2014/main" id="{7C247D5E-E670-34AF-DF42-421FD37A7527}"/>
              </a:ext>
            </a:extLst>
          </p:cNvPr>
          <p:cNvSpPr txBox="1"/>
          <p:nvPr userDrawn="1"/>
        </p:nvSpPr>
        <p:spPr>
          <a:xfrm>
            <a:off x="10213630" y="924589"/>
            <a:ext cx="813017" cy="415498"/>
          </a:xfrm>
          <a:prstGeom prst="rect">
            <a:avLst/>
          </a:prstGeom>
          <a:noFill/>
        </p:spPr>
        <p:txBody>
          <a:bodyPr wrap="square" rtlCol="0">
            <a:spAutoFit/>
          </a:bodyPr>
          <a:lstStyle/>
          <a:p>
            <a:pPr algn="r"/>
            <a:r>
              <a:rPr lang="en-US" sz="1000" b="1">
                <a:solidFill>
                  <a:schemeClr val="tx1">
                    <a:alpha val="50000"/>
                  </a:schemeClr>
                </a:solidFill>
              </a:rPr>
              <a:t>SNAPSHOT DATE</a:t>
            </a:r>
          </a:p>
        </p:txBody>
      </p:sp>
      <p:sp>
        <p:nvSpPr>
          <p:cNvPr id="5" name="Text Placeholder 4">
            <a:extLst>
              <a:ext uri="{FF2B5EF4-FFF2-40B4-BE49-F238E27FC236}">
                <a16:creationId xmlns:a16="http://schemas.microsoft.com/office/drawing/2014/main" id="{5BF8B723-3138-94E0-50D1-42ABD67C94CF}"/>
              </a:ext>
            </a:extLst>
          </p:cNvPr>
          <p:cNvSpPr>
            <a:spLocks noGrp="1"/>
          </p:cNvSpPr>
          <p:nvPr>
            <p:ph type="body" sz="quarter" idx="19" hasCustomPrompt="1"/>
          </p:nvPr>
        </p:nvSpPr>
        <p:spPr>
          <a:xfrm>
            <a:off x="11098721" y="871382"/>
            <a:ext cx="442912" cy="144000"/>
          </a:xfrm>
        </p:spPr>
        <p:txBody>
          <a:bodyPr wrap="none" tIns="0" bIns="0">
            <a:noAutofit/>
          </a:bodyPr>
          <a:lstStyle>
            <a:lvl1pPr marL="0" indent="0" algn="ctr">
              <a:lnSpc>
                <a:spcPct val="100000"/>
              </a:lnSpc>
              <a:buFont typeface="Arial" panose="020B0604020202020204" pitchFamily="34" charset="0"/>
              <a:buNone/>
              <a:defRPr sz="1200" b="1">
                <a:solidFill>
                  <a:schemeClr val="bg1"/>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a:t>
            </a:r>
            <a:endParaRPr lang="en-NL"/>
          </a:p>
        </p:txBody>
      </p:sp>
      <p:sp>
        <p:nvSpPr>
          <p:cNvPr id="43" name="Text Placeholder 4">
            <a:extLst>
              <a:ext uri="{FF2B5EF4-FFF2-40B4-BE49-F238E27FC236}">
                <a16:creationId xmlns:a16="http://schemas.microsoft.com/office/drawing/2014/main" id="{71B52DB1-1BF8-95E7-0DE2-99D8E78CA3C5}"/>
              </a:ext>
            </a:extLst>
          </p:cNvPr>
          <p:cNvSpPr>
            <a:spLocks noGrp="1"/>
          </p:cNvSpPr>
          <p:nvPr>
            <p:ph type="body" sz="quarter" idx="20" hasCustomPrompt="1"/>
          </p:nvPr>
        </p:nvSpPr>
        <p:spPr>
          <a:xfrm>
            <a:off x="11098721" y="1030633"/>
            <a:ext cx="442912" cy="144000"/>
          </a:xfrm>
        </p:spPr>
        <p:txBody>
          <a:bodyPr wrap="none" tIns="0" bIns="0">
            <a:noAutofit/>
          </a:bodyPr>
          <a:lstStyle>
            <a:lvl1pPr marL="0" indent="0" algn="ctr">
              <a:lnSpc>
                <a:spcPct val="100000"/>
              </a:lnSpc>
              <a:buFont typeface="Arial" panose="020B0604020202020204" pitchFamily="34" charset="0"/>
              <a:buNone/>
              <a:defRPr sz="1200" b="1" cap="all" baseline="0">
                <a:solidFill>
                  <a:schemeClr val="bg1"/>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MMM</a:t>
            </a:r>
            <a:endParaRPr lang="en-NL"/>
          </a:p>
        </p:txBody>
      </p:sp>
      <p:sp>
        <p:nvSpPr>
          <p:cNvPr id="44" name="Text Placeholder 4">
            <a:extLst>
              <a:ext uri="{FF2B5EF4-FFF2-40B4-BE49-F238E27FC236}">
                <a16:creationId xmlns:a16="http://schemas.microsoft.com/office/drawing/2014/main" id="{7469CFBD-4AB0-5FB5-93CB-E2192E5AD397}"/>
              </a:ext>
            </a:extLst>
          </p:cNvPr>
          <p:cNvSpPr>
            <a:spLocks noGrp="1"/>
          </p:cNvSpPr>
          <p:nvPr>
            <p:ph type="body" sz="quarter" idx="21" hasCustomPrompt="1"/>
          </p:nvPr>
        </p:nvSpPr>
        <p:spPr>
          <a:xfrm>
            <a:off x="11098721" y="1189883"/>
            <a:ext cx="442912" cy="144000"/>
          </a:xfrm>
        </p:spPr>
        <p:txBody>
          <a:bodyPr wrap="none" tIns="0" bIns="0">
            <a:noAutofit/>
          </a:bodyPr>
          <a:lstStyle>
            <a:lvl1pPr marL="0" indent="0" algn="ctr">
              <a:lnSpc>
                <a:spcPct val="100000"/>
              </a:lnSpc>
              <a:buFont typeface="Arial" panose="020B0604020202020204" pitchFamily="34" charset="0"/>
              <a:buNone/>
              <a:defRPr sz="1200" b="0" cap="all" baseline="0">
                <a:solidFill>
                  <a:schemeClr val="tx1">
                    <a:lumMod val="60000"/>
                    <a:lumOff val="40000"/>
                  </a:schemeClr>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err="1"/>
              <a:t>YYYY</a:t>
            </a:r>
            <a:endParaRPr lang="en-NL"/>
          </a:p>
        </p:txBody>
      </p:sp>
      <p:sp>
        <p:nvSpPr>
          <p:cNvPr id="30" name="Rectangle 29">
            <a:extLst>
              <a:ext uri="{FF2B5EF4-FFF2-40B4-BE49-F238E27FC236}">
                <a16:creationId xmlns:a16="http://schemas.microsoft.com/office/drawing/2014/main" id="{F4E3AC85-C0F9-B46B-348B-4B11984EC5E1}"/>
              </a:ext>
            </a:extLst>
          </p:cNvPr>
          <p:cNvSpPr/>
          <p:nvPr userDrawn="1"/>
        </p:nvSpPr>
        <p:spPr>
          <a:xfrm>
            <a:off x="543839" y="2188488"/>
            <a:ext cx="2210009" cy="307777"/>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dirty="0">
                <a:solidFill>
                  <a:srgbClr val="B3BECD"/>
                </a:solidFill>
                <a:latin typeface="Calibri" panose="020F0502020204030204" pitchFamily="34" charset="0"/>
                <a:cs typeface="Calibri" panose="020F0502020204030204" pitchFamily="34" charset="0"/>
              </a:rPr>
              <a:t>★☆☆☆☆</a:t>
            </a:r>
          </a:p>
        </p:txBody>
      </p:sp>
      <p:sp>
        <p:nvSpPr>
          <p:cNvPr id="35" name="Rectangle 34">
            <a:extLst>
              <a:ext uri="{FF2B5EF4-FFF2-40B4-BE49-F238E27FC236}">
                <a16:creationId xmlns:a16="http://schemas.microsoft.com/office/drawing/2014/main" id="{2FBD2BA3-6863-8915-EEE5-38EF562641E3}"/>
              </a:ext>
            </a:extLst>
          </p:cNvPr>
          <p:cNvSpPr/>
          <p:nvPr userDrawn="1"/>
        </p:nvSpPr>
        <p:spPr>
          <a:xfrm>
            <a:off x="2748924" y="2185760"/>
            <a:ext cx="2209087"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rgbClr val="B3BECD"/>
              </a:solidFill>
            </a:endParaRPr>
          </a:p>
        </p:txBody>
      </p:sp>
      <p:sp>
        <p:nvSpPr>
          <p:cNvPr id="36" name="Rectangle 35">
            <a:extLst>
              <a:ext uri="{FF2B5EF4-FFF2-40B4-BE49-F238E27FC236}">
                <a16:creationId xmlns:a16="http://schemas.microsoft.com/office/drawing/2014/main" id="{AF205139-0A17-D664-05C0-54D53A944BDA}"/>
              </a:ext>
            </a:extLst>
          </p:cNvPr>
          <p:cNvSpPr/>
          <p:nvPr userDrawn="1"/>
        </p:nvSpPr>
        <p:spPr>
          <a:xfrm>
            <a:off x="4956896" y="2183032"/>
            <a:ext cx="2213826"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rgbClr val="B3BECD"/>
              </a:solidFill>
            </a:endParaRPr>
          </a:p>
        </p:txBody>
      </p:sp>
      <p:sp>
        <p:nvSpPr>
          <p:cNvPr id="37" name="Rectangle 36">
            <a:extLst>
              <a:ext uri="{FF2B5EF4-FFF2-40B4-BE49-F238E27FC236}">
                <a16:creationId xmlns:a16="http://schemas.microsoft.com/office/drawing/2014/main" id="{CE367BEC-37DC-3116-8A37-73B187EE071A}"/>
              </a:ext>
            </a:extLst>
          </p:cNvPr>
          <p:cNvSpPr/>
          <p:nvPr userDrawn="1"/>
        </p:nvSpPr>
        <p:spPr>
          <a:xfrm>
            <a:off x="7181055" y="2191551"/>
            <a:ext cx="2210672"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rgbClr val="697C8E"/>
              </a:solidFill>
            </a:endParaRPr>
          </a:p>
        </p:txBody>
      </p:sp>
      <p:sp>
        <p:nvSpPr>
          <p:cNvPr id="38" name="Rectangle 37">
            <a:extLst>
              <a:ext uri="{FF2B5EF4-FFF2-40B4-BE49-F238E27FC236}">
                <a16:creationId xmlns:a16="http://schemas.microsoft.com/office/drawing/2014/main" id="{11E551A6-ABB3-F7C9-4D66-48E5CACFAA61}"/>
              </a:ext>
            </a:extLst>
          </p:cNvPr>
          <p:cNvSpPr/>
          <p:nvPr userDrawn="1"/>
        </p:nvSpPr>
        <p:spPr>
          <a:xfrm>
            <a:off x="9402060" y="2191551"/>
            <a:ext cx="2193832"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chemeClr val="accent1"/>
              </a:solidFill>
            </a:endParaRPr>
          </a:p>
        </p:txBody>
      </p:sp>
      <p:sp>
        <p:nvSpPr>
          <p:cNvPr id="39" name="TextBox 38">
            <a:extLst>
              <a:ext uri="{FF2B5EF4-FFF2-40B4-BE49-F238E27FC236}">
                <a16:creationId xmlns:a16="http://schemas.microsoft.com/office/drawing/2014/main" id="{63D34E97-9069-8EB5-D476-4767C60B9DCB}"/>
              </a:ext>
            </a:extLst>
          </p:cNvPr>
          <p:cNvSpPr txBox="1"/>
          <p:nvPr userDrawn="1"/>
        </p:nvSpPr>
        <p:spPr>
          <a:xfrm>
            <a:off x="381410" y="2387321"/>
            <a:ext cx="11429587" cy="246221"/>
          </a:xfrm>
          <a:prstGeom prst="rect">
            <a:avLst/>
          </a:prstGeom>
          <a:noFill/>
        </p:spPr>
        <p:txBody>
          <a:bodyPr wrap="square" rtlCol="0">
            <a:spAutoFit/>
          </a:bodyPr>
          <a:lstStyle/>
          <a:p>
            <a:r>
              <a:rPr lang="en-US" sz="1000" dirty="0">
                <a:solidFill>
                  <a:schemeClr val="tx1">
                    <a:lumMod val="60000"/>
                    <a:lumOff val="40000"/>
                  </a:schemeClr>
                </a:solidFill>
              </a:rPr>
              <a:t>0.5		             1.5		                           2.5		        3.5		                      4.5			   5.5</a:t>
            </a:r>
          </a:p>
        </p:txBody>
      </p:sp>
      <p:sp>
        <p:nvSpPr>
          <p:cNvPr id="40" name="TextBox 39">
            <a:extLst>
              <a:ext uri="{FF2B5EF4-FFF2-40B4-BE49-F238E27FC236}">
                <a16:creationId xmlns:a16="http://schemas.microsoft.com/office/drawing/2014/main" id="{68349FA0-813B-F1FB-15A1-2F51541BD669}"/>
              </a:ext>
            </a:extLst>
          </p:cNvPr>
          <p:cNvSpPr txBox="1"/>
          <p:nvPr userDrawn="1"/>
        </p:nvSpPr>
        <p:spPr>
          <a:xfrm>
            <a:off x="5471355" y="2462115"/>
            <a:ext cx="1189749" cy="246221"/>
          </a:xfrm>
          <a:prstGeom prst="rect">
            <a:avLst/>
          </a:prstGeom>
          <a:noFill/>
        </p:spPr>
        <p:txBody>
          <a:bodyPr wrap="none" rtlCol="0">
            <a:spAutoFit/>
          </a:bodyPr>
          <a:lstStyle/>
          <a:p>
            <a:pPr algn="ctr"/>
            <a:r>
              <a:rPr lang="nl-NL" sz="1000" b="1" cap="small">
                <a:solidFill>
                  <a:srgbClr val="85929D"/>
                </a:solidFill>
              </a:rPr>
              <a:t>MARKET-AVERAGE</a:t>
            </a:r>
          </a:p>
        </p:txBody>
      </p:sp>
      <p:cxnSp>
        <p:nvCxnSpPr>
          <p:cNvPr id="48" name="Straight Connector 47">
            <a:extLst>
              <a:ext uri="{FF2B5EF4-FFF2-40B4-BE49-F238E27FC236}">
                <a16:creationId xmlns:a16="http://schemas.microsoft.com/office/drawing/2014/main" id="{49FB1209-72DE-2C48-B685-6B5419CD68FB}"/>
              </a:ext>
            </a:extLst>
          </p:cNvPr>
          <p:cNvCxnSpPr>
            <a:cxnSpLocks/>
          </p:cNvCxnSpPr>
          <p:nvPr userDrawn="1"/>
        </p:nvCxnSpPr>
        <p:spPr>
          <a:xfrm flipV="1">
            <a:off x="7788343" y="3092712"/>
            <a:ext cx="0" cy="2605671"/>
          </a:xfrm>
          <a:prstGeom prst="line">
            <a:avLst/>
          </a:prstGeom>
          <a:ln w="19050" cmpd="sng">
            <a:solidFill>
              <a:srgbClr val="C7CCCF"/>
            </a:solidFill>
            <a:prstDash val="sysDot"/>
          </a:ln>
        </p:spPr>
        <p:style>
          <a:lnRef idx="2">
            <a:schemeClr val="accent1"/>
          </a:lnRef>
          <a:fillRef idx="0">
            <a:schemeClr val="accent1"/>
          </a:fillRef>
          <a:effectRef idx="1">
            <a:schemeClr val="accent1"/>
          </a:effectRef>
          <a:fontRef idx="minor">
            <a:schemeClr val="tx1"/>
          </a:fontRef>
        </p:style>
      </p:cxnSp>
      <p:graphicFrame>
        <p:nvGraphicFramePr>
          <p:cNvPr id="2" name="Table 3">
            <a:extLst>
              <a:ext uri="{FF2B5EF4-FFF2-40B4-BE49-F238E27FC236}">
                <a16:creationId xmlns:a16="http://schemas.microsoft.com/office/drawing/2014/main" id="{A9EB7DA5-A189-5E80-A40E-0D5A616174F0}"/>
              </a:ext>
            </a:extLst>
          </p:cNvPr>
          <p:cNvGraphicFramePr>
            <a:graphicFrameLocks noGrp="1"/>
          </p:cNvGraphicFramePr>
          <p:nvPr userDrawn="1">
            <p:extLst>
              <p:ext uri="{D42A27DB-BD31-4B8C-83A1-F6EECF244321}">
                <p14:modId xmlns:p14="http://schemas.microsoft.com/office/powerpoint/2010/main" val="2644525619"/>
              </p:ext>
            </p:extLst>
          </p:nvPr>
        </p:nvGraphicFramePr>
        <p:xfrm>
          <a:off x="543838" y="2137271"/>
          <a:ext cx="11047550" cy="45720"/>
        </p:xfrm>
        <a:graphic>
          <a:graphicData uri="http://schemas.openxmlformats.org/drawingml/2006/table">
            <a:tbl>
              <a:tblPr>
                <a:tableStyleId>{5C22544A-7EE6-4342-B048-85BDC9FD1C3A}</a:tableStyleId>
              </a:tblPr>
              <a:tblGrid>
                <a:gridCol w="220951">
                  <a:extLst>
                    <a:ext uri="{9D8B030D-6E8A-4147-A177-3AD203B41FA5}">
                      <a16:colId xmlns:a16="http://schemas.microsoft.com/office/drawing/2014/main" val="213295414"/>
                    </a:ext>
                  </a:extLst>
                </a:gridCol>
                <a:gridCol w="220951">
                  <a:extLst>
                    <a:ext uri="{9D8B030D-6E8A-4147-A177-3AD203B41FA5}">
                      <a16:colId xmlns:a16="http://schemas.microsoft.com/office/drawing/2014/main" val="903666758"/>
                    </a:ext>
                  </a:extLst>
                </a:gridCol>
                <a:gridCol w="220951">
                  <a:extLst>
                    <a:ext uri="{9D8B030D-6E8A-4147-A177-3AD203B41FA5}">
                      <a16:colId xmlns:a16="http://schemas.microsoft.com/office/drawing/2014/main" val="1885156680"/>
                    </a:ext>
                  </a:extLst>
                </a:gridCol>
                <a:gridCol w="220951">
                  <a:extLst>
                    <a:ext uri="{9D8B030D-6E8A-4147-A177-3AD203B41FA5}">
                      <a16:colId xmlns:a16="http://schemas.microsoft.com/office/drawing/2014/main" val="1495153275"/>
                    </a:ext>
                  </a:extLst>
                </a:gridCol>
                <a:gridCol w="220951">
                  <a:extLst>
                    <a:ext uri="{9D8B030D-6E8A-4147-A177-3AD203B41FA5}">
                      <a16:colId xmlns:a16="http://schemas.microsoft.com/office/drawing/2014/main" val="2657424204"/>
                    </a:ext>
                  </a:extLst>
                </a:gridCol>
                <a:gridCol w="220951">
                  <a:extLst>
                    <a:ext uri="{9D8B030D-6E8A-4147-A177-3AD203B41FA5}">
                      <a16:colId xmlns:a16="http://schemas.microsoft.com/office/drawing/2014/main" val="716304315"/>
                    </a:ext>
                  </a:extLst>
                </a:gridCol>
                <a:gridCol w="220951">
                  <a:extLst>
                    <a:ext uri="{9D8B030D-6E8A-4147-A177-3AD203B41FA5}">
                      <a16:colId xmlns:a16="http://schemas.microsoft.com/office/drawing/2014/main" val="2950638044"/>
                    </a:ext>
                  </a:extLst>
                </a:gridCol>
                <a:gridCol w="220951">
                  <a:extLst>
                    <a:ext uri="{9D8B030D-6E8A-4147-A177-3AD203B41FA5}">
                      <a16:colId xmlns:a16="http://schemas.microsoft.com/office/drawing/2014/main" val="1105443378"/>
                    </a:ext>
                  </a:extLst>
                </a:gridCol>
                <a:gridCol w="220951">
                  <a:extLst>
                    <a:ext uri="{9D8B030D-6E8A-4147-A177-3AD203B41FA5}">
                      <a16:colId xmlns:a16="http://schemas.microsoft.com/office/drawing/2014/main" val="3269029847"/>
                    </a:ext>
                  </a:extLst>
                </a:gridCol>
                <a:gridCol w="220951">
                  <a:extLst>
                    <a:ext uri="{9D8B030D-6E8A-4147-A177-3AD203B41FA5}">
                      <a16:colId xmlns:a16="http://schemas.microsoft.com/office/drawing/2014/main" val="2424136166"/>
                    </a:ext>
                  </a:extLst>
                </a:gridCol>
                <a:gridCol w="220951">
                  <a:extLst>
                    <a:ext uri="{9D8B030D-6E8A-4147-A177-3AD203B41FA5}">
                      <a16:colId xmlns:a16="http://schemas.microsoft.com/office/drawing/2014/main" val="3177950420"/>
                    </a:ext>
                  </a:extLst>
                </a:gridCol>
                <a:gridCol w="220951">
                  <a:extLst>
                    <a:ext uri="{9D8B030D-6E8A-4147-A177-3AD203B41FA5}">
                      <a16:colId xmlns:a16="http://schemas.microsoft.com/office/drawing/2014/main" val="1663229786"/>
                    </a:ext>
                  </a:extLst>
                </a:gridCol>
                <a:gridCol w="220951">
                  <a:extLst>
                    <a:ext uri="{9D8B030D-6E8A-4147-A177-3AD203B41FA5}">
                      <a16:colId xmlns:a16="http://schemas.microsoft.com/office/drawing/2014/main" val="942425598"/>
                    </a:ext>
                  </a:extLst>
                </a:gridCol>
                <a:gridCol w="220951">
                  <a:extLst>
                    <a:ext uri="{9D8B030D-6E8A-4147-A177-3AD203B41FA5}">
                      <a16:colId xmlns:a16="http://schemas.microsoft.com/office/drawing/2014/main" val="1814439937"/>
                    </a:ext>
                  </a:extLst>
                </a:gridCol>
                <a:gridCol w="220951">
                  <a:extLst>
                    <a:ext uri="{9D8B030D-6E8A-4147-A177-3AD203B41FA5}">
                      <a16:colId xmlns:a16="http://schemas.microsoft.com/office/drawing/2014/main" val="3164329391"/>
                    </a:ext>
                  </a:extLst>
                </a:gridCol>
                <a:gridCol w="220951">
                  <a:extLst>
                    <a:ext uri="{9D8B030D-6E8A-4147-A177-3AD203B41FA5}">
                      <a16:colId xmlns:a16="http://schemas.microsoft.com/office/drawing/2014/main" val="3521393928"/>
                    </a:ext>
                  </a:extLst>
                </a:gridCol>
                <a:gridCol w="220951">
                  <a:extLst>
                    <a:ext uri="{9D8B030D-6E8A-4147-A177-3AD203B41FA5}">
                      <a16:colId xmlns:a16="http://schemas.microsoft.com/office/drawing/2014/main" val="3069234948"/>
                    </a:ext>
                  </a:extLst>
                </a:gridCol>
                <a:gridCol w="220951">
                  <a:extLst>
                    <a:ext uri="{9D8B030D-6E8A-4147-A177-3AD203B41FA5}">
                      <a16:colId xmlns:a16="http://schemas.microsoft.com/office/drawing/2014/main" val="2500553852"/>
                    </a:ext>
                  </a:extLst>
                </a:gridCol>
                <a:gridCol w="220951">
                  <a:extLst>
                    <a:ext uri="{9D8B030D-6E8A-4147-A177-3AD203B41FA5}">
                      <a16:colId xmlns:a16="http://schemas.microsoft.com/office/drawing/2014/main" val="2187502831"/>
                    </a:ext>
                  </a:extLst>
                </a:gridCol>
                <a:gridCol w="217443">
                  <a:extLst>
                    <a:ext uri="{9D8B030D-6E8A-4147-A177-3AD203B41FA5}">
                      <a16:colId xmlns:a16="http://schemas.microsoft.com/office/drawing/2014/main" val="3396659716"/>
                    </a:ext>
                  </a:extLst>
                </a:gridCol>
                <a:gridCol w="224459">
                  <a:extLst>
                    <a:ext uri="{9D8B030D-6E8A-4147-A177-3AD203B41FA5}">
                      <a16:colId xmlns:a16="http://schemas.microsoft.com/office/drawing/2014/main" val="2475302107"/>
                    </a:ext>
                  </a:extLst>
                </a:gridCol>
                <a:gridCol w="220951">
                  <a:extLst>
                    <a:ext uri="{9D8B030D-6E8A-4147-A177-3AD203B41FA5}">
                      <a16:colId xmlns:a16="http://schemas.microsoft.com/office/drawing/2014/main" val="3393671400"/>
                    </a:ext>
                  </a:extLst>
                </a:gridCol>
                <a:gridCol w="220951">
                  <a:extLst>
                    <a:ext uri="{9D8B030D-6E8A-4147-A177-3AD203B41FA5}">
                      <a16:colId xmlns:a16="http://schemas.microsoft.com/office/drawing/2014/main" val="2985708332"/>
                    </a:ext>
                  </a:extLst>
                </a:gridCol>
                <a:gridCol w="220951">
                  <a:extLst>
                    <a:ext uri="{9D8B030D-6E8A-4147-A177-3AD203B41FA5}">
                      <a16:colId xmlns:a16="http://schemas.microsoft.com/office/drawing/2014/main" val="3482998259"/>
                    </a:ext>
                  </a:extLst>
                </a:gridCol>
                <a:gridCol w="220951">
                  <a:extLst>
                    <a:ext uri="{9D8B030D-6E8A-4147-A177-3AD203B41FA5}">
                      <a16:colId xmlns:a16="http://schemas.microsoft.com/office/drawing/2014/main" val="4287070680"/>
                    </a:ext>
                  </a:extLst>
                </a:gridCol>
                <a:gridCol w="220951">
                  <a:extLst>
                    <a:ext uri="{9D8B030D-6E8A-4147-A177-3AD203B41FA5}">
                      <a16:colId xmlns:a16="http://schemas.microsoft.com/office/drawing/2014/main" val="1067620793"/>
                    </a:ext>
                  </a:extLst>
                </a:gridCol>
                <a:gridCol w="220951">
                  <a:extLst>
                    <a:ext uri="{9D8B030D-6E8A-4147-A177-3AD203B41FA5}">
                      <a16:colId xmlns:a16="http://schemas.microsoft.com/office/drawing/2014/main" val="631246911"/>
                    </a:ext>
                  </a:extLst>
                </a:gridCol>
                <a:gridCol w="220951">
                  <a:extLst>
                    <a:ext uri="{9D8B030D-6E8A-4147-A177-3AD203B41FA5}">
                      <a16:colId xmlns:a16="http://schemas.microsoft.com/office/drawing/2014/main" val="590436206"/>
                    </a:ext>
                  </a:extLst>
                </a:gridCol>
                <a:gridCol w="220951">
                  <a:extLst>
                    <a:ext uri="{9D8B030D-6E8A-4147-A177-3AD203B41FA5}">
                      <a16:colId xmlns:a16="http://schemas.microsoft.com/office/drawing/2014/main" val="2476769573"/>
                    </a:ext>
                  </a:extLst>
                </a:gridCol>
                <a:gridCol w="217733">
                  <a:extLst>
                    <a:ext uri="{9D8B030D-6E8A-4147-A177-3AD203B41FA5}">
                      <a16:colId xmlns:a16="http://schemas.microsoft.com/office/drawing/2014/main" val="3064695449"/>
                    </a:ext>
                  </a:extLst>
                </a:gridCol>
                <a:gridCol w="224169">
                  <a:extLst>
                    <a:ext uri="{9D8B030D-6E8A-4147-A177-3AD203B41FA5}">
                      <a16:colId xmlns:a16="http://schemas.microsoft.com/office/drawing/2014/main" val="482981876"/>
                    </a:ext>
                  </a:extLst>
                </a:gridCol>
                <a:gridCol w="220951">
                  <a:extLst>
                    <a:ext uri="{9D8B030D-6E8A-4147-A177-3AD203B41FA5}">
                      <a16:colId xmlns:a16="http://schemas.microsoft.com/office/drawing/2014/main" val="3312332019"/>
                    </a:ext>
                  </a:extLst>
                </a:gridCol>
                <a:gridCol w="220951">
                  <a:extLst>
                    <a:ext uri="{9D8B030D-6E8A-4147-A177-3AD203B41FA5}">
                      <a16:colId xmlns:a16="http://schemas.microsoft.com/office/drawing/2014/main" val="4191596387"/>
                    </a:ext>
                  </a:extLst>
                </a:gridCol>
                <a:gridCol w="220951">
                  <a:extLst>
                    <a:ext uri="{9D8B030D-6E8A-4147-A177-3AD203B41FA5}">
                      <a16:colId xmlns:a16="http://schemas.microsoft.com/office/drawing/2014/main" val="3792865137"/>
                    </a:ext>
                  </a:extLst>
                </a:gridCol>
                <a:gridCol w="220951">
                  <a:extLst>
                    <a:ext uri="{9D8B030D-6E8A-4147-A177-3AD203B41FA5}">
                      <a16:colId xmlns:a16="http://schemas.microsoft.com/office/drawing/2014/main" val="4195788290"/>
                    </a:ext>
                  </a:extLst>
                </a:gridCol>
                <a:gridCol w="220951">
                  <a:extLst>
                    <a:ext uri="{9D8B030D-6E8A-4147-A177-3AD203B41FA5}">
                      <a16:colId xmlns:a16="http://schemas.microsoft.com/office/drawing/2014/main" val="2814304402"/>
                    </a:ext>
                  </a:extLst>
                </a:gridCol>
                <a:gridCol w="220951">
                  <a:extLst>
                    <a:ext uri="{9D8B030D-6E8A-4147-A177-3AD203B41FA5}">
                      <a16:colId xmlns:a16="http://schemas.microsoft.com/office/drawing/2014/main" val="207008813"/>
                    </a:ext>
                  </a:extLst>
                </a:gridCol>
                <a:gridCol w="220951">
                  <a:extLst>
                    <a:ext uri="{9D8B030D-6E8A-4147-A177-3AD203B41FA5}">
                      <a16:colId xmlns:a16="http://schemas.microsoft.com/office/drawing/2014/main" val="3849921265"/>
                    </a:ext>
                  </a:extLst>
                </a:gridCol>
                <a:gridCol w="220951">
                  <a:extLst>
                    <a:ext uri="{9D8B030D-6E8A-4147-A177-3AD203B41FA5}">
                      <a16:colId xmlns:a16="http://schemas.microsoft.com/office/drawing/2014/main" val="1765944989"/>
                    </a:ext>
                  </a:extLst>
                </a:gridCol>
                <a:gridCol w="230723">
                  <a:extLst>
                    <a:ext uri="{9D8B030D-6E8A-4147-A177-3AD203B41FA5}">
                      <a16:colId xmlns:a16="http://schemas.microsoft.com/office/drawing/2014/main" val="1071605657"/>
                    </a:ext>
                  </a:extLst>
                </a:gridCol>
                <a:gridCol w="211179">
                  <a:extLst>
                    <a:ext uri="{9D8B030D-6E8A-4147-A177-3AD203B41FA5}">
                      <a16:colId xmlns:a16="http://schemas.microsoft.com/office/drawing/2014/main" val="13612736"/>
                    </a:ext>
                  </a:extLst>
                </a:gridCol>
                <a:gridCol w="220951">
                  <a:extLst>
                    <a:ext uri="{9D8B030D-6E8A-4147-A177-3AD203B41FA5}">
                      <a16:colId xmlns:a16="http://schemas.microsoft.com/office/drawing/2014/main" val="4269870884"/>
                    </a:ext>
                  </a:extLst>
                </a:gridCol>
                <a:gridCol w="220951">
                  <a:extLst>
                    <a:ext uri="{9D8B030D-6E8A-4147-A177-3AD203B41FA5}">
                      <a16:colId xmlns:a16="http://schemas.microsoft.com/office/drawing/2014/main" val="3173781128"/>
                    </a:ext>
                  </a:extLst>
                </a:gridCol>
                <a:gridCol w="220951">
                  <a:extLst>
                    <a:ext uri="{9D8B030D-6E8A-4147-A177-3AD203B41FA5}">
                      <a16:colId xmlns:a16="http://schemas.microsoft.com/office/drawing/2014/main" val="2748546533"/>
                    </a:ext>
                  </a:extLst>
                </a:gridCol>
                <a:gridCol w="220951">
                  <a:extLst>
                    <a:ext uri="{9D8B030D-6E8A-4147-A177-3AD203B41FA5}">
                      <a16:colId xmlns:a16="http://schemas.microsoft.com/office/drawing/2014/main" val="267896039"/>
                    </a:ext>
                  </a:extLst>
                </a:gridCol>
                <a:gridCol w="220951">
                  <a:extLst>
                    <a:ext uri="{9D8B030D-6E8A-4147-A177-3AD203B41FA5}">
                      <a16:colId xmlns:a16="http://schemas.microsoft.com/office/drawing/2014/main" val="3001967019"/>
                    </a:ext>
                  </a:extLst>
                </a:gridCol>
                <a:gridCol w="220951">
                  <a:extLst>
                    <a:ext uri="{9D8B030D-6E8A-4147-A177-3AD203B41FA5}">
                      <a16:colId xmlns:a16="http://schemas.microsoft.com/office/drawing/2014/main" val="772205724"/>
                    </a:ext>
                  </a:extLst>
                </a:gridCol>
                <a:gridCol w="220951">
                  <a:extLst>
                    <a:ext uri="{9D8B030D-6E8A-4147-A177-3AD203B41FA5}">
                      <a16:colId xmlns:a16="http://schemas.microsoft.com/office/drawing/2014/main" val="2110281530"/>
                    </a:ext>
                  </a:extLst>
                </a:gridCol>
                <a:gridCol w="220951">
                  <a:extLst>
                    <a:ext uri="{9D8B030D-6E8A-4147-A177-3AD203B41FA5}">
                      <a16:colId xmlns:a16="http://schemas.microsoft.com/office/drawing/2014/main" val="1001807318"/>
                    </a:ext>
                  </a:extLst>
                </a:gridCol>
                <a:gridCol w="220951">
                  <a:extLst>
                    <a:ext uri="{9D8B030D-6E8A-4147-A177-3AD203B41FA5}">
                      <a16:colId xmlns:a16="http://schemas.microsoft.com/office/drawing/2014/main" val="2932458597"/>
                    </a:ext>
                  </a:extLst>
                </a:gridCol>
              </a:tblGrid>
              <a:tr h="45720">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dirty="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dirty="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dirty="0"/>
                    </a:p>
                  </a:txBody>
                  <a:tcPr marL="0" marR="0" marT="0" marB="0">
                    <a:lnL w="635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67578863"/>
                  </a:ext>
                </a:extLst>
              </a:tr>
            </a:tbl>
          </a:graphicData>
        </a:graphic>
      </p:graphicFrame>
      <p:sp>
        <p:nvSpPr>
          <p:cNvPr id="41" name="Rounded Rectangle 40">
            <a:extLst>
              <a:ext uri="{FF2B5EF4-FFF2-40B4-BE49-F238E27FC236}">
                <a16:creationId xmlns:a16="http://schemas.microsoft.com/office/drawing/2014/main" id="{896CDAE8-7781-588D-787F-5341C2540339}"/>
              </a:ext>
            </a:extLst>
          </p:cNvPr>
          <p:cNvSpPr/>
          <p:nvPr userDrawn="1"/>
        </p:nvSpPr>
        <p:spPr>
          <a:xfrm>
            <a:off x="537472" y="1946275"/>
            <a:ext cx="11062598" cy="233800"/>
          </a:xfrm>
          <a:prstGeom prst="roundRect">
            <a:avLst>
              <a:gd name="adj" fmla="val 24201"/>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err="1">
              <a:solidFill>
                <a:schemeClr val="bg1"/>
              </a:solidFill>
            </a:endParaRPr>
          </a:p>
        </p:txBody>
      </p:sp>
      <p:sp>
        <p:nvSpPr>
          <p:cNvPr id="42" name="Rounded Rectangle 41">
            <a:extLst>
              <a:ext uri="{FF2B5EF4-FFF2-40B4-BE49-F238E27FC236}">
                <a16:creationId xmlns:a16="http://schemas.microsoft.com/office/drawing/2014/main" id="{537BF9B2-1645-5B9F-1FFC-28D76C8C78E8}"/>
              </a:ext>
            </a:extLst>
          </p:cNvPr>
          <p:cNvSpPr/>
          <p:nvPr userDrawn="1"/>
        </p:nvSpPr>
        <p:spPr>
          <a:xfrm>
            <a:off x="537472" y="1920940"/>
            <a:ext cx="11062598" cy="233800"/>
          </a:xfrm>
          <a:prstGeom prst="roundRect">
            <a:avLst>
              <a:gd name="adj" fmla="val 24201"/>
            </a:avLst>
          </a:prstGeom>
          <a:noFill/>
          <a:ln w="38100">
            <a:solidFill>
              <a:schemeClr val="bg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err="1">
              <a:solidFill>
                <a:schemeClr val="bg1"/>
              </a:solidFill>
            </a:endParaRPr>
          </a:p>
        </p:txBody>
      </p:sp>
      <p:cxnSp>
        <p:nvCxnSpPr>
          <p:cNvPr id="55" name="Straight Connector 54">
            <a:extLst>
              <a:ext uri="{FF2B5EF4-FFF2-40B4-BE49-F238E27FC236}">
                <a16:creationId xmlns:a16="http://schemas.microsoft.com/office/drawing/2014/main" id="{0A4A0693-D200-6EF1-A143-74668BA406B3}"/>
              </a:ext>
            </a:extLst>
          </p:cNvPr>
          <p:cNvCxnSpPr/>
          <p:nvPr userDrawn="1"/>
        </p:nvCxnSpPr>
        <p:spPr>
          <a:xfrm>
            <a:off x="7168686" y="1708635"/>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105382CA-3D46-3383-CE61-96754CBCB2DC}"/>
              </a:ext>
            </a:extLst>
          </p:cNvPr>
          <p:cNvCxnSpPr/>
          <p:nvPr userDrawn="1"/>
        </p:nvCxnSpPr>
        <p:spPr>
          <a:xfrm>
            <a:off x="9391731" y="1708635"/>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9902FFCB-A60C-1ABB-22DD-D81A4F233622}"/>
              </a:ext>
            </a:extLst>
          </p:cNvPr>
          <p:cNvCxnSpPr/>
          <p:nvPr userDrawn="1"/>
        </p:nvCxnSpPr>
        <p:spPr>
          <a:xfrm>
            <a:off x="4960051" y="1708635"/>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6512980-BEE5-E7F0-720E-A747745DDB11}"/>
              </a:ext>
            </a:extLst>
          </p:cNvPr>
          <p:cNvCxnSpPr/>
          <p:nvPr userDrawn="1"/>
        </p:nvCxnSpPr>
        <p:spPr>
          <a:xfrm>
            <a:off x="2751812" y="171146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sp>
        <p:nvSpPr>
          <p:cNvPr id="49" name="Text Placeholder 2">
            <a:extLst>
              <a:ext uri="{FF2B5EF4-FFF2-40B4-BE49-F238E27FC236}">
                <a16:creationId xmlns:a16="http://schemas.microsoft.com/office/drawing/2014/main" id="{1FD5B0F4-1A06-1D76-C351-F35CEC5B2D45}"/>
              </a:ext>
            </a:extLst>
          </p:cNvPr>
          <p:cNvSpPr>
            <a:spLocks noGrp="1"/>
          </p:cNvSpPr>
          <p:nvPr>
            <p:ph type="body" sz="quarter" idx="14" hasCustomPrompt="1"/>
          </p:nvPr>
        </p:nvSpPr>
        <p:spPr>
          <a:xfrm>
            <a:off x="615696"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Ignore or delete.</a:t>
            </a:r>
            <a:endParaRPr lang="en-NL"/>
          </a:p>
        </p:txBody>
      </p:sp>
      <p:sp>
        <p:nvSpPr>
          <p:cNvPr id="50" name="Text Placeholder 2">
            <a:extLst>
              <a:ext uri="{FF2B5EF4-FFF2-40B4-BE49-F238E27FC236}">
                <a16:creationId xmlns:a16="http://schemas.microsoft.com/office/drawing/2014/main" id="{EB45C554-BC58-F501-2AFB-377EF5E1AF2E}"/>
              </a:ext>
            </a:extLst>
          </p:cNvPr>
          <p:cNvSpPr>
            <a:spLocks noGrp="1"/>
          </p:cNvSpPr>
          <p:nvPr>
            <p:ph type="body" sz="quarter" idx="15" hasCustomPrompt="1"/>
          </p:nvPr>
        </p:nvSpPr>
        <p:spPr>
          <a:xfrm>
            <a:off x="2825641"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51" name="Text Placeholder 2">
            <a:extLst>
              <a:ext uri="{FF2B5EF4-FFF2-40B4-BE49-F238E27FC236}">
                <a16:creationId xmlns:a16="http://schemas.microsoft.com/office/drawing/2014/main" id="{386184D8-48AE-84C4-D2D0-BD148A626FD2}"/>
              </a:ext>
            </a:extLst>
          </p:cNvPr>
          <p:cNvSpPr>
            <a:spLocks noGrp="1"/>
          </p:cNvSpPr>
          <p:nvPr>
            <p:ph type="body" sz="quarter" idx="16" hasCustomPrompt="1"/>
          </p:nvPr>
        </p:nvSpPr>
        <p:spPr>
          <a:xfrm>
            <a:off x="5028227"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52" name="Text Placeholder 2">
            <a:extLst>
              <a:ext uri="{FF2B5EF4-FFF2-40B4-BE49-F238E27FC236}">
                <a16:creationId xmlns:a16="http://schemas.microsoft.com/office/drawing/2014/main" id="{5C2F7945-8C5F-3982-B444-D1FDBBCD9902}"/>
              </a:ext>
            </a:extLst>
          </p:cNvPr>
          <p:cNvSpPr>
            <a:spLocks noGrp="1"/>
          </p:cNvSpPr>
          <p:nvPr>
            <p:ph type="body" sz="quarter" idx="17" hasCustomPrompt="1"/>
          </p:nvPr>
        </p:nvSpPr>
        <p:spPr>
          <a:xfrm>
            <a:off x="7248188"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59" name="Text Placeholder 2">
            <a:extLst>
              <a:ext uri="{FF2B5EF4-FFF2-40B4-BE49-F238E27FC236}">
                <a16:creationId xmlns:a16="http://schemas.microsoft.com/office/drawing/2014/main" id="{98ABF9CF-BBFE-4E06-9E06-4F52587081CC}"/>
              </a:ext>
            </a:extLst>
          </p:cNvPr>
          <p:cNvSpPr>
            <a:spLocks noGrp="1"/>
          </p:cNvSpPr>
          <p:nvPr>
            <p:ph type="body" sz="quarter" idx="18" hasCustomPrompt="1"/>
          </p:nvPr>
        </p:nvSpPr>
        <p:spPr>
          <a:xfrm>
            <a:off x="9465426"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3" name="TextBox 2">
            <a:extLst>
              <a:ext uri="{FF2B5EF4-FFF2-40B4-BE49-F238E27FC236}">
                <a16:creationId xmlns:a16="http://schemas.microsoft.com/office/drawing/2014/main" id="{A9AD1F54-467C-F6F4-B066-0E8FD46045A1}"/>
              </a:ext>
            </a:extLst>
          </p:cNvPr>
          <p:cNvSpPr txBox="1"/>
          <p:nvPr userDrawn="1"/>
        </p:nvSpPr>
        <p:spPr>
          <a:xfrm>
            <a:off x="884809" y="-256756"/>
            <a:ext cx="10304572" cy="246221"/>
          </a:xfrm>
          <a:prstGeom prst="rect">
            <a:avLst/>
          </a:prstGeom>
          <a:noFill/>
        </p:spPr>
        <p:txBody>
          <a:bodyPr wrap="none" lIns="90000" rtlCol="0" anchor="t">
            <a:spAutoFit/>
          </a:bodyPr>
          <a:lstStyle/>
          <a:p>
            <a:pPr lvl="0"/>
            <a:r>
              <a:rPr lang="en-GB" sz="1000">
                <a:solidFill>
                  <a:schemeClr val="tx1">
                    <a:lumMod val="60000"/>
                    <a:lumOff val="40000"/>
                  </a:schemeClr>
                </a:solidFill>
              </a:rPr>
              <a:t>▲ </a:t>
            </a:r>
            <a:r>
              <a:rPr lang="en-GB" sz="1000" b="1">
                <a:solidFill>
                  <a:schemeClr val="tx1">
                    <a:lumMod val="60000"/>
                    <a:lumOff val="40000"/>
                  </a:schemeClr>
                </a:solidFill>
              </a:rPr>
              <a:t>Dummy placeholders, </a:t>
            </a:r>
            <a:r>
              <a:rPr lang="en-GB" sz="1000" b="0">
                <a:solidFill>
                  <a:schemeClr val="tx1">
                    <a:lumMod val="60000"/>
                    <a:lumOff val="40000"/>
                  </a:schemeClr>
                </a:solidFill>
              </a:rPr>
              <a:t>due to use of star ratings for level descriptions. I</a:t>
            </a:r>
            <a:r>
              <a:rPr lang="en-GB" sz="1000">
                <a:solidFill>
                  <a:schemeClr val="tx1">
                    <a:lumMod val="60000"/>
                    <a:lumOff val="40000"/>
                  </a:schemeClr>
                </a:solidFill>
              </a:rPr>
              <a:t>gnore them, they are not visible on the slide (t</a:t>
            </a:r>
            <a:r>
              <a:rPr lang="en-GB" sz="1000" b="0">
                <a:solidFill>
                  <a:schemeClr val="tx1">
                    <a:lumMod val="60000"/>
                    <a:lumOff val="40000"/>
                  </a:schemeClr>
                </a:solidFill>
              </a:rPr>
              <a:t>hese placeholders are necessary</a:t>
            </a:r>
            <a:r>
              <a:rPr lang="en-GB" sz="1000" b="1">
                <a:solidFill>
                  <a:schemeClr val="tx1">
                    <a:lumMod val="60000"/>
                    <a:lumOff val="40000"/>
                  </a:schemeClr>
                </a:solidFill>
              </a:rPr>
              <a:t> </a:t>
            </a:r>
            <a:r>
              <a:rPr lang="en-GB" sz="1000">
                <a:solidFill>
                  <a:schemeClr val="tx1">
                    <a:lumMod val="60000"/>
                    <a:lumOff val="40000"/>
                  </a:schemeClr>
                </a:solidFill>
              </a:rPr>
              <a:t>for compatibility with other templates). ▲</a:t>
            </a:r>
            <a:endParaRPr lang="en-NL" sz="1000">
              <a:solidFill>
                <a:schemeClr val="tx1">
                  <a:lumMod val="60000"/>
                  <a:lumOff val="40000"/>
                </a:schemeClr>
              </a:solidFill>
            </a:endParaRPr>
          </a:p>
        </p:txBody>
      </p:sp>
      <p:sp>
        <p:nvSpPr>
          <p:cNvPr id="61" name="Text Placeholder 5">
            <a:extLst>
              <a:ext uri="{FF2B5EF4-FFF2-40B4-BE49-F238E27FC236}">
                <a16:creationId xmlns:a16="http://schemas.microsoft.com/office/drawing/2014/main" id="{E1901AC2-680E-4CD9-7DE1-234CE548C4A6}"/>
              </a:ext>
            </a:extLst>
          </p:cNvPr>
          <p:cNvSpPr>
            <a:spLocks noGrp="1"/>
          </p:cNvSpPr>
          <p:nvPr>
            <p:ph type="body" sz="quarter" idx="22" hasCustomPrompt="1"/>
          </p:nvPr>
        </p:nvSpPr>
        <p:spPr>
          <a:xfrm>
            <a:off x="8966875" y="914509"/>
            <a:ext cx="1168590" cy="257763"/>
          </a:xfrm>
        </p:spPr>
        <p:txBody>
          <a:bodyPr wrap="none">
            <a:spAutoFit/>
          </a:bodyPr>
          <a:lstStyle>
            <a:lvl1pPr marL="0" indent="0" algn="r">
              <a:buFont typeface="Arial" panose="020B0604020202020204" pitchFamily="34" charset="0"/>
              <a:buNone/>
              <a:defRPr sz="1000" b="1" cap="all" baseline="0">
                <a:solidFill>
                  <a:schemeClr val="accent1"/>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Insert model name</a:t>
            </a:r>
            <a:endParaRPr lang="en-NL"/>
          </a:p>
        </p:txBody>
      </p:sp>
      <p:cxnSp>
        <p:nvCxnSpPr>
          <p:cNvPr id="63" name="Straight Connector 62">
            <a:extLst>
              <a:ext uri="{FF2B5EF4-FFF2-40B4-BE49-F238E27FC236}">
                <a16:creationId xmlns:a16="http://schemas.microsoft.com/office/drawing/2014/main" id="{39B21183-F5CA-24B5-B8D6-DFE3A10DA671}"/>
              </a:ext>
            </a:extLst>
          </p:cNvPr>
          <p:cNvCxnSpPr>
            <a:cxnSpLocks/>
          </p:cNvCxnSpPr>
          <p:nvPr userDrawn="1"/>
        </p:nvCxnSpPr>
        <p:spPr>
          <a:xfrm>
            <a:off x="10247651" y="999720"/>
            <a:ext cx="0" cy="98830"/>
          </a:xfrm>
          <a:prstGeom prst="line">
            <a:avLst/>
          </a:prstGeom>
          <a:ln w="12700">
            <a:solidFill>
              <a:srgbClr val="B3BECD"/>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28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122E66F4-7F53-DD4A-8713-C073FB230CEA}"/>
              </a:ext>
            </a:extLst>
          </p:cNvPr>
          <p:cNvSpPr>
            <a:spLocks noGrp="1"/>
          </p:cNvSpPr>
          <p:nvPr>
            <p:ph type="body" sz="quarter" idx="13" hasCustomPrompt="1"/>
          </p:nvPr>
        </p:nvSpPr>
        <p:spPr>
          <a:xfrm>
            <a:off x="1080000" y="1366268"/>
            <a:ext cx="10665667" cy="4952085"/>
          </a:xfrm>
          <a:prstGeom prst="rect">
            <a:avLst/>
          </a:prstGeom>
        </p:spPr>
        <p:txBody>
          <a:bodyPr vert="horz" lIns="90000" tIns="45720" rIns="91440" bIns="45720" rtlCol="0">
            <a:noAutofit/>
          </a:bodyPr>
          <a:lstStyle>
            <a:lvl1pPr marL="342900" indent="-342900">
              <a:lnSpc>
                <a:spcPct val="114000"/>
              </a:lnSpc>
              <a:spcBef>
                <a:spcPts val="0"/>
              </a:spcBef>
              <a:spcAft>
                <a:spcPts val="600"/>
              </a:spcAft>
              <a:buClr>
                <a:srgbClr val="B2BECD"/>
              </a:buClr>
              <a:buFont typeface="+mj-lt"/>
              <a:buAutoNum type="arabicPeriod"/>
              <a:defRPr lang="en-US" sz="1600" b="0" dirty="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vl6pPr>
              <a:defRPr sz="1600">
                <a:solidFill>
                  <a:schemeClr val="tx2"/>
                </a:solidFill>
              </a:defRPr>
            </a:lvl6pPr>
            <a:lvl7pPr>
              <a:defRPr sz="1600">
                <a:solidFill>
                  <a:schemeClr val="tx2"/>
                </a:solidFill>
              </a:defRPr>
            </a:lvl7pPr>
            <a:lvl8pPr>
              <a:defRPr sz="1600">
                <a:solidFill>
                  <a:schemeClr val="tx2"/>
                </a:solidFill>
              </a:defRPr>
            </a:lvl8pPr>
          </a:lstStyle>
          <a:p>
            <a:pPr marL="342900" indent="-342900">
              <a:lnSpc>
                <a:spcPct val="114000"/>
              </a:lnSpc>
              <a:buClr>
                <a:srgbClr val="9FABB6"/>
              </a:buClr>
              <a:buFont typeface="+mj-lt"/>
              <a:buAutoNum type="arabicPeriod"/>
            </a:pPr>
            <a:r>
              <a:rPr lang="en-US" dirty="0"/>
              <a:t>Insert sections (make bold to highlight sections)</a:t>
            </a:r>
          </a:p>
        </p:txBody>
      </p:sp>
      <p:sp>
        <p:nvSpPr>
          <p:cNvPr id="12" name="Slide Number Placeholder 5">
            <a:extLst>
              <a:ext uri="{FF2B5EF4-FFF2-40B4-BE49-F238E27FC236}">
                <a16:creationId xmlns:a16="http://schemas.microsoft.com/office/drawing/2014/main" id="{B3FAE89E-5649-9B44-9D8C-7D3C163D27F1}"/>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3BECD"/>
                </a:solidFill>
              </a:defRPr>
            </a:lvl1pPr>
          </a:lstStyle>
          <a:p>
            <a:fld id="{E242BD21-9B61-2246-BCB1-4BE5E1BEBE1C}" type="slidenum">
              <a:rPr lang="en-US" smtClean="0"/>
              <a:pPr/>
              <a:t>‹#›</a:t>
            </a:fld>
            <a:endParaRPr lang="en-US"/>
          </a:p>
        </p:txBody>
      </p:sp>
      <p:sp>
        <p:nvSpPr>
          <p:cNvPr id="6" name="Title 1">
            <a:extLst>
              <a:ext uri="{FF2B5EF4-FFF2-40B4-BE49-F238E27FC236}">
                <a16:creationId xmlns:a16="http://schemas.microsoft.com/office/drawing/2014/main" id="{010DD217-089D-C949-BCCE-0C2D8196FA38}"/>
              </a:ext>
            </a:extLst>
          </p:cNvPr>
          <p:cNvSpPr>
            <a:spLocks noGrp="1"/>
          </p:cNvSpPr>
          <p:nvPr>
            <p:ph type="title" hasCustomPrompt="1"/>
          </p:nvPr>
        </p:nvSpPr>
        <p:spPr>
          <a:xfrm>
            <a:off x="1935667" y="277522"/>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8" name="Footer Placeholder 5">
            <a:extLst>
              <a:ext uri="{FF2B5EF4-FFF2-40B4-BE49-F238E27FC236}">
                <a16:creationId xmlns:a16="http://schemas.microsoft.com/office/drawing/2014/main" id="{B4138DB0-ED82-C84A-8589-E27E32B9B58D}"/>
              </a:ext>
            </a:extLst>
          </p:cNvPr>
          <p:cNvSpPr>
            <a:spLocks noGrp="1"/>
          </p:cNvSpPr>
          <p:nvPr>
            <p:ph type="ftr" sz="quarter" idx="3"/>
          </p:nvPr>
        </p:nvSpPr>
        <p:spPr>
          <a:xfrm>
            <a:off x="2669790" y="6549140"/>
            <a:ext cx="804066"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defRPr lang="en-US" sz="1000" b="1" spc="10" dirty="0">
                <a:solidFill>
                  <a:srgbClr val="B3BECD"/>
                </a:solidFill>
              </a:defRPr>
            </a:lvl1pPr>
          </a:lstStyle>
          <a:p>
            <a:r>
              <a:rPr lang="en-US"/>
              <a:t>Confidential</a:t>
            </a:r>
          </a:p>
        </p:txBody>
      </p:sp>
    </p:spTree>
    <p:extLst>
      <p:ext uri="{BB962C8B-B14F-4D97-AF65-F5344CB8AC3E}">
        <p14:creationId xmlns:p14="http://schemas.microsoft.com/office/powerpoint/2010/main" val="25265752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OSH system resul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grpSp>
        <p:nvGrpSpPr>
          <p:cNvPr id="27" name="Group 26">
            <a:extLst>
              <a:ext uri="{FF2B5EF4-FFF2-40B4-BE49-F238E27FC236}">
                <a16:creationId xmlns:a16="http://schemas.microsoft.com/office/drawing/2014/main" id="{5E3D95FD-87E1-8242-936D-A016724AAC60}"/>
              </a:ext>
            </a:extLst>
          </p:cNvPr>
          <p:cNvGrpSpPr/>
          <p:nvPr userDrawn="1"/>
        </p:nvGrpSpPr>
        <p:grpSpPr>
          <a:xfrm>
            <a:off x="340066" y="1419480"/>
            <a:ext cx="5561970" cy="1324829"/>
            <a:chOff x="340066" y="1721909"/>
            <a:chExt cx="5561970" cy="1324829"/>
          </a:xfrm>
        </p:grpSpPr>
        <p:sp>
          <p:nvSpPr>
            <p:cNvPr id="28" name="Oval 27">
              <a:extLst>
                <a:ext uri="{FF2B5EF4-FFF2-40B4-BE49-F238E27FC236}">
                  <a16:creationId xmlns:a16="http://schemas.microsoft.com/office/drawing/2014/main" id="{5D59DCD9-95CA-2849-8561-B2216ED23288}"/>
                </a:ext>
              </a:extLst>
            </p:cNvPr>
            <p:cNvSpPr/>
            <p:nvPr/>
          </p:nvSpPr>
          <p:spPr>
            <a:xfrm>
              <a:off x="340066" y="2357792"/>
              <a:ext cx="5405506" cy="688946"/>
            </a:xfrm>
            <a:prstGeom prst="ellipse">
              <a:avLst/>
            </a:prstGeom>
            <a:solidFill>
              <a:srgbClr val="000000">
                <a:alpha val="25000"/>
              </a:srgb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29" name="Rectangle 28">
              <a:extLst>
                <a:ext uri="{FF2B5EF4-FFF2-40B4-BE49-F238E27FC236}">
                  <a16:creationId xmlns:a16="http://schemas.microsoft.com/office/drawing/2014/main" id="{26731D74-9128-1544-855C-A1FEBA1CA2CF}"/>
                </a:ext>
              </a:extLst>
            </p:cNvPr>
            <p:cNvSpPr/>
            <p:nvPr/>
          </p:nvSpPr>
          <p:spPr>
            <a:xfrm>
              <a:off x="429915" y="1721909"/>
              <a:ext cx="5472121" cy="972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sp>
        <p:nvSpPr>
          <p:cNvPr id="30" name="TextBox 29">
            <a:extLst>
              <a:ext uri="{FF2B5EF4-FFF2-40B4-BE49-F238E27FC236}">
                <a16:creationId xmlns:a16="http://schemas.microsoft.com/office/drawing/2014/main" id="{F21ED1E9-7DDE-7349-A824-0A8F7F613A5A}"/>
              </a:ext>
            </a:extLst>
          </p:cNvPr>
          <p:cNvSpPr txBox="1"/>
          <p:nvPr userDrawn="1"/>
        </p:nvSpPr>
        <p:spPr>
          <a:xfrm>
            <a:off x="429915" y="1364824"/>
            <a:ext cx="4469780" cy="357085"/>
          </a:xfrm>
          <a:prstGeom prst="rect">
            <a:avLst/>
          </a:prstGeom>
          <a:solidFill>
            <a:schemeClr val="accent1"/>
          </a:solidFill>
        </p:spPr>
        <p:txBody>
          <a:bodyPr wrap="square" lIns="90000" rtlCol="0" anchor="t">
            <a:spAutoFit/>
          </a:bodyPr>
          <a:lstStyle/>
          <a:p>
            <a:pPr>
              <a:lnSpc>
                <a:spcPct val="114000"/>
              </a:lnSpc>
            </a:pPr>
            <a:r>
              <a:rPr lang="en-US" sz="1600" b="1" dirty="0">
                <a:solidFill>
                  <a:schemeClr val="bg1"/>
                </a:solidFill>
              </a:rPr>
              <a:t>Risks in external dependencies</a:t>
            </a:r>
            <a:r>
              <a:rPr lang="en-US" sz="1600" b="0" dirty="0">
                <a:solidFill>
                  <a:schemeClr val="bg1"/>
                </a:solidFill>
              </a:rPr>
              <a:t> – System overview</a:t>
            </a:r>
          </a:p>
        </p:txBody>
      </p:sp>
      <p:sp>
        <p:nvSpPr>
          <p:cNvPr id="31" name="Content Placeholder 2">
            <a:extLst>
              <a:ext uri="{FF2B5EF4-FFF2-40B4-BE49-F238E27FC236}">
                <a16:creationId xmlns:a16="http://schemas.microsoft.com/office/drawing/2014/main" id="{B90D4AFC-98E5-0C4A-9707-F2559B9A97DC}"/>
              </a:ext>
            </a:extLst>
          </p:cNvPr>
          <p:cNvSpPr txBox="1">
            <a:spLocks/>
          </p:cNvSpPr>
          <p:nvPr userDrawn="1"/>
        </p:nvSpPr>
        <p:spPr>
          <a:xfrm>
            <a:off x="1204383" y="1831229"/>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endParaRPr lang="en-GB" sz="1400" b="1" dirty="0">
              <a:solidFill>
                <a:schemeClr val="accent1"/>
              </a:solidFill>
              <a:latin typeface="Calibri Regular"/>
            </a:endParaRPr>
          </a:p>
        </p:txBody>
      </p:sp>
      <p:sp>
        <p:nvSpPr>
          <p:cNvPr id="48" name="Rectangle 47">
            <a:extLst>
              <a:ext uri="{FF2B5EF4-FFF2-40B4-BE49-F238E27FC236}">
                <a16:creationId xmlns:a16="http://schemas.microsoft.com/office/drawing/2014/main" id="{91356441-694B-B541-8959-E690A83565FC}"/>
              </a:ext>
            </a:extLst>
          </p:cNvPr>
          <p:cNvSpPr/>
          <p:nvPr userDrawn="1"/>
        </p:nvSpPr>
        <p:spPr>
          <a:xfrm>
            <a:off x="529948" y="1770243"/>
            <a:ext cx="4504276" cy="372650"/>
          </a:xfrm>
          <a:prstGeom prst="rect">
            <a:avLst/>
          </a:prstGeom>
          <a:gradFill>
            <a:gsLst>
              <a:gs pos="0">
                <a:schemeClr val="bg2">
                  <a:alpha val="25000"/>
                </a:schemeClr>
              </a:gs>
              <a:gs pos="100000">
                <a:schemeClr val="bg2">
                  <a:alpha val="0"/>
                </a:schemeClr>
              </a:gs>
            </a:gsLst>
            <a:lin ang="2700000" scaled="0"/>
          </a:gradFill>
          <a:ln w="9525">
            <a:solidFill>
              <a:schemeClr val="bg2">
                <a:alpha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50" name="AutoShape 5">
            <a:extLst>
              <a:ext uri="{FF2B5EF4-FFF2-40B4-BE49-F238E27FC236}">
                <a16:creationId xmlns:a16="http://schemas.microsoft.com/office/drawing/2014/main" id="{A85B6768-8DD0-3840-98FF-EA35442768A0}"/>
              </a:ext>
            </a:extLst>
          </p:cNvPr>
          <p:cNvSpPr>
            <a:spLocks noChangeArrowheads="1"/>
          </p:cNvSpPr>
          <p:nvPr userDrawn="1"/>
        </p:nvSpPr>
        <p:spPr bwMode="auto">
          <a:xfrm>
            <a:off x="1162617" y="1867237"/>
            <a:ext cx="1946019" cy="169277"/>
          </a:xfrm>
          <a:prstGeom prst="foldedCorner">
            <a:avLst>
              <a:gd name="adj" fmla="val 0"/>
            </a:avLst>
          </a:prstGeom>
          <a:noFill/>
          <a:ln w="6350" cmpd="sng">
            <a:noFill/>
            <a:round/>
            <a:headEnd/>
            <a:tailEnd/>
          </a:ln>
          <a:effectLst/>
        </p:spPr>
        <p:txBody>
          <a:bodyPr wrap="square" lIns="36000" tIns="0" rIns="36000" bIns="0">
            <a:spAutoFit/>
          </a:bodyPr>
          <a:lstStyle/>
          <a:p>
            <a:pPr algn="l">
              <a:defRPr/>
            </a:pPr>
            <a:r>
              <a:rPr lang="en-US" sz="1100" dirty="0">
                <a:solidFill>
                  <a:schemeClr val="bg2"/>
                </a:solidFill>
                <a:latin typeface="Calibri" panose="020F0502020204030204" pitchFamily="34" charset="0"/>
                <a:cs typeface="Calibri" panose="020F0502020204030204" pitchFamily="34" charset="0"/>
              </a:rPr>
              <a:t>external dependencies in total</a:t>
            </a:r>
            <a:endParaRPr lang="en-US" sz="1200" spc="-50" noProof="1">
              <a:solidFill>
                <a:schemeClr val="bg2"/>
              </a:solidFill>
              <a:cs typeface="TheSansMono M5"/>
            </a:endParaRPr>
          </a:p>
        </p:txBody>
      </p:sp>
      <p:sp>
        <p:nvSpPr>
          <p:cNvPr id="54" name="Rectangle 53">
            <a:extLst>
              <a:ext uri="{FF2B5EF4-FFF2-40B4-BE49-F238E27FC236}">
                <a16:creationId xmlns:a16="http://schemas.microsoft.com/office/drawing/2014/main" id="{97CD0235-CB15-C949-BCBD-9E062FB24F3A}"/>
              </a:ext>
            </a:extLst>
          </p:cNvPr>
          <p:cNvSpPr/>
          <p:nvPr userDrawn="1"/>
        </p:nvSpPr>
        <p:spPr>
          <a:xfrm>
            <a:off x="6116295" y="730293"/>
            <a:ext cx="6075705" cy="6127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accent1"/>
              </a:solidFill>
            </a:endParaRPr>
          </a:p>
        </p:txBody>
      </p:sp>
      <p:sp>
        <p:nvSpPr>
          <p:cNvPr id="55" name="Content Placeholder 2">
            <a:extLst>
              <a:ext uri="{FF2B5EF4-FFF2-40B4-BE49-F238E27FC236}">
                <a16:creationId xmlns:a16="http://schemas.microsoft.com/office/drawing/2014/main" id="{C8989BBF-287E-B847-9CAC-6DA102EFBD4A}"/>
              </a:ext>
            </a:extLst>
          </p:cNvPr>
          <p:cNvSpPr>
            <a:spLocks noGrp="1"/>
          </p:cNvSpPr>
          <p:nvPr userDrawn="1">
            <p:ph sz="quarter" idx="13" hasCustomPrompt="1"/>
          </p:nvPr>
        </p:nvSpPr>
        <p:spPr>
          <a:xfrm>
            <a:off x="6420006" y="1368000"/>
            <a:ext cx="5326793" cy="4950000"/>
          </a:xfrm>
        </p:spPr>
        <p:txBody>
          <a:bodyPr>
            <a:noAutofit/>
          </a:bodyPr>
          <a:lstStyle>
            <a:lvl1pPr marL="285750" indent="-285750">
              <a:buFont typeface="Wingdings" pitchFamily="2" charset="2"/>
              <a:buChar char="§"/>
              <a:tabLst/>
              <a:defRPr>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
        <p:nvSpPr>
          <p:cNvPr id="56" name="Text Placeholder 2">
            <a:extLst>
              <a:ext uri="{FF2B5EF4-FFF2-40B4-BE49-F238E27FC236}">
                <a16:creationId xmlns:a16="http://schemas.microsoft.com/office/drawing/2014/main" id="{8FE26B8D-BD73-4444-8D0F-1248DE1DD5BD}"/>
              </a:ext>
            </a:extLst>
          </p:cNvPr>
          <p:cNvSpPr>
            <a:spLocks noGrp="1"/>
          </p:cNvSpPr>
          <p:nvPr>
            <p:ph type="body" sz="quarter" idx="14" hasCustomPrompt="1"/>
          </p:nvPr>
        </p:nvSpPr>
        <p:spPr>
          <a:xfrm>
            <a:off x="566858" y="1816783"/>
            <a:ext cx="562010" cy="265112"/>
          </a:xfrm>
        </p:spPr>
        <p:txBody>
          <a:bodyPr anchor="ctr">
            <a:noAutofit/>
          </a:bodyPr>
          <a:lstStyle>
            <a:lvl1pPr marL="0" indent="0" algn="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9" name="TextBox 8">
            <a:extLst>
              <a:ext uri="{FF2B5EF4-FFF2-40B4-BE49-F238E27FC236}">
                <a16:creationId xmlns:a16="http://schemas.microsoft.com/office/drawing/2014/main" id="{A4A32BDF-19FE-16E0-140C-A92D63BFE40D}"/>
              </a:ext>
            </a:extLst>
          </p:cNvPr>
          <p:cNvSpPr txBox="1"/>
          <p:nvPr userDrawn="1"/>
        </p:nvSpPr>
        <p:spPr>
          <a:xfrm>
            <a:off x="-143206" y="5881381"/>
            <a:ext cx="2549071" cy="289438"/>
          </a:xfrm>
          <a:prstGeom prst="rect">
            <a:avLst/>
          </a:prstGeom>
          <a:noFill/>
        </p:spPr>
        <p:txBody>
          <a:bodyPr wrap="square" lIns="90000" rtlCol="0" anchor="t">
            <a:spAutoFit/>
          </a:bodyPr>
          <a:lstStyle/>
          <a:p>
            <a:pPr algn="r">
              <a:lnSpc>
                <a:spcPct val="113000"/>
              </a:lnSpc>
            </a:pPr>
            <a:r>
              <a:rPr lang="en-US" sz="1200" dirty="0">
                <a:solidFill>
                  <a:schemeClr val="tx1">
                    <a:lumMod val="60000"/>
                    <a:lumOff val="40000"/>
                    <a:alpha val="50000"/>
                  </a:schemeClr>
                </a:solidFill>
              </a:rPr>
              <a:t>Number of dependencies:</a:t>
            </a:r>
          </a:p>
        </p:txBody>
      </p:sp>
      <p:grpSp>
        <p:nvGrpSpPr>
          <p:cNvPr id="17" name="Group 16">
            <a:extLst>
              <a:ext uri="{FF2B5EF4-FFF2-40B4-BE49-F238E27FC236}">
                <a16:creationId xmlns:a16="http://schemas.microsoft.com/office/drawing/2014/main" id="{FD846DF8-6FB9-113B-E643-AFB994F128E9}"/>
              </a:ext>
            </a:extLst>
          </p:cNvPr>
          <p:cNvGrpSpPr/>
          <p:nvPr userDrawn="1"/>
        </p:nvGrpSpPr>
        <p:grpSpPr>
          <a:xfrm>
            <a:off x="184167" y="2938848"/>
            <a:ext cx="2176758" cy="478914"/>
            <a:chOff x="184167" y="2938848"/>
            <a:chExt cx="2176758" cy="478914"/>
          </a:xfrm>
        </p:grpSpPr>
        <p:pic>
          <p:nvPicPr>
            <p:cNvPr id="6" name="Graphic 5">
              <a:extLst>
                <a:ext uri="{FF2B5EF4-FFF2-40B4-BE49-F238E27FC236}">
                  <a16:creationId xmlns:a16="http://schemas.microsoft.com/office/drawing/2014/main" id="{92CB4BC1-E3EB-78F3-84A5-877A5B841E78}"/>
                </a:ext>
              </a:extLst>
            </p:cNvPr>
            <p:cNvPicPr>
              <a:picLocks noChangeAspect="1"/>
            </p:cNvPicPr>
            <p:nvPr userDrawn="1"/>
          </p:nvPicPr>
          <p:blipFill>
            <a:blip r:embed="rId2">
              <a:lum bright="100000"/>
              <a:alphaModFix amt="80000"/>
              <a:extLst>
                <a:ext uri="{96DAC541-7B7A-43D3-8B79-37D633B846F1}">
                  <asvg:svgBlip xmlns:asvg="http://schemas.microsoft.com/office/drawing/2016/SVG/main" r:embed="rId3"/>
                </a:ext>
              </a:extLst>
            </a:blip>
            <a:stretch>
              <a:fillRect/>
            </a:stretch>
          </p:blipFill>
          <p:spPr>
            <a:xfrm>
              <a:off x="2132325" y="3145777"/>
              <a:ext cx="228600" cy="228600"/>
            </a:xfrm>
            <a:prstGeom prst="rect">
              <a:avLst/>
            </a:prstGeom>
          </p:spPr>
        </p:pic>
        <p:sp>
          <p:nvSpPr>
            <p:cNvPr id="11" name="TextBox 10">
              <a:extLst>
                <a:ext uri="{FF2B5EF4-FFF2-40B4-BE49-F238E27FC236}">
                  <a16:creationId xmlns:a16="http://schemas.microsoft.com/office/drawing/2014/main" id="{63CF1F6A-1F88-8145-FE5C-042E83FC70D0}"/>
                </a:ext>
              </a:extLst>
            </p:cNvPr>
            <p:cNvSpPr txBox="1"/>
            <p:nvPr userDrawn="1"/>
          </p:nvSpPr>
          <p:spPr>
            <a:xfrm>
              <a:off x="184167" y="2938848"/>
              <a:ext cx="1930982" cy="478914"/>
            </a:xfrm>
            <a:prstGeom prst="rect">
              <a:avLst/>
            </a:prstGeom>
            <a:noFill/>
          </p:spPr>
          <p:txBody>
            <a:bodyPr wrap="square">
              <a:spAutoFit/>
            </a:bodyPr>
            <a:lstStyle/>
            <a:p>
              <a:pPr algn="r">
                <a:lnSpc>
                  <a:spcPct val="180000"/>
                </a:lnSpc>
              </a:pPr>
              <a:r>
                <a:rPr lang="en-US" sz="1600" b="1" dirty="0">
                  <a:solidFill>
                    <a:schemeClr val="tx1">
                      <a:lumMod val="40000"/>
                      <a:lumOff val="60000"/>
                    </a:schemeClr>
                  </a:solidFill>
                </a:rPr>
                <a:t>vulnerability </a:t>
              </a:r>
              <a:r>
                <a:rPr lang="en-US" sz="1600" dirty="0">
                  <a:solidFill>
                    <a:schemeClr val="tx1">
                      <a:lumMod val="40000"/>
                      <a:lumOff val="60000"/>
                    </a:schemeClr>
                  </a:solidFill>
                </a:rPr>
                <a:t>risk</a:t>
              </a:r>
            </a:p>
          </p:txBody>
        </p:sp>
      </p:grpSp>
      <p:grpSp>
        <p:nvGrpSpPr>
          <p:cNvPr id="19" name="Group 18">
            <a:extLst>
              <a:ext uri="{FF2B5EF4-FFF2-40B4-BE49-F238E27FC236}">
                <a16:creationId xmlns:a16="http://schemas.microsoft.com/office/drawing/2014/main" id="{7833F2AE-B882-CA12-2A4B-CA6E81F265E6}"/>
              </a:ext>
            </a:extLst>
          </p:cNvPr>
          <p:cNvGrpSpPr/>
          <p:nvPr userDrawn="1"/>
        </p:nvGrpSpPr>
        <p:grpSpPr>
          <a:xfrm>
            <a:off x="1016807" y="3564280"/>
            <a:ext cx="1344118" cy="423514"/>
            <a:chOff x="1016807" y="3564280"/>
            <a:chExt cx="1344118" cy="423514"/>
          </a:xfrm>
        </p:grpSpPr>
        <p:pic>
          <p:nvPicPr>
            <p:cNvPr id="3" name="Graphic 2">
              <a:extLst>
                <a:ext uri="{FF2B5EF4-FFF2-40B4-BE49-F238E27FC236}">
                  <a16:creationId xmlns:a16="http://schemas.microsoft.com/office/drawing/2014/main" id="{55B06F22-E984-AAA7-DF5B-49AA31FAED79}"/>
                </a:ext>
              </a:extLst>
            </p:cNvPr>
            <p:cNvPicPr>
              <a:picLocks noChangeAspect="1"/>
            </p:cNvPicPr>
            <p:nvPr userDrawn="1"/>
          </p:nvPicPr>
          <p:blipFill>
            <a:blip r:embed="rId4">
              <a:lum bright="100000"/>
              <a:alphaModFix amt="80000"/>
              <a:extLst>
                <a:ext uri="{96DAC541-7B7A-43D3-8B79-37D633B846F1}">
                  <asvg:svgBlip xmlns:asvg="http://schemas.microsoft.com/office/drawing/2016/SVG/main" r:embed="rId5"/>
                </a:ext>
              </a:extLst>
            </a:blip>
            <a:stretch>
              <a:fillRect/>
            </a:stretch>
          </p:blipFill>
          <p:spPr>
            <a:xfrm>
              <a:off x="2132325" y="3703034"/>
              <a:ext cx="228600" cy="228600"/>
            </a:xfrm>
            <a:prstGeom prst="rect">
              <a:avLst/>
            </a:prstGeom>
          </p:spPr>
        </p:pic>
        <p:sp>
          <p:nvSpPr>
            <p:cNvPr id="13" name="TextBox 12">
              <a:extLst>
                <a:ext uri="{FF2B5EF4-FFF2-40B4-BE49-F238E27FC236}">
                  <a16:creationId xmlns:a16="http://schemas.microsoft.com/office/drawing/2014/main" id="{918ECFD4-7514-0241-5872-BB758C0682D7}"/>
                </a:ext>
              </a:extLst>
            </p:cNvPr>
            <p:cNvSpPr txBox="1"/>
            <p:nvPr userDrawn="1"/>
          </p:nvSpPr>
          <p:spPr>
            <a:xfrm>
              <a:off x="1016807" y="3564280"/>
              <a:ext cx="1098342" cy="423514"/>
            </a:xfrm>
            <a:prstGeom prst="rect">
              <a:avLst/>
            </a:prstGeom>
            <a:noFill/>
          </p:spPr>
          <p:txBody>
            <a:bodyPr wrap="square">
              <a:spAutoFit/>
            </a:bodyPr>
            <a:lstStyle/>
            <a:p>
              <a:pPr algn="r">
                <a:lnSpc>
                  <a:spcPct val="150000"/>
                </a:lnSpc>
              </a:pPr>
              <a:r>
                <a:rPr lang="en-US" sz="1600" b="1" dirty="0">
                  <a:solidFill>
                    <a:schemeClr val="tx1">
                      <a:lumMod val="40000"/>
                      <a:lumOff val="60000"/>
                    </a:schemeClr>
                  </a:solidFill>
                </a:rPr>
                <a:t>legal </a:t>
              </a:r>
              <a:r>
                <a:rPr lang="en-US" sz="1600" dirty="0">
                  <a:solidFill>
                    <a:schemeClr val="tx1">
                      <a:lumMod val="40000"/>
                      <a:lumOff val="60000"/>
                    </a:schemeClr>
                  </a:solidFill>
                </a:rPr>
                <a:t>risk</a:t>
              </a:r>
            </a:p>
          </p:txBody>
        </p:sp>
      </p:grpSp>
      <p:grpSp>
        <p:nvGrpSpPr>
          <p:cNvPr id="21" name="Group 20">
            <a:extLst>
              <a:ext uri="{FF2B5EF4-FFF2-40B4-BE49-F238E27FC236}">
                <a16:creationId xmlns:a16="http://schemas.microsoft.com/office/drawing/2014/main" id="{558AA51C-901A-9B84-CE25-4D427A46CAC1}"/>
              </a:ext>
            </a:extLst>
          </p:cNvPr>
          <p:cNvGrpSpPr/>
          <p:nvPr userDrawn="1"/>
        </p:nvGrpSpPr>
        <p:grpSpPr>
          <a:xfrm>
            <a:off x="283779" y="4213198"/>
            <a:ext cx="2077146" cy="276999"/>
            <a:chOff x="283779" y="4213198"/>
            <a:chExt cx="2077146" cy="276999"/>
          </a:xfrm>
        </p:grpSpPr>
        <p:pic>
          <p:nvPicPr>
            <p:cNvPr id="2" name="Graphic 1">
              <a:extLst>
                <a:ext uri="{FF2B5EF4-FFF2-40B4-BE49-F238E27FC236}">
                  <a16:creationId xmlns:a16="http://schemas.microsoft.com/office/drawing/2014/main" id="{309C6217-E883-2005-7854-9846D558305C}"/>
                </a:ext>
              </a:extLst>
            </p:cNvPr>
            <p:cNvPicPr>
              <a:picLocks noChangeAspect="1"/>
            </p:cNvPicPr>
            <p:nvPr userDrawn="1"/>
          </p:nvPicPr>
          <p:blipFill>
            <a:blip r:embed="rId6">
              <a:lum bright="100000"/>
              <a:alphaModFix amt="80000"/>
              <a:extLst>
                <a:ext uri="{96DAC541-7B7A-43D3-8B79-37D633B846F1}">
                  <asvg:svgBlip xmlns:asvg="http://schemas.microsoft.com/office/drawing/2016/SVG/main" r:embed="rId7"/>
                </a:ext>
              </a:extLst>
            </a:blip>
            <a:stretch>
              <a:fillRect/>
            </a:stretch>
          </p:blipFill>
          <p:spPr>
            <a:xfrm>
              <a:off x="2132325" y="4260843"/>
              <a:ext cx="228600" cy="228600"/>
            </a:xfrm>
            <a:prstGeom prst="rect">
              <a:avLst/>
            </a:prstGeom>
          </p:spPr>
        </p:pic>
        <p:sp>
          <p:nvSpPr>
            <p:cNvPr id="32" name="TextBox 31">
              <a:extLst>
                <a:ext uri="{FF2B5EF4-FFF2-40B4-BE49-F238E27FC236}">
                  <a16:creationId xmlns:a16="http://schemas.microsoft.com/office/drawing/2014/main" id="{D435142B-912E-4B8A-58D9-C27402CCBF87}"/>
                </a:ext>
              </a:extLst>
            </p:cNvPr>
            <p:cNvSpPr txBox="1"/>
            <p:nvPr userDrawn="1"/>
          </p:nvSpPr>
          <p:spPr>
            <a:xfrm>
              <a:off x="283779" y="4213198"/>
              <a:ext cx="183137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freshness risk</a:t>
              </a:r>
            </a:p>
          </p:txBody>
        </p:sp>
      </p:grpSp>
      <p:grpSp>
        <p:nvGrpSpPr>
          <p:cNvPr id="23" name="Group 22">
            <a:extLst>
              <a:ext uri="{FF2B5EF4-FFF2-40B4-BE49-F238E27FC236}">
                <a16:creationId xmlns:a16="http://schemas.microsoft.com/office/drawing/2014/main" id="{A0CB14B6-5B84-25D4-9CE0-CD4E9AB33AC3}"/>
              </a:ext>
            </a:extLst>
          </p:cNvPr>
          <p:cNvGrpSpPr/>
          <p:nvPr userDrawn="1"/>
        </p:nvGrpSpPr>
        <p:grpSpPr>
          <a:xfrm>
            <a:off x="763256" y="4628191"/>
            <a:ext cx="1597669" cy="307777"/>
            <a:chOff x="763256" y="4610126"/>
            <a:chExt cx="1597669" cy="307777"/>
          </a:xfrm>
        </p:grpSpPr>
        <p:pic>
          <p:nvPicPr>
            <p:cNvPr id="5" name="Graphic 4">
              <a:extLst>
                <a:ext uri="{FF2B5EF4-FFF2-40B4-BE49-F238E27FC236}">
                  <a16:creationId xmlns:a16="http://schemas.microsoft.com/office/drawing/2014/main" id="{A826661C-B819-E9F6-2659-EBBAE34CB6D8}"/>
                </a:ext>
              </a:extLst>
            </p:cNvPr>
            <p:cNvPicPr>
              <a:picLocks noChangeAspect="1"/>
            </p:cNvPicPr>
            <p:nvPr userDrawn="1"/>
          </p:nvPicPr>
          <p:blipFill>
            <a:blip r:embed="rId8">
              <a:lum bright="100000"/>
              <a:alphaModFix amt="80000"/>
              <a:extLst>
                <a:ext uri="{96DAC541-7B7A-43D3-8B79-37D633B846F1}">
                  <asvg:svgBlip xmlns:asvg="http://schemas.microsoft.com/office/drawing/2016/SVG/main" r:embed="rId9"/>
                </a:ext>
              </a:extLst>
            </a:blip>
            <a:stretch>
              <a:fillRect/>
            </a:stretch>
          </p:blipFill>
          <p:spPr>
            <a:xfrm>
              <a:off x="2132325" y="4671752"/>
              <a:ext cx="228600" cy="228600"/>
            </a:xfrm>
            <a:prstGeom prst="rect">
              <a:avLst/>
            </a:prstGeom>
          </p:spPr>
        </p:pic>
        <p:sp>
          <p:nvSpPr>
            <p:cNvPr id="35" name="TextBox 34">
              <a:extLst>
                <a:ext uri="{FF2B5EF4-FFF2-40B4-BE49-F238E27FC236}">
                  <a16:creationId xmlns:a16="http://schemas.microsoft.com/office/drawing/2014/main" id="{4929CEE3-98D7-9F5B-587E-4C33DB5EB3B8}"/>
                </a:ext>
              </a:extLst>
            </p:cNvPr>
            <p:cNvSpPr txBox="1"/>
            <p:nvPr userDrawn="1"/>
          </p:nvSpPr>
          <p:spPr>
            <a:xfrm>
              <a:off x="763256" y="4610126"/>
              <a:ext cx="1351893" cy="307777"/>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stability</a:t>
              </a:r>
              <a:r>
                <a:rPr lang="en-US" sz="1400" b="0" dirty="0">
                  <a:solidFill>
                    <a:schemeClr val="tx1">
                      <a:lumMod val="40000"/>
                      <a:lumOff val="60000"/>
                    </a:schemeClr>
                  </a:solidFill>
                </a:rPr>
                <a:t> </a:t>
              </a:r>
              <a:r>
                <a:rPr lang="en-US" sz="1200" b="0" dirty="0">
                  <a:solidFill>
                    <a:schemeClr val="tx1">
                      <a:lumMod val="40000"/>
                      <a:lumOff val="60000"/>
                    </a:schemeClr>
                  </a:solidFill>
                </a:rPr>
                <a:t>risk</a:t>
              </a:r>
            </a:p>
          </p:txBody>
        </p:sp>
      </p:grpSp>
      <p:grpSp>
        <p:nvGrpSpPr>
          <p:cNvPr id="24" name="Group 23">
            <a:extLst>
              <a:ext uri="{FF2B5EF4-FFF2-40B4-BE49-F238E27FC236}">
                <a16:creationId xmlns:a16="http://schemas.microsoft.com/office/drawing/2014/main" id="{5831422A-942B-5C44-B632-3495D5574AD2}"/>
              </a:ext>
            </a:extLst>
          </p:cNvPr>
          <p:cNvGrpSpPr/>
          <p:nvPr userDrawn="1"/>
        </p:nvGrpSpPr>
        <p:grpSpPr>
          <a:xfrm>
            <a:off x="632049" y="5073962"/>
            <a:ext cx="1728876" cy="276999"/>
            <a:chOff x="632049" y="5033912"/>
            <a:chExt cx="1728876" cy="276999"/>
          </a:xfrm>
        </p:grpSpPr>
        <p:pic>
          <p:nvPicPr>
            <p:cNvPr id="4" name="Graphic 3">
              <a:extLst>
                <a:ext uri="{FF2B5EF4-FFF2-40B4-BE49-F238E27FC236}">
                  <a16:creationId xmlns:a16="http://schemas.microsoft.com/office/drawing/2014/main" id="{5A08C835-BC34-CED7-C169-00E4B30B00EF}"/>
                </a:ext>
              </a:extLst>
            </p:cNvPr>
            <p:cNvPicPr>
              <a:picLocks noChangeAspect="1"/>
            </p:cNvPicPr>
            <p:nvPr userDrawn="1"/>
          </p:nvPicPr>
          <p:blipFill>
            <a:blip r:embed="rId10">
              <a:lum bright="100000"/>
              <a:alphaModFix amt="80000"/>
              <a:extLst>
                <a:ext uri="{96DAC541-7B7A-43D3-8B79-37D633B846F1}">
                  <asvg:svgBlip xmlns:asvg="http://schemas.microsoft.com/office/drawing/2016/SVG/main" r:embed="rId11"/>
                </a:ext>
              </a:extLst>
            </a:blip>
            <a:stretch>
              <a:fillRect/>
            </a:stretch>
          </p:blipFill>
          <p:spPr>
            <a:xfrm>
              <a:off x="2132325" y="5075030"/>
              <a:ext cx="228600" cy="228600"/>
            </a:xfrm>
            <a:prstGeom prst="rect">
              <a:avLst/>
            </a:prstGeom>
          </p:spPr>
        </p:pic>
        <p:sp>
          <p:nvSpPr>
            <p:cNvPr id="36" name="TextBox 35">
              <a:extLst>
                <a:ext uri="{FF2B5EF4-FFF2-40B4-BE49-F238E27FC236}">
                  <a16:creationId xmlns:a16="http://schemas.microsoft.com/office/drawing/2014/main" id="{3A69FE6E-A255-48D4-C7E8-F5E6D264D886}"/>
                </a:ext>
              </a:extLst>
            </p:cNvPr>
            <p:cNvSpPr txBox="1"/>
            <p:nvPr userDrawn="1"/>
          </p:nvSpPr>
          <p:spPr>
            <a:xfrm>
              <a:off x="632049" y="5033912"/>
              <a:ext cx="148310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management risk</a:t>
              </a:r>
            </a:p>
          </p:txBody>
        </p:sp>
      </p:grpSp>
      <p:grpSp>
        <p:nvGrpSpPr>
          <p:cNvPr id="25" name="Group 24">
            <a:extLst>
              <a:ext uri="{FF2B5EF4-FFF2-40B4-BE49-F238E27FC236}">
                <a16:creationId xmlns:a16="http://schemas.microsoft.com/office/drawing/2014/main" id="{5F8C6D75-F690-0C6C-33C1-6B28E6F5F6AC}"/>
              </a:ext>
            </a:extLst>
          </p:cNvPr>
          <p:cNvGrpSpPr/>
          <p:nvPr userDrawn="1"/>
        </p:nvGrpSpPr>
        <p:grpSpPr>
          <a:xfrm>
            <a:off x="708077" y="5488955"/>
            <a:ext cx="1652848" cy="276999"/>
            <a:chOff x="708077" y="5488955"/>
            <a:chExt cx="1652848" cy="276999"/>
          </a:xfrm>
        </p:grpSpPr>
        <p:pic>
          <p:nvPicPr>
            <p:cNvPr id="7" name="Graphic 6">
              <a:extLst>
                <a:ext uri="{FF2B5EF4-FFF2-40B4-BE49-F238E27FC236}">
                  <a16:creationId xmlns:a16="http://schemas.microsoft.com/office/drawing/2014/main" id="{3D163BBF-D73D-9771-B050-1D5ACCF6131A}"/>
                </a:ext>
              </a:extLst>
            </p:cNvPr>
            <p:cNvPicPr>
              <a:picLocks noChangeAspect="1"/>
            </p:cNvPicPr>
            <p:nvPr userDrawn="1"/>
          </p:nvPicPr>
          <p:blipFill>
            <a:blip r:embed="rId12">
              <a:lum bright="100000"/>
              <a:alphaModFix amt="80000"/>
              <a:extLst>
                <a:ext uri="{96DAC541-7B7A-43D3-8B79-37D633B846F1}">
                  <asvg:svgBlip xmlns:asvg="http://schemas.microsoft.com/office/drawing/2016/SVG/main" r:embed="rId13"/>
                </a:ext>
              </a:extLst>
            </a:blip>
            <a:stretch>
              <a:fillRect/>
            </a:stretch>
          </p:blipFill>
          <p:spPr>
            <a:xfrm>
              <a:off x="2132325" y="5517723"/>
              <a:ext cx="228600" cy="228600"/>
            </a:xfrm>
            <a:prstGeom prst="rect">
              <a:avLst/>
            </a:prstGeom>
          </p:spPr>
        </p:pic>
        <p:sp>
          <p:nvSpPr>
            <p:cNvPr id="39" name="TextBox 38">
              <a:extLst>
                <a:ext uri="{FF2B5EF4-FFF2-40B4-BE49-F238E27FC236}">
                  <a16:creationId xmlns:a16="http://schemas.microsoft.com/office/drawing/2014/main" id="{BB860CF2-34E2-DE9F-17DE-0B05CCAB9F66}"/>
                </a:ext>
              </a:extLst>
            </p:cNvPr>
            <p:cNvSpPr txBox="1"/>
            <p:nvPr userDrawn="1"/>
          </p:nvSpPr>
          <p:spPr>
            <a:xfrm>
              <a:off x="708077" y="5488955"/>
              <a:ext cx="1407072"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activity risk</a:t>
              </a:r>
            </a:p>
          </p:txBody>
        </p:sp>
      </p:grpSp>
      <p:sp>
        <p:nvSpPr>
          <p:cNvPr id="40" name="TextBox 39">
            <a:extLst>
              <a:ext uri="{FF2B5EF4-FFF2-40B4-BE49-F238E27FC236}">
                <a16:creationId xmlns:a16="http://schemas.microsoft.com/office/drawing/2014/main" id="{CE5C3847-A367-1ACD-62C1-099B8EEB07F1}"/>
              </a:ext>
            </a:extLst>
          </p:cNvPr>
          <p:cNvSpPr txBox="1"/>
          <p:nvPr userDrawn="1"/>
        </p:nvSpPr>
        <p:spPr>
          <a:xfrm>
            <a:off x="1972649" y="2655839"/>
            <a:ext cx="1152452" cy="289438"/>
          </a:xfrm>
          <a:prstGeom prst="rect">
            <a:avLst/>
          </a:prstGeom>
          <a:noFill/>
        </p:spPr>
        <p:txBody>
          <a:bodyPr wrap="none" lIns="90000" rtlCol="0" anchor="t">
            <a:spAutoFit/>
          </a:bodyPr>
          <a:lstStyle/>
          <a:p>
            <a:pPr algn="l">
              <a:lnSpc>
                <a:spcPct val="113000"/>
              </a:lnSpc>
            </a:pPr>
            <a:r>
              <a:rPr lang="en-NL" sz="1200" b="1" i="0" dirty="0">
                <a:solidFill>
                  <a:srgbClr val="C1C7CF"/>
                </a:solidFill>
              </a:rPr>
              <a:t>Risk categories</a:t>
            </a:r>
          </a:p>
        </p:txBody>
      </p:sp>
    </p:spTree>
    <p:extLst>
      <p:ext uri="{BB962C8B-B14F-4D97-AF65-F5344CB8AC3E}">
        <p14:creationId xmlns:p14="http://schemas.microsoft.com/office/powerpoint/2010/main" val="3281700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OSH system resul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7" name="TextBox 16">
            <a:extLst>
              <a:ext uri="{FF2B5EF4-FFF2-40B4-BE49-F238E27FC236}">
                <a16:creationId xmlns:a16="http://schemas.microsoft.com/office/drawing/2014/main" id="{9AD62445-A202-3741-926B-06A74F654895}"/>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grpSp>
        <p:nvGrpSpPr>
          <p:cNvPr id="27" name="Group 26">
            <a:extLst>
              <a:ext uri="{FF2B5EF4-FFF2-40B4-BE49-F238E27FC236}">
                <a16:creationId xmlns:a16="http://schemas.microsoft.com/office/drawing/2014/main" id="{5E3D95FD-87E1-8242-936D-A016724AAC60}"/>
              </a:ext>
            </a:extLst>
          </p:cNvPr>
          <p:cNvGrpSpPr/>
          <p:nvPr userDrawn="1"/>
        </p:nvGrpSpPr>
        <p:grpSpPr>
          <a:xfrm>
            <a:off x="340066" y="1737023"/>
            <a:ext cx="5561970" cy="1324829"/>
            <a:chOff x="340066" y="1721909"/>
            <a:chExt cx="5561970" cy="1324829"/>
          </a:xfrm>
        </p:grpSpPr>
        <p:sp>
          <p:nvSpPr>
            <p:cNvPr id="28" name="Oval 27">
              <a:extLst>
                <a:ext uri="{FF2B5EF4-FFF2-40B4-BE49-F238E27FC236}">
                  <a16:creationId xmlns:a16="http://schemas.microsoft.com/office/drawing/2014/main" id="{5D59DCD9-95CA-2849-8561-B2216ED23288}"/>
                </a:ext>
              </a:extLst>
            </p:cNvPr>
            <p:cNvSpPr/>
            <p:nvPr/>
          </p:nvSpPr>
          <p:spPr>
            <a:xfrm>
              <a:off x="340066" y="2357792"/>
              <a:ext cx="5405506" cy="688946"/>
            </a:xfrm>
            <a:prstGeom prst="ellipse">
              <a:avLst/>
            </a:prstGeom>
            <a:solidFill>
              <a:srgbClr val="000000">
                <a:alpha val="25000"/>
              </a:srgb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29" name="Rectangle 28">
              <a:extLst>
                <a:ext uri="{FF2B5EF4-FFF2-40B4-BE49-F238E27FC236}">
                  <a16:creationId xmlns:a16="http://schemas.microsoft.com/office/drawing/2014/main" id="{26731D74-9128-1544-855C-A1FEBA1CA2CF}"/>
                </a:ext>
              </a:extLst>
            </p:cNvPr>
            <p:cNvSpPr/>
            <p:nvPr/>
          </p:nvSpPr>
          <p:spPr>
            <a:xfrm>
              <a:off x="429915" y="1721909"/>
              <a:ext cx="5472121" cy="972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sp>
        <p:nvSpPr>
          <p:cNvPr id="30" name="TextBox 29">
            <a:extLst>
              <a:ext uri="{FF2B5EF4-FFF2-40B4-BE49-F238E27FC236}">
                <a16:creationId xmlns:a16="http://schemas.microsoft.com/office/drawing/2014/main" id="{F21ED1E9-7DDE-7349-A824-0A8F7F613A5A}"/>
              </a:ext>
            </a:extLst>
          </p:cNvPr>
          <p:cNvSpPr txBox="1"/>
          <p:nvPr userDrawn="1"/>
        </p:nvSpPr>
        <p:spPr>
          <a:xfrm>
            <a:off x="429915" y="1364824"/>
            <a:ext cx="4469780" cy="357085"/>
          </a:xfrm>
          <a:prstGeom prst="rect">
            <a:avLst/>
          </a:prstGeom>
          <a:solidFill>
            <a:schemeClr val="accent1"/>
          </a:solidFill>
        </p:spPr>
        <p:txBody>
          <a:bodyPr wrap="square" lIns="90000" rtlCol="0" anchor="t">
            <a:spAutoFit/>
          </a:bodyPr>
          <a:lstStyle/>
          <a:p>
            <a:pPr>
              <a:lnSpc>
                <a:spcPct val="114000"/>
              </a:lnSpc>
            </a:pPr>
            <a:r>
              <a:rPr lang="en-US" sz="1600" b="1" dirty="0">
                <a:solidFill>
                  <a:schemeClr val="bg1"/>
                </a:solidFill>
              </a:rPr>
              <a:t>Risks in external dependencies</a:t>
            </a:r>
            <a:r>
              <a:rPr lang="en-US" sz="1600" b="0" dirty="0">
                <a:solidFill>
                  <a:schemeClr val="bg1"/>
                </a:solidFill>
              </a:rPr>
              <a:t> – System overview</a:t>
            </a:r>
          </a:p>
        </p:txBody>
      </p:sp>
      <p:sp>
        <p:nvSpPr>
          <p:cNvPr id="31" name="Content Placeholder 2">
            <a:extLst>
              <a:ext uri="{FF2B5EF4-FFF2-40B4-BE49-F238E27FC236}">
                <a16:creationId xmlns:a16="http://schemas.microsoft.com/office/drawing/2014/main" id="{B90D4AFC-98E5-0C4A-9707-F2559B9A97DC}"/>
              </a:ext>
            </a:extLst>
          </p:cNvPr>
          <p:cNvSpPr txBox="1">
            <a:spLocks/>
          </p:cNvSpPr>
          <p:nvPr userDrawn="1"/>
        </p:nvSpPr>
        <p:spPr>
          <a:xfrm>
            <a:off x="1204383" y="1831229"/>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Risk categories</a:t>
            </a:r>
          </a:p>
        </p:txBody>
      </p:sp>
      <p:cxnSp>
        <p:nvCxnSpPr>
          <p:cNvPr id="33" name="Straight Connector 32">
            <a:extLst>
              <a:ext uri="{FF2B5EF4-FFF2-40B4-BE49-F238E27FC236}">
                <a16:creationId xmlns:a16="http://schemas.microsoft.com/office/drawing/2014/main" id="{C56613CA-FC98-E948-8B09-66C076B53E70}"/>
              </a:ext>
            </a:extLst>
          </p:cNvPr>
          <p:cNvCxnSpPr>
            <a:cxnSpLocks/>
          </p:cNvCxnSpPr>
          <p:nvPr/>
        </p:nvCxnSpPr>
        <p:spPr>
          <a:xfrm>
            <a:off x="2533868" y="2164896"/>
            <a:ext cx="720000" cy="0"/>
          </a:xfrm>
          <a:prstGeom prst="line">
            <a:avLst/>
          </a:prstGeom>
          <a:ln w="57150" cap="rnd">
            <a:solidFill>
              <a:srgbClr val="DB493D"/>
            </a:solidFill>
          </a:ln>
        </p:spPr>
        <p:style>
          <a:lnRef idx="1">
            <a:schemeClr val="accent1"/>
          </a:lnRef>
          <a:fillRef idx="0">
            <a:schemeClr val="accent1"/>
          </a:fillRef>
          <a:effectRef idx="0">
            <a:schemeClr val="accent1"/>
          </a:effectRef>
          <a:fontRef idx="minor">
            <a:schemeClr val="tx1"/>
          </a:fontRef>
        </p:style>
      </p:cxnSp>
      <p:sp>
        <p:nvSpPr>
          <p:cNvPr id="34" name="AutoShape 5">
            <a:extLst>
              <a:ext uri="{FF2B5EF4-FFF2-40B4-BE49-F238E27FC236}">
                <a16:creationId xmlns:a16="http://schemas.microsoft.com/office/drawing/2014/main" id="{9C79926D-A7E4-AB44-88CA-35B39C0B0F3B}"/>
              </a:ext>
            </a:extLst>
          </p:cNvPr>
          <p:cNvSpPr>
            <a:spLocks noChangeArrowheads="1"/>
          </p:cNvSpPr>
          <p:nvPr/>
        </p:nvSpPr>
        <p:spPr bwMode="auto">
          <a:xfrm>
            <a:off x="2561038" y="2243219"/>
            <a:ext cx="649538"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DB493D"/>
                </a:solidFill>
                <a:cs typeface="TheSansMono M5"/>
              </a:rPr>
              <a:t>high risk</a:t>
            </a:r>
          </a:p>
        </p:txBody>
      </p:sp>
      <p:sp>
        <p:nvSpPr>
          <p:cNvPr id="37" name="AutoShape 5">
            <a:extLst>
              <a:ext uri="{FF2B5EF4-FFF2-40B4-BE49-F238E27FC236}">
                <a16:creationId xmlns:a16="http://schemas.microsoft.com/office/drawing/2014/main" id="{A0F466DD-E497-0B47-9C89-D4A346F119C6}"/>
              </a:ext>
            </a:extLst>
          </p:cNvPr>
          <p:cNvSpPr>
            <a:spLocks noChangeArrowheads="1"/>
          </p:cNvSpPr>
          <p:nvPr/>
        </p:nvSpPr>
        <p:spPr bwMode="auto">
          <a:xfrm>
            <a:off x="3290395" y="2241262"/>
            <a:ext cx="888385"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EF981A"/>
                </a:solidFill>
                <a:cs typeface="TheSansMono M5"/>
              </a:rPr>
              <a:t>medium risk</a:t>
            </a:r>
          </a:p>
        </p:txBody>
      </p:sp>
      <p:cxnSp>
        <p:nvCxnSpPr>
          <p:cNvPr id="38" name="Straight Connector 37">
            <a:extLst>
              <a:ext uri="{FF2B5EF4-FFF2-40B4-BE49-F238E27FC236}">
                <a16:creationId xmlns:a16="http://schemas.microsoft.com/office/drawing/2014/main" id="{D061AE6C-EBE9-4F46-A618-ED7896ACA29D}"/>
              </a:ext>
            </a:extLst>
          </p:cNvPr>
          <p:cNvCxnSpPr>
            <a:cxnSpLocks/>
          </p:cNvCxnSpPr>
          <p:nvPr/>
        </p:nvCxnSpPr>
        <p:spPr>
          <a:xfrm>
            <a:off x="3373046" y="2164896"/>
            <a:ext cx="720000" cy="0"/>
          </a:xfrm>
          <a:prstGeom prst="line">
            <a:avLst/>
          </a:prstGeom>
          <a:ln w="57150" cap="rnd">
            <a:solidFill>
              <a:srgbClr val="EF981A"/>
            </a:solidFill>
          </a:ln>
        </p:spPr>
        <p:style>
          <a:lnRef idx="1">
            <a:schemeClr val="accent1"/>
          </a:lnRef>
          <a:fillRef idx="0">
            <a:schemeClr val="accent1"/>
          </a:fillRef>
          <a:effectRef idx="0">
            <a:schemeClr val="accent1"/>
          </a:effectRef>
          <a:fontRef idx="minor">
            <a:schemeClr val="tx1"/>
          </a:fontRef>
        </p:style>
      </p:cxnSp>
      <p:sp>
        <p:nvSpPr>
          <p:cNvPr id="41" name="AutoShape 5">
            <a:extLst>
              <a:ext uri="{FF2B5EF4-FFF2-40B4-BE49-F238E27FC236}">
                <a16:creationId xmlns:a16="http://schemas.microsoft.com/office/drawing/2014/main" id="{EA2FDCAB-455C-4E49-AF74-1E4FA9011BDE}"/>
              </a:ext>
            </a:extLst>
          </p:cNvPr>
          <p:cNvSpPr>
            <a:spLocks noChangeArrowheads="1"/>
          </p:cNvSpPr>
          <p:nvPr/>
        </p:nvSpPr>
        <p:spPr bwMode="auto">
          <a:xfrm>
            <a:off x="4250436" y="2236451"/>
            <a:ext cx="615297"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F8C740"/>
                </a:solidFill>
                <a:cs typeface="TheSansMono M5"/>
              </a:rPr>
              <a:t>low risk</a:t>
            </a:r>
          </a:p>
        </p:txBody>
      </p:sp>
      <p:cxnSp>
        <p:nvCxnSpPr>
          <p:cNvPr id="42" name="Straight Connector 41">
            <a:extLst>
              <a:ext uri="{FF2B5EF4-FFF2-40B4-BE49-F238E27FC236}">
                <a16:creationId xmlns:a16="http://schemas.microsoft.com/office/drawing/2014/main" id="{8D80D8D2-64AB-5B45-9E98-3024038CA8F5}"/>
              </a:ext>
            </a:extLst>
          </p:cNvPr>
          <p:cNvCxnSpPr>
            <a:cxnSpLocks/>
          </p:cNvCxnSpPr>
          <p:nvPr/>
        </p:nvCxnSpPr>
        <p:spPr>
          <a:xfrm>
            <a:off x="4206995" y="2164896"/>
            <a:ext cx="720000" cy="0"/>
          </a:xfrm>
          <a:prstGeom prst="line">
            <a:avLst/>
          </a:prstGeom>
          <a:ln w="57150" cap="rnd">
            <a:solidFill>
              <a:srgbClr val="F8C740"/>
            </a:solidFill>
          </a:ln>
        </p:spPr>
        <p:style>
          <a:lnRef idx="1">
            <a:schemeClr val="accent1"/>
          </a:lnRef>
          <a:fillRef idx="0">
            <a:schemeClr val="accent1"/>
          </a:fillRef>
          <a:effectRef idx="0">
            <a:schemeClr val="accent1"/>
          </a:effectRef>
          <a:fontRef idx="minor">
            <a:schemeClr val="tx1"/>
          </a:fontRef>
        </p:style>
      </p:cxnSp>
      <p:sp>
        <p:nvSpPr>
          <p:cNvPr id="45" name="AutoShape 5">
            <a:extLst>
              <a:ext uri="{FF2B5EF4-FFF2-40B4-BE49-F238E27FC236}">
                <a16:creationId xmlns:a16="http://schemas.microsoft.com/office/drawing/2014/main" id="{83EAF45F-0735-074F-B8DE-661963E387B1}"/>
              </a:ext>
            </a:extLst>
          </p:cNvPr>
          <p:cNvSpPr>
            <a:spLocks noChangeArrowheads="1"/>
          </p:cNvSpPr>
          <p:nvPr/>
        </p:nvSpPr>
        <p:spPr bwMode="auto">
          <a:xfrm>
            <a:off x="5035071" y="2240877"/>
            <a:ext cx="697627" cy="184666"/>
          </a:xfrm>
          <a:prstGeom prst="foldedCorner">
            <a:avLst>
              <a:gd name="adj" fmla="val 0"/>
            </a:avLst>
          </a:prstGeom>
          <a:noFill/>
          <a:ln w="6350" cmpd="sng">
            <a:noFill/>
            <a:round/>
            <a:headEnd/>
            <a:tailEnd/>
          </a:ln>
          <a:effectLst/>
        </p:spPr>
        <p:txBody>
          <a:bodyPr wrap="none" tIns="0" bIns="0">
            <a:spAutoFit/>
          </a:bodyPr>
          <a:lstStyle/>
          <a:p>
            <a:pPr algn="ctr">
              <a:defRPr/>
            </a:pPr>
            <a:r>
              <a:rPr lang="en-US" sz="1100" b="1" dirty="0">
                <a:solidFill>
                  <a:srgbClr val="57C968"/>
                </a:solidFill>
                <a:latin typeface="Calibri" panose="020F0502020204030204" pitchFamily="34" charset="0"/>
                <a:cs typeface="Calibri" panose="020F0502020204030204" pitchFamily="34" charset="0"/>
              </a:rPr>
              <a:t>✓</a:t>
            </a:r>
            <a:r>
              <a:rPr lang="en-US" sz="1200" dirty="0">
                <a:solidFill>
                  <a:srgbClr val="57C968"/>
                </a:solidFill>
              </a:rPr>
              <a:t> </a:t>
            </a:r>
            <a:r>
              <a:rPr lang="en-US" sz="1200" spc="-50" noProof="1">
                <a:solidFill>
                  <a:srgbClr val="57C968"/>
                </a:solidFill>
                <a:cs typeface="TheSansMono M5"/>
              </a:rPr>
              <a:t>no risk</a:t>
            </a:r>
          </a:p>
        </p:txBody>
      </p:sp>
      <p:cxnSp>
        <p:nvCxnSpPr>
          <p:cNvPr id="46" name="Straight Connector 45">
            <a:extLst>
              <a:ext uri="{FF2B5EF4-FFF2-40B4-BE49-F238E27FC236}">
                <a16:creationId xmlns:a16="http://schemas.microsoft.com/office/drawing/2014/main" id="{99335F77-CBBF-B24B-8F0A-85FCA257B10A}"/>
              </a:ext>
            </a:extLst>
          </p:cNvPr>
          <p:cNvCxnSpPr>
            <a:cxnSpLocks/>
          </p:cNvCxnSpPr>
          <p:nvPr/>
        </p:nvCxnSpPr>
        <p:spPr>
          <a:xfrm>
            <a:off x="5040951" y="2164896"/>
            <a:ext cx="720000" cy="0"/>
          </a:xfrm>
          <a:prstGeom prst="line">
            <a:avLst/>
          </a:prstGeom>
          <a:ln w="57150" cap="rnd">
            <a:solidFill>
              <a:srgbClr val="57C968"/>
            </a:solidFill>
          </a:ln>
        </p:spPr>
        <p:style>
          <a:lnRef idx="1">
            <a:schemeClr val="accent1"/>
          </a:lnRef>
          <a:fillRef idx="0">
            <a:schemeClr val="accent1"/>
          </a:fillRef>
          <a:effectRef idx="0">
            <a:schemeClr val="accent1"/>
          </a:effectRef>
          <a:fontRef idx="minor">
            <a:schemeClr val="tx1"/>
          </a:fontRef>
        </p:style>
      </p:cxnSp>
      <p:sp>
        <p:nvSpPr>
          <p:cNvPr id="48" name="Freeform 47">
            <a:extLst>
              <a:ext uri="{FF2B5EF4-FFF2-40B4-BE49-F238E27FC236}">
                <a16:creationId xmlns:a16="http://schemas.microsoft.com/office/drawing/2014/main" id="{91356441-694B-B541-8959-E690A83565FC}"/>
              </a:ext>
            </a:extLst>
          </p:cNvPr>
          <p:cNvSpPr/>
          <p:nvPr userDrawn="1"/>
        </p:nvSpPr>
        <p:spPr>
          <a:xfrm>
            <a:off x="529948" y="1793444"/>
            <a:ext cx="1078883" cy="721276"/>
          </a:xfrm>
          <a:custGeom>
            <a:avLst/>
            <a:gdLst>
              <a:gd name="connsiteX0" fmla="*/ 28050 w 1078883"/>
              <a:gd name="connsiteY0" fmla="*/ 0 h 721276"/>
              <a:gd name="connsiteX1" fmla="*/ 915239 w 1078883"/>
              <a:gd name="connsiteY1" fmla="*/ 0 h 721276"/>
              <a:gd name="connsiteX2" fmla="*/ 1078883 w 1078883"/>
              <a:gd name="connsiteY2" fmla="*/ 364710 h 721276"/>
              <a:gd name="connsiteX3" fmla="*/ 918893 w 1078883"/>
              <a:gd name="connsiteY3" fmla="*/ 721276 h 721276"/>
              <a:gd name="connsiteX4" fmla="*/ 28050 w 1078883"/>
              <a:gd name="connsiteY4" fmla="*/ 721276 h 721276"/>
              <a:gd name="connsiteX5" fmla="*/ 0 w 1078883"/>
              <a:gd name="connsiteY5" fmla="*/ 693226 h 721276"/>
              <a:gd name="connsiteX6" fmla="*/ 0 w 1078883"/>
              <a:gd name="connsiteY6" fmla="*/ 28050 h 721276"/>
              <a:gd name="connsiteX7" fmla="*/ 28050 w 1078883"/>
              <a:gd name="connsiteY7" fmla="*/ 0 h 72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883" h="721276">
                <a:moveTo>
                  <a:pt x="28050" y="0"/>
                </a:moveTo>
                <a:lnTo>
                  <a:pt x="915239" y="0"/>
                </a:lnTo>
                <a:lnTo>
                  <a:pt x="1078883" y="364710"/>
                </a:lnTo>
                <a:lnTo>
                  <a:pt x="918893" y="721276"/>
                </a:lnTo>
                <a:lnTo>
                  <a:pt x="28050" y="721276"/>
                </a:lnTo>
                <a:cubicBezTo>
                  <a:pt x="12558" y="721276"/>
                  <a:pt x="0" y="708718"/>
                  <a:pt x="0" y="693226"/>
                </a:cubicBezTo>
                <a:lnTo>
                  <a:pt x="0" y="28050"/>
                </a:lnTo>
                <a:cubicBezTo>
                  <a:pt x="0" y="12558"/>
                  <a:pt x="12558" y="0"/>
                  <a:pt x="28050" y="0"/>
                </a:cubicBezTo>
                <a:close/>
              </a:path>
            </a:pathLst>
          </a:custGeom>
          <a:gradFill>
            <a:gsLst>
              <a:gs pos="0">
                <a:schemeClr val="bg2">
                  <a:alpha val="25000"/>
                </a:schemeClr>
              </a:gs>
              <a:gs pos="100000">
                <a:schemeClr val="bg2">
                  <a:alpha val="0"/>
                </a:schemeClr>
              </a:gs>
            </a:gsLst>
            <a:lin ang="2700000" scaled="0"/>
          </a:gradFill>
          <a:ln w="9525">
            <a:solidFill>
              <a:schemeClr val="bg2">
                <a:alpha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50" name="AutoShape 5">
            <a:extLst>
              <a:ext uri="{FF2B5EF4-FFF2-40B4-BE49-F238E27FC236}">
                <a16:creationId xmlns:a16="http://schemas.microsoft.com/office/drawing/2014/main" id="{A85B6768-8DD0-3840-98FF-EA35442768A0}"/>
              </a:ext>
            </a:extLst>
          </p:cNvPr>
          <p:cNvSpPr>
            <a:spLocks noChangeArrowheads="1"/>
          </p:cNvSpPr>
          <p:nvPr userDrawn="1"/>
        </p:nvSpPr>
        <p:spPr bwMode="auto">
          <a:xfrm>
            <a:off x="529948" y="2082563"/>
            <a:ext cx="946336" cy="338554"/>
          </a:xfrm>
          <a:prstGeom prst="foldedCorner">
            <a:avLst>
              <a:gd name="adj" fmla="val 0"/>
            </a:avLst>
          </a:prstGeom>
          <a:noFill/>
          <a:ln w="6350" cmpd="sng">
            <a:noFill/>
            <a:round/>
            <a:headEnd/>
            <a:tailEnd/>
          </a:ln>
          <a:effectLst/>
        </p:spPr>
        <p:txBody>
          <a:bodyPr wrap="square" lIns="36000" tIns="0" rIns="36000" bIns="0">
            <a:spAutoFit/>
          </a:bodyPr>
          <a:lstStyle/>
          <a:p>
            <a:pPr algn="ctr">
              <a:defRPr/>
            </a:pPr>
            <a:r>
              <a:rPr lang="en-US" sz="1100" dirty="0">
                <a:solidFill>
                  <a:schemeClr val="bg2"/>
                </a:solidFill>
                <a:latin typeface="Calibri" panose="020F0502020204030204" pitchFamily="34" charset="0"/>
                <a:cs typeface="Calibri" panose="020F0502020204030204" pitchFamily="34" charset="0"/>
              </a:rPr>
              <a:t>external</a:t>
            </a:r>
            <a:br>
              <a:rPr lang="en-US" sz="1100" dirty="0">
                <a:solidFill>
                  <a:schemeClr val="bg2"/>
                </a:solidFill>
                <a:latin typeface="Calibri" panose="020F0502020204030204" pitchFamily="34" charset="0"/>
                <a:cs typeface="Calibri" panose="020F0502020204030204" pitchFamily="34" charset="0"/>
              </a:rPr>
            </a:br>
            <a:r>
              <a:rPr lang="en-US" sz="1100" dirty="0">
                <a:solidFill>
                  <a:schemeClr val="bg2"/>
                </a:solidFill>
                <a:latin typeface="Calibri" panose="020F0502020204030204" pitchFamily="34" charset="0"/>
                <a:cs typeface="Calibri" panose="020F0502020204030204" pitchFamily="34" charset="0"/>
              </a:rPr>
              <a:t>dependencies</a:t>
            </a:r>
            <a:endParaRPr lang="en-US" sz="1200" spc="-50" noProof="1">
              <a:solidFill>
                <a:schemeClr val="bg2"/>
              </a:solidFill>
              <a:cs typeface="TheSansMono M5"/>
            </a:endParaRPr>
          </a:p>
        </p:txBody>
      </p:sp>
      <p:sp>
        <p:nvSpPr>
          <p:cNvPr id="54" name="Rectangle 53">
            <a:extLst>
              <a:ext uri="{FF2B5EF4-FFF2-40B4-BE49-F238E27FC236}">
                <a16:creationId xmlns:a16="http://schemas.microsoft.com/office/drawing/2014/main" id="{97CD0235-CB15-C949-BCBD-9E062FB24F3A}"/>
              </a:ext>
            </a:extLst>
          </p:cNvPr>
          <p:cNvSpPr/>
          <p:nvPr userDrawn="1"/>
        </p:nvSpPr>
        <p:spPr>
          <a:xfrm>
            <a:off x="6116295" y="730293"/>
            <a:ext cx="6075705" cy="6127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accent1"/>
              </a:solidFill>
            </a:endParaRPr>
          </a:p>
        </p:txBody>
      </p:sp>
      <p:sp>
        <p:nvSpPr>
          <p:cNvPr id="55" name="Content Placeholder 2">
            <a:extLst>
              <a:ext uri="{FF2B5EF4-FFF2-40B4-BE49-F238E27FC236}">
                <a16:creationId xmlns:a16="http://schemas.microsoft.com/office/drawing/2014/main" id="{C8989BBF-287E-B847-9CAC-6DA102EFBD4A}"/>
              </a:ext>
            </a:extLst>
          </p:cNvPr>
          <p:cNvSpPr>
            <a:spLocks noGrp="1"/>
          </p:cNvSpPr>
          <p:nvPr userDrawn="1">
            <p:ph sz="quarter" idx="13" hasCustomPrompt="1"/>
          </p:nvPr>
        </p:nvSpPr>
        <p:spPr>
          <a:xfrm>
            <a:off x="6420006" y="1368000"/>
            <a:ext cx="5326793" cy="4950000"/>
          </a:xfrm>
        </p:spPr>
        <p:txBody>
          <a:bodyPr>
            <a:noAutofit/>
          </a:bodyPr>
          <a:lstStyle>
            <a:lvl1pPr marL="285750" indent="-285750">
              <a:buFont typeface="Wingdings" pitchFamily="2" charset="2"/>
              <a:buChar char="§"/>
              <a:tabLst/>
              <a:defRPr>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
        <p:nvSpPr>
          <p:cNvPr id="56" name="Text Placeholder 2">
            <a:extLst>
              <a:ext uri="{FF2B5EF4-FFF2-40B4-BE49-F238E27FC236}">
                <a16:creationId xmlns:a16="http://schemas.microsoft.com/office/drawing/2014/main" id="{8FE26B8D-BD73-4444-8D0F-1248DE1DD5BD}"/>
              </a:ext>
            </a:extLst>
          </p:cNvPr>
          <p:cNvSpPr>
            <a:spLocks noGrp="1"/>
          </p:cNvSpPr>
          <p:nvPr>
            <p:ph type="body" sz="quarter" idx="14" hasCustomPrompt="1"/>
          </p:nvPr>
        </p:nvSpPr>
        <p:spPr>
          <a:xfrm>
            <a:off x="597149" y="1816783"/>
            <a:ext cx="835106"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58" name="Text Placeholder 2">
            <a:extLst>
              <a:ext uri="{FF2B5EF4-FFF2-40B4-BE49-F238E27FC236}">
                <a16:creationId xmlns:a16="http://schemas.microsoft.com/office/drawing/2014/main" id="{EDC22544-D9BC-B244-939B-9E83862D4EF4}"/>
              </a:ext>
            </a:extLst>
          </p:cNvPr>
          <p:cNvSpPr>
            <a:spLocks noGrp="1"/>
          </p:cNvSpPr>
          <p:nvPr>
            <p:ph type="body" sz="quarter" idx="15" hasCustomPrompt="1"/>
          </p:nvPr>
        </p:nvSpPr>
        <p:spPr>
          <a:xfrm>
            <a:off x="2522570" y="1816783"/>
            <a:ext cx="734436"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60" name="Text Placeholder 2">
            <a:extLst>
              <a:ext uri="{FF2B5EF4-FFF2-40B4-BE49-F238E27FC236}">
                <a16:creationId xmlns:a16="http://schemas.microsoft.com/office/drawing/2014/main" id="{BB9C82F9-0A2D-9945-BB70-9C7924044338}"/>
              </a:ext>
            </a:extLst>
          </p:cNvPr>
          <p:cNvSpPr>
            <a:spLocks noGrp="1"/>
          </p:cNvSpPr>
          <p:nvPr>
            <p:ph type="body" sz="quarter" idx="16" hasCustomPrompt="1"/>
          </p:nvPr>
        </p:nvSpPr>
        <p:spPr>
          <a:xfrm>
            <a:off x="3345172" y="1816783"/>
            <a:ext cx="760514"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61" name="Text Placeholder 2">
            <a:extLst>
              <a:ext uri="{FF2B5EF4-FFF2-40B4-BE49-F238E27FC236}">
                <a16:creationId xmlns:a16="http://schemas.microsoft.com/office/drawing/2014/main" id="{4F6EE5E4-7412-804B-AB0B-2612A9AEF197}"/>
              </a:ext>
            </a:extLst>
          </p:cNvPr>
          <p:cNvSpPr>
            <a:spLocks noGrp="1"/>
          </p:cNvSpPr>
          <p:nvPr>
            <p:ph type="body" sz="quarter" idx="17" hasCustomPrompt="1"/>
          </p:nvPr>
        </p:nvSpPr>
        <p:spPr>
          <a:xfrm>
            <a:off x="4180072" y="1816783"/>
            <a:ext cx="760514"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62" name="Text Placeholder 2">
            <a:extLst>
              <a:ext uri="{FF2B5EF4-FFF2-40B4-BE49-F238E27FC236}">
                <a16:creationId xmlns:a16="http://schemas.microsoft.com/office/drawing/2014/main" id="{20222DCE-C402-BC42-9510-1717F16DF891}"/>
              </a:ext>
            </a:extLst>
          </p:cNvPr>
          <p:cNvSpPr>
            <a:spLocks noGrp="1"/>
          </p:cNvSpPr>
          <p:nvPr>
            <p:ph type="body" sz="quarter" idx="18" hasCustomPrompt="1"/>
          </p:nvPr>
        </p:nvSpPr>
        <p:spPr>
          <a:xfrm>
            <a:off x="4998590" y="1816783"/>
            <a:ext cx="776867" cy="265112"/>
          </a:xfrm>
        </p:spPr>
        <p:txBody>
          <a:bodyPr anchor="ctr">
            <a:noAutofit/>
          </a:bodyPr>
          <a:lstStyle>
            <a:lvl1pPr marL="0" indent="0" algn="ctr">
              <a:buFont typeface="Arial" panose="020B0604020202020204" pitchFamily="34" charset="0"/>
              <a:buNone/>
              <a:defRPr sz="1600" b="1">
                <a:solidFill>
                  <a:srgbClr val="57C968"/>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cxnSp>
        <p:nvCxnSpPr>
          <p:cNvPr id="6" name="Straight Connector 5">
            <a:extLst>
              <a:ext uri="{FF2B5EF4-FFF2-40B4-BE49-F238E27FC236}">
                <a16:creationId xmlns:a16="http://schemas.microsoft.com/office/drawing/2014/main" id="{D3B0C8CF-791F-18E5-4333-1B6A84495D38}"/>
              </a:ext>
            </a:extLst>
          </p:cNvPr>
          <p:cNvCxnSpPr>
            <a:cxnSpLocks/>
          </p:cNvCxnSpPr>
          <p:nvPr userDrawn="1"/>
        </p:nvCxnSpPr>
        <p:spPr>
          <a:xfrm>
            <a:off x="1696774" y="2159781"/>
            <a:ext cx="720000" cy="0"/>
          </a:xfrm>
          <a:prstGeom prst="line">
            <a:avLst/>
          </a:prstGeom>
          <a:ln w="57150" cap="rnd">
            <a:solidFill>
              <a:srgbClr val="910714"/>
            </a:solidFill>
          </a:ln>
        </p:spPr>
        <p:style>
          <a:lnRef idx="1">
            <a:schemeClr val="accent1"/>
          </a:lnRef>
          <a:fillRef idx="0">
            <a:schemeClr val="accent1"/>
          </a:fillRef>
          <a:effectRef idx="0">
            <a:schemeClr val="accent1"/>
          </a:effectRef>
          <a:fontRef idx="minor">
            <a:schemeClr val="tx1"/>
          </a:fontRef>
        </p:style>
      </p:cxnSp>
      <p:sp>
        <p:nvSpPr>
          <p:cNvPr id="7" name="AutoShape 5">
            <a:extLst>
              <a:ext uri="{FF2B5EF4-FFF2-40B4-BE49-F238E27FC236}">
                <a16:creationId xmlns:a16="http://schemas.microsoft.com/office/drawing/2014/main" id="{D8BC2DDE-6625-F621-EC94-783A87A7B4F3}"/>
              </a:ext>
            </a:extLst>
          </p:cNvPr>
          <p:cNvSpPr>
            <a:spLocks noChangeArrowheads="1"/>
          </p:cNvSpPr>
          <p:nvPr userDrawn="1"/>
        </p:nvSpPr>
        <p:spPr bwMode="auto">
          <a:xfrm>
            <a:off x="1663674" y="2238104"/>
            <a:ext cx="770084"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910714"/>
                </a:solidFill>
                <a:cs typeface="TheSansMono M5"/>
              </a:rPr>
              <a:t>critical risk</a:t>
            </a:r>
          </a:p>
        </p:txBody>
      </p:sp>
      <p:sp>
        <p:nvSpPr>
          <p:cNvPr id="43" name="Text Placeholder 2">
            <a:extLst>
              <a:ext uri="{FF2B5EF4-FFF2-40B4-BE49-F238E27FC236}">
                <a16:creationId xmlns:a16="http://schemas.microsoft.com/office/drawing/2014/main" id="{CAAE3B6A-A32C-2E31-61A0-D3B86C8941C9}"/>
              </a:ext>
            </a:extLst>
          </p:cNvPr>
          <p:cNvSpPr>
            <a:spLocks noGrp="1"/>
          </p:cNvSpPr>
          <p:nvPr>
            <p:ph type="body" sz="quarter" idx="19" hasCustomPrompt="1"/>
          </p:nvPr>
        </p:nvSpPr>
        <p:spPr>
          <a:xfrm>
            <a:off x="1685476" y="1811668"/>
            <a:ext cx="734436"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3" name="TextBox 2">
            <a:extLst>
              <a:ext uri="{FF2B5EF4-FFF2-40B4-BE49-F238E27FC236}">
                <a16:creationId xmlns:a16="http://schemas.microsoft.com/office/drawing/2014/main" id="{5546E4A2-084F-9B55-1A76-59A9E48860A4}"/>
              </a:ext>
            </a:extLst>
          </p:cNvPr>
          <p:cNvSpPr txBox="1"/>
          <p:nvPr userDrawn="1"/>
        </p:nvSpPr>
        <p:spPr>
          <a:xfrm>
            <a:off x="-143206" y="5881381"/>
            <a:ext cx="2549071" cy="289438"/>
          </a:xfrm>
          <a:prstGeom prst="rect">
            <a:avLst/>
          </a:prstGeom>
          <a:noFill/>
        </p:spPr>
        <p:txBody>
          <a:bodyPr wrap="square" lIns="90000" rtlCol="0" anchor="t">
            <a:spAutoFit/>
          </a:bodyPr>
          <a:lstStyle/>
          <a:p>
            <a:pPr algn="r">
              <a:lnSpc>
                <a:spcPct val="113000"/>
              </a:lnSpc>
            </a:pPr>
            <a:r>
              <a:rPr lang="en-US" sz="1200" dirty="0">
                <a:solidFill>
                  <a:schemeClr val="tx1">
                    <a:lumMod val="60000"/>
                    <a:lumOff val="40000"/>
                    <a:alpha val="50000"/>
                  </a:schemeClr>
                </a:solidFill>
              </a:rPr>
              <a:t>Number of dependencies:</a:t>
            </a:r>
          </a:p>
        </p:txBody>
      </p:sp>
      <p:grpSp>
        <p:nvGrpSpPr>
          <p:cNvPr id="4" name="Group 3">
            <a:extLst>
              <a:ext uri="{FF2B5EF4-FFF2-40B4-BE49-F238E27FC236}">
                <a16:creationId xmlns:a16="http://schemas.microsoft.com/office/drawing/2014/main" id="{14748B4A-7DD2-00DB-AD86-FD93B244FC19}"/>
              </a:ext>
            </a:extLst>
          </p:cNvPr>
          <p:cNvGrpSpPr/>
          <p:nvPr userDrawn="1"/>
        </p:nvGrpSpPr>
        <p:grpSpPr>
          <a:xfrm>
            <a:off x="184167" y="2938848"/>
            <a:ext cx="2176758" cy="478914"/>
            <a:chOff x="184167" y="2938848"/>
            <a:chExt cx="2176758" cy="478914"/>
          </a:xfrm>
        </p:grpSpPr>
        <p:pic>
          <p:nvPicPr>
            <p:cNvPr id="5" name="Graphic 4">
              <a:extLst>
                <a:ext uri="{FF2B5EF4-FFF2-40B4-BE49-F238E27FC236}">
                  <a16:creationId xmlns:a16="http://schemas.microsoft.com/office/drawing/2014/main" id="{FD8BF416-6FD7-D2A6-2D79-58E7A1832B08}"/>
                </a:ext>
              </a:extLst>
            </p:cNvPr>
            <p:cNvPicPr>
              <a:picLocks noChangeAspect="1"/>
            </p:cNvPicPr>
            <p:nvPr userDrawn="1"/>
          </p:nvPicPr>
          <p:blipFill>
            <a:blip r:embed="rId2">
              <a:lum bright="100000"/>
              <a:alphaModFix amt="80000"/>
              <a:extLst>
                <a:ext uri="{96DAC541-7B7A-43D3-8B79-37D633B846F1}">
                  <asvg:svgBlip xmlns:asvg="http://schemas.microsoft.com/office/drawing/2016/SVG/main" r:embed="rId3"/>
                </a:ext>
              </a:extLst>
            </a:blip>
            <a:stretch>
              <a:fillRect/>
            </a:stretch>
          </p:blipFill>
          <p:spPr>
            <a:xfrm>
              <a:off x="2132325" y="3145777"/>
              <a:ext cx="228600" cy="228600"/>
            </a:xfrm>
            <a:prstGeom prst="rect">
              <a:avLst/>
            </a:prstGeom>
          </p:spPr>
        </p:pic>
        <p:sp>
          <p:nvSpPr>
            <p:cNvPr id="9" name="TextBox 8">
              <a:extLst>
                <a:ext uri="{FF2B5EF4-FFF2-40B4-BE49-F238E27FC236}">
                  <a16:creationId xmlns:a16="http://schemas.microsoft.com/office/drawing/2014/main" id="{88FA3170-93BB-C32C-D469-8D7B377640BD}"/>
                </a:ext>
              </a:extLst>
            </p:cNvPr>
            <p:cNvSpPr txBox="1"/>
            <p:nvPr userDrawn="1"/>
          </p:nvSpPr>
          <p:spPr>
            <a:xfrm>
              <a:off x="184167" y="2938848"/>
              <a:ext cx="1930982" cy="478914"/>
            </a:xfrm>
            <a:prstGeom prst="rect">
              <a:avLst/>
            </a:prstGeom>
            <a:noFill/>
          </p:spPr>
          <p:txBody>
            <a:bodyPr wrap="square">
              <a:spAutoFit/>
            </a:bodyPr>
            <a:lstStyle/>
            <a:p>
              <a:pPr algn="r">
                <a:lnSpc>
                  <a:spcPct val="180000"/>
                </a:lnSpc>
              </a:pPr>
              <a:r>
                <a:rPr lang="en-US" sz="1600" b="1" dirty="0">
                  <a:solidFill>
                    <a:schemeClr val="tx1">
                      <a:lumMod val="40000"/>
                      <a:lumOff val="60000"/>
                    </a:schemeClr>
                  </a:solidFill>
                </a:rPr>
                <a:t>vulnerability </a:t>
              </a:r>
              <a:r>
                <a:rPr lang="en-US" sz="1600" dirty="0">
                  <a:solidFill>
                    <a:schemeClr val="tx1">
                      <a:lumMod val="40000"/>
                      <a:lumOff val="60000"/>
                    </a:schemeClr>
                  </a:solidFill>
                </a:rPr>
                <a:t>risk</a:t>
              </a:r>
            </a:p>
          </p:txBody>
        </p:sp>
      </p:grpSp>
      <p:grpSp>
        <p:nvGrpSpPr>
          <p:cNvPr id="11" name="Group 10">
            <a:extLst>
              <a:ext uri="{FF2B5EF4-FFF2-40B4-BE49-F238E27FC236}">
                <a16:creationId xmlns:a16="http://schemas.microsoft.com/office/drawing/2014/main" id="{55DD96C8-3ACF-1DFF-CF73-0AF5F066614E}"/>
              </a:ext>
            </a:extLst>
          </p:cNvPr>
          <p:cNvGrpSpPr/>
          <p:nvPr userDrawn="1"/>
        </p:nvGrpSpPr>
        <p:grpSpPr>
          <a:xfrm>
            <a:off x="1016807" y="3564280"/>
            <a:ext cx="1344118" cy="423514"/>
            <a:chOff x="1016807" y="3564280"/>
            <a:chExt cx="1344118" cy="423514"/>
          </a:xfrm>
        </p:grpSpPr>
        <p:pic>
          <p:nvPicPr>
            <p:cNvPr id="13" name="Graphic 12">
              <a:extLst>
                <a:ext uri="{FF2B5EF4-FFF2-40B4-BE49-F238E27FC236}">
                  <a16:creationId xmlns:a16="http://schemas.microsoft.com/office/drawing/2014/main" id="{5D59CE77-F471-DC75-C135-1DA00EA336BA}"/>
                </a:ext>
              </a:extLst>
            </p:cNvPr>
            <p:cNvPicPr>
              <a:picLocks noChangeAspect="1"/>
            </p:cNvPicPr>
            <p:nvPr userDrawn="1"/>
          </p:nvPicPr>
          <p:blipFill>
            <a:blip r:embed="rId4">
              <a:lum bright="100000"/>
              <a:alphaModFix amt="80000"/>
              <a:extLst>
                <a:ext uri="{96DAC541-7B7A-43D3-8B79-37D633B846F1}">
                  <asvg:svgBlip xmlns:asvg="http://schemas.microsoft.com/office/drawing/2016/SVG/main" r:embed="rId5"/>
                </a:ext>
              </a:extLst>
            </a:blip>
            <a:stretch>
              <a:fillRect/>
            </a:stretch>
          </p:blipFill>
          <p:spPr>
            <a:xfrm>
              <a:off x="2132325" y="3703034"/>
              <a:ext cx="228600" cy="228600"/>
            </a:xfrm>
            <a:prstGeom prst="rect">
              <a:avLst/>
            </a:prstGeom>
          </p:spPr>
        </p:pic>
        <p:sp>
          <p:nvSpPr>
            <p:cNvPr id="24" name="TextBox 23">
              <a:extLst>
                <a:ext uri="{FF2B5EF4-FFF2-40B4-BE49-F238E27FC236}">
                  <a16:creationId xmlns:a16="http://schemas.microsoft.com/office/drawing/2014/main" id="{4AB1C286-E53F-9CE4-4C64-B0026A68614C}"/>
                </a:ext>
              </a:extLst>
            </p:cNvPr>
            <p:cNvSpPr txBox="1"/>
            <p:nvPr userDrawn="1"/>
          </p:nvSpPr>
          <p:spPr>
            <a:xfrm>
              <a:off x="1016807" y="3564280"/>
              <a:ext cx="1098342" cy="423514"/>
            </a:xfrm>
            <a:prstGeom prst="rect">
              <a:avLst/>
            </a:prstGeom>
            <a:noFill/>
          </p:spPr>
          <p:txBody>
            <a:bodyPr wrap="square">
              <a:spAutoFit/>
            </a:bodyPr>
            <a:lstStyle/>
            <a:p>
              <a:pPr algn="r">
                <a:lnSpc>
                  <a:spcPct val="150000"/>
                </a:lnSpc>
              </a:pPr>
              <a:r>
                <a:rPr lang="en-US" sz="1600" b="1" dirty="0">
                  <a:solidFill>
                    <a:schemeClr val="tx1">
                      <a:lumMod val="40000"/>
                      <a:lumOff val="60000"/>
                    </a:schemeClr>
                  </a:solidFill>
                </a:rPr>
                <a:t>legal </a:t>
              </a:r>
              <a:r>
                <a:rPr lang="en-US" sz="1600" dirty="0">
                  <a:solidFill>
                    <a:schemeClr val="tx1">
                      <a:lumMod val="40000"/>
                      <a:lumOff val="60000"/>
                    </a:schemeClr>
                  </a:solidFill>
                </a:rPr>
                <a:t>risk</a:t>
              </a:r>
            </a:p>
          </p:txBody>
        </p:sp>
      </p:grpSp>
      <p:grpSp>
        <p:nvGrpSpPr>
          <p:cNvPr id="32" name="Group 31">
            <a:extLst>
              <a:ext uri="{FF2B5EF4-FFF2-40B4-BE49-F238E27FC236}">
                <a16:creationId xmlns:a16="http://schemas.microsoft.com/office/drawing/2014/main" id="{F3B04AA6-0170-8ABA-260D-D0032728A162}"/>
              </a:ext>
            </a:extLst>
          </p:cNvPr>
          <p:cNvGrpSpPr/>
          <p:nvPr userDrawn="1"/>
        </p:nvGrpSpPr>
        <p:grpSpPr>
          <a:xfrm>
            <a:off x="283779" y="4213198"/>
            <a:ext cx="2077146" cy="276999"/>
            <a:chOff x="283779" y="4213198"/>
            <a:chExt cx="2077146" cy="276999"/>
          </a:xfrm>
        </p:grpSpPr>
        <p:pic>
          <p:nvPicPr>
            <p:cNvPr id="35" name="Graphic 34">
              <a:extLst>
                <a:ext uri="{FF2B5EF4-FFF2-40B4-BE49-F238E27FC236}">
                  <a16:creationId xmlns:a16="http://schemas.microsoft.com/office/drawing/2014/main" id="{54275B3F-AB3B-D0D7-E66A-918FA53CB79D}"/>
                </a:ext>
              </a:extLst>
            </p:cNvPr>
            <p:cNvPicPr>
              <a:picLocks noChangeAspect="1"/>
            </p:cNvPicPr>
            <p:nvPr userDrawn="1"/>
          </p:nvPicPr>
          <p:blipFill>
            <a:blip r:embed="rId6">
              <a:lum bright="100000"/>
              <a:alphaModFix amt="80000"/>
              <a:extLst>
                <a:ext uri="{96DAC541-7B7A-43D3-8B79-37D633B846F1}">
                  <asvg:svgBlip xmlns:asvg="http://schemas.microsoft.com/office/drawing/2016/SVG/main" r:embed="rId7"/>
                </a:ext>
              </a:extLst>
            </a:blip>
            <a:stretch>
              <a:fillRect/>
            </a:stretch>
          </p:blipFill>
          <p:spPr>
            <a:xfrm>
              <a:off x="2132325" y="4260843"/>
              <a:ext cx="228600" cy="228600"/>
            </a:xfrm>
            <a:prstGeom prst="rect">
              <a:avLst/>
            </a:prstGeom>
          </p:spPr>
        </p:pic>
        <p:sp>
          <p:nvSpPr>
            <p:cNvPr id="36" name="TextBox 35">
              <a:extLst>
                <a:ext uri="{FF2B5EF4-FFF2-40B4-BE49-F238E27FC236}">
                  <a16:creationId xmlns:a16="http://schemas.microsoft.com/office/drawing/2014/main" id="{CAED634E-2496-806E-376D-3C44D5DAEAD1}"/>
                </a:ext>
              </a:extLst>
            </p:cNvPr>
            <p:cNvSpPr txBox="1"/>
            <p:nvPr userDrawn="1"/>
          </p:nvSpPr>
          <p:spPr>
            <a:xfrm>
              <a:off x="283779" y="4213198"/>
              <a:ext cx="183137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freshness risk</a:t>
              </a:r>
            </a:p>
          </p:txBody>
        </p:sp>
      </p:grpSp>
      <p:grpSp>
        <p:nvGrpSpPr>
          <p:cNvPr id="39" name="Group 38">
            <a:extLst>
              <a:ext uri="{FF2B5EF4-FFF2-40B4-BE49-F238E27FC236}">
                <a16:creationId xmlns:a16="http://schemas.microsoft.com/office/drawing/2014/main" id="{693FE0FE-23FE-D4C7-7966-960B2D6BD3D4}"/>
              </a:ext>
            </a:extLst>
          </p:cNvPr>
          <p:cNvGrpSpPr/>
          <p:nvPr userDrawn="1"/>
        </p:nvGrpSpPr>
        <p:grpSpPr>
          <a:xfrm>
            <a:off x="763256" y="4628191"/>
            <a:ext cx="1597669" cy="307777"/>
            <a:chOff x="763256" y="4610126"/>
            <a:chExt cx="1597669" cy="307777"/>
          </a:xfrm>
        </p:grpSpPr>
        <p:pic>
          <p:nvPicPr>
            <p:cNvPr id="40" name="Graphic 39">
              <a:extLst>
                <a:ext uri="{FF2B5EF4-FFF2-40B4-BE49-F238E27FC236}">
                  <a16:creationId xmlns:a16="http://schemas.microsoft.com/office/drawing/2014/main" id="{A884E1D2-68C4-CC99-6761-4E51BA139A5F}"/>
                </a:ext>
              </a:extLst>
            </p:cNvPr>
            <p:cNvPicPr>
              <a:picLocks noChangeAspect="1"/>
            </p:cNvPicPr>
            <p:nvPr userDrawn="1"/>
          </p:nvPicPr>
          <p:blipFill>
            <a:blip r:embed="rId8">
              <a:lum bright="100000"/>
              <a:alphaModFix amt="80000"/>
              <a:extLst>
                <a:ext uri="{96DAC541-7B7A-43D3-8B79-37D633B846F1}">
                  <asvg:svgBlip xmlns:asvg="http://schemas.microsoft.com/office/drawing/2016/SVG/main" r:embed="rId9"/>
                </a:ext>
              </a:extLst>
            </a:blip>
            <a:stretch>
              <a:fillRect/>
            </a:stretch>
          </p:blipFill>
          <p:spPr>
            <a:xfrm>
              <a:off x="2132325" y="4671752"/>
              <a:ext cx="228600" cy="228600"/>
            </a:xfrm>
            <a:prstGeom prst="rect">
              <a:avLst/>
            </a:prstGeom>
          </p:spPr>
        </p:pic>
        <p:sp>
          <p:nvSpPr>
            <p:cNvPr id="44" name="TextBox 43">
              <a:extLst>
                <a:ext uri="{FF2B5EF4-FFF2-40B4-BE49-F238E27FC236}">
                  <a16:creationId xmlns:a16="http://schemas.microsoft.com/office/drawing/2014/main" id="{1B637B0B-B9F7-C45A-A2CD-E4236903CA44}"/>
                </a:ext>
              </a:extLst>
            </p:cNvPr>
            <p:cNvSpPr txBox="1"/>
            <p:nvPr userDrawn="1"/>
          </p:nvSpPr>
          <p:spPr>
            <a:xfrm>
              <a:off x="763256" y="4610126"/>
              <a:ext cx="1351893" cy="307777"/>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stability</a:t>
              </a:r>
              <a:r>
                <a:rPr lang="en-US" sz="1400" b="0" dirty="0">
                  <a:solidFill>
                    <a:schemeClr val="tx1">
                      <a:lumMod val="40000"/>
                      <a:lumOff val="60000"/>
                    </a:schemeClr>
                  </a:solidFill>
                </a:rPr>
                <a:t> </a:t>
              </a:r>
              <a:r>
                <a:rPr lang="en-US" sz="1200" b="0" dirty="0">
                  <a:solidFill>
                    <a:schemeClr val="tx1">
                      <a:lumMod val="40000"/>
                      <a:lumOff val="60000"/>
                    </a:schemeClr>
                  </a:solidFill>
                </a:rPr>
                <a:t>risk</a:t>
              </a:r>
            </a:p>
          </p:txBody>
        </p:sp>
      </p:grpSp>
      <p:grpSp>
        <p:nvGrpSpPr>
          <p:cNvPr id="47" name="Group 46">
            <a:extLst>
              <a:ext uri="{FF2B5EF4-FFF2-40B4-BE49-F238E27FC236}">
                <a16:creationId xmlns:a16="http://schemas.microsoft.com/office/drawing/2014/main" id="{ADDEE55D-85C5-F1E0-82C9-656E14C98A45}"/>
              </a:ext>
            </a:extLst>
          </p:cNvPr>
          <p:cNvGrpSpPr/>
          <p:nvPr userDrawn="1"/>
        </p:nvGrpSpPr>
        <p:grpSpPr>
          <a:xfrm>
            <a:off x="632049" y="5073962"/>
            <a:ext cx="1728876" cy="276999"/>
            <a:chOff x="632049" y="5033912"/>
            <a:chExt cx="1728876" cy="276999"/>
          </a:xfrm>
        </p:grpSpPr>
        <p:pic>
          <p:nvPicPr>
            <p:cNvPr id="49" name="Graphic 48">
              <a:extLst>
                <a:ext uri="{FF2B5EF4-FFF2-40B4-BE49-F238E27FC236}">
                  <a16:creationId xmlns:a16="http://schemas.microsoft.com/office/drawing/2014/main" id="{638CBB33-3CAC-D4D4-95F0-E601E9651F1C}"/>
                </a:ext>
              </a:extLst>
            </p:cNvPr>
            <p:cNvPicPr>
              <a:picLocks noChangeAspect="1"/>
            </p:cNvPicPr>
            <p:nvPr userDrawn="1"/>
          </p:nvPicPr>
          <p:blipFill>
            <a:blip r:embed="rId10">
              <a:lum bright="100000"/>
              <a:alphaModFix amt="80000"/>
              <a:extLst>
                <a:ext uri="{96DAC541-7B7A-43D3-8B79-37D633B846F1}">
                  <asvg:svgBlip xmlns:asvg="http://schemas.microsoft.com/office/drawing/2016/SVG/main" r:embed="rId11"/>
                </a:ext>
              </a:extLst>
            </a:blip>
            <a:stretch>
              <a:fillRect/>
            </a:stretch>
          </p:blipFill>
          <p:spPr>
            <a:xfrm>
              <a:off x="2132325" y="5075030"/>
              <a:ext cx="228600" cy="228600"/>
            </a:xfrm>
            <a:prstGeom prst="rect">
              <a:avLst/>
            </a:prstGeom>
          </p:spPr>
        </p:pic>
        <p:sp>
          <p:nvSpPr>
            <p:cNvPr id="51" name="TextBox 50">
              <a:extLst>
                <a:ext uri="{FF2B5EF4-FFF2-40B4-BE49-F238E27FC236}">
                  <a16:creationId xmlns:a16="http://schemas.microsoft.com/office/drawing/2014/main" id="{DEBE0748-E831-C177-8482-1AD9D7C8020A}"/>
                </a:ext>
              </a:extLst>
            </p:cNvPr>
            <p:cNvSpPr txBox="1"/>
            <p:nvPr userDrawn="1"/>
          </p:nvSpPr>
          <p:spPr>
            <a:xfrm>
              <a:off x="632049" y="5033912"/>
              <a:ext cx="148310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management risk</a:t>
              </a:r>
            </a:p>
          </p:txBody>
        </p:sp>
      </p:grpSp>
      <p:grpSp>
        <p:nvGrpSpPr>
          <p:cNvPr id="57" name="Group 56">
            <a:extLst>
              <a:ext uri="{FF2B5EF4-FFF2-40B4-BE49-F238E27FC236}">
                <a16:creationId xmlns:a16="http://schemas.microsoft.com/office/drawing/2014/main" id="{82F96D4F-7882-8E1E-059F-CF281133C60A}"/>
              </a:ext>
            </a:extLst>
          </p:cNvPr>
          <p:cNvGrpSpPr/>
          <p:nvPr userDrawn="1"/>
        </p:nvGrpSpPr>
        <p:grpSpPr>
          <a:xfrm>
            <a:off x="708077" y="5488955"/>
            <a:ext cx="1652848" cy="276999"/>
            <a:chOff x="708077" y="5488955"/>
            <a:chExt cx="1652848" cy="276999"/>
          </a:xfrm>
        </p:grpSpPr>
        <p:pic>
          <p:nvPicPr>
            <p:cNvPr id="59" name="Graphic 58">
              <a:extLst>
                <a:ext uri="{FF2B5EF4-FFF2-40B4-BE49-F238E27FC236}">
                  <a16:creationId xmlns:a16="http://schemas.microsoft.com/office/drawing/2014/main" id="{1A99E526-2AFE-852A-F382-C92035CEFB78}"/>
                </a:ext>
              </a:extLst>
            </p:cNvPr>
            <p:cNvPicPr>
              <a:picLocks noChangeAspect="1"/>
            </p:cNvPicPr>
            <p:nvPr userDrawn="1"/>
          </p:nvPicPr>
          <p:blipFill>
            <a:blip r:embed="rId12">
              <a:lum bright="100000"/>
              <a:alphaModFix amt="80000"/>
              <a:extLst>
                <a:ext uri="{96DAC541-7B7A-43D3-8B79-37D633B846F1}">
                  <asvg:svgBlip xmlns:asvg="http://schemas.microsoft.com/office/drawing/2016/SVG/main" r:embed="rId13"/>
                </a:ext>
              </a:extLst>
            </a:blip>
            <a:stretch>
              <a:fillRect/>
            </a:stretch>
          </p:blipFill>
          <p:spPr>
            <a:xfrm>
              <a:off x="2132325" y="5517723"/>
              <a:ext cx="228600" cy="228600"/>
            </a:xfrm>
            <a:prstGeom prst="rect">
              <a:avLst/>
            </a:prstGeom>
          </p:spPr>
        </p:pic>
        <p:sp>
          <p:nvSpPr>
            <p:cNvPr id="63" name="TextBox 62">
              <a:extLst>
                <a:ext uri="{FF2B5EF4-FFF2-40B4-BE49-F238E27FC236}">
                  <a16:creationId xmlns:a16="http://schemas.microsoft.com/office/drawing/2014/main" id="{64638D2F-CAB2-BA06-872A-ED7C6CD060EB}"/>
                </a:ext>
              </a:extLst>
            </p:cNvPr>
            <p:cNvSpPr txBox="1"/>
            <p:nvPr userDrawn="1"/>
          </p:nvSpPr>
          <p:spPr>
            <a:xfrm>
              <a:off x="708077" y="5488955"/>
              <a:ext cx="1407072"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activity risk</a:t>
              </a:r>
            </a:p>
          </p:txBody>
        </p:sp>
      </p:grpSp>
      <p:sp>
        <p:nvSpPr>
          <p:cNvPr id="64" name="TextBox 63">
            <a:extLst>
              <a:ext uri="{FF2B5EF4-FFF2-40B4-BE49-F238E27FC236}">
                <a16:creationId xmlns:a16="http://schemas.microsoft.com/office/drawing/2014/main" id="{DA66A356-888B-5B88-7541-A81781B37E16}"/>
              </a:ext>
            </a:extLst>
          </p:cNvPr>
          <p:cNvSpPr txBox="1"/>
          <p:nvPr userDrawn="1"/>
        </p:nvSpPr>
        <p:spPr>
          <a:xfrm>
            <a:off x="1972649" y="2655839"/>
            <a:ext cx="1152452" cy="289438"/>
          </a:xfrm>
          <a:prstGeom prst="rect">
            <a:avLst/>
          </a:prstGeom>
          <a:noFill/>
        </p:spPr>
        <p:txBody>
          <a:bodyPr wrap="none" lIns="90000" rtlCol="0" anchor="t">
            <a:spAutoFit/>
          </a:bodyPr>
          <a:lstStyle/>
          <a:p>
            <a:pPr algn="l">
              <a:lnSpc>
                <a:spcPct val="113000"/>
              </a:lnSpc>
            </a:pPr>
            <a:r>
              <a:rPr lang="en-NL" sz="1200" b="1" i="0" dirty="0">
                <a:solidFill>
                  <a:srgbClr val="C1C7CF"/>
                </a:solidFill>
              </a:rPr>
              <a:t>Risk categories</a:t>
            </a:r>
          </a:p>
        </p:txBody>
      </p:sp>
    </p:spTree>
    <p:extLst>
      <p:ext uri="{BB962C8B-B14F-4D97-AF65-F5344CB8AC3E}">
        <p14:creationId xmlns:p14="http://schemas.microsoft.com/office/powerpoint/2010/main" val="78485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dar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F7AAF3-E03F-F445-84B7-DEC6FD5CC0B8}"/>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48F36FC-ED84-CE49-90C1-FB88EDBAE7F2}"/>
              </a:ext>
            </a:extLst>
          </p:cNvPr>
          <p:cNvSpPr/>
          <p:nvPr userDrawn="1"/>
        </p:nvSpPr>
        <p:spPr>
          <a:xfrm>
            <a:off x="1526401" y="0"/>
            <a:ext cx="10665600"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a:extLst>
              <a:ext uri="{FF2B5EF4-FFF2-40B4-BE49-F238E27FC236}">
                <a16:creationId xmlns:a16="http://schemas.microsoft.com/office/drawing/2014/main" id="{B3FAE89E-5649-9B44-9D8C-7D3C163D27F1}"/>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smtClean="0"/>
              <a:pPr/>
              <a:t>‹#›</a:t>
            </a:fld>
            <a:endParaRPr dirty="0"/>
          </a:p>
        </p:txBody>
      </p:sp>
      <p:sp>
        <p:nvSpPr>
          <p:cNvPr id="20" name="Title 1">
            <a:extLst>
              <a:ext uri="{FF2B5EF4-FFF2-40B4-BE49-F238E27FC236}">
                <a16:creationId xmlns:a16="http://schemas.microsoft.com/office/drawing/2014/main" id="{3A2DC225-29A5-1C4E-85B1-B1B58619FC8B}"/>
              </a:ext>
            </a:extLst>
          </p:cNvPr>
          <p:cNvSpPr>
            <a:spLocks noGrp="1"/>
          </p:cNvSpPr>
          <p:nvPr>
            <p:ph type="title" hasCustomPrompt="1"/>
          </p:nvPr>
        </p:nvSpPr>
        <p:spPr>
          <a:xfrm>
            <a:off x="1935667" y="277522"/>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13" name="Text Placeholder 2">
            <a:extLst>
              <a:ext uri="{FF2B5EF4-FFF2-40B4-BE49-F238E27FC236}">
                <a16:creationId xmlns:a16="http://schemas.microsoft.com/office/drawing/2014/main" id="{D37A1B97-F536-DA40-9B5F-C768D92CAC7A}"/>
              </a:ext>
            </a:extLst>
          </p:cNvPr>
          <p:cNvSpPr>
            <a:spLocks noGrp="1"/>
          </p:cNvSpPr>
          <p:nvPr>
            <p:ph type="body" sz="quarter" idx="13" hasCustomPrompt="1"/>
          </p:nvPr>
        </p:nvSpPr>
        <p:spPr>
          <a:xfrm>
            <a:off x="1080000" y="1366268"/>
            <a:ext cx="10665667" cy="4952085"/>
          </a:xfrm>
          <a:prstGeom prst="rect">
            <a:avLst/>
          </a:prstGeom>
        </p:spPr>
        <p:txBody>
          <a:bodyPr vert="horz" lIns="90000" tIns="45720" rIns="91440" bIns="45720" rtlCol="0">
            <a:noAutofit/>
          </a:bodyPr>
          <a:lstStyle>
            <a:lvl1pPr marL="342900" indent="-342900">
              <a:lnSpc>
                <a:spcPct val="114000"/>
              </a:lnSpc>
              <a:spcBef>
                <a:spcPts val="0"/>
              </a:spcBef>
              <a:spcAft>
                <a:spcPts val="600"/>
              </a:spcAft>
              <a:buClr>
                <a:srgbClr val="B2BECD"/>
              </a:buClr>
              <a:buFont typeface="+mj-lt"/>
              <a:buAutoNum type="arabicPeriod"/>
              <a:defRPr lang="en-US" sz="1600" b="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600">
                <a:solidFill>
                  <a:schemeClr val="bg1"/>
                </a:solidFill>
              </a:defRPr>
            </a:lvl6pPr>
            <a:lvl7pPr>
              <a:defRPr sz="1600">
                <a:solidFill>
                  <a:schemeClr val="bg1"/>
                </a:solidFill>
              </a:defRPr>
            </a:lvl7pPr>
            <a:lvl8pPr>
              <a:defRPr sz="1600">
                <a:solidFill>
                  <a:schemeClr val="bg1"/>
                </a:solidFill>
              </a:defRPr>
            </a:lvl8pPr>
          </a:lstStyle>
          <a:p>
            <a:pPr marL="342900" indent="-342900">
              <a:lnSpc>
                <a:spcPct val="114000"/>
              </a:lnSpc>
              <a:buClr>
                <a:srgbClr val="9FABB6"/>
              </a:buClr>
              <a:buFont typeface="+mj-lt"/>
              <a:buAutoNum type="arabicPeriod"/>
            </a:pPr>
            <a:r>
              <a:rPr lang="en-US" dirty="0"/>
              <a:t>Insert sections (make bold to highlight sections)</a:t>
            </a:r>
          </a:p>
        </p:txBody>
      </p:sp>
    </p:spTree>
    <p:extLst>
      <p:ext uri="{BB962C8B-B14F-4D97-AF65-F5344CB8AC3E}">
        <p14:creationId xmlns:p14="http://schemas.microsoft.com/office/powerpoint/2010/main" val="3569207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5" name="TextBox 24">
            <a:extLst>
              <a:ext uri="{FF2B5EF4-FFF2-40B4-BE49-F238E27FC236}">
                <a16:creationId xmlns:a16="http://schemas.microsoft.com/office/drawing/2014/main" id="{DDD864A3-F6DC-434B-B5BE-5F14C8CEA463}"/>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6" name="Text Placeholder 4">
            <a:extLst>
              <a:ext uri="{FF2B5EF4-FFF2-40B4-BE49-F238E27FC236}">
                <a16:creationId xmlns:a16="http://schemas.microsoft.com/office/drawing/2014/main" id="{CC299468-581B-CC41-8897-C7E1583185E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7" name="Title 1">
            <a:extLst>
              <a:ext uri="{FF2B5EF4-FFF2-40B4-BE49-F238E27FC236}">
                <a16:creationId xmlns:a16="http://schemas.microsoft.com/office/drawing/2014/main" id="{8A8B0682-F79C-014E-BF74-DADFA39ECD0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F750EC08-DA20-234C-8634-75139A014432}"/>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lvl1pPr>
          </a:lstStyle>
          <a:p>
            <a:pPr lvl="0"/>
            <a:r>
              <a:rPr lang="en-US" dirty="0"/>
              <a:t>Insert content text (headers in bold)</a:t>
            </a:r>
          </a:p>
        </p:txBody>
      </p:sp>
    </p:spTree>
    <p:extLst>
      <p:ext uri="{BB962C8B-B14F-4D97-AF65-F5344CB8AC3E}">
        <p14:creationId xmlns:p14="http://schemas.microsoft.com/office/powerpoint/2010/main" val="154603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eneral - Title only">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B3FAE89E-5649-9B44-9D8C-7D3C163D27F1}"/>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3BECD"/>
                </a:solidFill>
              </a:defRPr>
            </a:lvl1pPr>
          </a:lstStyle>
          <a:p>
            <a:fld id="{E242BD21-9B61-2246-BCB1-4BE5E1BEBE1C}" type="slidenum">
              <a:rPr lang="en-US" smtClean="0"/>
              <a:pPr/>
              <a:t>‹#›</a:t>
            </a:fld>
            <a:endParaRPr lang="en-US"/>
          </a:p>
        </p:txBody>
      </p:sp>
      <p:sp>
        <p:nvSpPr>
          <p:cNvPr id="6" name="Title 1">
            <a:extLst>
              <a:ext uri="{FF2B5EF4-FFF2-40B4-BE49-F238E27FC236}">
                <a16:creationId xmlns:a16="http://schemas.microsoft.com/office/drawing/2014/main" id="{010DD217-089D-C949-BCCE-0C2D8196FA38}"/>
              </a:ext>
            </a:extLst>
          </p:cNvPr>
          <p:cNvSpPr>
            <a:spLocks noGrp="1"/>
          </p:cNvSpPr>
          <p:nvPr>
            <p:ph type="title" hasCustomPrompt="1"/>
          </p:nvPr>
        </p:nvSpPr>
        <p:spPr>
          <a:xfrm>
            <a:off x="1935667" y="277522"/>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7" name="Content Placeholder 2">
            <a:extLst>
              <a:ext uri="{FF2B5EF4-FFF2-40B4-BE49-F238E27FC236}">
                <a16:creationId xmlns:a16="http://schemas.microsoft.com/office/drawing/2014/main" id="{5606E028-6F75-5A40-AE18-EB44D4BC81AB}"/>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lvl1pPr>
          </a:lstStyle>
          <a:p>
            <a:pPr lvl="0"/>
            <a:r>
              <a:rPr lang="en-US" dirty="0"/>
              <a:t>Insert content text (headers in bold)</a:t>
            </a:r>
          </a:p>
        </p:txBody>
      </p:sp>
    </p:spTree>
    <p:extLst>
      <p:ext uri="{BB962C8B-B14F-4D97-AF65-F5344CB8AC3E}">
        <p14:creationId xmlns:p14="http://schemas.microsoft.com/office/powerpoint/2010/main" val="249903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dar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7" name="TextBox 16">
            <a:extLst>
              <a:ext uri="{FF2B5EF4-FFF2-40B4-BE49-F238E27FC236}">
                <a16:creationId xmlns:a16="http://schemas.microsoft.com/office/drawing/2014/main" id="{9AD62445-A202-3741-926B-06A74F654895}"/>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5B723CB0-4ECE-354C-B92C-5CCAC7B1422C}"/>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Tree>
    <p:extLst>
      <p:ext uri="{BB962C8B-B14F-4D97-AF65-F5344CB8AC3E}">
        <p14:creationId xmlns:p14="http://schemas.microsoft.com/office/powerpoint/2010/main" val="157348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rast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gradFill>
            <a:gsLst>
              <a:gs pos="100000">
                <a:srgbClr val="AA98C4"/>
              </a:gs>
              <a:gs pos="0">
                <a:srgbClr val="576BAA"/>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4062C32F-BF79-8E4D-80C7-A236088BE3DC}"/>
              </a:ext>
            </a:extLst>
          </p:cNvPr>
          <p:cNvSpPr/>
          <p:nvPr userDrawn="1"/>
        </p:nvSpPr>
        <p:spPr>
          <a:xfrm>
            <a:off x="-230588" y="385969"/>
            <a:ext cx="12730038" cy="7310231"/>
          </a:xfrm>
          <a:prstGeom prst="ellipse">
            <a:avLst/>
          </a:prstGeom>
          <a:gradFill flip="none" rotWithShape="1">
            <a:gsLst>
              <a:gs pos="100000">
                <a:schemeClr val="bg1">
                  <a:alpha val="0"/>
                </a:schemeClr>
              </a:gs>
              <a:gs pos="45000">
                <a:srgbClr val="FFFFFF">
                  <a:alpha val="15000"/>
                </a:srgbClr>
              </a:gs>
              <a:gs pos="0">
                <a:schemeClr val="bg1">
                  <a:alpha val="57000"/>
                </a:schemeClr>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19" name="Rectangle 18">
            <a:extLst>
              <a:ext uri="{FF2B5EF4-FFF2-40B4-BE49-F238E27FC236}">
                <a16:creationId xmlns:a16="http://schemas.microsoft.com/office/drawing/2014/main" id="{85B5964A-85C4-E845-8FF0-BCE54011F8F7}"/>
              </a:ext>
            </a:extLst>
          </p:cNvPr>
          <p:cNvSpPr/>
          <p:nvPr userDrawn="1"/>
        </p:nvSpPr>
        <p:spPr>
          <a:xfrm>
            <a:off x="0" y="-4586"/>
            <a:ext cx="12192000" cy="6858000"/>
          </a:xfrm>
          <a:prstGeom prst="rect">
            <a:avLst/>
          </a:prstGeom>
          <a:gradFill>
            <a:gsLst>
              <a:gs pos="100000">
                <a:srgbClr val="576BAA">
                  <a:alpha val="45000"/>
                </a:srgbClr>
              </a:gs>
              <a:gs pos="50000">
                <a:srgbClr val="AA98C4">
                  <a:alpha val="0"/>
                </a:srgbClr>
              </a:gs>
              <a:gs pos="0">
                <a:srgbClr val="576BAA">
                  <a:alpha val="6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AD62445-A202-3741-926B-06A74F654895}"/>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chemeClr val="bg1"/>
                </a:solidFill>
              </a:defRPr>
            </a:lvl1pPr>
          </a:lstStyle>
          <a:p>
            <a:fld id="{E242BD21-9B61-2246-BCB1-4BE5E1BEBE1C}" type="slidenum">
              <a:rPr lang="en-US" smtClean="0"/>
              <a:pPr/>
              <a:t>‹#›</a:t>
            </a:fld>
            <a:endParaRPr lang="en-US"/>
          </a:p>
        </p:txBody>
      </p:sp>
      <p:sp>
        <p:nvSpPr>
          <p:cNvPr id="13" name="Content Placeholder 2">
            <a:extLst>
              <a:ext uri="{FF2B5EF4-FFF2-40B4-BE49-F238E27FC236}">
                <a16:creationId xmlns:a16="http://schemas.microsoft.com/office/drawing/2014/main" id="{5B723CB0-4ECE-354C-B92C-5CCAC7B1422C}"/>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Tree>
    <p:extLst>
      <p:ext uri="{BB962C8B-B14F-4D97-AF65-F5344CB8AC3E}">
        <p14:creationId xmlns:p14="http://schemas.microsoft.com/office/powerpoint/2010/main" val="1504821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ark with graphic backgroun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F570A5C-1465-F949-AFD7-E381D9043BB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2749"/>
            <a:ext cx="12192000" cy="6868700"/>
          </a:xfrm>
          <a:prstGeom prst="rect">
            <a:avLst/>
          </a:prstGeom>
        </p:spPr>
      </p:pic>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gradFill>
            <a:gsLst>
              <a:gs pos="24000">
                <a:schemeClr val="tx2">
                  <a:alpha val="80000"/>
                </a:schemeClr>
              </a:gs>
              <a:gs pos="0">
                <a:schemeClr val="tx2">
                  <a:alpha val="74000"/>
                </a:schemeClr>
              </a:gs>
              <a:gs pos="93000">
                <a:schemeClr val="tx2">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44">
              <a:solidFill>
                <a:schemeClr val="accent2"/>
              </a:solidFill>
            </a:endParaRPr>
          </a:p>
        </p:txBody>
      </p:sp>
      <p:sp>
        <p:nvSpPr>
          <p:cNvPr id="2" name="Rectangle 1">
            <a:extLst>
              <a:ext uri="{FF2B5EF4-FFF2-40B4-BE49-F238E27FC236}">
                <a16:creationId xmlns:a16="http://schemas.microsoft.com/office/drawing/2014/main" id="{A9FB5ABF-597D-DA40-9F8B-5743780B79A1}"/>
              </a:ext>
            </a:extLst>
          </p:cNvPr>
          <p:cNvSpPr/>
          <p:nvPr userDrawn="1"/>
        </p:nvSpPr>
        <p:spPr>
          <a:xfrm>
            <a:off x="0" y="1720892"/>
            <a:ext cx="12192000" cy="5145061"/>
          </a:xfrm>
          <a:prstGeom prst="rect">
            <a:avLst/>
          </a:prstGeom>
          <a:gradFill>
            <a:gsLst>
              <a:gs pos="46000">
                <a:schemeClr val="accent2">
                  <a:alpha val="0"/>
                </a:schemeClr>
              </a:gs>
              <a:gs pos="100000">
                <a:srgbClr val="DFC101">
                  <a:alpha val="32000"/>
                </a:srgbClr>
              </a:gs>
              <a:gs pos="82000">
                <a:schemeClr val="accent2">
                  <a:alpha val="1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5912" tIns="57275" rIns="85912" bIns="57275" rtlCol="0" anchor="t"/>
          <a:lstStyle/>
          <a:p>
            <a:pPr algn="l"/>
            <a:endParaRPr lang="en-US" sz="1273" dirty="0" err="1">
              <a:solidFill>
                <a:schemeClr val="bg1"/>
              </a:solidFill>
            </a:endParaRPr>
          </a:p>
        </p:txBody>
      </p:sp>
      <p:sp>
        <p:nvSpPr>
          <p:cNvPr id="18" name="Rectangle 17">
            <a:extLst>
              <a:ext uri="{FF2B5EF4-FFF2-40B4-BE49-F238E27FC236}">
                <a16:creationId xmlns:a16="http://schemas.microsoft.com/office/drawing/2014/main" id="{F0B229FA-CC1D-8949-846A-2C092B3B817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lide Number Placeholder 5">
            <a:extLst>
              <a:ext uri="{FF2B5EF4-FFF2-40B4-BE49-F238E27FC236}">
                <a16:creationId xmlns:a16="http://schemas.microsoft.com/office/drawing/2014/main" id="{F1029506-2B22-D540-9093-4B18C0BD137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4" name="TextBox 23">
            <a:extLst>
              <a:ext uri="{FF2B5EF4-FFF2-40B4-BE49-F238E27FC236}">
                <a16:creationId xmlns:a16="http://schemas.microsoft.com/office/drawing/2014/main" id="{54543FC0-FA8A-4842-8FC2-F203AF9029D4}"/>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5" name="Text Placeholder 4">
            <a:extLst>
              <a:ext uri="{FF2B5EF4-FFF2-40B4-BE49-F238E27FC236}">
                <a16:creationId xmlns:a16="http://schemas.microsoft.com/office/drawing/2014/main" id="{B0B6AD95-6CA1-134E-A06C-BEECADF70E04}"/>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6" name="Title 1">
            <a:extLst>
              <a:ext uri="{FF2B5EF4-FFF2-40B4-BE49-F238E27FC236}">
                <a16:creationId xmlns:a16="http://schemas.microsoft.com/office/drawing/2014/main" id="{EC2317AA-E47D-1A45-A701-485ECFFE29F9}"/>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3" name="Content Placeholder 2">
            <a:extLst>
              <a:ext uri="{FF2B5EF4-FFF2-40B4-BE49-F238E27FC236}">
                <a16:creationId xmlns:a16="http://schemas.microsoft.com/office/drawing/2014/main" id="{B399D4FA-CC06-BB46-A0F0-A490F2F22187}"/>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Tree>
    <p:extLst>
      <p:ext uri="{BB962C8B-B14F-4D97-AF65-F5344CB8AC3E}">
        <p14:creationId xmlns:p14="http://schemas.microsoft.com/office/powerpoint/2010/main" val="84750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al reversed color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401" y="0"/>
            <a:ext cx="10665600" cy="85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5" name="TextBox 24">
            <a:extLst>
              <a:ext uri="{FF2B5EF4-FFF2-40B4-BE49-F238E27FC236}">
                <a16:creationId xmlns:a16="http://schemas.microsoft.com/office/drawing/2014/main" id="{DDD864A3-F6DC-434B-B5BE-5F14C8CEA463}"/>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6" name="Text Placeholder 4">
            <a:extLst>
              <a:ext uri="{FF2B5EF4-FFF2-40B4-BE49-F238E27FC236}">
                <a16:creationId xmlns:a16="http://schemas.microsoft.com/office/drawing/2014/main" id="{CC299468-581B-CC41-8897-C7E1583185E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7" name="Title 1">
            <a:extLst>
              <a:ext uri="{FF2B5EF4-FFF2-40B4-BE49-F238E27FC236}">
                <a16:creationId xmlns:a16="http://schemas.microsoft.com/office/drawing/2014/main" id="{8A8B0682-F79C-014E-BF74-DADFA39ECD0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F750EC08-DA20-234C-8634-75139A014432}"/>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lvl1pPr>
          </a:lstStyle>
          <a:p>
            <a:pPr lvl="0"/>
            <a:r>
              <a:rPr lang="en-US" dirty="0"/>
              <a:t>Insert content text (headers in bold)</a:t>
            </a:r>
          </a:p>
        </p:txBody>
      </p:sp>
    </p:spTree>
    <p:extLst>
      <p:ext uri="{BB962C8B-B14F-4D97-AF65-F5344CB8AC3E}">
        <p14:creationId xmlns:p14="http://schemas.microsoft.com/office/powerpoint/2010/main" val="18801410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hyperlink" Target="https://wiki.sig.eu/confluence/x/JoDbC"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CDFA920-C997-D084-6D6F-203835674864}"/>
              </a:ext>
            </a:extLst>
          </p:cNvPr>
          <p:cNvGraphicFramePr>
            <a:graphicFrameLocks noGrp="1"/>
          </p:cNvGraphicFramePr>
          <p:nvPr userDrawn="1">
            <p:extLst>
              <p:ext uri="{D42A27DB-BD31-4B8C-83A1-F6EECF244321}">
                <p14:modId xmlns:p14="http://schemas.microsoft.com/office/powerpoint/2010/main" val="3177137826"/>
              </p:ext>
            </p:extLst>
          </p:nvPr>
        </p:nvGraphicFramePr>
        <p:xfrm>
          <a:off x="12294145" y="1986729"/>
          <a:ext cx="1440000" cy="2304000"/>
        </p:xfrm>
        <a:graphic>
          <a:graphicData uri="http://schemas.openxmlformats.org/drawingml/2006/table">
            <a:tbl>
              <a:tblPr firstRow="1" bandRow="1">
                <a:tableStyleId>{5C22544A-7EE6-4342-B048-85BDC9FD1C3A}</a:tableStyleId>
              </a:tblPr>
              <a:tblGrid>
                <a:gridCol w="144000">
                  <a:extLst>
                    <a:ext uri="{9D8B030D-6E8A-4147-A177-3AD203B41FA5}">
                      <a16:colId xmlns:a16="http://schemas.microsoft.com/office/drawing/2014/main" val="3557183788"/>
                    </a:ext>
                  </a:extLst>
                </a:gridCol>
                <a:gridCol w="144000">
                  <a:extLst>
                    <a:ext uri="{9D8B030D-6E8A-4147-A177-3AD203B41FA5}">
                      <a16:colId xmlns:a16="http://schemas.microsoft.com/office/drawing/2014/main" val="3871316488"/>
                    </a:ext>
                  </a:extLst>
                </a:gridCol>
                <a:gridCol w="144000">
                  <a:extLst>
                    <a:ext uri="{9D8B030D-6E8A-4147-A177-3AD203B41FA5}">
                      <a16:colId xmlns:a16="http://schemas.microsoft.com/office/drawing/2014/main" val="2550956232"/>
                    </a:ext>
                  </a:extLst>
                </a:gridCol>
                <a:gridCol w="144000">
                  <a:extLst>
                    <a:ext uri="{9D8B030D-6E8A-4147-A177-3AD203B41FA5}">
                      <a16:colId xmlns:a16="http://schemas.microsoft.com/office/drawing/2014/main" val="1391318227"/>
                    </a:ext>
                  </a:extLst>
                </a:gridCol>
                <a:gridCol w="144000">
                  <a:extLst>
                    <a:ext uri="{9D8B030D-6E8A-4147-A177-3AD203B41FA5}">
                      <a16:colId xmlns:a16="http://schemas.microsoft.com/office/drawing/2014/main" val="2662168378"/>
                    </a:ext>
                  </a:extLst>
                </a:gridCol>
                <a:gridCol w="144000">
                  <a:extLst>
                    <a:ext uri="{9D8B030D-6E8A-4147-A177-3AD203B41FA5}">
                      <a16:colId xmlns:a16="http://schemas.microsoft.com/office/drawing/2014/main" val="609036797"/>
                    </a:ext>
                  </a:extLst>
                </a:gridCol>
                <a:gridCol w="144000">
                  <a:extLst>
                    <a:ext uri="{9D8B030D-6E8A-4147-A177-3AD203B41FA5}">
                      <a16:colId xmlns:a16="http://schemas.microsoft.com/office/drawing/2014/main" val="3687972093"/>
                    </a:ext>
                  </a:extLst>
                </a:gridCol>
                <a:gridCol w="144000">
                  <a:extLst>
                    <a:ext uri="{9D8B030D-6E8A-4147-A177-3AD203B41FA5}">
                      <a16:colId xmlns:a16="http://schemas.microsoft.com/office/drawing/2014/main" val="474073916"/>
                    </a:ext>
                  </a:extLst>
                </a:gridCol>
                <a:gridCol w="144000">
                  <a:extLst>
                    <a:ext uri="{9D8B030D-6E8A-4147-A177-3AD203B41FA5}">
                      <a16:colId xmlns:a16="http://schemas.microsoft.com/office/drawing/2014/main" val="1186812505"/>
                    </a:ext>
                  </a:extLst>
                </a:gridCol>
                <a:gridCol w="144000">
                  <a:extLst>
                    <a:ext uri="{9D8B030D-6E8A-4147-A177-3AD203B41FA5}">
                      <a16:colId xmlns:a16="http://schemas.microsoft.com/office/drawing/2014/main" val="3855898394"/>
                    </a:ext>
                  </a:extLst>
                </a:gridCol>
              </a:tblGrid>
              <a:tr h="288000">
                <a:tc gridSpan="2">
                  <a:txBody>
                    <a:bodyPr/>
                    <a:lstStyle/>
                    <a:p>
                      <a:pPr algn="ctr"/>
                      <a:endParaRPr lang="en-US" sz="800" b="0" dirty="0">
                        <a:solidFill>
                          <a:schemeClr val="lt1">
                            <a:alpha val="70000"/>
                          </a:schemeClr>
                        </a:solidFill>
                      </a:endParaRPr>
                    </a:p>
                  </a:txBody>
                  <a:tcPr marL="0" marR="0" marT="0" marB="0" anchor="b">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1F364B"/>
                    </a:solidFill>
                  </a:tcPr>
                </a:tc>
                <a:tc hMerge="1">
                  <a:txBody>
                    <a:bodyPr/>
                    <a:lstStyle/>
                    <a:p>
                      <a:endParaRPr lang="en-US"/>
                    </a:p>
                  </a:txBody>
                  <a:tcPr/>
                </a:tc>
                <a:tc gridSpan="2">
                  <a:txBody>
                    <a:bodyPr/>
                    <a:lstStyle/>
                    <a:p>
                      <a:pPr algn="ctr"/>
                      <a:endParaRPr lang="en-US" sz="800" b="0" dirty="0">
                        <a:solidFill>
                          <a:schemeClr val="lt1">
                            <a:alpha val="70000"/>
                          </a:scheme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697C8E"/>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B3BECD"/>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D9E1EB"/>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D9E1EC"/>
                      </a:solidFill>
                      <a:prstDash val="solid"/>
                      <a:round/>
                      <a:headEnd type="none" w="med" len="med"/>
                      <a:tailEnd type="none" w="med" len="med"/>
                    </a:lnR>
                    <a:lnT w="9525" cap="flat" cmpd="sng" algn="ctr">
                      <a:solidFill>
                        <a:srgbClr val="D9E1EC"/>
                      </a:solidFill>
                      <a:prstDash val="solid"/>
                      <a:round/>
                      <a:headEnd type="none" w="med" len="med"/>
                      <a:tailEnd type="none" w="med" len="med"/>
                    </a:lnT>
                    <a:lnB w="9525" cap="flat" cmpd="sng" algn="ctr">
                      <a:solidFill>
                        <a:srgbClr val="D9E1EC"/>
                      </a:solidFill>
                      <a:prstDash val="solid"/>
                      <a:round/>
                      <a:headEnd type="none" w="med" len="med"/>
                      <a:tailEnd type="none" w="med" len="med"/>
                    </a:lnB>
                    <a:lnTlToBr w="12700" cmpd="sng">
                      <a:noFill/>
                      <a:prstDash val="solid"/>
                    </a:lnTlToBr>
                    <a:lnBlToTr w="12700" cmpd="sng">
                      <a:noFill/>
                      <a:prstDash val="solid"/>
                    </a:lnBlToTr>
                    <a:solidFill>
                      <a:srgbClr val="F2F6FA"/>
                    </a:solidFill>
                  </a:tcPr>
                </a:tc>
                <a:tc hMerge="1">
                  <a:txBody>
                    <a:bodyPr/>
                    <a:lstStyle/>
                    <a:p>
                      <a:endParaRPr lang="en-US"/>
                    </a:p>
                  </a:txBody>
                  <a:tcPr/>
                </a:tc>
                <a:extLst>
                  <a:ext uri="{0D108BD9-81ED-4DB2-BD59-A6C34878D82A}">
                    <a16:rowId xmlns:a16="http://schemas.microsoft.com/office/drawing/2014/main" val="2507771366"/>
                  </a:ext>
                </a:extLst>
              </a:tr>
              <a:tr h="72000">
                <a:tc gridSpan="2">
                  <a:txBody>
                    <a:bodyPr/>
                    <a:lstStyle/>
                    <a:p>
                      <a:pPr algn="ctr"/>
                      <a:endParaRPr lang="en-US" sz="100" b="0" dirty="0">
                        <a:solidFill>
                          <a:schemeClr val="lt1">
                            <a:alpha val="70000"/>
                          </a:schemeClr>
                        </a:solidFill>
                      </a:endParaRPr>
                    </a:p>
                  </a:txBody>
                  <a:tcPr marL="0" marR="0" marT="0" marB="0" anchor="b">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chemeClr val="lt1">
                            <a:alpha val="70000"/>
                          </a:scheme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D9E1EC"/>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006575328"/>
                  </a:ext>
                </a:extLst>
              </a:tr>
              <a:tr h="288000">
                <a:tc gridSpan="2">
                  <a:txBody>
                    <a:bodyPr/>
                    <a:lstStyle/>
                    <a:p>
                      <a:pPr algn="ctr"/>
                      <a:endParaRPr lang="en-US" sz="800" b="0" dirty="0">
                        <a:solidFill>
                          <a:schemeClr val="lt1">
                            <a:alpha val="70000"/>
                          </a:schemeClr>
                        </a:solidFill>
                      </a:endParaRPr>
                    </a:p>
                  </a:txBody>
                  <a:tcPr marL="0" marR="0" marT="0" marB="0" anchor="b">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1F364B"/>
                    </a:solidFill>
                  </a:tcPr>
                </a:tc>
                <a:tc hMerge="1">
                  <a:txBody>
                    <a:bodyPr/>
                    <a:lstStyle/>
                    <a:p>
                      <a:endParaRPr lang="en-US"/>
                    </a:p>
                  </a:txBody>
                  <a:tcPr/>
                </a:tc>
                <a:tc gridSpan="2">
                  <a:txBody>
                    <a:bodyPr/>
                    <a:lstStyle/>
                    <a:p>
                      <a:pPr algn="ctr"/>
                      <a:endParaRPr lang="en-US" sz="800" b="0" dirty="0">
                        <a:solidFill>
                          <a:schemeClr val="lt1">
                            <a:alpha val="70000"/>
                          </a:scheme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00ADC8"/>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836AA5"/>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712159491"/>
                  </a:ext>
                </a:extLst>
              </a:tr>
              <a:tr h="72000">
                <a:tc gridSpan="2">
                  <a:txBody>
                    <a:bodyPr/>
                    <a:lstStyle/>
                    <a:p>
                      <a:endParaRPr lang="en-US" sz="100"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322470536"/>
                  </a:ext>
                </a:extLst>
              </a:tr>
              <a:tr h="288000">
                <a:tc gridSpan="2">
                  <a:txBody>
                    <a:bodyPr/>
                    <a:lstStyle/>
                    <a:p>
                      <a:endParaRPr lang="en-US" dirty="0"/>
                    </a:p>
                  </a:txBody>
                  <a:tcPr marL="0" marR="0" marT="0" marB="0">
                    <a:lnL w="76200" cap="flat" cmpd="sng" algn="ctr">
                      <a:no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00ADC8"/>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836AA5"/>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hMerge="1">
                  <a:txBody>
                    <a:bodyPr/>
                    <a:lstStyle/>
                    <a:p>
                      <a:endParaRPr lang="en-US"/>
                    </a:p>
                  </a:txBody>
                  <a:tcPr/>
                </a:tc>
                <a:extLst>
                  <a:ext uri="{0D108BD9-81ED-4DB2-BD59-A6C34878D82A}">
                    <a16:rowId xmlns:a16="http://schemas.microsoft.com/office/drawing/2014/main" val="1271587105"/>
                  </a:ext>
                </a:extLst>
              </a:tr>
              <a:tr h="288000">
                <a:tc gridSpan="2">
                  <a:txBody>
                    <a:bodyPr/>
                    <a:lstStyle/>
                    <a:p>
                      <a:endParaRPr lang="en-US" dirty="0"/>
                    </a:p>
                  </a:txBody>
                  <a:tcPr marL="0" marR="0" marT="0" marB="0">
                    <a:lnL w="76200"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E0C223"/>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5EC5D4"/>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A591BE"/>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C5CD59"/>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76200"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D55200"/>
                    </a:solidFill>
                  </a:tcPr>
                </a:tc>
                <a:tc hMerge="1">
                  <a:txBody>
                    <a:bodyPr/>
                    <a:lstStyle/>
                    <a:p>
                      <a:endParaRPr lang="en-US"/>
                    </a:p>
                  </a:txBody>
                  <a:tcPr/>
                </a:tc>
                <a:extLst>
                  <a:ext uri="{0D108BD9-81ED-4DB2-BD59-A6C34878D82A}">
                    <a16:rowId xmlns:a16="http://schemas.microsoft.com/office/drawing/2014/main" val="1232382331"/>
                  </a:ext>
                </a:extLst>
              </a:tr>
              <a:tr h="72000">
                <a:tc gridSpan="2">
                  <a:txBody>
                    <a:bodyPr/>
                    <a:lstStyle/>
                    <a:p>
                      <a:endParaRPr lang="en-US" sz="100"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768818685"/>
                  </a:ext>
                </a:extLst>
              </a:tr>
              <a:tr h="288000">
                <a:tc gridSpan="2">
                  <a:txBody>
                    <a:bodyPr/>
                    <a:lstStyle/>
                    <a:p>
                      <a:endParaRPr lang="en-US"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F7E16D"/>
                        </a:gs>
                        <a:gs pos="100000">
                          <a:srgbClr val="E0C223"/>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100000">
                          <a:srgbClr val="6AD6E5"/>
                        </a:gs>
                        <a:gs pos="0">
                          <a:srgbClr val="04ABC8"/>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AA98C3"/>
                        </a:gs>
                        <a:gs pos="100000">
                          <a:srgbClr val="6076BA"/>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C5CD59"/>
                        </a:gs>
                        <a:gs pos="100000">
                          <a:srgbClr val="9DA43C"/>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EB935C"/>
                        </a:gs>
                        <a:gs pos="35000">
                          <a:srgbClr val="D65200"/>
                        </a:gs>
                      </a:gsLst>
                      <a:lin ang="2700000" scaled="0"/>
                    </a:gradFill>
                  </a:tcPr>
                </a:tc>
                <a:tc hMerge="1">
                  <a:txBody>
                    <a:bodyPr/>
                    <a:lstStyle/>
                    <a:p>
                      <a:endParaRPr lang="en-US"/>
                    </a:p>
                  </a:txBody>
                  <a:tcPr/>
                </a:tc>
                <a:extLst>
                  <a:ext uri="{0D108BD9-81ED-4DB2-BD59-A6C34878D82A}">
                    <a16:rowId xmlns:a16="http://schemas.microsoft.com/office/drawing/2014/main" val="3795602441"/>
                  </a:ext>
                </a:extLst>
              </a:tr>
              <a:tr h="288000">
                <a:tc>
                  <a:txBody>
                    <a:bodyPr/>
                    <a:lstStyle/>
                    <a:p>
                      <a:endParaRPr lang="en-US"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F7E16D"/>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E0C223"/>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6AD6E5"/>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04ABC8"/>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AA98C3"/>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6076BA"/>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C5CD59"/>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9DA43C"/>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EB935C"/>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D65200"/>
                    </a:solidFill>
                  </a:tcPr>
                </a:tc>
                <a:extLst>
                  <a:ext uri="{0D108BD9-81ED-4DB2-BD59-A6C34878D82A}">
                    <a16:rowId xmlns:a16="http://schemas.microsoft.com/office/drawing/2014/main" val="2506871530"/>
                  </a:ext>
                </a:extLst>
              </a:tr>
              <a:tr h="72000">
                <a:tc gridSpan="2">
                  <a:txBody>
                    <a:bodyPr/>
                    <a:lstStyle/>
                    <a:p>
                      <a:endParaRPr lang="en-US" sz="100"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250424333"/>
                  </a:ext>
                </a:extLst>
              </a:tr>
              <a:tr h="288000">
                <a:tc gridSpan="2">
                  <a:txBody>
                    <a:bodyPr/>
                    <a:lstStyle/>
                    <a:p>
                      <a:endParaRPr lang="en-US"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B4A3D"/>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F981A"/>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C640"/>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57C968"/>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2C963F"/>
                    </a:solidFill>
                  </a:tcPr>
                </a:tc>
                <a:tc hMerge="1">
                  <a:txBody>
                    <a:bodyPr/>
                    <a:lstStyle/>
                    <a:p>
                      <a:endParaRPr lang="en-US"/>
                    </a:p>
                  </a:txBody>
                  <a:tcPr/>
                </a:tc>
                <a:extLst>
                  <a:ext uri="{0D108BD9-81ED-4DB2-BD59-A6C34878D82A}">
                    <a16:rowId xmlns:a16="http://schemas.microsoft.com/office/drawing/2014/main" val="1289488421"/>
                  </a:ext>
                </a:extLst>
              </a:tr>
            </a:tbl>
          </a:graphicData>
        </a:graphic>
      </p:graphicFrame>
      <p:sp>
        <p:nvSpPr>
          <p:cNvPr id="5" name="TextBox 4">
            <a:hlinkClick r:id="rId23"/>
            <a:extLst>
              <a:ext uri="{FF2B5EF4-FFF2-40B4-BE49-F238E27FC236}">
                <a16:creationId xmlns:a16="http://schemas.microsoft.com/office/drawing/2014/main" id="{97451D23-9484-A5AC-6DE0-B05B1E0505F7}"/>
              </a:ext>
            </a:extLst>
          </p:cNvPr>
          <p:cNvSpPr txBox="1"/>
          <p:nvPr userDrawn="1"/>
        </p:nvSpPr>
        <p:spPr>
          <a:xfrm>
            <a:off x="12260945" y="4406201"/>
            <a:ext cx="1574597" cy="433196"/>
          </a:xfrm>
          <a:prstGeom prst="rect">
            <a:avLst/>
          </a:prstGeom>
          <a:noFill/>
        </p:spPr>
        <p:txBody>
          <a:bodyPr wrap="square" rtlCol="0" anchor="b">
            <a:spAutoFit/>
          </a:bodyPr>
          <a:lstStyle/>
          <a:p>
            <a:pPr marL="0" marR="0" lvl="0" indent="0" algn="l" defTabSz="457200" rtl="0" eaLnBrk="1" fontAlgn="auto" latinLnBrk="0" hangingPunct="1">
              <a:lnSpc>
                <a:spcPct val="114000"/>
              </a:lnSpc>
              <a:spcBef>
                <a:spcPts val="0"/>
              </a:spcBef>
              <a:spcAft>
                <a:spcPts val="0"/>
              </a:spcAft>
              <a:buClr>
                <a:srgbClr val="9B9A87"/>
              </a:buClr>
              <a:buSzPct val="100000"/>
              <a:buFont typeface="+mj-lt"/>
              <a:buNone/>
              <a:tabLst/>
              <a:defRPr/>
            </a:pPr>
            <a:r>
              <a:rPr kumimoji="0" lang="en-US" sz="1000" b="1" i="0" u="none" strike="noStrike" kern="1200" cap="none" spc="0" normalizeH="0" baseline="0" noProof="0" dirty="0">
                <a:ln>
                  <a:noFill/>
                </a:ln>
                <a:solidFill>
                  <a:schemeClr val="tx1">
                    <a:lumMod val="60000"/>
                    <a:lumOff val="40000"/>
                  </a:schemeClr>
                </a:solidFill>
                <a:effectLst/>
                <a:uLnTx/>
                <a:uFillTx/>
                <a:latin typeface="Calibri Bold"/>
                <a:ea typeface="+mn-ea"/>
                <a:cs typeface="+mn-cs"/>
              </a:rPr>
              <a:t>Master template version: </a:t>
            </a:r>
          </a:p>
          <a:p>
            <a:pPr marL="0" marR="0" lvl="0" indent="0" algn="l" defTabSz="457200" rtl="0" eaLnBrk="1" fontAlgn="auto" latinLnBrk="0" hangingPunct="1">
              <a:lnSpc>
                <a:spcPct val="114000"/>
              </a:lnSpc>
              <a:spcBef>
                <a:spcPts val="0"/>
              </a:spcBef>
              <a:spcAft>
                <a:spcPts val="0"/>
              </a:spcAft>
              <a:buClr>
                <a:srgbClr val="9B9A87"/>
              </a:buClr>
              <a:buSzPct val="100000"/>
              <a:buFont typeface="+mj-lt"/>
              <a:buNone/>
              <a:tabLst/>
              <a:defRPr/>
            </a:pPr>
            <a:r>
              <a:rPr kumimoji="0" lang="en-US" sz="1000" b="0" i="0" u="none" strike="noStrike" kern="1200" cap="none" spc="0" normalizeH="0" baseline="0" noProof="0" dirty="0">
                <a:ln>
                  <a:noFill/>
                </a:ln>
                <a:solidFill>
                  <a:schemeClr val="tx1">
                    <a:lumMod val="60000"/>
                    <a:lumOff val="40000"/>
                  </a:schemeClr>
                </a:solidFill>
                <a:effectLst/>
                <a:uLnTx/>
                <a:uFillTx/>
                <a:latin typeface="Calibri Regular"/>
                <a:ea typeface="+mn-ea"/>
                <a:cs typeface="+mn-cs"/>
              </a:rPr>
              <a:t>v20220729</a:t>
            </a:r>
            <a:endParaRPr lang="en-US" sz="1000" b="0" i="0" dirty="0">
              <a:solidFill>
                <a:schemeClr val="tx1">
                  <a:lumMod val="60000"/>
                  <a:lumOff val="40000"/>
                </a:schemeClr>
              </a:solidFill>
              <a:latin typeface="Calibri Regular"/>
            </a:endParaRPr>
          </a:p>
        </p:txBody>
      </p:sp>
      <p:sp>
        <p:nvSpPr>
          <p:cNvPr id="7" name="Rectangle 6">
            <a:extLst>
              <a:ext uri="{FF2B5EF4-FFF2-40B4-BE49-F238E27FC236}">
                <a16:creationId xmlns:a16="http://schemas.microsoft.com/office/drawing/2014/main" id="{499FC6F2-3923-4241-B710-1B30D0874A09}"/>
              </a:ext>
            </a:extLst>
          </p:cNvPr>
          <p:cNvSpPr/>
          <p:nvPr userDrawn="1"/>
        </p:nvSpPr>
        <p:spPr>
          <a:xfrm>
            <a:off x="0" y="-1"/>
            <a:ext cx="12192000" cy="6865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2F04000-FB3A-6842-9B07-0251B414D6E4}"/>
              </a:ext>
            </a:extLst>
          </p:cNvPr>
          <p:cNvSpPr/>
          <p:nvPr userDrawn="1"/>
        </p:nvSpPr>
        <p:spPr>
          <a:xfrm>
            <a:off x="1526401" y="0"/>
            <a:ext cx="10665600" cy="85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5B13F74-C0BA-034D-B21E-2C17337F1FA4}"/>
              </a:ext>
            </a:extLst>
          </p:cNvPr>
          <p:cNvSpPr>
            <a:spLocks noGrp="1"/>
          </p:cNvSpPr>
          <p:nvPr>
            <p:ph type="body" idx="1"/>
          </p:nvPr>
        </p:nvSpPr>
        <p:spPr>
          <a:xfrm>
            <a:off x="523798" y="1360359"/>
            <a:ext cx="11231962" cy="4971737"/>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a:extLst>
              <a:ext uri="{FF2B5EF4-FFF2-40B4-BE49-F238E27FC236}">
                <a16:creationId xmlns:a16="http://schemas.microsoft.com/office/drawing/2014/main" id="{DEB3B1D5-38F6-744A-845D-D4D4BFD82B47}"/>
              </a:ext>
            </a:extLst>
          </p:cNvPr>
          <p:cNvSpPr>
            <a:spLocks noGrp="1"/>
          </p:cNvSpPr>
          <p:nvPr>
            <p:ph type="title"/>
          </p:nvPr>
        </p:nvSpPr>
        <p:spPr>
          <a:xfrm>
            <a:off x="1936800" y="277200"/>
            <a:ext cx="9810000" cy="284400"/>
          </a:xfrm>
          <a:prstGeom prst="rect">
            <a:avLst/>
          </a:prstGeom>
        </p:spPr>
        <p:txBody>
          <a:bodyPr wrap="square" lIns="0" tIns="0" rIns="0" bIns="0" anchor="t">
            <a:noAutofit/>
          </a:bodyPr>
          <a:lstStyle/>
          <a:p>
            <a:pPr marL="228600" lvl="0" indent="-228600">
              <a:spcBef>
                <a:spcPts val="1000"/>
              </a:spcBef>
              <a:buFont typeface="Arial"/>
            </a:pPr>
            <a:r>
              <a:rPr lang="en-US"/>
              <a:t>Click to edit Master title style</a:t>
            </a:r>
            <a:endParaRPr lang="en-US" dirty="0"/>
          </a:p>
        </p:txBody>
      </p:sp>
      <p:sp>
        <p:nvSpPr>
          <p:cNvPr id="44" name="Slide Number Placeholder 5">
            <a:extLst>
              <a:ext uri="{FF2B5EF4-FFF2-40B4-BE49-F238E27FC236}">
                <a16:creationId xmlns:a16="http://schemas.microsoft.com/office/drawing/2014/main" id="{61D04E9C-E586-B24A-97EA-062E3E2A73A9}"/>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spAutoFit/>
          </a:bodyPr>
          <a:lstStyle>
            <a:lvl1pPr algn="r">
              <a:defRPr lang="en-US" sz="1000" b="1" spc="10" smtClean="0">
                <a:solidFill>
                  <a:srgbClr val="B3BECD"/>
                </a:solidFill>
              </a:defRPr>
            </a:lvl1pPr>
          </a:lstStyle>
          <a:p>
            <a:fld id="{E242BD21-9B61-2246-BCB1-4BE5E1BEBE1C}" type="slidenum">
              <a:rPr lang="en-US" smtClean="0"/>
              <a:pPr/>
              <a:t>‹#›</a:t>
            </a:fld>
            <a:endParaRPr lang="en-US"/>
          </a:p>
        </p:txBody>
      </p:sp>
      <p:sp>
        <p:nvSpPr>
          <p:cNvPr id="58" name="TextBox 57">
            <a:extLst>
              <a:ext uri="{FF2B5EF4-FFF2-40B4-BE49-F238E27FC236}">
                <a16:creationId xmlns:a16="http://schemas.microsoft.com/office/drawing/2014/main" id="{2068D9D8-6BDF-E84E-92C4-860CA2E281CA}"/>
              </a:ext>
            </a:extLst>
          </p:cNvPr>
          <p:cNvSpPr txBox="1"/>
          <p:nvPr userDrawn="1"/>
        </p:nvSpPr>
        <p:spPr>
          <a:xfrm>
            <a:off x="-1228363" y="-303006"/>
            <a:ext cx="1228362" cy="1658286"/>
          </a:xfrm>
          <a:prstGeom prst="rect">
            <a:avLst/>
          </a:prstGeom>
          <a:gradFill>
            <a:gsLst>
              <a:gs pos="53000">
                <a:schemeClr val="tx1">
                  <a:lumMod val="40000"/>
                  <a:lumOff val="60000"/>
                  <a:alpha val="0"/>
                </a:schemeClr>
              </a:gs>
              <a:gs pos="100000">
                <a:schemeClr val="tx1">
                  <a:lumMod val="40000"/>
                  <a:lumOff val="60000"/>
                  <a:alpha val="70000"/>
                </a:schemeClr>
              </a:gs>
            </a:gsLst>
            <a:lin ang="2400000" scaled="0"/>
          </a:gradFill>
        </p:spPr>
        <p:txBody>
          <a:bodyPr wrap="square" rtlCol="0" anchor="b">
            <a:noAutofit/>
          </a:bodyPr>
          <a:lstStyle/>
          <a:p>
            <a:pPr algn="l"/>
            <a:r>
              <a:rPr lang="en-US" sz="900" b="1" i="0" dirty="0">
                <a:solidFill>
                  <a:schemeClr val="tx1">
                    <a:alpha val="70000"/>
                  </a:schemeClr>
                </a:solidFill>
                <a:latin typeface="Calibri Bold"/>
              </a:rPr>
              <a:t>NO CONTENT HERE</a:t>
            </a:r>
          </a:p>
        </p:txBody>
      </p:sp>
      <p:sp>
        <p:nvSpPr>
          <p:cNvPr id="60" name="TextBox 59">
            <a:extLst>
              <a:ext uri="{FF2B5EF4-FFF2-40B4-BE49-F238E27FC236}">
                <a16:creationId xmlns:a16="http://schemas.microsoft.com/office/drawing/2014/main" id="{D66DECB5-D39A-5146-B4F8-F6AE03D6367F}"/>
              </a:ext>
            </a:extLst>
          </p:cNvPr>
          <p:cNvSpPr txBox="1"/>
          <p:nvPr userDrawn="1"/>
        </p:nvSpPr>
        <p:spPr>
          <a:xfrm>
            <a:off x="-301318" y="-372507"/>
            <a:ext cx="826141" cy="369332"/>
          </a:xfrm>
          <a:prstGeom prst="rect">
            <a:avLst/>
          </a:prstGeom>
          <a:gradFill>
            <a:gsLst>
              <a:gs pos="60000">
                <a:schemeClr val="tx1">
                  <a:lumMod val="40000"/>
                  <a:lumOff val="60000"/>
                  <a:alpha val="0"/>
                </a:schemeClr>
              </a:gs>
              <a:gs pos="100000">
                <a:schemeClr val="tx1">
                  <a:lumMod val="40000"/>
                  <a:lumOff val="60000"/>
                  <a:alpha val="70000"/>
                </a:schemeClr>
              </a:gs>
            </a:gsLst>
            <a:lin ang="30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80" name="Triangle 79">
            <a:extLst>
              <a:ext uri="{FF2B5EF4-FFF2-40B4-BE49-F238E27FC236}">
                <a16:creationId xmlns:a16="http://schemas.microsoft.com/office/drawing/2014/main" id="{F11C372E-FF74-1C46-AC9A-9C6FAC6B5901}"/>
              </a:ext>
            </a:extLst>
          </p:cNvPr>
          <p:cNvSpPr/>
          <p:nvPr userDrawn="1"/>
        </p:nvSpPr>
        <p:spPr>
          <a:xfrm rot="16200000">
            <a:off x="313381" y="-158834"/>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a:extLst>
              <a:ext uri="{FF2B5EF4-FFF2-40B4-BE49-F238E27FC236}">
                <a16:creationId xmlns:a16="http://schemas.microsoft.com/office/drawing/2014/main" id="{C37BE910-150E-F547-AA99-B012E5B28DE1}"/>
              </a:ext>
            </a:extLst>
          </p:cNvPr>
          <p:cNvSpPr/>
          <p:nvPr userDrawn="1"/>
        </p:nvSpPr>
        <p:spPr>
          <a:xfrm>
            <a:off x="12191262" y="1535801"/>
            <a:ext cx="1644280" cy="360000"/>
          </a:xfrm>
          <a:custGeom>
            <a:avLst/>
            <a:gdLst>
              <a:gd name="connsiteX0" fmla="*/ 0 w 1644280"/>
              <a:gd name="connsiteY0" fmla="*/ 0 h 360000"/>
              <a:gd name="connsiteX1" fmla="*/ 1584279 w 1644280"/>
              <a:gd name="connsiteY1" fmla="*/ 0 h 360000"/>
              <a:gd name="connsiteX2" fmla="*/ 1644280 w 1644280"/>
              <a:gd name="connsiteY2" fmla="*/ 60001 h 360000"/>
              <a:gd name="connsiteX3" fmla="*/ 1644280 w 1644280"/>
              <a:gd name="connsiteY3" fmla="*/ 299999 h 360000"/>
              <a:gd name="connsiteX4" fmla="*/ 1584279 w 1644280"/>
              <a:gd name="connsiteY4" fmla="*/ 360000 h 360000"/>
              <a:gd name="connsiteX5" fmla="*/ 0 w 1644280"/>
              <a:gd name="connsiteY5" fmla="*/ 36000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4280" h="360000">
                <a:moveTo>
                  <a:pt x="0" y="0"/>
                </a:moveTo>
                <a:lnTo>
                  <a:pt x="1584279" y="0"/>
                </a:lnTo>
                <a:cubicBezTo>
                  <a:pt x="1617417" y="0"/>
                  <a:pt x="1644280" y="26863"/>
                  <a:pt x="1644280" y="60001"/>
                </a:cubicBezTo>
                <a:lnTo>
                  <a:pt x="1644280" y="299999"/>
                </a:lnTo>
                <a:cubicBezTo>
                  <a:pt x="1644280" y="333137"/>
                  <a:pt x="1617417" y="360000"/>
                  <a:pt x="1584279" y="360000"/>
                </a:cubicBezTo>
                <a:lnTo>
                  <a:pt x="0" y="360000"/>
                </a:lnTo>
                <a:close/>
              </a:path>
            </a:pathLst>
          </a:custGeom>
          <a:gradFill>
            <a:gsLst>
              <a:gs pos="100000">
                <a:schemeClr val="accent1">
                  <a:alpha val="85000"/>
                </a:schemeClr>
              </a:gs>
              <a:gs pos="4000">
                <a:schemeClr val="accent1">
                  <a:alpha val="70000"/>
                </a:schemeClr>
              </a:gs>
              <a:gs pos="0">
                <a:srgbClr val="17323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rtlCol="0" anchor="ctr">
            <a:noAutofit/>
          </a:bodyPr>
          <a:lstStyle/>
          <a:p>
            <a:pPr lvl="0"/>
            <a:r>
              <a:rPr lang="en-US" sz="1000" b="1" i="0" dirty="0">
                <a:solidFill>
                  <a:schemeClr val="bg1"/>
                </a:solidFill>
                <a:latin typeface="Calibri Bold"/>
              </a:rPr>
              <a:t>SIG COLOR </a:t>
            </a:r>
            <a:r>
              <a:rPr lang="en-US" sz="1000" b="0" i="0" dirty="0">
                <a:solidFill>
                  <a:schemeClr val="bg1"/>
                </a:solidFill>
                <a:latin typeface="Calibri Bold"/>
              </a:rPr>
              <a:t>PALETTE</a:t>
            </a:r>
          </a:p>
        </p:txBody>
      </p:sp>
      <p:sp>
        <p:nvSpPr>
          <p:cNvPr id="87" name="TextBox 86">
            <a:extLst>
              <a:ext uri="{FF2B5EF4-FFF2-40B4-BE49-F238E27FC236}">
                <a16:creationId xmlns:a16="http://schemas.microsoft.com/office/drawing/2014/main" id="{20CBF917-BBFA-154F-AE49-00C72A97DC4D}"/>
              </a:ext>
            </a:extLst>
          </p:cNvPr>
          <p:cNvSpPr txBox="1"/>
          <p:nvPr userDrawn="1"/>
        </p:nvSpPr>
        <p:spPr>
          <a:xfrm>
            <a:off x="12261348" y="3358336"/>
            <a:ext cx="1432427" cy="268253"/>
          </a:xfrm>
          <a:prstGeom prst="rect">
            <a:avLst/>
          </a:prstGeom>
          <a:noFill/>
          <a:effectLst/>
        </p:spPr>
        <p:txBody>
          <a:bodyPr wrap="square" rtlCol="0" anchor="ctr">
            <a:noAutofit/>
          </a:bodyPr>
          <a:lstStyle/>
          <a:p>
            <a:pPr algn="l"/>
            <a:r>
              <a:rPr lang="en-US" sz="1000" b="1" i="0">
                <a:solidFill>
                  <a:schemeClr val="bg1"/>
                </a:solidFill>
                <a:latin typeface="Calibri Bold"/>
              </a:rPr>
              <a:t>Gradients</a:t>
            </a:r>
            <a:endParaRPr lang="en-US" sz="1000" b="1" i="0" dirty="0">
              <a:solidFill>
                <a:schemeClr val="bg1"/>
              </a:solidFill>
              <a:latin typeface="Calibri Bold"/>
            </a:endParaRPr>
          </a:p>
        </p:txBody>
      </p:sp>
      <p:sp>
        <p:nvSpPr>
          <p:cNvPr id="88" name="TextBox 87">
            <a:extLst>
              <a:ext uri="{FF2B5EF4-FFF2-40B4-BE49-F238E27FC236}">
                <a16:creationId xmlns:a16="http://schemas.microsoft.com/office/drawing/2014/main" id="{D3190199-C1C2-0549-B59C-931BCAB1B18A}"/>
              </a:ext>
            </a:extLst>
          </p:cNvPr>
          <p:cNvSpPr txBox="1"/>
          <p:nvPr userDrawn="1"/>
        </p:nvSpPr>
        <p:spPr>
          <a:xfrm>
            <a:off x="12261350" y="1990137"/>
            <a:ext cx="777584" cy="276999"/>
          </a:xfrm>
          <a:prstGeom prst="rect">
            <a:avLst/>
          </a:prstGeom>
          <a:noFill/>
          <a:effectLst/>
        </p:spPr>
        <p:txBody>
          <a:bodyPr wrap="square" rtlCol="0" anchor="ctr">
            <a:noAutofit/>
          </a:bodyPr>
          <a:lstStyle/>
          <a:p>
            <a:pPr algn="l"/>
            <a:r>
              <a:rPr lang="en-US" sz="1000" b="1" i="0">
                <a:solidFill>
                  <a:schemeClr val="bg1"/>
                </a:solidFill>
                <a:latin typeface="Calibri Bold"/>
              </a:rPr>
              <a:t>Grey tones</a:t>
            </a:r>
            <a:endParaRPr lang="en-US" sz="1000" b="1" i="0" dirty="0">
              <a:solidFill>
                <a:schemeClr val="bg1"/>
              </a:solidFill>
              <a:latin typeface="Calibri Bold"/>
            </a:endParaRPr>
          </a:p>
        </p:txBody>
      </p:sp>
      <p:sp>
        <p:nvSpPr>
          <p:cNvPr id="89" name="TextBox 88">
            <a:extLst>
              <a:ext uri="{FF2B5EF4-FFF2-40B4-BE49-F238E27FC236}">
                <a16:creationId xmlns:a16="http://schemas.microsoft.com/office/drawing/2014/main" id="{0A2C8420-18BB-7B4C-A8CE-24531816B381}"/>
              </a:ext>
            </a:extLst>
          </p:cNvPr>
          <p:cNvSpPr txBox="1"/>
          <p:nvPr userDrawn="1"/>
        </p:nvSpPr>
        <p:spPr>
          <a:xfrm>
            <a:off x="12255293" y="2341826"/>
            <a:ext cx="1914733" cy="276999"/>
          </a:xfrm>
          <a:prstGeom prst="rect">
            <a:avLst/>
          </a:prstGeom>
          <a:noFill/>
          <a:effectLst/>
        </p:spPr>
        <p:txBody>
          <a:bodyPr wrap="square" rtlCol="0" anchor="ctr">
            <a:noAutofit/>
          </a:bodyPr>
          <a:lstStyle/>
          <a:p>
            <a:pPr algn="l"/>
            <a:r>
              <a:rPr lang="en-US" sz="1000" b="1" i="0">
                <a:solidFill>
                  <a:schemeClr val="bg1"/>
                </a:solidFill>
                <a:latin typeface="Calibri Bold"/>
              </a:rPr>
              <a:t>Text colors light bg</a:t>
            </a:r>
            <a:endParaRPr lang="en-US" sz="1000" b="1" i="0" dirty="0">
              <a:solidFill>
                <a:schemeClr val="bg1"/>
              </a:solidFill>
              <a:latin typeface="Calibri Bold"/>
            </a:endParaRPr>
          </a:p>
        </p:txBody>
      </p:sp>
      <p:sp>
        <p:nvSpPr>
          <p:cNvPr id="90" name="TextBox 89">
            <a:extLst>
              <a:ext uri="{FF2B5EF4-FFF2-40B4-BE49-F238E27FC236}">
                <a16:creationId xmlns:a16="http://schemas.microsoft.com/office/drawing/2014/main" id="{C0C230F0-D526-6C4F-9E43-2F708FEF06D1}"/>
              </a:ext>
            </a:extLst>
          </p:cNvPr>
          <p:cNvSpPr txBox="1"/>
          <p:nvPr userDrawn="1"/>
        </p:nvSpPr>
        <p:spPr>
          <a:xfrm>
            <a:off x="12255293" y="2703535"/>
            <a:ext cx="1478852" cy="276999"/>
          </a:xfrm>
          <a:prstGeom prst="rect">
            <a:avLst/>
          </a:prstGeom>
          <a:noFill/>
          <a:effectLst/>
        </p:spPr>
        <p:txBody>
          <a:bodyPr wrap="square" rtlCol="0" anchor="ctr">
            <a:noAutofit/>
          </a:bodyPr>
          <a:lstStyle/>
          <a:p>
            <a:pPr algn="l"/>
            <a:r>
              <a:rPr lang="en-US" sz="1000" b="1" i="0">
                <a:solidFill>
                  <a:schemeClr val="bg1"/>
                </a:solidFill>
                <a:latin typeface="Calibri Bold"/>
              </a:rPr>
              <a:t>Adjusted PPT colors</a:t>
            </a:r>
            <a:endParaRPr lang="en-US" sz="1000" b="1" i="0" dirty="0">
              <a:solidFill>
                <a:schemeClr val="bg1"/>
              </a:solidFill>
              <a:latin typeface="Calibri Bold"/>
            </a:endParaRPr>
          </a:p>
        </p:txBody>
      </p:sp>
      <p:sp>
        <p:nvSpPr>
          <p:cNvPr id="91" name="TextBox 90">
            <a:extLst>
              <a:ext uri="{FF2B5EF4-FFF2-40B4-BE49-F238E27FC236}">
                <a16:creationId xmlns:a16="http://schemas.microsoft.com/office/drawing/2014/main" id="{266F376A-0B7A-B448-B37D-0C09B74FA9CF}"/>
              </a:ext>
            </a:extLst>
          </p:cNvPr>
          <p:cNvSpPr txBox="1"/>
          <p:nvPr userDrawn="1"/>
        </p:nvSpPr>
        <p:spPr>
          <a:xfrm>
            <a:off x="12299254" y="2974539"/>
            <a:ext cx="1316722" cy="276999"/>
          </a:xfrm>
          <a:prstGeom prst="rect">
            <a:avLst/>
          </a:prstGeom>
          <a:noFill/>
          <a:effectLst/>
        </p:spPr>
        <p:txBody>
          <a:bodyPr wrap="square" rtlCol="0" anchor="ctr">
            <a:noAutofit/>
          </a:bodyPr>
          <a:lstStyle/>
          <a:p>
            <a:pPr algn="l"/>
            <a:r>
              <a:rPr lang="en-US" sz="1000" b="1" i="0">
                <a:solidFill>
                  <a:schemeClr val="bg1"/>
                </a:solidFill>
                <a:latin typeface="Calibri Bold"/>
              </a:rPr>
              <a:t>Default SIG colors</a:t>
            </a:r>
            <a:endParaRPr lang="en-US" sz="1000" b="1" i="0" dirty="0">
              <a:solidFill>
                <a:schemeClr val="bg1"/>
              </a:solidFill>
              <a:latin typeface="Calibri Bold"/>
            </a:endParaRPr>
          </a:p>
        </p:txBody>
      </p:sp>
      <p:sp>
        <p:nvSpPr>
          <p:cNvPr id="92" name="TextBox 91">
            <a:extLst>
              <a:ext uri="{FF2B5EF4-FFF2-40B4-BE49-F238E27FC236}">
                <a16:creationId xmlns:a16="http://schemas.microsoft.com/office/drawing/2014/main" id="{F446E0B7-64D4-2F4F-AD07-A36525F701FD}"/>
              </a:ext>
            </a:extLst>
          </p:cNvPr>
          <p:cNvSpPr txBox="1"/>
          <p:nvPr userDrawn="1"/>
        </p:nvSpPr>
        <p:spPr>
          <a:xfrm>
            <a:off x="12255294" y="4008901"/>
            <a:ext cx="1003261" cy="276999"/>
          </a:xfrm>
          <a:prstGeom prst="rect">
            <a:avLst/>
          </a:prstGeom>
          <a:noFill/>
          <a:effectLst/>
        </p:spPr>
        <p:txBody>
          <a:bodyPr wrap="square" rtlCol="0" anchor="ctr">
            <a:noAutofit/>
          </a:bodyPr>
          <a:lstStyle/>
          <a:p>
            <a:pPr algn="l"/>
            <a:r>
              <a:rPr lang="en-US" sz="1000" b="1" i="0" dirty="0">
                <a:solidFill>
                  <a:schemeClr val="bg1"/>
                </a:solidFill>
                <a:latin typeface="Calibri Bold"/>
              </a:rPr>
              <a:t>Signal colors</a:t>
            </a:r>
          </a:p>
        </p:txBody>
      </p:sp>
      <p:sp>
        <p:nvSpPr>
          <p:cNvPr id="94" name="Triangle 93">
            <a:extLst>
              <a:ext uri="{FF2B5EF4-FFF2-40B4-BE49-F238E27FC236}">
                <a16:creationId xmlns:a16="http://schemas.microsoft.com/office/drawing/2014/main" id="{95EA91EB-DF88-DC4C-8867-A6E89E2C68C6}"/>
              </a:ext>
            </a:extLst>
          </p:cNvPr>
          <p:cNvSpPr/>
          <p:nvPr userDrawn="1"/>
        </p:nvSpPr>
        <p:spPr>
          <a:xfrm>
            <a:off x="-178692" y="1203286"/>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23730BB1-9B79-EB43-8C9B-DD4E1F8DAD52}"/>
              </a:ext>
            </a:extLst>
          </p:cNvPr>
          <p:cNvCxnSpPr>
            <a:cxnSpLocks/>
          </p:cNvCxnSpPr>
          <p:nvPr userDrawn="1"/>
        </p:nvCxnSpPr>
        <p:spPr>
          <a:xfrm>
            <a:off x="517893" y="-299831"/>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F3CBACC-10D2-674D-8DF2-97BE380A1038}"/>
              </a:ext>
            </a:extLst>
          </p:cNvPr>
          <p:cNvCxnSpPr>
            <a:cxnSpLocks/>
          </p:cNvCxnSpPr>
          <p:nvPr userDrawn="1"/>
        </p:nvCxnSpPr>
        <p:spPr>
          <a:xfrm flipH="1">
            <a:off x="-1179871" y="1352986"/>
            <a:ext cx="116971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58AB2E3C-062E-554B-991E-0F04B3480EAB}"/>
              </a:ext>
            </a:extLst>
          </p:cNvPr>
          <p:cNvSpPr txBox="1"/>
          <p:nvPr userDrawn="1"/>
        </p:nvSpPr>
        <p:spPr>
          <a:xfrm>
            <a:off x="-1228363" y="6332096"/>
            <a:ext cx="1228362" cy="533854"/>
          </a:xfrm>
          <a:prstGeom prst="rect">
            <a:avLst/>
          </a:prstGeom>
          <a:gradFill>
            <a:gsLst>
              <a:gs pos="56000">
                <a:schemeClr val="tx1">
                  <a:lumMod val="40000"/>
                  <a:lumOff val="60000"/>
                  <a:alpha val="0"/>
                </a:schemeClr>
              </a:gs>
              <a:gs pos="100000">
                <a:schemeClr val="tx1">
                  <a:lumMod val="40000"/>
                  <a:lumOff val="60000"/>
                  <a:alpha val="70000"/>
                </a:schemeClr>
              </a:gs>
            </a:gsLst>
            <a:lin ang="18000000" scaled="0"/>
          </a:gradFill>
        </p:spPr>
        <p:txBody>
          <a:bodyPr wrap="square" rtlCol="0" anchor="t">
            <a:noAutofit/>
          </a:bodyPr>
          <a:lstStyle/>
          <a:p>
            <a:pPr algn="l"/>
            <a:r>
              <a:rPr lang="en-US" sz="900" b="1" i="0" dirty="0">
                <a:solidFill>
                  <a:schemeClr val="tx1">
                    <a:alpha val="70000"/>
                  </a:schemeClr>
                </a:solidFill>
                <a:latin typeface="Calibri Bold"/>
              </a:rPr>
              <a:t>NO CONTENT HERE</a:t>
            </a:r>
          </a:p>
        </p:txBody>
      </p:sp>
      <p:sp>
        <p:nvSpPr>
          <p:cNvPr id="98" name="Triangle 97">
            <a:extLst>
              <a:ext uri="{FF2B5EF4-FFF2-40B4-BE49-F238E27FC236}">
                <a16:creationId xmlns:a16="http://schemas.microsoft.com/office/drawing/2014/main" id="{11579231-7E59-274F-85B7-5EF4619636F1}"/>
              </a:ext>
            </a:extLst>
          </p:cNvPr>
          <p:cNvSpPr/>
          <p:nvPr userDrawn="1"/>
        </p:nvSpPr>
        <p:spPr>
          <a:xfrm flipV="1">
            <a:off x="-178692" y="6408014"/>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45E706FE-9CC7-DB4A-94D2-5B4F0983B282}"/>
              </a:ext>
            </a:extLst>
          </p:cNvPr>
          <p:cNvCxnSpPr>
            <a:cxnSpLocks/>
          </p:cNvCxnSpPr>
          <p:nvPr userDrawn="1"/>
        </p:nvCxnSpPr>
        <p:spPr>
          <a:xfrm flipH="1">
            <a:off x="-1179871" y="6336930"/>
            <a:ext cx="116971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A2D8030A-24DD-F24C-B561-91D005086F32}"/>
              </a:ext>
            </a:extLst>
          </p:cNvPr>
          <p:cNvSpPr txBox="1"/>
          <p:nvPr userDrawn="1"/>
        </p:nvSpPr>
        <p:spPr>
          <a:xfrm>
            <a:off x="-301318" y="6865950"/>
            <a:ext cx="826141" cy="369332"/>
          </a:xfrm>
          <a:prstGeom prst="rect">
            <a:avLst/>
          </a:prstGeom>
          <a:gradFill>
            <a:gsLst>
              <a:gs pos="72000">
                <a:schemeClr val="tx1">
                  <a:lumMod val="40000"/>
                  <a:lumOff val="60000"/>
                  <a:alpha val="0"/>
                </a:schemeClr>
              </a:gs>
              <a:gs pos="100000">
                <a:schemeClr val="tx1">
                  <a:lumMod val="40000"/>
                  <a:lumOff val="60000"/>
                  <a:alpha val="70000"/>
                </a:schemeClr>
              </a:gs>
            </a:gsLst>
            <a:lin ang="189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101" name="Triangle 100">
            <a:extLst>
              <a:ext uri="{FF2B5EF4-FFF2-40B4-BE49-F238E27FC236}">
                <a16:creationId xmlns:a16="http://schemas.microsoft.com/office/drawing/2014/main" id="{FAF50A31-8A21-194A-AACD-F93E3F7DDBA2}"/>
              </a:ext>
            </a:extLst>
          </p:cNvPr>
          <p:cNvSpPr/>
          <p:nvPr userDrawn="1"/>
        </p:nvSpPr>
        <p:spPr>
          <a:xfrm rot="16200000">
            <a:off x="313381" y="7083822"/>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EA568D93-8F76-1F47-8432-E5BA84BD883F}"/>
              </a:ext>
            </a:extLst>
          </p:cNvPr>
          <p:cNvCxnSpPr>
            <a:cxnSpLocks/>
          </p:cNvCxnSpPr>
          <p:nvPr userDrawn="1"/>
        </p:nvCxnSpPr>
        <p:spPr>
          <a:xfrm>
            <a:off x="517893" y="6887674"/>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A5E9F19-F0DD-8D49-906A-3B4B9F498BE0}"/>
              </a:ext>
            </a:extLst>
          </p:cNvPr>
          <p:cNvSpPr txBox="1"/>
          <p:nvPr userDrawn="1"/>
        </p:nvSpPr>
        <p:spPr>
          <a:xfrm>
            <a:off x="12197109" y="-7624"/>
            <a:ext cx="1256301" cy="1362904"/>
          </a:xfrm>
          <a:prstGeom prst="rect">
            <a:avLst/>
          </a:prstGeom>
          <a:gradFill>
            <a:gsLst>
              <a:gs pos="53000">
                <a:schemeClr val="tx1">
                  <a:lumMod val="40000"/>
                  <a:lumOff val="60000"/>
                  <a:alpha val="0"/>
                </a:schemeClr>
              </a:gs>
              <a:gs pos="100000">
                <a:schemeClr val="tx1">
                  <a:lumMod val="40000"/>
                  <a:lumOff val="60000"/>
                  <a:alpha val="70000"/>
                </a:schemeClr>
              </a:gs>
            </a:gsLst>
            <a:lin ang="8400000" scaled="0"/>
          </a:gradFill>
        </p:spPr>
        <p:txBody>
          <a:bodyPr wrap="square" rtlCol="0" anchor="b">
            <a:noAutofit/>
          </a:bodyPr>
          <a:lstStyle/>
          <a:p>
            <a:pPr algn="l"/>
            <a:r>
              <a:rPr lang="en-US" sz="900" b="1" i="0" dirty="0">
                <a:solidFill>
                  <a:schemeClr val="tx1">
                    <a:alpha val="70000"/>
                  </a:schemeClr>
                </a:solidFill>
                <a:latin typeface="Calibri Bold"/>
              </a:rPr>
              <a:t>      NO CONTENT HERE</a:t>
            </a:r>
          </a:p>
        </p:txBody>
      </p:sp>
      <p:sp>
        <p:nvSpPr>
          <p:cNvPr id="104" name="Triangle 103">
            <a:extLst>
              <a:ext uri="{FF2B5EF4-FFF2-40B4-BE49-F238E27FC236}">
                <a16:creationId xmlns:a16="http://schemas.microsoft.com/office/drawing/2014/main" id="{26D0B294-32A3-6E48-A0F8-F348E1C5475D}"/>
              </a:ext>
            </a:extLst>
          </p:cNvPr>
          <p:cNvSpPr/>
          <p:nvPr userDrawn="1"/>
        </p:nvSpPr>
        <p:spPr>
          <a:xfrm>
            <a:off x="12278571" y="1203286"/>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a:extLst>
              <a:ext uri="{FF2B5EF4-FFF2-40B4-BE49-F238E27FC236}">
                <a16:creationId xmlns:a16="http://schemas.microsoft.com/office/drawing/2014/main" id="{25C59B47-1A1E-E048-B3C7-1674CBF00BA4}"/>
              </a:ext>
            </a:extLst>
          </p:cNvPr>
          <p:cNvCxnSpPr>
            <a:cxnSpLocks/>
          </p:cNvCxnSpPr>
          <p:nvPr userDrawn="1"/>
        </p:nvCxnSpPr>
        <p:spPr>
          <a:xfrm flipH="1">
            <a:off x="12206176" y="1352986"/>
            <a:ext cx="1141114" cy="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1C1F5FB-91A2-734D-A19C-C1FBD5BA6428}"/>
              </a:ext>
            </a:extLst>
          </p:cNvPr>
          <p:cNvSpPr txBox="1"/>
          <p:nvPr userDrawn="1"/>
        </p:nvSpPr>
        <p:spPr>
          <a:xfrm>
            <a:off x="12197109" y="6332096"/>
            <a:ext cx="1256301" cy="533854"/>
          </a:xfrm>
          <a:prstGeom prst="rect">
            <a:avLst/>
          </a:prstGeom>
          <a:gradFill>
            <a:gsLst>
              <a:gs pos="56000">
                <a:schemeClr val="tx1">
                  <a:lumMod val="40000"/>
                  <a:lumOff val="60000"/>
                  <a:alpha val="0"/>
                </a:schemeClr>
              </a:gs>
              <a:gs pos="100000">
                <a:schemeClr val="tx1">
                  <a:lumMod val="40000"/>
                  <a:lumOff val="60000"/>
                  <a:alpha val="70000"/>
                </a:schemeClr>
              </a:gs>
            </a:gsLst>
            <a:lin ang="14400000" scaled="0"/>
          </a:gradFill>
        </p:spPr>
        <p:txBody>
          <a:bodyPr wrap="square" rtlCol="0" anchor="t">
            <a:noAutofit/>
          </a:bodyPr>
          <a:lstStyle/>
          <a:p>
            <a:pPr algn="l"/>
            <a:r>
              <a:rPr lang="en-US" sz="900" b="1" i="0" dirty="0">
                <a:solidFill>
                  <a:schemeClr val="tx1">
                    <a:alpha val="70000"/>
                  </a:schemeClr>
                </a:solidFill>
                <a:latin typeface="Calibri Bold"/>
              </a:rPr>
              <a:t>      NO CONTENT HERE</a:t>
            </a:r>
          </a:p>
        </p:txBody>
      </p:sp>
      <p:sp>
        <p:nvSpPr>
          <p:cNvPr id="107" name="Triangle 106">
            <a:extLst>
              <a:ext uri="{FF2B5EF4-FFF2-40B4-BE49-F238E27FC236}">
                <a16:creationId xmlns:a16="http://schemas.microsoft.com/office/drawing/2014/main" id="{DE0C5951-F714-9C44-8682-C724B5FE1100}"/>
              </a:ext>
            </a:extLst>
          </p:cNvPr>
          <p:cNvSpPr/>
          <p:nvPr userDrawn="1"/>
        </p:nvSpPr>
        <p:spPr>
          <a:xfrm flipV="1">
            <a:off x="12278571" y="6408014"/>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1B6EB480-EA98-0A40-89A3-61F487FE4C85}"/>
              </a:ext>
            </a:extLst>
          </p:cNvPr>
          <p:cNvCxnSpPr>
            <a:cxnSpLocks/>
          </p:cNvCxnSpPr>
          <p:nvPr userDrawn="1"/>
        </p:nvCxnSpPr>
        <p:spPr>
          <a:xfrm flipH="1">
            <a:off x="12206176" y="6329115"/>
            <a:ext cx="113374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6D8FDB07-3CA8-1B45-A406-77809CF8B74B}"/>
              </a:ext>
            </a:extLst>
          </p:cNvPr>
          <p:cNvSpPr txBox="1"/>
          <p:nvPr userDrawn="1"/>
        </p:nvSpPr>
        <p:spPr>
          <a:xfrm>
            <a:off x="11753369" y="-369332"/>
            <a:ext cx="826141" cy="369332"/>
          </a:xfrm>
          <a:prstGeom prst="rect">
            <a:avLst/>
          </a:prstGeom>
          <a:gradFill>
            <a:gsLst>
              <a:gs pos="72000">
                <a:schemeClr val="tx1">
                  <a:lumMod val="40000"/>
                  <a:lumOff val="60000"/>
                  <a:alpha val="0"/>
                </a:schemeClr>
              </a:gs>
              <a:gs pos="100000">
                <a:schemeClr val="tx1">
                  <a:lumMod val="40000"/>
                  <a:lumOff val="60000"/>
                  <a:alpha val="70000"/>
                </a:schemeClr>
              </a:gs>
            </a:gsLst>
            <a:lin ang="84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110" name="Triangle 109">
            <a:extLst>
              <a:ext uri="{FF2B5EF4-FFF2-40B4-BE49-F238E27FC236}">
                <a16:creationId xmlns:a16="http://schemas.microsoft.com/office/drawing/2014/main" id="{3B56AC1A-0522-8447-B54E-A3B921BE61CA}"/>
              </a:ext>
            </a:extLst>
          </p:cNvPr>
          <p:cNvSpPr/>
          <p:nvPr userDrawn="1"/>
        </p:nvSpPr>
        <p:spPr>
          <a:xfrm rot="5400000" flipH="1">
            <a:off x="11831127" y="-158835"/>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297B4272-1DA3-CD44-8357-76391CEA3A5F}"/>
              </a:ext>
            </a:extLst>
          </p:cNvPr>
          <p:cNvCxnSpPr>
            <a:cxnSpLocks/>
          </p:cNvCxnSpPr>
          <p:nvPr userDrawn="1"/>
        </p:nvCxnSpPr>
        <p:spPr>
          <a:xfrm>
            <a:off x="11748091" y="-303006"/>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38127C6C-4883-104A-B1C6-B43ADDFA08D8}"/>
              </a:ext>
            </a:extLst>
          </p:cNvPr>
          <p:cNvSpPr txBox="1"/>
          <p:nvPr userDrawn="1"/>
        </p:nvSpPr>
        <p:spPr>
          <a:xfrm>
            <a:off x="11753369" y="6873324"/>
            <a:ext cx="826141" cy="369332"/>
          </a:xfrm>
          <a:prstGeom prst="rect">
            <a:avLst/>
          </a:prstGeom>
          <a:gradFill>
            <a:gsLst>
              <a:gs pos="72000">
                <a:schemeClr val="tx1">
                  <a:lumMod val="40000"/>
                  <a:lumOff val="60000"/>
                  <a:alpha val="0"/>
                </a:schemeClr>
              </a:gs>
              <a:gs pos="100000">
                <a:schemeClr val="tx1">
                  <a:lumMod val="40000"/>
                  <a:lumOff val="60000"/>
                  <a:alpha val="70000"/>
                </a:schemeClr>
              </a:gs>
            </a:gsLst>
            <a:lin ang="132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113" name="Triangle 112">
            <a:extLst>
              <a:ext uri="{FF2B5EF4-FFF2-40B4-BE49-F238E27FC236}">
                <a16:creationId xmlns:a16="http://schemas.microsoft.com/office/drawing/2014/main" id="{5E23F091-2253-9A46-A773-B6E33A4E19DA}"/>
              </a:ext>
            </a:extLst>
          </p:cNvPr>
          <p:cNvSpPr/>
          <p:nvPr userDrawn="1"/>
        </p:nvSpPr>
        <p:spPr>
          <a:xfrm rot="5400000" flipH="1">
            <a:off x="11831127" y="7083821"/>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ED939B88-4AB8-874C-A524-9CF7AB4C7AE2}"/>
              </a:ext>
            </a:extLst>
          </p:cNvPr>
          <p:cNvCxnSpPr>
            <a:cxnSpLocks/>
          </p:cNvCxnSpPr>
          <p:nvPr userDrawn="1"/>
        </p:nvCxnSpPr>
        <p:spPr>
          <a:xfrm>
            <a:off x="11748091" y="6874974"/>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67808"/>
      </p:ext>
    </p:extLst>
  </p:cSld>
  <p:clrMap bg1="lt1" tx1="dk1" bg2="lt2" tx2="dk2" accent1="accent1" accent2="accent2" accent3="accent3" accent4="accent4" accent5="accent5" accent6="accent6" hlink="hlink" folHlink="folHlink"/>
  <p:sldLayoutIdLst>
    <p:sldLayoutId id="2147483703" r:id="rId1"/>
    <p:sldLayoutId id="2147483662" r:id="rId2"/>
    <p:sldLayoutId id="2147483673" r:id="rId3"/>
    <p:sldLayoutId id="2147483713" r:id="rId4"/>
    <p:sldLayoutId id="2147483714" r:id="rId5"/>
    <p:sldLayoutId id="2147483668" r:id="rId6"/>
    <p:sldLayoutId id="2147483720" r:id="rId7"/>
    <p:sldLayoutId id="2147483719" r:id="rId8"/>
    <p:sldLayoutId id="2147483661" r:id="rId9"/>
    <p:sldLayoutId id="2147483664" r:id="rId10"/>
    <p:sldLayoutId id="2147483692" r:id="rId11"/>
    <p:sldLayoutId id="2147483693" r:id="rId12"/>
    <p:sldLayoutId id="2147483690" r:id="rId13"/>
    <p:sldLayoutId id="2147483691" r:id="rId14"/>
    <p:sldLayoutId id="2147483697" r:id="rId15"/>
    <p:sldLayoutId id="2147483715" r:id="rId16"/>
    <p:sldLayoutId id="2147483717" r:id="rId17"/>
    <p:sldLayoutId id="2147483704" r:id="rId18"/>
    <p:sldLayoutId id="2147483724" r:id="rId19"/>
    <p:sldLayoutId id="2147483726" r:id="rId20"/>
    <p:sldLayoutId id="2147483727" r:id="rId21"/>
  </p:sldLayoutIdLst>
  <p:hf hdr="0" dt="0"/>
  <p:txStyles>
    <p:titleStyle>
      <a:lvl1pPr algn="l" defTabSz="914400" rtl="0" eaLnBrk="1" latinLnBrk="0" hangingPunct="1">
        <a:lnSpc>
          <a:spcPct val="90000"/>
        </a:lnSpc>
        <a:spcBef>
          <a:spcPct val="0"/>
        </a:spcBef>
        <a:buNone/>
        <a:defRPr lang="en-US" sz="2000" b="1" kern="1200" spc="-10" smtClean="0">
          <a:solidFill>
            <a:schemeClr val="tx2"/>
          </a:solidFill>
          <a:latin typeface="+mn-lt"/>
          <a:ea typeface="+mn-ea"/>
          <a:cs typeface="+mn-cs"/>
        </a:defRPr>
      </a:lvl1pPr>
    </p:titleStyle>
    <p:body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51" userDrawn="1">
          <p15:clr>
            <a:srgbClr val="F26B43"/>
          </p15:clr>
        </p15:guide>
        <p15:guide id="2" pos="32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emf"/><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6" Type="http://schemas.openxmlformats.org/officeDocument/2006/relationships/image" Target="../media/image44.emf"/><Relationship Id="rId7" Type="http://schemas.openxmlformats.org/officeDocument/2006/relationships/image" Target="../media/image45.emf"/><Relationship Id="rId8" Type="http://schemas.openxmlformats.org/officeDocument/2006/relationships/image" Target="../media/image46.emf"/><Relationship Id="rId9" Type="http://schemas.openxmlformats.org/officeDocument/2006/relationships/image" Target="../media/image47.emf"/><Relationship Id="rId10" Type="http://schemas.openxmlformats.org/officeDocument/2006/relationships/image" Target="../media/image4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1.emf"/><Relationship Id="rId4" Type="http://schemas.openxmlformats.org/officeDocument/2006/relationships/image" Target="../media/image49.emf"/><Relationship Id="rId5" Type="http://schemas.openxmlformats.org/officeDocument/2006/relationships/image" Target="../media/image48.emf"/><Relationship Id="rId6" Type="http://schemas.openxmlformats.org/officeDocument/2006/relationships/image" Target="../media/image44.emf"/><Relationship Id="rId7" Type="http://schemas.openxmlformats.org/officeDocument/2006/relationships/image" Target="../media/image35.emf"/><Relationship Id="rId8" Type="http://schemas.openxmlformats.org/officeDocument/2006/relationships/image" Target="../media/image50.emf"/><Relationship Id="rId9" Type="http://schemas.openxmlformats.org/officeDocument/2006/relationships/image" Target="../media/image51.emf"/><Relationship Id="rId10" Type="http://schemas.openxmlformats.org/officeDocument/2006/relationships/image" Target="../media/image52.emf"/><Relationship Id="rId11" Type="http://schemas.openxmlformats.org/officeDocument/2006/relationships/image" Target="../media/image53.emf"/><Relationship Id="rId12" Type="http://schemas.openxmlformats.org/officeDocument/2006/relationships/image" Target="../media/image54.emf"/><Relationship Id="rId13" Type="http://schemas.openxmlformats.org/officeDocument/2006/relationships/image" Target="../media/image55.emf"/><Relationship Id="rId14" Type="http://schemas.openxmlformats.org/officeDocument/2006/relationships/image" Target="../media/image40.emf"/><Relationship Id="rId15" Type="http://schemas.openxmlformats.org/officeDocument/2006/relationships/image" Target="../media/image56.emf"/><Relationship Id="rId16" Type="http://schemas.openxmlformats.org/officeDocument/2006/relationships/image" Target="../media/image57.emf"/><Relationship Id="rId17" Type="http://schemas.openxmlformats.org/officeDocument/2006/relationships/image" Target="../media/image43.emf"/><Relationship Id="rId18" Type="http://schemas.openxmlformats.org/officeDocument/2006/relationships/image" Target="../media/image5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9.emf"/><Relationship Id="rId4" Type="http://schemas.openxmlformats.org/officeDocument/2006/relationships/image" Target="../media/image60.emf"/><Relationship Id="rId5" Type="http://schemas.openxmlformats.org/officeDocument/2006/relationships/image" Target="../media/image47.emf"/><Relationship Id="rId6" Type="http://schemas.openxmlformats.org/officeDocument/2006/relationships/image" Target="../media/image46.emf"/><Relationship Id="rId7" Type="http://schemas.openxmlformats.org/officeDocument/2006/relationships/image" Target="../media/image61.emf"/><Relationship Id="rId8" Type="http://schemas.openxmlformats.org/officeDocument/2006/relationships/image" Target="../media/image62.emf"/><Relationship Id="rId9" Type="http://schemas.openxmlformats.org/officeDocument/2006/relationships/image" Target="../media/image6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chart" Target="../charts/chart4.xml"/><Relationship Id="rId3" Type="http://schemas.openxmlformats.org/officeDocument/2006/relationships/chart" Target="../charts/char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5.emf"/><Relationship Id="rId3" Type="http://schemas.openxmlformats.org/officeDocument/2006/relationships/image" Target="../media/image6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7.emf"/><Relationship Id="rId3" Type="http://schemas.openxmlformats.org/officeDocument/2006/relationships/image" Target="../media/image68.emf"/><Relationship Id="rId4" Type="http://schemas.openxmlformats.org/officeDocument/2006/relationships/image" Target="../media/image6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emf"/><Relationship Id="rId3" Type="http://schemas.openxmlformats.org/officeDocument/2006/relationships/image" Target="../media/image19.emf"/><Relationship Id="rId4" Type="http://schemas.openxmlformats.org/officeDocument/2006/relationships/image" Target="../media/image20.emf"/><Relationship Id="rId5" Type="http://schemas.openxmlformats.org/officeDocument/2006/relationships/image" Target="../media/image21.emf"/><Relationship Id="rId6" Type="http://schemas.openxmlformats.org/officeDocument/2006/relationships/image" Target="../media/image22.emf"/><Relationship Id="rId7" Type="http://schemas.openxmlformats.org/officeDocument/2006/relationships/image" Target="../media/image2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emf"/><Relationship Id="rId3" Type="http://schemas.openxmlformats.org/officeDocument/2006/relationships/image" Target="../media/image25.emf"/><Relationship Id="rId4" Type="http://schemas.openxmlformats.org/officeDocument/2006/relationships/image" Target="../media/image26.emf"/><Relationship Id="rId5" Type="http://schemas.openxmlformats.org/officeDocument/2006/relationships/image" Target="../media/image27.emf"/><Relationship Id="rId6" Type="http://schemas.openxmlformats.org/officeDocument/2006/relationships/image" Target="../media/image28.emf"/><Relationship Id="rId7" Type="http://schemas.openxmlformats.org/officeDocument/2006/relationships/image" Target="../media/image29.emf"/><Relationship Id="rId8" Type="http://schemas.openxmlformats.org/officeDocument/2006/relationships/image" Target="../media/image30.emf"/><Relationship Id="rId9" Type="http://schemas.openxmlformats.org/officeDocument/2006/relationships/image" Target="../media/image31.emf"/><Relationship Id="rId10" Type="http://schemas.openxmlformats.org/officeDocument/2006/relationships/image" Target="../media/image32.emf"/><Relationship Id="rId11" Type="http://schemas.openxmlformats.org/officeDocument/2006/relationships/image" Target="../media/image33.emf"/><Relationship Id="rId12" Type="http://schemas.openxmlformats.org/officeDocument/2006/relationships/image" Target="../media/image22.emf"/><Relationship Id="rId13" Type="http://schemas.openxmlformats.org/officeDocument/2006/relationships/image" Target="../media/image34.emf"/><Relationship Id="rId14" Type="http://schemas.openxmlformats.org/officeDocument/2006/relationships/image" Target="../media/image23.emf"/><Relationship Id="rId15" Type="http://schemas.openxmlformats.org/officeDocument/2006/relationships/image" Target="../media/image35.emf"/><Relationship Id="rId16" Type="http://schemas.openxmlformats.org/officeDocument/2006/relationships/image" Target="../media/image3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7.png"/><Relationship Id="rId4" Type="http://schemas.openxmlformats.org/officeDocument/2006/relationships/image" Target="../media/image38.tiff"/><Relationship Id="rId5" Type="http://schemas.openxmlformats.org/officeDocument/2006/relationships/chart" Target="../charts/chart3.xml"/><Relationship Id="rId6" Type="http://schemas.openxmlformats.org/officeDocument/2006/relationships/image" Target="../media/image3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6C553A6-C217-8C4D-9A6D-8D0D48D4D708}"/>
              </a:ext>
            </a:extLst>
          </p:cNvPr>
          <p:cNvSpPr>
            <a:spLocks noGrp="1"/>
          </p:cNvSpPr>
          <p:nvPr>
            <p:ph type="body" sz="quarter" idx="13"/>
          </p:nvPr>
        </p:nvSpPr>
        <p:spPr/>
        <p:txBody>
          <a:bodyPr/>
          <a:lstStyle/>
          <a:p>
            <a:r>
              <a:rPr lang="en-US" dirty="0"/>
              <a:t>Software Quality Report on Twitter-algorithm</a:t>
            </a:r>
            <a:endParaRPr lang="en-US" dirty="0"/>
          </a:p>
        </p:txBody>
      </p:sp>
      <p:sp>
        <p:nvSpPr>
          <p:cNvPr id="7" name="Text Placeholder 6">
            <a:extLst>
              <a:ext uri="{FF2B5EF4-FFF2-40B4-BE49-F238E27FC236}">
                <a16:creationId xmlns:a16="http://schemas.microsoft.com/office/drawing/2014/main" id="{31FE993F-25A4-CA1C-44DD-67230D2F26A6}"/>
              </a:ext>
            </a:extLst>
          </p:cNvPr>
          <p:cNvSpPr>
            <a:spLocks noGrp="1"/>
          </p:cNvSpPr>
          <p:nvPr>
            <p:ph type="body" sz="quarter" idx="14"/>
          </p:nvPr>
        </p:nvSpPr>
        <p:spPr/>
        <p:txBody>
          <a:bodyPr/>
          <a:lstStyle/>
          <a:p>
            <a:endParaRPr lang="en-US"/>
          </a:p>
        </p:txBody>
      </p:sp>
      <p:sp>
        <p:nvSpPr>
          <p:cNvPr id="5" name="Text Placeholder 4">
            <a:extLst>
              <a:ext uri="{FF2B5EF4-FFF2-40B4-BE49-F238E27FC236}">
                <a16:creationId xmlns:a16="http://schemas.microsoft.com/office/drawing/2014/main" id="{99FC6248-201F-1144-8C5C-E4B4C27EF42F}"/>
              </a:ext>
            </a:extLst>
          </p:cNvPr>
          <p:cNvSpPr>
            <a:spLocks noGrp="1"/>
          </p:cNvSpPr>
          <p:nvPr>
            <p:ph type="body" sz="quarter" idx="4294967295"/>
          </p:nvPr>
        </p:nvSpPr>
        <p:spPr>
          <a:xfrm>
            <a:off x="3636000" y="4119279"/>
            <a:ext cx="1450572" cy="215444"/>
          </a:xfrm>
        </p:spPr>
        <p:txBody>
          <a:bodyPr>
            <a:normAutofit fontScale="40000" lnSpcReduction="20000"/>
          </a:bodyPr>
          <a:lstStyle/>
          <a:p>
            <a:r>
              <a:rPr lang="en-US" dirty="0"/>
              <a:t>Software Improvement Group</a:t>
            </a:r>
          </a:p>
        </p:txBody>
      </p:sp>
      <p:sp>
        <p:nvSpPr>
          <p:cNvPr id="6" name="Text Placeholder 5">
            <a:extLst>
              <a:ext uri="{FF2B5EF4-FFF2-40B4-BE49-F238E27FC236}">
                <a16:creationId xmlns:a16="http://schemas.microsoft.com/office/drawing/2014/main" id="{97EB27F3-0AC4-E148-A0B1-7E0851BF0D30}"/>
              </a:ext>
            </a:extLst>
          </p:cNvPr>
          <p:cNvSpPr>
            <a:spLocks noGrp="1"/>
          </p:cNvSpPr>
          <p:nvPr>
            <p:ph type="body" sz="quarter" idx="16"/>
          </p:nvPr>
        </p:nvSpPr>
        <p:spPr/>
        <p:txBody>
          <a:bodyPr/>
          <a:lstStyle/>
          <a:p>
            <a:r>
              <a:rPr lang="en-US" dirty="0" err="1"/>
              <a:t>May 06, 2025</a:t>
            </a:r>
            <a:endParaRPr lang="en-US" dirty="0"/>
          </a:p>
        </p:txBody>
      </p:sp>
      <p:sp>
        <p:nvSpPr>
          <p:cNvPr id="10" name="Text Placeholder 9">
            <a:extLst>
              <a:ext uri="{FF2B5EF4-FFF2-40B4-BE49-F238E27FC236}">
                <a16:creationId xmlns:a16="http://schemas.microsoft.com/office/drawing/2014/main" id="{ED10CA19-199D-DB48-2F97-A61E7A0CD1A8}"/>
              </a:ext>
            </a:extLst>
          </p:cNvPr>
          <p:cNvSpPr>
            <a:spLocks noGrp="1"/>
          </p:cNvSpPr>
          <p:nvPr>
            <p:ph type="body" sz="quarter" idx="4294967295"/>
          </p:nvPr>
        </p:nvSpPr>
        <p:spPr>
          <a:xfrm>
            <a:off x="4629355" y="6536558"/>
            <a:ext cx="2391680" cy="247948"/>
          </a:xfrm>
        </p:spPr>
        <p:txBody>
          <a:bodyPr>
            <a:normAutofit fontScale="62500" lnSpcReduction="20000"/>
          </a:bodyPr>
          <a:lstStyle/>
          <a:p>
            <a:endParaRPr lang="en-US"/>
          </a:p>
        </p:txBody>
      </p:sp>
    </p:spTree>
    <p:extLst>
      <p:ext uri="{BB962C8B-B14F-4D97-AF65-F5344CB8AC3E}">
        <p14:creationId xmlns:p14="http://schemas.microsoft.com/office/powerpoint/2010/main" val="3780916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2344C9-4DF8-888C-E386-5F7CF5A90C78}"/>
              </a:ext>
            </a:extLst>
          </p:cNvPr>
          <p:cNvSpPr>
            <a:spLocks noGrp="1"/>
          </p:cNvSpPr>
          <p:nvPr>
            <p:ph type="sldNum" sz="quarter" idx="4"/>
          </p:nvPr>
        </p:nvSpPr>
        <p:spPr/>
        <p:txBody>
          <a:bodyPr/>
          <a:lstStyle/>
          <a:p>
            <a:fld id="{E242BD21-9B61-2246-BCB1-4BE5E1BEBE1C}" type="slidenum">
              <a:rPr lang="en-US" smtClean="0"/>
              <a:pPr/>
              <a:t>10</a:t>
            </a:fld>
            <a:endParaRPr lang="en-US"/>
          </a:p>
        </p:txBody>
      </p:sp>
      <p:sp>
        <p:nvSpPr>
          <p:cNvPr id="220" name="Text Placeholder 219">
            <a:extLst>
              <a:ext uri="{FF2B5EF4-FFF2-40B4-BE49-F238E27FC236}">
                <a16:creationId xmlns:a16="http://schemas.microsoft.com/office/drawing/2014/main" id="{00A717DA-DAF2-CAA1-EA44-F96119C02006}"/>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Maintainability</a:t>
            </a:r>
          </a:p>
        </p:txBody>
      </p:sp>
      <p:sp>
        <p:nvSpPr>
          <p:cNvPr id="219" name="Title 218">
            <a:extLst>
              <a:ext uri="{FF2B5EF4-FFF2-40B4-BE49-F238E27FC236}">
                <a16:creationId xmlns:a16="http://schemas.microsoft.com/office/drawing/2014/main" id="{81A0B100-9255-B9B3-FB75-7D8481E0F035}"/>
              </a:ext>
            </a:extLst>
          </p:cNvPr>
          <p:cNvSpPr>
            <a:spLocks noGrp="1"/>
          </p:cNvSpPr>
          <p:nvPr>
            <p:ph type="title"/>
          </p:nvPr>
        </p:nvSpPr>
        <p:spPr/>
        <p:txBody>
          <a:bodyPr/>
          <a:lstStyle/>
          <a:p>
            <a:r>
              <a:rPr lang="nl-NL" dirty="0" err="1"/>
              <a:t>Twitter-algorithm scores average for maintainability</a:t>
            </a:r>
            <a:endParaRPr lang="en-NL"/>
          </a:p>
        </p:txBody>
      </p:sp>
      <p:sp>
        <p:nvSpPr>
          <p:cNvPr id="226" name="Text Placeholder 225">
            <a:extLst>
              <a:ext uri="{FF2B5EF4-FFF2-40B4-BE49-F238E27FC236}">
                <a16:creationId xmlns:a16="http://schemas.microsoft.com/office/drawing/2014/main" id="{FB22F9B3-4547-04E1-D239-8DDD0D955674}"/>
              </a:ext>
            </a:extLst>
          </p:cNvPr>
          <p:cNvSpPr>
            <a:spLocks noGrp="1"/>
          </p:cNvSpPr>
          <p:nvPr>
            <p:ph type="body" sz="quarter" idx="19"/>
          </p:nvPr>
        </p:nvSpPr>
        <p:spPr/>
        <p:txBody>
          <a:bodyPr/>
          <a:lstStyle/>
          <a:p>
            <a:r>
              <a:rPr lang="en-US" dirty="0" err="1"/>
              <a:t>03</a:t>
            </a:r>
            <a:endParaRPr lang="en-NL"/>
          </a:p>
        </p:txBody>
      </p:sp>
      <p:sp>
        <p:nvSpPr>
          <p:cNvPr id="227" name="Text Placeholder 226">
            <a:extLst>
              <a:ext uri="{FF2B5EF4-FFF2-40B4-BE49-F238E27FC236}">
                <a16:creationId xmlns:a16="http://schemas.microsoft.com/office/drawing/2014/main" id="{FAAA969D-31E3-621C-FDF8-31749FD317AA}"/>
              </a:ext>
            </a:extLst>
          </p:cNvPr>
          <p:cNvSpPr>
            <a:spLocks noGrp="1"/>
          </p:cNvSpPr>
          <p:nvPr>
            <p:ph type="body" sz="quarter" idx="20"/>
          </p:nvPr>
        </p:nvSpPr>
        <p:spPr/>
        <p:txBody>
          <a:bodyPr/>
          <a:lstStyle/>
          <a:p>
            <a:r>
              <a:rPr lang="en-US" dirty="0" err="1"/>
              <a:t>Apr</a:t>
            </a:r>
            <a:endParaRPr lang="en-NL"/>
          </a:p>
        </p:txBody>
      </p:sp>
      <p:sp>
        <p:nvSpPr>
          <p:cNvPr id="228" name="Text Placeholder 227">
            <a:extLst>
              <a:ext uri="{FF2B5EF4-FFF2-40B4-BE49-F238E27FC236}">
                <a16:creationId xmlns:a16="http://schemas.microsoft.com/office/drawing/2014/main" id="{6875D777-0302-90E7-7B00-67C7D9448647}"/>
              </a:ext>
            </a:extLst>
          </p:cNvPr>
          <p:cNvSpPr>
            <a:spLocks noGrp="1"/>
          </p:cNvSpPr>
          <p:nvPr>
            <p:ph type="body" sz="quarter" idx="21"/>
          </p:nvPr>
        </p:nvSpPr>
        <p:spPr/>
        <p:txBody>
          <a:bodyPr/>
          <a:lstStyle/>
          <a:p>
            <a:r>
              <a:rPr lang="en-US" dirty="0" err="1"/>
              <a:t>2023</a:t>
            </a:r>
            <a:endParaRPr lang="en-NL"/>
          </a:p>
        </p:txBody>
      </p:sp>
      <p:sp>
        <p:nvSpPr>
          <p:cNvPr id="221" name="Text Placeholder 220">
            <a:extLst>
              <a:ext uri="{FF2B5EF4-FFF2-40B4-BE49-F238E27FC236}">
                <a16:creationId xmlns:a16="http://schemas.microsoft.com/office/drawing/2014/main" id="{D4753102-29AF-71C5-724A-938F8A485FE4}"/>
              </a:ext>
            </a:extLst>
          </p:cNvPr>
          <p:cNvSpPr>
            <a:spLocks noGrp="1"/>
          </p:cNvSpPr>
          <p:nvPr>
            <p:ph type="body" sz="quarter" idx="14"/>
          </p:nvPr>
        </p:nvSpPr>
        <p:spPr/>
        <p:txBody>
          <a:bodyPr/>
          <a:lstStyle/>
          <a:p>
            <a:endParaRPr lang="en-NL"/>
          </a:p>
        </p:txBody>
      </p:sp>
      <p:sp>
        <p:nvSpPr>
          <p:cNvPr id="222" name="Text Placeholder 221">
            <a:extLst>
              <a:ext uri="{FF2B5EF4-FFF2-40B4-BE49-F238E27FC236}">
                <a16:creationId xmlns:a16="http://schemas.microsoft.com/office/drawing/2014/main" id="{112BC55F-876B-F175-0A81-D56FEE3ACFB2}"/>
              </a:ext>
            </a:extLst>
          </p:cNvPr>
          <p:cNvSpPr>
            <a:spLocks noGrp="1"/>
          </p:cNvSpPr>
          <p:nvPr>
            <p:ph type="body" sz="quarter" idx="15"/>
          </p:nvPr>
        </p:nvSpPr>
        <p:spPr/>
        <p:txBody>
          <a:bodyPr/>
          <a:lstStyle/>
          <a:p>
            <a:endParaRPr lang="en-NL"/>
          </a:p>
        </p:txBody>
      </p:sp>
      <p:sp>
        <p:nvSpPr>
          <p:cNvPr id="223" name="Text Placeholder 222">
            <a:extLst>
              <a:ext uri="{FF2B5EF4-FFF2-40B4-BE49-F238E27FC236}">
                <a16:creationId xmlns:a16="http://schemas.microsoft.com/office/drawing/2014/main" id="{06A016B0-CA85-481A-1CD2-DE648976874C}"/>
              </a:ext>
            </a:extLst>
          </p:cNvPr>
          <p:cNvSpPr>
            <a:spLocks noGrp="1"/>
          </p:cNvSpPr>
          <p:nvPr>
            <p:ph type="body" sz="quarter" idx="16"/>
          </p:nvPr>
        </p:nvSpPr>
        <p:spPr/>
        <p:txBody>
          <a:bodyPr/>
          <a:lstStyle/>
          <a:p>
            <a:endParaRPr lang="en-NL"/>
          </a:p>
        </p:txBody>
      </p:sp>
      <p:sp>
        <p:nvSpPr>
          <p:cNvPr id="224" name="Text Placeholder 223">
            <a:extLst>
              <a:ext uri="{FF2B5EF4-FFF2-40B4-BE49-F238E27FC236}">
                <a16:creationId xmlns:a16="http://schemas.microsoft.com/office/drawing/2014/main" id="{8918AB29-C999-2398-FB62-CD600B4855E0}"/>
              </a:ext>
            </a:extLst>
          </p:cNvPr>
          <p:cNvSpPr>
            <a:spLocks noGrp="1"/>
          </p:cNvSpPr>
          <p:nvPr>
            <p:ph type="body" sz="quarter" idx="17"/>
          </p:nvPr>
        </p:nvSpPr>
        <p:spPr/>
        <p:txBody>
          <a:bodyPr/>
          <a:lstStyle/>
          <a:p>
            <a:endParaRPr lang="en-NL"/>
          </a:p>
        </p:txBody>
      </p:sp>
      <p:sp>
        <p:nvSpPr>
          <p:cNvPr id="225" name="Text Placeholder 224">
            <a:extLst>
              <a:ext uri="{FF2B5EF4-FFF2-40B4-BE49-F238E27FC236}">
                <a16:creationId xmlns:a16="http://schemas.microsoft.com/office/drawing/2014/main" id="{5E7F6B39-A5EF-94AB-2702-F3E643831B34}"/>
              </a:ext>
            </a:extLst>
          </p:cNvPr>
          <p:cNvSpPr>
            <a:spLocks noGrp="1"/>
          </p:cNvSpPr>
          <p:nvPr>
            <p:ph type="body" sz="quarter" idx="18"/>
          </p:nvPr>
        </p:nvSpPr>
        <p:spPr/>
        <p:txBody>
          <a:bodyPr/>
          <a:lstStyle/>
          <a:p>
            <a:endParaRPr lang="en-NL"/>
          </a:p>
        </p:txBody>
      </p:sp>
      <p:sp>
        <p:nvSpPr>
          <p:cNvPr id="229" name="Text Placeholder 228">
            <a:extLst>
              <a:ext uri="{FF2B5EF4-FFF2-40B4-BE49-F238E27FC236}">
                <a16:creationId xmlns:a16="http://schemas.microsoft.com/office/drawing/2014/main" id="{D6184AC1-2E4A-66F7-C655-6901112147F1}"/>
              </a:ext>
            </a:extLst>
          </p:cNvPr>
          <p:cNvSpPr>
            <a:spLocks noGrp="1"/>
          </p:cNvSpPr>
          <p:nvPr>
            <p:ph type="body" sz="quarter" idx="22"/>
          </p:nvPr>
        </p:nvSpPr>
        <p:spPr>
          <a:xfrm>
            <a:off x="9151220" y="914509"/>
            <a:ext cx="984245" cy="257763"/>
          </a:xfrm>
        </p:spPr>
        <p:txBody>
          <a:bodyPr/>
          <a:lstStyle/>
          <a:p>
            <a:r>
              <a:rPr lang="en-GB"/>
              <a:t>Maintainability</a:t>
            </a:r>
            <a:endParaRPr lang="en-NL"/>
          </a:p>
        </p:txBody>
      </p:sp>
      <p:grpSp>
        <p:nvGrpSpPr>
          <p:cNvPr id="50" name="Group 49">
            <a:extLst>
              <a:ext uri="{FF2B5EF4-FFF2-40B4-BE49-F238E27FC236}">
                <a16:creationId xmlns:a16="http://schemas.microsoft.com/office/drawing/2014/main" id="{B0227ECC-F4D1-7273-A4F6-58B0F444DF23}"/>
              </a:ext>
            </a:extLst>
          </p:cNvPr>
          <p:cNvGrpSpPr/>
          <p:nvPr/>
        </p:nvGrpSpPr>
        <p:grpSpPr>
          <a:xfrm>
            <a:off x="6311997" y="1568465"/>
            <a:ext cx="373034" cy="430054"/>
            <a:chOff x="5730574" y="2099850"/>
            <a:chExt cx="373034" cy="430054"/>
          </a:xfrm>
        </p:grpSpPr>
        <p:sp>
          <p:nvSpPr>
            <p:cNvPr id="51" name="Rectangle 50">
              <a:extLst>
                <a:ext uri="{FF2B5EF4-FFF2-40B4-BE49-F238E27FC236}">
                  <a16:creationId xmlns:a16="http://schemas.microsoft.com/office/drawing/2014/main" id="{22A6F0A6-4311-08D2-8340-B7A7C7FB136C}"/>
                </a:ext>
              </a:extLst>
            </p:cNvPr>
            <p:cNvSpPr>
              <a:spLocks/>
            </p:cNvSpPr>
            <p:nvPr/>
          </p:nvSpPr>
          <p:spPr>
            <a:xfrm>
              <a:off x="5730574" y="2099850"/>
              <a:ext cx="373034" cy="288147"/>
            </a:xfrm>
            <a:prstGeom prst="rect">
              <a:avLst/>
            </a:prstGeom>
            <a:solidFill>
              <a:schemeClr val="accent1"/>
            </a:solidFill>
            <a:ln>
              <a:noFill/>
            </a:ln>
            <a:effectLst>
              <a:outerShdw blurRad="215900" dist="38100" dir="5400000" sx="91000" sy="91000" algn="t" rotWithShape="0">
                <a:srgbClr val="5C6F7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b">
              <a:noAutofit/>
            </a:bodyPr>
            <a:lstStyle/>
            <a:p>
              <a:pPr algn="ctr"/>
              <a:r>
                <a:rPr lang="en-US" sz="1400" b="1" dirty="0" err="1"/>
                <a:t>3.2</a:t>
              </a:r>
              <a:endParaRPr lang="en-US" sz="1400" b="1" dirty="0"/>
            </a:p>
          </p:txBody>
        </p:sp>
        <p:sp>
          <p:nvSpPr>
            <p:cNvPr id="52" name="Pentagon 51">
              <a:extLst>
                <a:ext uri="{FF2B5EF4-FFF2-40B4-BE49-F238E27FC236}">
                  <a16:creationId xmlns:a16="http://schemas.microsoft.com/office/drawing/2014/main" id="{D6282190-CB5E-00CF-1108-FD64568BF250}"/>
                </a:ext>
              </a:extLst>
            </p:cNvPr>
            <p:cNvSpPr/>
            <p:nvPr/>
          </p:nvSpPr>
          <p:spPr>
            <a:xfrm rot="5400000">
              <a:off x="5846487" y="2410820"/>
              <a:ext cx="146814" cy="91353"/>
            </a:xfrm>
            <a:prstGeom prst="homePlate">
              <a:avLst/>
            </a:prstGeom>
            <a:solidFill>
              <a:schemeClr val="accent1"/>
            </a:solidFill>
            <a:ln>
              <a:noFill/>
            </a:ln>
            <a:effectLst>
              <a:outerShdw dist="12700" dir="5400000" sx="102000" sy="102000" algn="t" rotWithShape="0">
                <a:srgbClr val="F0F3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36" name="Group 52">
            <a:extLst>
              <a:ext uri="{FF2B5EF4-FFF2-40B4-BE49-F238E27FC236}">
                <a16:creationId xmlns:a16="http://schemas.microsoft.com/office/drawing/2014/main" id="{CEEF6B38-33C1-7E86-53F1-3C2F6EBBC26A}"/>
              </a:ext>
            </a:extLst>
          </p:cNvPr>
          <p:cNvGraphicFramePr>
            <a:graphicFrameLocks noGrp="1"/>
          </p:cNvGraphicFramePr>
          <p:nvPr>
            <p:extLst>
              <p:ext uri="{D42A27DB-BD31-4B8C-83A1-F6EECF244321}">
                <p14:modId xmlns:p14="http://schemas.microsoft.com/office/powerpoint/2010/main" val="1052945820"/>
              </p:ext>
            </p:extLst>
          </p:nvPr>
        </p:nvGraphicFramePr>
        <p:xfrm>
          <a:off x="7984631" y="3243717"/>
          <a:ext cx="3755424" cy="11548800"/>
        </p:xfrm>
        <a:graphic>
          <a:graphicData uri="http://schemas.openxmlformats.org/drawingml/2006/table">
            <a:tbl>
              <a:tblPr>
                <a:tableStyleId>{5940675A-B579-460E-94D1-54222C63F5DA}</a:tableStyleId>
              </a:tblPr>
              <a:tblGrid>
                <a:gridCol w="2010707">
                  <a:extLst>
                    <a:ext uri="{9D8B030D-6E8A-4147-A177-3AD203B41FA5}">
                      <a16:colId xmlns:a16="http://schemas.microsoft.com/office/drawing/2014/main" val="20000"/>
                    </a:ext>
                  </a:extLst>
                </a:gridCol>
                <a:gridCol w="1177159">
                  <a:extLst>
                    <a:ext uri="{9D8B030D-6E8A-4147-A177-3AD203B41FA5}">
                      <a16:colId xmlns:a16="http://schemas.microsoft.com/office/drawing/2014/main" val="335839943"/>
                    </a:ext>
                  </a:extLst>
                </a:gridCol>
                <a:gridCol w="567558">
                  <a:extLst>
                    <a:ext uri="{9D8B030D-6E8A-4147-A177-3AD203B41FA5}">
                      <a16:colId xmlns:a16="http://schemas.microsoft.com/office/drawing/2014/main" val="2689889332"/>
                    </a:ext>
                  </a:extLst>
                </a:gridCol>
              </a:tblGrid>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u="none" strike="noStrike" cap="none" normalizeH="0" baseline="0" noProof="0" dirty="0">
                          <a:ln>
                            <a:noFill/>
                          </a:ln>
                          <a:solidFill>
                            <a:srgbClr val="173241"/>
                          </a:solidFill>
                          <a:effectLst/>
                          <a:latin typeface="+mn-lt"/>
                        </a:rPr>
                        <a:t>Volume</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3.4</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Duplication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3.1</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u="none" strike="noStrike" cap="none" normalizeH="0" baseline="0" noProof="0" dirty="0">
                          <a:ln>
                            <a:noFill/>
                          </a:ln>
                          <a:solidFill>
                            <a:srgbClr val="173241"/>
                          </a:solidFill>
                          <a:effectLst/>
                          <a:latin typeface="+mn-lt"/>
                        </a:rPr>
                        <a:t>Unit size</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2.4</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Unit complexity</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3.7</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93642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Unit interfacing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1.9</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257320"/>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rgbClr val="173241"/>
                          </a:solidFill>
                          <a:effectLst/>
                          <a:latin typeface="+mn-lt"/>
                          <a:ea typeface="ＭＳ Ｐゴシック" charset="0"/>
                          <a:cs typeface="TheSans B7 Bold"/>
                        </a:rPr>
                        <a:t>Module coupling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3.2</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33660516"/>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rgbClr val="173241"/>
                          </a:solidFill>
                          <a:effectLst/>
                          <a:latin typeface="+mn-lt"/>
                          <a:ea typeface="ＭＳ Ｐゴシック" charset="0"/>
                          <a:cs typeface="TheSans B7 Bold"/>
                        </a:rPr>
                        <a:t>Component independence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3.8</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52530004"/>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Component entanglement</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3.8</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48207179"/>
                  </a:ext>
                </a:extLst>
              </a:tr>
            </a:tbl>
          </a:graphicData>
        </a:graphic>
      </p:graphicFrame>
      <p:sp>
        <p:nvSpPr>
          <p:cNvPr id="6" name="TextBox 5">
            <a:extLst>
              <a:ext uri="{FF2B5EF4-FFF2-40B4-BE49-F238E27FC236}">
                <a16:creationId xmlns:a16="http://schemas.microsoft.com/office/drawing/2014/main" id="{83720861-DD0F-D566-06AC-40B24CCB06F1}"/>
              </a:ext>
            </a:extLst>
          </p:cNvPr>
          <p:cNvSpPr txBox="1"/>
          <p:nvPr/>
        </p:nvSpPr>
        <p:spPr>
          <a:xfrm>
            <a:off x="436369" y="3344081"/>
            <a:ext cx="6811819" cy="1569660"/>
          </a:xfrm>
          <a:prstGeom prst="rect">
            <a:avLst/>
          </a:prstGeom>
          <a:noFill/>
        </p:spPr>
        <p:txBody>
          <a:bodyPr wrap="square">
            <a:spAutoFit/>
          </a:bodyPr>
          <a:lstStyle/>
          <a:p>
            <a:r>
              <a:rPr kumimoji="0" lang="en-US" sz="1600" b="0" i="0" u="none" strike="noStrike" kern="1200" cap="none" spc="0" normalizeH="0" baseline="0" noProof="0" dirty="0" err="1">
                <a:ln>
                  <a:noFill/>
                </a:ln>
                <a:solidFill>
                  <a:srgbClr val="173241"/>
                </a:solidFill>
                <a:effectLst/>
                <a:uLnTx/>
                <a:uFillTx/>
                <a:latin typeface="Calibri" panose="020F0502020204030204"/>
                <a:ea typeface="+mn-ea"/>
                <a:cs typeface="+mn-cs"/>
              </a:rPr>
              <a:t>Twitter-algorithm scores at market average for maintainability. </a:t>
            </a:r>
            <a:r>
              <a:rPr lang="en-US" sz="1600" dirty="0">
                <a:solidFill>
                  <a:schemeClr val="accent1"/>
                </a:solidFill>
              </a:rPr>
              <a:t>This indicates average maintenance costs and time to market for functional changes. </a:t>
            </a:r>
          </a:p>
          <a:p>
            <a:endParaRPr lang="en-US" sz="1600" dirty="0">
              <a:solidFill>
                <a:schemeClr val="accent1"/>
              </a:solidFill>
            </a:endParaRPr>
          </a:p>
          <a:p>
            <a:r>
              <a:rPr lang="en-US" sz="1600" b="1" dirty="0">
                <a:solidFill>
                  <a:schemeClr val="accent1"/>
                </a:solidFill>
              </a:rPr>
              <a:t>Notable Metrics</a:t>
            </a:r>
          </a:p>
          <a:p>
            <a:r>
              <a:rPr lang="en-US" sz="1600" dirty="0" err="1">
                <a:solidFill>
                  <a:schemeClr val="accent1"/>
                </a:solidFill>
              </a:rPr>
              <a:t>The system shows high risk in units with large interfaces
The system has a pattern of oversized units of code
The system shows low risk in unit complexity.
The system shows low entanglement between components
The system shows low interdependence between components
</a:t>
            </a:r>
            <a:endParaRPr lang="en-US" sz="1600" dirty="0">
              <a:solidFill>
                <a:schemeClr val="accent1"/>
              </a:solidFill>
              <a:highlight>
                <a:srgbClr val="FF00FF"/>
              </a:highlight>
            </a:endParaRPr>
          </a:p>
        </p:txBody>
      </p:sp>
    </p:spTree>
    <p:extLst>
      <p:ext uri="{BB962C8B-B14F-4D97-AF65-F5344CB8AC3E}">
        <p14:creationId xmlns:p14="http://schemas.microsoft.com/office/powerpoint/2010/main" val="2456301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Gebogen verbindingslijn 8">
            <a:extLst>
              <a:ext uri="{FF2B5EF4-FFF2-40B4-BE49-F238E27FC236}">
                <a16:creationId xmlns:a16="http://schemas.microsoft.com/office/drawing/2014/main" id="{A08C35B8-40F1-2B42-ABFD-AA561D126F61}"/>
              </a:ext>
            </a:extLst>
          </p:cNvPr>
          <p:cNvCxnSpPr>
            <a:cxnSpLocks/>
          </p:cNvCxnSpPr>
          <p:nvPr/>
        </p:nvCxnSpPr>
        <p:spPr>
          <a:xfrm flipV="1">
            <a:off x="735793" y="1849300"/>
            <a:ext cx="0" cy="2223936"/>
          </a:xfrm>
          <a:prstGeom prst="straightConnector1">
            <a:avLst/>
          </a:prstGeom>
          <a:ln w="19050">
            <a:solidFill>
              <a:schemeClr val="bg1"/>
            </a:solidFill>
            <a:prstDash val="sysDot"/>
            <a:tailEnd type="none" w="lg" len="lg"/>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78D3CCEA-FA11-7D48-8FE9-96A6DF57448B}"/>
              </a:ext>
            </a:extLst>
          </p:cNvPr>
          <p:cNvGrpSpPr/>
          <p:nvPr/>
        </p:nvGrpSpPr>
        <p:grpSpPr>
          <a:xfrm>
            <a:off x="5827086" y="2783105"/>
            <a:ext cx="4216995" cy="3708292"/>
            <a:chOff x="8684286" y="2687690"/>
            <a:chExt cx="4216995" cy="3708292"/>
          </a:xfrm>
        </p:grpSpPr>
        <p:grpSp>
          <p:nvGrpSpPr>
            <p:cNvPr id="24" name="Group 23">
              <a:extLst>
                <a:ext uri="{FF2B5EF4-FFF2-40B4-BE49-F238E27FC236}">
                  <a16:creationId xmlns:a16="http://schemas.microsoft.com/office/drawing/2014/main" id="{BC21FBCC-654E-F54F-83FD-612F8BED7582}"/>
                </a:ext>
              </a:extLst>
            </p:cNvPr>
            <p:cNvGrpSpPr/>
            <p:nvPr/>
          </p:nvGrpSpPr>
          <p:grpSpPr>
            <a:xfrm>
              <a:off x="8684286" y="2687690"/>
              <a:ext cx="4208764" cy="3592702"/>
              <a:chOff x="9806694" y="2697524"/>
              <a:chExt cx="3528379" cy="3592702"/>
            </a:xfrm>
          </p:grpSpPr>
          <p:sp>
            <p:nvSpPr>
              <p:cNvPr id="23" name="Arc 22">
                <a:extLst>
                  <a:ext uri="{FF2B5EF4-FFF2-40B4-BE49-F238E27FC236}">
                    <a16:creationId xmlns:a16="http://schemas.microsoft.com/office/drawing/2014/main" id="{309DCB91-2FF6-ED43-B98E-47E25AF4FAFA}"/>
                  </a:ext>
                </a:extLst>
              </p:cNvPr>
              <p:cNvSpPr/>
              <p:nvPr/>
            </p:nvSpPr>
            <p:spPr>
              <a:xfrm rot="20984022">
                <a:off x="9918603" y="2697524"/>
                <a:ext cx="3416470" cy="3307587"/>
              </a:xfrm>
              <a:prstGeom prst="arc">
                <a:avLst>
                  <a:gd name="adj1" fmla="val 5006537"/>
                  <a:gd name="adj2" fmla="val 10787601"/>
                </a:avLst>
              </a:prstGeom>
              <a:ln w="34925">
                <a:gradFill>
                  <a:gsLst>
                    <a:gs pos="20000">
                      <a:schemeClr val="accent3"/>
                    </a:gs>
                    <a:gs pos="100000">
                      <a:schemeClr val="accent3">
                        <a:lumMod val="60000"/>
                        <a:lumOff val="40000"/>
                        <a:alpha val="0"/>
                      </a:schemeClr>
                    </a:gs>
                  </a:gsLst>
                  <a:lin ang="0" scaled="0"/>
                </a:gra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0" name="Arc 139">
                <a:extLst>
                  <a:ext uri="{FF2B5EF4-FFF2-40B4-BE49-F238E27FC236}">
                    <a16:creationId xmlns:a16="http://schemas.microsoft.com/office/drawing/2014/main" id="{90523740-8D0B-4643-BBB8-01568CCD5BC8}"/>
                  </a:ext>
                </a:extLst>
              </p:cNvPr>
              <p:cNvSpPr/>
              <p:nvPr/>
            </p:nvSpPr>
            <p:spPr>
              <a:xfrm>
                <a:off x="9806694" y="2982639"/>
                <a:ext cx="3416470" cy="3307587"/>
              </a:xfrm>
              <a:prstGeom prst="arc">
                <a:avLst>
                  <a:gd name="adj1" fmla="val 4500185"/>
                  <a:gd name="adj2" fmla="val 10787601"/>
                </a:avLst>
              </a:prstGeom>
              <a:ln w="44450">
                <a:gradFill>
                  <a:gsLst>
                    <a:gs pos="17000">
                      <a:srgbClr val="6076BB"/>
                    </a:gs>
                    <a:gs pos="100000">
                      <a:schemeClr val="accent3">
                        <a:lumMod val="60000"/>
                        <a:lumOff val="40000"/>
                        <a:alpha val="0"/>
                      </a:schemeClr>
                    </a:gs>
                  </a:gsLst>
                  <a:lin ang="0" scaled="0"/>
                </a:gra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2" name="Arc 141">
                <a:extLst>
                  <a:ext uri="{FF2B5EF4-FFF2-40B4-BE49-F238E27FC236}">
                    <a16:creationId xmlns:a16="http://schemas.microsoft.com/office/drawing/2014/main" id="{320CC876-3CE0-C042-8C10-8070B41A9755}"/>
                  </a:ext>
                </a:extLst>
              </p:cNvPr>
              <p:cNvSpPr/>
              <p:nvPr/>
            </p:nvSpPr>
            <p:spPr>
              <a:xfrm rot="21408245">
                <a:off x="9854071" y="3060295"/>
                <a:ext cx="3168251" cy="3067279"/>
              </a:xfrm>
              <a:prstGeom prst="arc">
                <a:avLst>
                  <a:gd name="adj1" fmla="val 4651472"/>
                  <a:gd name="adj2" fmla="val 10787601"/>
                </a:avLst>
              </a:prstGeom>
              <a:ln w="57150">
                <a:gradFill>
                  <a:gsLst>
                    <a:gs pos="0">
                      <a:srgbClr val="655EDD"/>
                    </a:gs>
                    <a:gs pos="100000">
                      <a:schemeClr val="accent3">
                        <a:lumMod val="60000"/>
                        <a:lumOff val="40000"/>
                        <a:alpha val="0"/>
                      </a:schemeClr>
                    </a:gs>
                  </a:gsLst>
                  <a:lin ang="0" scaled="0"/>
                </a:gra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Arc 140">
                <a:extLst>
                  <a:ext uri="{FF2B5EF4-FFF2-40B4-BE49-F238E27FC236}">
                    <a16:creationId xmlns:a16="http://schemas.microsoft.com/office/drawing/2014/main" id="{30F2DE32-AC64-6A41-8EC1-A257C7BADB62}"/>
                  </a:ext>
                </a:extLst>
              </p:cNvPr>
              <p:cNvSpPr/>
              <p:nvPr/>
            </p:nvSpPr>
            <p:spPr>
              <a:xfrm rot="21231613">
                <a:off x="9893362" y="3107398"/>
                <a:ext cx="2952332" cy="2858241"/>
              </a:xfrm>
              <a:prstGeom prst="arc">
                <a:avLst>
                  <a:gd name="adj1" fmla="val 3499565"/>
                  <a:gd name="adj2" fmla="val 10787601"/>
                </a:avLst>
              </a:prstGeom>
              <a:ln w="34925">
                <a:gradFill>
                  <a:gsLst>
                    <a:gs pos="11000">
                      <a:srgbClr val="6076BB"/>
                    </a:gs>
                    <a:gs pos="100000">
                      <a:schemeClr val="accent3">
                        <a:lumMod val="60000"/>
                        <a:lumOff val="40000"/>
                        <a:alpha val="0"/>
                      </a:schemeClr>
                    </a:gs>
                  </a:gsLst>
                  <a:lin ang="0" scaled="0"/>
                </a:gra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9" name="Group 148">
              <a:extLst>
                <a:ext uri="{FF2B5EF4-FFF2-40B4-BE49-F238E27FC236}">
                  <a16:creationId xmlns:a16="http://schemas.microsoft.com/office/drawing/2014/main" id="{7CB614A2-7D26-BB49-B336-477C00ADF4BE}"/>
                </a:ext>
              </a:extLst>
            </p:cNvPr>
            <p:cNvGrpSpPr/>
            <p:nvPr/>
          </p:nvGrpSpPr>
          <p:grpSpPr>
            <a:xfrm>
              <a:off x="8692517" y="2763524"/>
              <a:ext cx="4208764" cy="3632458"/>
              <a:chOff x="9806694" y="2697524"/>
              <a:chExt cx="3528379" cy="3632458"/>
            </a:xfrm>
          </p:grpSpPr>
          <p:sp>
            <p:nvSpPr>
              <p:cNvPr id="150" name="Arc 149">
                <a:extLst>
                  <a:ext uri="{FF2B5EF4-FFF2-40B4-BE49-F238E27FC236}">
                    <a16:creationId xmlns:a16="http://schemas.microsoft.com/office/drawing/2014/main" id="{72CF1112-18DD-6C4C-AAE4-68928CF03242}"/>
                  </a:ext>
                </a:extLst>
              </p:cNvPr>
              <p:cNvSpPr/>
              <p:nvPr/>
            </p:nvSpPr>
            <p:spPr>
              <a:xfrm rot="20984022">
                <a:off x="9918603" y="2697524"/>
                <a:ext cx="3416470" cy="3307587"/>
              </a:xfrm>
              <a:prstGeom prst="arc">
                <a:avLst>
                  <a:gd name="adj1" fmla="val 5006537"/>
                  <a:gd name="adj2" fmla="val 10787601"/>
                </a:avLst>
              </a:prstGeom>
              <a:ln w="34925">
                <a:gradFill>
                  <a:gsLst>
                    <a:gs pos="20000">
                      <a:schemeClr val="accent3"/>
                    </a:gs>
                    <a:gs pos="100000">
                      <a:schemeClr val="accent3">
                        <a:lumMod val="60000"/>
                        <a:lumOff val="40000"/>
                        <a:alpha val="0"/>
                      </a:schemeClr>
                    </a:gs>
                  </a:gsLst>
                  <a:lin ang="0" scaled="0"/>
                </a:gra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1" name="Arc 150">
                <a:extLst>
                  <a:ext uri="{FF2B5EF4-FFF2-40B4-BE49-F238E27FC236}">
                    <a16:creationId xmlns:a16="http://schemas.microsoft.com/office/drawing/2014/main" id="{593B3F9B-5EFB-F442-8473-1A3800D7D377}"/>
                  </a:ext>
                </a:extLst>
              </p:cNvPr>
              <p:cNvSpPr/>
              <p:nvPr/>
            </p:nvSpPr>
            <p:spPr>
              <a:xfrm>
                <a:off x="9806694" y="3022395"/>
                <a:ext cx="3416470" cy="3307587"/>
              </a:xfrm>
              <a:prstGeom prst="arc">
                <a:avLst>
                  <a:gd name="adj1" fmla="val 4500185"/>
                  <a:gd name="adj2" fmla="val 10787601"/>
                </a:avLst>
              </a:prstGeom>
              <a:ln w="44450">
                <a:gradFill>
                  <a:gsLst>
                    <a:gs pos="17000">
                      <a:srgbClr val="6076BB"/>
                    </a:gs>
                    <a:gs pos="100000">
                      <a:schemeClr val="accent3">
                        <a:lumMod val="60000"/>
                        <a:lumOff val="40000"/>
                        <a:alpha val="0"/>
                      </a:schemeClr>
                    </a:gs>
                  </a:gsLst>
                  <a:lin ang="0" scaled="0"/>
                </a:gra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3" name="Arc 152">
                <a:extLst>
                  <a:ext uri="{FF2B5EF4-FFF2-40B4-BE49-F238E27FC236}">
                    <a16:creationId xmlns:a16="http://schemas.microsoft.com/office/drawing/2014/main" id="{61E271F8-33CA-CB42-90F3-F9348E28B98A}"/>
                  </a:ext>
                </a:extLst>
              </p:cNvPr>
              <p:cNvSpPr/>
              <p:nvPr/>
            </p:nvSpPr>
            <p:spPr>
              <a:xfrm rot="21231613">
                <a:off x="9893362" y="3107398"/>
                <a:ext cx="2952332" cy="2858241"/>
              </a:xfrm>
              <a:prstGeom prst="arc">
                <a:avLst>
                  <a:gd name="adj1" fmla="val 3499565"/>
                  <a:gd name="adj2" fmla="val 10787601"/>
                </a:avLst>
              </a:prstGeom>
              <a:ln w="34925">
                <a:gradFill>
                  <a:gsLst>
                    <a:gs pos="11000">
                      <a:srgbClr val="6076BB"/>
                    </a:gs>
                    <a:gs pos="100000">
                      <a:schemeClr val="accent3">
                        <a:lumMod val="60000"/>
                        <a:lumOff val="40000"/>
                        <a:alpha val="0"/>
                      </a:schemeClr>
                    </a:gs>
                  </a:gsLst>
                  <a:lin ang="0" scaled="0"/>
                </a:gra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138" name="Oval 137">
            <a:extLst>
              <a:ext uri="{FF2B5EF4-FFF2-40B4-BE49-F238E27FC236}">
                <a16:creationId xmlns:a16="http://schemas.microsoft.com/office/drawing/2014/main" id="{723221C9-437A-CC47-B91D-0CD50EB10016}"/>
              </a:ext>
            </a:extLst>
          </p:cNvPr>
          <p:cNvSpPr/>
          <p:nvPr/>
        </p:nvSpPr>
        <p:spPr>
          <a:xfrm>
            <a:off x="3353857" y="2794562"/>
            <a:ext cx="5223589" cy="3313387"/>
          </a:xfrm>
          <a:prstGeom prst="ellipse">
            <a:avLst/>
          </a:prstGeom>
          <a:solidFill>
            <a:srgbClr val="17323F">
              <a:alpha val="35000"/>
            </a:srgbClr>
          </a:solidFill>
          <a:ln>
            <a:noFill/>
          </a:ln>
          <a:effectLst>
            <a:softEdge rad="800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89F231-185B-0149-A1AA-8AA21B8E2363}"/>
              </a:ext>
            </a:extLst>
          </p:cNvPr>
          <p:cNvSpPr/>
          <p:nvPr/>
        </p:nvSpPr>
        <p:spPr>
          <a:xfrm>
            <a:off x="494239" y="1443720"/>
            <a:ext cx="467554" cy="4645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a:solidFill>
                <a:schemeClr val="bg1"/>
              </a:solidFill>
            </a:endParaRPr>
          </a:p>
        </p:txBody>
      </p:sp>
      <p:sp>
        <p:nvSpPr>
          <p:cNvPr id="4" name="Text Placeholder 3">
            <a:extLst>
              <a:ext uri="{FF2B5EF4-FFF2-40B4-BE49-F238E27FC236}">
                <a16:creationId xmlns:a16="http://schemas.microsoft.com/office/drawing/2014/main" id="{3E2C1866-1A37-EA4C-8379-6798C829F832}"/>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ARCHITECTURE</a:t>
            </a:r>
          </a:p>
        </p:txBody>
      </p:sp>
      <p:sp>
        <p:nvSpPr>
          <p:cNvPr id="5" name="Title 4">
            <a:extLst>
              <a:ext uri="{FF2B5EF4-FFF2-40B4-BE49-F238E27FC236}">
                <a16:creationId xmlns:a16="http://schemas.microsoft.com/office/drawing/2014/main" id="{3065071F-BE42-CE4B-81EC-4355E4634389}"/>
              </a:ext>
            </a:extLst>
          </p:cNvPr>
          <p:cNvSpPr>
            <a:spLocks noGrp="1"/>
          </p:cNvSpPr>
          <p:nvPr>
            <p:ph type="title"/>
          </p:nvPr>
        </p:nvSpPr>
        <p:spPr/>
        <p:txBody>
          <a:bodyPr/>
          <a:lstStyle/>
          <a:p>
            <a:r>
              <a:rPr lang="en-US"/>
              <a:t>Explanation: The Architecture Quality model has 6 sub-characteristics</a:t>
            </a:r>
          </a:p>
        </p:txBody>
      </p:sp>
      <p:sp>
        <p:nvSpPr>
          <p:cNvPr id="2" name="Slide Number Placeholder 1">
            <a:extLst>
              <a:ext uri="{FF2B5EF4-FFF2-40B4-BE49-F238E27FC236}">
                <a16:creationId xmlns:a16="http://schemas.microsoft.com/office/drawing/2014/main" id="{8D2DB828-353C-6642-9868-7A1887E216B3}"/>
              </a:ext>
            </a:extLst>
          </p:cNvPr>
          <p:cNvSpPr>
            <a:spLocks noGrp="1"/>
          </p:cNvSpPr>
          <p:nvPr>
            <p:ph type="sldNum" sz="quarter" idx="4"/>
          </p:nvPr>
        </p:nvSpPr>
        <p:spPr/>
        <p:txBody>
          <a:bodyPr/>
          <a:lstStyle/>
          <a:p>
            <a:fld id="{E242BD21-9B61-2246-BCB1-4BE5E1BEBE1C}" type="slidenum">
              <a:rPr lang="en-US" smtClean="0"/>
              <a:pPr/>
              <a:t>11</a:t>
            </a:fld>
            <a:endParaRPr lang="en-US"/>
          </a:p>
        </p:txBody>
      </p:sp>
      <p:sp>
        <p:nvSpPr>
          <p:cNvPr id="51" name="TextBox 50">
            <a:extLst>
              <a:ext uri="{FF2B5EF4-FFF2-40B4-BE49-F238E27FC236}">
                <a16:creationId xmlns:a16="http://schemas.microsoft.com/office/drawing/2014/main" id="{3D704783-7413-2C4C-A769-9A02218FBA08}"/>
              </a:ext>
            </a:extLst>
          </p:cNvPr>
          <p:cNvSpPr txBox="1"/>
          <p:nvPr/>
        </p:nvSpPr>
        <p:spPr>
          <a:xfrm>
            <a:off x="1009320" y="1491311"/>
            <a:ext cx="2126040" cy="369332"/>
          </a:xfrm>
          <a:prstGeom prst="rect">
            <a:avLst/>
          </a:prstGeom>
          <a:noFill/>
        </p:spPr>
        <p:txBody>
          <a:bodyPr wrap="square" rtlCol="0">
            <a:spAutoFit/>
          </a:bodyPr>
          <a:lstStyle/>
          <a:p>
            <a:r>
              <a:rPr lang="en-US" b="1">
                <a:solidFill>
                  <a:schemeClr val="bg1"/>
                </a:solidFill>
              </a:rPr>
              <a:t>Architecture quality</a:t>
            </a:r>
          </a:p>
        </p:txBody>
      </p:sp>
      <p:sp>
        <p:nvSpPr>
          <p:cNvPr id="53" name="TextBox 52">
            <a:extLst>
              <a:ext uri="{FF2B5EF4-FFF2-40B4-BE49-F238E27FC236}">
                <a16:creationId xmlns:a16="http://schemas.microsoft.com/office/drawing/2014/main" id="{D6E02A1A-E4F1-C54C-AE85-299A2915452B}"/>
              </a:ext>
            </a:extLst>
          </p:cNvPr>
          <p:cNvSpPr txBox="1"/>
          <p:nvPr/>
        </p:nvSpPr>
        <p:spPr>
          <a:xfrm>
            <a:off x="1009320" y="1908235"/>
            <a:ext cx="1889055" cy="2270173"/>
          </a:xfrm>
          <a:prstGeom prst="rect">
            <a:avLst/>
          </a:prstGeom>
          <a:noFill/>
        </p:spPr>
        <p:txBody>
          <a:bodyPr wrap="square" rtlCol="0">
            <a:spAutoFit/>
          </a:bodyPr>
          <a:lstStyle/>
          <a:p>
            <a:pPr>
              <a:lnSpc>
                <a:spcPct val="150000"/>
              </a:lnSpc>
            </a:pPr>
            <a:r>
              <a:rPr lang="en-US" sz="1600">
                <a:solidFill>
                  <a:schemeClr val="bg1"/>
                </a:solidFill>
              </a:rPr>
              <a:t>Structure</a:t>
            </a:r>
          </a:p>
          <a:p>
            <a:pPr>
              <a:lnSpc>
                <a:spcPct val="150000"/>
              </a:lnSpc>
            </a:pPr>
            <a:r>
              <a:rPr lang="en-US" sz="1600">
                <a:solidFill>
                  <a:schemeClr val="bg1"/>
                </a:solidFill>
              </a:rPr>
              <a:t>Communication</a:t>
            </a:r>
          </a:p>
          <a:p>
            <a:pPr>
              <a:lnSpc>
                <a:spcPct val="150000"/>
              </a:lnSpc>
            </a:pPr>
            <a:r>
              <a:rPr lang="en-US" sz="1600">
                <a:solidFill>
                  <a:schemeClr val="bg1"/>
                </a:solidFill>
              </a:rPr>
              <a:t>Data a</a:t>
            </a:r>
            <a:r>
              <a:rPr lang="en-US" altLang="zh-CN" sz="1600">
                <a:solidFill>
                  <a:schemeClr val="bg1"/>
                </a:solidFill>
              </a:rPr>
              <a:t>ccess</a:t>
            </a:r>
            <a:endParaRPr lang="en-US" sz="1600">
              <a:solidFill>
                <a:schemeClr val="bg1"/>
              </a:solidFill>
            </a:endParaRPr>
          </a:p>
          <a:p>
            <a:pPr>
              <a:lnSpc>
                <a:spcPct val="150000"/>
              </a:lnSpc>
            </a:pPr>
            <a:r>
              <a:rPr lang="en-US" sz="1600">
                <a:solidFill>
                  <a:schemeClr val="bg1"/>
                </a:solidFill>
              </a:rPr>
              <a:t>Technology usage</a:t>
            </a:r>
          </a:p>
          <a:p>
            <a:pPr>
              <a:lnSpc>
                <a:spcPct val="150000"/>
              </a:lnSpc>
            </a:pPr>
            <a:r>
              <a:rPr lang="en-US" sz="1600">
                <a:solidFill>
                  <a:schemeClr val="bg1"/>
                </a:solidFill>
              </a:rPr>
              <a:t>Evolution</a:t>
            </a:r>
          </a:p>
          <a:p>
            <a:pPr>
              <a:lnSpc>
                <a:spcPct val="150000"/>
              </a:lnSpc>
            </a:pPr>
            <a:r>
              <a:rPr lang="en-US" sz="1600">
                <a:solidFill>
                  <a:schemeClr val="bg1"/>
                </a:solidFill>
              </a:rPr>
              <a:t>Knowledge</a:t>
            </a:r>
            <a:endParaRPr lang="en-US" sz="2000">
              <a:solidFill>
                <a:schemeClr val="bg1"/>
              </a:solidFill>
            </a:endParaRPr>
          </a:p>
        </p:txBody>
      </p:sp>
      <p:grpSp>
        <p:nvGrpSpPr>
          <p:cNvPr id="3" name="Group 2">
            <a:extLst>
              <a:ext uri="{FF2B5EF4-FFF2-40B4-BE49-F238E27FC236}">
                <a16:creationId xmlns:a16="http://schemas.microsoft.com/office/drawing/2014/main" id="{A3BF5911-5B10-4543-BF9D-EA48F5F66F43}"/>
              </a:ext>
            </a:extLst>
          </p:cNvPr>
          <p:cNvGrpSpPr/>
          <p:nvPr/>
        </p:nvGrpSpPr>
        <p:grpSpPr>
          <a:xfrm>
            <a:off x="4276095" y="1953408"/>
            <a:ext cx="2999622" cy="3055851"/>
            <a:chOff x="4276095" y="1953408"/>
            <a:chExt cx="2999622" cy="3055851"/>
          </a:xfrm>
        </p:grpSpPr>
        <p:sp>
          <p:nvSpPr>
            <p:cNvPr id="70" name="Diamond 69">
              <a:extLst>
                <a:ext uri="{FF2B5EF4-FFF2-40B4-BE49-F238E27FC236}">
                  <a16:creationId xmlns:a16="http://schemas.microsoft.com/office/drawing/2014/main" id="{192DF5D5-FF01-EC45-811C-72AB381F850A}"/>
                </a:ext>
              </a:extLst>
            </p:cNvPr>
            <p:cNvSpPr/>
            <p:nvPr/>
          </p:nvSpPr>
          <p:spPr>
            <a:xfrm>
              <a:off x="4276462" y="1958041"/>
              <a:ext cx="2996276" cy="1329772"/>
            </a:xfrm>
            <a:prstGeom prst="diamond">
              <a:avLst/>
            </a:prstGeom>
            <a:gradFill>
              <a:gsLst>
                <a:gs pos="0">
                  <a:srgbClr val="E0C201"/>
                </a:gs>
                <a:gs pos="93000">
                  <a:srgbClr val="D0A6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riangle 70">
              <a:extLst>
                <a:ext uri="{FF2B5EF4-FFF2-40B4-BE49-F238E27FC236}">
                  <a16:creationId xmlns:a16="http://schemas.microsoft.com/office/drawing/2014/main" id="{23D31307-B135-8841-A18B-78CC85C3FA4C}"/>
                </a:ext>
              </a:extLst>
            </p:cNvPr>
            <p:cNvSpPr/>
            <p:nvPr/>
          </p:nvSpPr>
          <p:spPr>
            <a:xfrm rot="5400000" flipV="1">
              <a:off x="4358659" y="1888136"/>
              <a:ext cx="1329552" cy="1486418"/>
            </a:xfrm>
            <a:prstGeom prst="triangle">
              <a:avLst/>
            </a:prstGeom>
            <a:gradFill>
              <a:gsLst>
                <a:gs pos="100000">
                  <a:srgbClr val="806600"/>
                </a:gs>
                <a:gs pos="0">
                  <a:srgbClr val="F1DE6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Parallelogram 71">
              <a:extLst>
                <a:ext uri="{FF2B5EF4-FFF2-40B4-BE49-F238E27FC236}">
                  <a16:creationId xmlns:a16="http://schemas.microsoft.com/office/drawing/2014/main" id="{EE4FB252-D745-F347-9946-E2FADD68F316}"/>
                </a:ext>
              </a:extLst>
            </p:cNvPr>
            <p:cNvSpPr/>
            <p:nvPr/>
          </p:nvSpPr>
          <p:spPr>
            <a:xfrm rot="5400000">
              <a:off x="3832349" y="3067011"/>
              <a:ext cx="2386359" cy="1498137"/>
            </a:xfrm>
            <a:prstGeom prst="parallelogram">
              <a:avLst>
                <a:gd name="adj" fmla="val 43913"/>
              </a:avLst>
            </a:prstGeom>
            <a:gradFill>
              <a:gsLst>
                <a:gs pos="0">
                  <a:srgbClr val="586B77"/>
                </a:gs>
                <a:gs pos="55000">
                  <a:srgbClr val="17323F"/>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arallelogram 72">
              <a:extLst>
                <a:ext uri="{FF2B5EF4-FFF2-40B4-BE49-F238E27FC236}">
                  <a16:creationId xmlns:a16="http://schemas.microsoft.com/office/drawing/2014/main" id="{CE3C9F40-FF02-7D46-8F9C-52A503F559C6}"/>
                </a:ext>
              </a:extLst>
            </p:cNvPr>
            <p:cNvSpPr/>
            <p:nvPr/>
          </p:nvSpPr>
          <p:spPr>
            <a:xfrm rot="16200000" flipH="1">
              <a:off x="5330488" y="3064613"/>
              <a:ext cx="2386359" cy="1498141"/>
            </a:xfrm>
            <a:prstGeom prst="parallelogram">
              <a:avLst>
                <a:gd name="adj" fmla="val 4425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A466C4DA-B108-134D-ABBD-5FEACB4BEB68}"/>
                </a:ext>
              </a:extLst>
            </p:cNvPr>
            <p:cNvCxnSpPr>
              <a:cxnSpLocks/>
            </p:cNvCxnSpPr>
            <p:nvPr/>
          </p:nvCxnSpPr>
          <p:spPr>
            <a:xfrm>
              <a:off x="5780471" y="1960280"/>
              <a:ext cx="0" cy="1328076"/>
            </a:xfrm>
            <a:prstGeom prst="line">
              <a:avLst/>
            </a:prstGeom>
            <a:ln w="12700">
              <a:gradFill>
                <a:gsLst>
                  <a:gs pos="0">
                    <a:srgbClr val="D0A600">
                      <a:alpha val="74000"/>
                    </a:srgbClr>
                  </a:gs>
                  <a:gs pos="100000">
                    <a:srgbClr val="524702">
                      <a:alpha val="9500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7" name="Diamond 76">
              <a:extLst>
                <a:ext uri="{FF2B5EF4-FFF2-40B4-BE49-F238E27FC236}">
                  <a16:creationId xmlns:a16="http://schemas.microsoft.com/office/drawing/2014/main" id="{78A21B32-35FF-9146-9085-82BC78FC91DA}"/>
                </a:ext>
              </a:extLst>
            </p:cNvPr>
            <p:cNvSpPr/>
            <p:nvPr/>
          </p:nvSpPr>
          <p:spPr>
            <a:xfrm>
              <a:off x="4318857" y="1957776"/>
              <a:ext cx="2945924" cy="1330037"/>
            </a:xfrm>
            <a:prstGeom prst="diamond">
              <a:avLst/>
            </a:prstGeom>
            <a:gradFill>
              <a:gsLst>
                <a:gs pos="50000">
                  <a:srgbClr val="E0C201">
                    <a:alpha val="0"/>
                  </a:srgbClr>
                </a:gs>
                <a:gs pos="100000">
                  <a:srgbClr val="8066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a:extLst>
                <a:ext uri="{FF2B5EF4-FFF2-40B4-BE49-F238E27FC236}">
                  <a16:creationId xmlns:a16="http://schemas.microsoft.com/office/drawing/2014/main" id="{90DE0652-19EB-2848-839E-FB0F49C85A31}"/>
                </a:ext>
              </a:extLst>
            </p:cNvPr>
            <p:cNvSpPr/>
            <p:nvPr/>
          </p:nvSpPr>
          <p:spPr>
            <a:xfrm>
              <a:off x="4276095" y="1953408"/>
              <a:ext cx="2993738" cy="676206"/>
            </a:xfrm>
            <a:custGeom>
              <a:avLst/>
              <a:gdLst>
                <a:gd name="connsiteX0" fmla="*/ 1120135 w 2240270"/>
                <a:gd name="connsiteY0" fmla="*/ 0 h 514231"/>
                <a:gd name="connsiteX1" fmla="*/ 2240270 w 2240270"/>
                <a:gd name="connsiteY1" fmla="*/ 505723 h 514231"/>
                <a:gd name="connsiteX2" fmla="*/ 2221427 w 2240270"/>
                <a:gd name="connsiteY2" fmla="*/ 514231 h 514231"/>
                <a:gd name="connsiteX3" fmla="*/ 1120135 w 2240270"/>
                <a:gd name="connsiteY3" fmla="*/ 17015 h 514231"/>
                <a:gd name="connsiteX4" fmla="*/ 18844 w 2240270"/>
                <a:gd name="connsiteY4" fmla="*/ 514231 h 514231"/>
                <a:gd name="connsiteX5" fmla="*/ 0 w 2240270"/>
                <a:gd name="connsiteY5" fmla="*/ 505723 h 51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0270" h="514231">
                  <a:moveTo>
                    <a:pt x="1120135" y="0"/>
                  </a:moveTo>
                  <a:lnTo>
                    <a:pt x="2240270" y="505723"/>
                  </a:lnTo>
                  <a:lnTo>
                    <a:pt x="2221427" y="514231"/>
                  </a:lnTo>
                  <a:lnTo>
                    <a:pt x="1120135" y="17015"/>
                  </a:lnTo>
                  <a:lnTo>
                    <a:pt x="18844" y="514231"/>
                  </a:lnTo>
                  <a:lnTo>
                    <a:pt x="0" y="505723"/>
                  </a:lnTo>
                  <a:close/>
                </a:path>
              </a:pathLst>
            </a:custGeom>
            <a:solidFill>
              <a:srgbClr val="D0A6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Parallelogram 90">
              <a:extLst>
                <a:ext uri="{FF2B5EF4-FFF2-40B4-BE49-F238E27FC236}">
                  <a16:creationId xmlns:a16="http://schemas.microsoft.com/office/drawing/2014/main" id="{81D389B2-AFC8-484B-8337-1C6BF846E8A8}"/>
                </a:ext>
              </a:extLst>
            </p:cNvPr>
            <p:cNvSpPr/>
            <p:nvPr/>
          </p:nvSpPr>
          <p:spPr>
            <a:xfrm rot="5400000">
              <a:off x="4616447" y="2279921"/>
              <a:ext cx="826537" cy="1498137"/>
            </a:xfrm>
            <a:prstGeom prst="parallelogram">
              <a:avLst>
                <a:gd name="adj" fmla="val 8146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Parallelogram 91">
              <a:extLst>
                <a:ext uri="{FF2B5EF4-FFF2-40B4-BE49-F238E27FC236}">
                  <a16:creationId xmlns:a16="http://schemas.microsoft.com/office/drawing/2014/main" id="{FE7DC5CC-10B5-7A43-A3BB-764F9F37BB16}"/>
                </a:ext>
              </a:extLst>
            </p:cNvPr>
            <p:cNvSpPr/>
            <p:nvPr/>
          </p:nvSpPr>
          <p:spPr>
            <a:xfrm rot="16200000" flipH="1">
              <a:off x="6113380" y="2284346"/>
              <a:ext cx="826537" cy="1498137"/>
            </a:xfrm>
            <a:prstGeom prst="parallelogram">
              <a:avLst>
                <a:gd name="adj" fmla="val 8146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Diamond 100">
              <a:extLst>
                <a:ext uri="{FF2B5EF4-FFF2-40B4-BE49-F238E27FC236}">
                  <a16:creationId xmlns:a16="http://schemas.microsoft.com/office/drawing/2014/main" id="{0ACEF289-A93D-FE4F-AA65-5D73472EE863}"/>
                </a:ext>
              </a:extLst>
            </p:cNvPr>
            <p:cNvSpPr/>
            <p:nvPr/>
          </p:nvSpPr>
          <p:spPr>
            <a:xfrm>
              <a:off x="4305985" y="1964367"/>
              <a:ext cx="2945924" cy="1330037"/>
            </a:xfrm>
            <a:prstGeom prst="diamond">
              <a:avLst/>
            </a:prstGeom>
            <a:gradFill>
              <a:gsLst>
                <a:gs pos="45000">
                  <a:srgbClr val="E0C201">
                    <a:alpha val="0"/>
                  </a:srgbClr>
                </a:gs>
                <a:gs pos="98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TextBox 88">
            <a:extLst>
              <a:ext uri="{FF2B5EF4-FFF2-40B4-BE49-F238E27FC236}">
                <a16:creationId xmlns:a16="http://schemas.microsoft.com/office/drawing/2014/main" id="{A1DE9F19-95FC-FB41-AC9D-ABFFA9D10458}"/>
              </a:ext>
            </a:extLst>
          </p:cNvPr>
          <p:cNvSpPr txBox="1"/>
          <p:nvPr/>
        </p:nvSpPr>
        <p:spPr>
          <a:xfrm>
            <a:off x="4517508" y="1523459"/>
            <a:ext cx="2502903" cy="338554"/>
          </a:xfrm>
          <a:prstGeom prst="rect">
            <a:avLst/>
          </a:prstGeom>
          <a:noFill/>
          <a:effectLst/>
        </p:spPr>
        <p:txBody>
          <a:bodyPr wrap="square" rtlCol="0">
            <a:spAutoFit/>
          </a:bodyPr>
          <a:lstStyle/>
          <a:p>
            <a:r>
              <a:rPr lang="en-US" sz="1600" b="1">
                <a:solidFill>
                  <a:srgbClr val="D5BA09"/>
                </a:solidFill>
              </a:rPr>
              <a:t>Communication</a:t>
            </a:r>
          </a:p>
        </p:txBody>
      </p:sp>
      <p:sp>
        <p:nvSpPr>
          <p:cNvPr id="90" name="Arc 89">
            <a:extLst>
              <a:ext uri="{FF2B5EF4-FFF2-40B4-BE49-F238E27FC236}">
                <a16:creationId xmlns:a16="http://schemas.microsoft.com/office/drawing/2014/main" id="{9D5415A0-2354-554C-9E7B-3ED5D2B1674C}"/>
              </a:ext>
            </a:extLst>
          </p:cNvPr>
          <p:cNvSpPr/>
          <p:nvPr/>
        </p:nvSpPr>
        <p:spPr>
          <a:xfrm rot="18612433" flipH="1">
            <a:off x="5173863" y="1683354"/>
            <a:ext cx="453707" cy="899360"/>
          </a:xfrm>
          <a:prstGeom prst="arc">
            <a:avLst>
              <a:gd name="adj1" fmla="val 16424098"/>
              <a:gd name="adj2" fmla="val 3079022"/>
            </a:avLst>
          </a:prstGeom>
          <a:ln w="19050">
            <a:solidFill>
              <a:srgbClr val="8066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2" name="Group 31">
            <a:extLst>
              <a:ext uri="{FF2B5EF4-FFF2-40B4-BE49-F238E27FC236}">
                <a16:creationId xmlns:a16="http://schemas.microsoft.com/office/drawing/2014/main" id="{34B0F605-B496-224F-AEF0-4BCB5B1B3CCE}"/>
              </a:ext>
            </a:extLst>
          </p:cNvPr>
          <p:cNvGrpSpPr/>
          <p:nvPr/>
        </p:nvGrpSpPr>
        <p:grpSpPr>
          <a:xfrm>
            <a:off x="7101934" y="4032238"/>
            <a:ext cx="1475970" cy="815686"/>
            <a:chOff x="7093669" y="3247400"/>
            <a:chExt cx="1475970" cy="815686"/>
          </a:xfrm>
        </p:grpSpPr>
        <p:sp>
          <p:nvSpPr>
            <p:cNvPr id="121" name="TextBox 120">
              <a:extLst>
                <a:ext uri="{FF2B5EF4-FFF2-40B4-BE49-F238E27FC236}">
                  <a16:creationId xmlns:a16="http://schemas.microsoft.com/office/drawing/2014/main" id="{0376DCBC-2A66-7644-B643-ABC02999D004}"/>
                </a:ext>
              </a:extLst>
            </p:cNvPr>
            <p:cNvSpPr txBox="1"/>
            <p:nvPr/>
          </p:nvSpPr>
          <p:spPr>
            <a:xfrm>
              <a:off x="7093669" y="3724532"/>
              <a:ext cx="1475970" cy="338554"/>
            </a:xfrm>
            <a:prstGeom prst="rect">
              <a:avLst/>
            </a:prstGeom>
            <a:noFill/>
            <a:effectLst/>
          </p:spPr>
          <p:txBody>
            <a:bodyPr wrap="square" rtlCol="0">
              <a:spAutoFit/>
            </a:bodyPr>
            <a:lstStyle/>
            <a:p>
              <a:pPr algn="ctr"/>
              <a:r>
                <a:rPr lang="en-US" sz="1600" b="1">
                  <a:solidFill>
                    <a:schemeClr val="accent6"/>
                  </a:solidFill>
                </a:rPr>
                <a:t>Evolution</a:t>
              </a:r>
            </a:p>
          </p:txBody>
        </p:sp>
        <p:pic>
          <p:nvPicPr>
            <p:cNvPr id="165" name="Picture 164">
              <a:extLst>
                <a:ext uri="{FF2B5EF4-FFF2-40B4-BE49-F238E27FC236}">
                  <a16:creationId xmlns:a16="http://schemas.microsoft.com/office/drawing/2014/main" id="{C92EBD86-F293-4143-9B80-827048BD12CC}"/>
                </a:ext>
              </a:extLst>
            </p:cNvPr>
            <p:cNvPicPr>
              <a:picLocks noChangeAspect="1"/>
            </p:cNvPicPr>
            <p:nvPr/>
          </p:nvPicPr>
          <p:blipFill>
            <a:blip r:embed="rId2">
              <a:duotone>
                <a:schemeClr val="accent6">
                  <a:shade val="45000"/>
                  <a:satMod val="135000"/>
                </a:schemeClr>
                <a:prstClr val="white"/>
              </a:duotone>
              <a:lum bright="2000" contrast="20000"/>
            </a:blip>
            <a:stretch>
              <a:fillRect/>
            </a:stretch>
          </p:blipFill>
          <p:spPr>
            <a:xfrm>
              <a:off x="7518707" y="3247400"/>
              <a:ext cx="526158" cy="473542"/>
            </a:xfrm>
            <a:prstGeom prst="rect">
              <a:avLst/>
            </a:prstGeom>
            <a:noFill/>
          </p:spPr>
        </p:pic>
      </p:grpSp>
      <p:sp>
        <p:nvSpPr>
          <p:cNvPr id="139" name="Content Placeholder 39">
            <a:extLst>
              <a:ext uri="{FF2B5EF4-FFF2-40B4-BE49-F238E27FC236}">
                <a16:creationId xmlns:a16="http://schemas.microsoft.com/office/drawing/2014/main" id="{6CC2C70E-66FD-0B47-9F3B-E8267EEE32ED}"/>
              </a:ext>
            </a:extLst>
          </p:cNvPr>
          <p:cNvSpPr txBox="1">
            <a:spLocks/>
          </p:cNvSpPr>
          <p:nvPr/>
        </p:nvSpPr>
        <p:spPr>
          <a:xfrm>
            <a:off x="8970781" y="1300231"/>
            <a:ext cx="2774201" cy="4959741"/>
          </a:xfrm>
          <a:prstGeom prst="rect">
            <a:avLst/>
          </a:prstGeom>
        </p:spPr>
        <p:txBody>
          <a:bodyPr>
            <a:normAutofit/>
          </a:bodyPr>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spcBef>
                <a:spcPts val="1600"/>
              </a:spcBef>
              <a:buNone/>
            </a:pPr>
            <a:r>
              <a:rPr lang="en-US" sz="1700">
                <a:solidFill>
                  <a:schemeClr val="bg1"/>
                </a:solidFill>
              </a:rPr>
              <a:t>The SIG </a:t>
            </a:r>
            <a:r>
              <a:rPr lang="en-US" sz="1700" b="1">
                <a:solidFill>
                  <a:schemeClr val="bg1"/>
                </a:solidFill>
              </a:rPr>
              <a:t>Architecture Quality </a:t>
            </a:r>
            <a:r>
              <a:rPr lang="en-US" sz="1700">
                <a:solidFill>
                  <a:schemeClr val="bg1"/>
                </a:solidFill>
              </a:rPr>
              <a:t>model</a:t>
            </a:r>
            <a:r>
              <a:rPr lang="en-US" sz="1700" b="1">
                <a:solidFill>
                  <a:schemeClr val="bg1"/>
                </a:solidFill>
              </a:rPr>
              <a:t> </a:t>
            </a:r>
            <a:r>
              <a:rPr lang="en-US" sz="1700">
                <a:solidFill>
                  <a:schemeClr val="bg1"/>
                </a:solidFill>
              </a:rPr>
              <a:t>provides insight into the ability for an application to evolve as business needs change. </a:t>
            </a:r>
          </a:p>
          <a:p>
            <a:pPr indent="0">
              <a:spcBef>
                <a:spcPts val="1600"/>
              </a:spcBef>
              <a:buNone/>
            </a:pPr>
            <a:r>
              <a:rPr lang="en-US" sz="1700">
                <a:solidFill>
                  <a:schemeClr val="bg1"/>
                </a:solidFill>
              </a:rPr>
              <a:t>Each of the 6 sub-characteristics represent properties of software architecture that </a:t>
            </a:r>
            <a:r>
              <a:rPr lang="en-US" sz="1700" b="1">
                <a:solidFill>
                  <a:schemeClr val="bg1"/>
                </a:solidFill>
              </a:rPr>
              <a:t>effect the velocity in which foundational changes can be made</a:t>
            </a:r>
            <a:r>
              <a:rPr lang="en-US" sz="1700">
                <a:solidFill>
                  <a:schemeClr val="bg1"/>
                </a:solidFill>
              </a:rPr>
              <a:t> to a software system.</a:t>
            </a:r>
          </a:p>
          <a:p>
            <a:pPr indent="0">
              <a:spcBef>
                <a:spcPts val="1600"/>
              </a:spcBef>
              <a:buNone/>
            </a:pPr>
            <a:endParaRPr lang="en-US">
              <a:solidFill>
                <a:schemeClr val="bg1"/>
              </a:solidFill>
              <a:latin typeface="Calibri Regular"/>
              <a:cs typeface="TheSans B6 SemiBold"/>
            </a:endParaRPr>
          </a:p>
        </p:txBody>
      </p:sp>
      <p:pic>
        <p:nvPicPr>
          <p:cNvPr id="114" name="Picture 113">
            <a:extLst>
              <a:ext uri="{FF2B5EF4-FFF2-40B4-BE49-F238E27FC236}">
                <a16:creationId xmlns:a16="http://schemas.microsoft.com/office/drawing/2014/main" id="{D13C79A9-130C-1348-96D1-9E3FD22BDD8E}"/>
              </a:ext>
            </a:extLst>
          </p:cNvPr>
          <p:cNvPicPr>
            <a:picLocks noChangeAspect="1"/>
          </p:cNvPicPr>
          <p:nvPr/>
        </p:nvPicPr>
        <p:blipFill>
          <a:blip r:embed="rId3">
            <a:lum bright="100000"/>
          </a:blip>
          <a:stretch>
            <a:fillRect/>
          </a:stretch>
        </p:blipFill>
        <p:spPr>
          <a:xfrm>
            <a:off x="5256766" y="2257098"/>
            <a:ext cx="1055115" cy="896848"/>
          </a:xfrm>
          <a:prstGeom prst="rect">
            <a:avLst/>
          </a:prstGeom>
        </p:spPr>
      </p:pic>
      <p:sp>
        <p:nvSpPr>
          <p:cNvPr id="170" name="Diamond 169">
            <a:extLst>
              <a:ext uri="{FF2B5EF4-FFF2-40B4-BE49-F238E27FC236}">
                <a16:creationId xmlns:a16="http://schemas.microsoft.com/office/drawing/2014/main" id="{CFE30071-E547-EB46-94B9-4D276FDAC70C}"/>
              </a:ext>
            </a:extLst>
          </p:cNvPr>
          <p:cNvSpPr/>
          <p:nvPr/>
        </p:nvSpPr>
        <p:spPr>
          <a:xfrm>
            <a:off x="4307536" y="1963676"/>
            <a:ext cx="2945924" cy="1330037"/>
          </a:xfrm>
          <a:prstGeom prst="diamond">
            <a:avLst/>
          </a:prstGeom>
          <a:gradFill>
            <a:gsLst>
              <a:gs pos="45000">
                <a:srgbClr val="E0C201">
                  <a:alpha val="0"/>
                </a:srgbClr>
              </a:gs>
              <a:gs pos="98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EBFB759B-6760-4A48-BFD6-2FC92F7D7489}"/>
              </a:ext>
            </a:extLst>
          </p:cNvPr>
          <p:cNvGrpSpPr/>
          <p:nvPr/>
        </p:nvGrpSpPr>
        <p:grpSpPr>
          <a:xfrm>
            <a:off x="5479724" y="4573076"/>
            <a:ext cx="521577" cy="490841"/>
            <a:chOff x="5479724" y="4573076"/>
            <a:chExt cx="521577" cy="490841"/>
          </a:xfrm>
        </p:grpSpPr>
        <p:sp>
          <p:nvSpPr>
            <p:cNvPr id="108" name="Freeform 107">
              <a:extLst>
                <a:ext uri="{FF2B5EF4-FFF2-40B4-BE49-F238E27FC236}">
                  <a16:creationId xmlns:a16="http://schemas.microsoft.com/office/drawing/2014/main" id="{F2D58075-0863-AC40-8DB9-A2318510C67E}"/>
                </a:ext>
              </a:extLst>
            </p:cNvPr>
            <p:cNvSpPr/>
            <p:nvPr/>
          </p:nvSpPr>
          <p:spPr>
            <a:xfrm rot="2700000">
              <a:off x="5548505" y="4575545"/>
              <a:ext cx="353792" cy="491354"/>
            </a:xfrm>
            <a:custGeom>
              <a:avLst/>
              <a:gdLst>
                <a:gd name="connsiteX0" fmla="*/ 0 w 353792"/>
                <a:gd name="connsiteY0" fmla="*/ 0 h 491354"/>
                <a:gd name="connsiteX1" fmla="*/ 353792 w 353792"/>
                <a:gd name="connsiteY1" fmla="*/ 353792 h 491354"/>
                <a:gd name="connsiteX2" fmla="*/ 353727 w 353792"/>
                <a:gd name="connsiteY2" fmla="*/ 353960 h 491354"/>
                <a:gd name="connsiteX3" fmla="*/ 0 w 353792"/>
                <a:gd name="connsiteY3" fmla="*/ 491354 h 491354"/>
              </a:gdLst>
              <a:ahLst/>
              <a:cxnLst>
                <a:cxn ang="0">
                  <a:pos x="connsiteX0" y="connsiteY0"/>
                </a:cxn>
                <a:cxn ang="0">
                  <a:pos x="connsiteX1" y="connsiteY1"/>
                </a:cxn>
                <a:cxn ang="0">
                  <a:pos x="connsiteX2" y="connsiteY2"/>
                </a:cxn>
                <a:cxn ang="0">
                  <a:pos x="connsiteX3" y="connsiteY3"/>
                </a:cxn>
              </a:cxnLst>
              <a:rect l="l" t="t" r="r" b="b"/>
              <a:pathLst>
                <a:path w="353792" h="491354">
                  <a:moveTo>
                    <a:pt x="0" y="0"/>
                  </a:moveTo>
                  <a:lnTo>
                    <a:pt x="353792" y="353792"/>
                  </a:lnTo>
                  <a:lnTo>
                    <a:pt x="353727" y="353960"/>
                  </a:lnTo>
                  <a:lnTo>
                    <a:pt x="0" y="491354"/>
                  </a:lnTo>
                  <a:close/>
                </a:path>
              </a:pathLst>
            </a:custGeom>
            <a:gradFill>
              <a:gsLst>
                <a:gs pos="27000">
                  <a:schemeClr val="accent3"/>
                </a:gs>
                <a:gs pos="84000">
                  <a:schemeClr val="accent3">
                    <a:lumMod val="75000"/>
                  </a:schemeClr>
                </a:gs>
              </a:gsLst>
              <a:lin ang="2700000" scaled="0"/>
            </a:gradFill>
            <a:ln>
              <a:noFill/>
            </a:ln>
            <a:effectLst>
              <a:outerShdw dist="127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endParaRPr lang="en-US" sz="1600" err="1">
                <a:solidFill>
                  <a:schemeClr val="bg1"/>
                </a:solidFill>
              </a:endParaRPr>
            </a:p>
          </p:txBody>
        </p:sp>
        <p:sp>
          <p:nvSpPr>
            <p:cNvPr id="109" name="Freeform 108">
              <a:extLst>
                <a:ext uri="{FF2B5EF4-FFF2-40B4-BE49-F238E27FC236}">
                  <a16:creationId xmlns:a16="http://schemas.microsoft.com/office/drawing/2014/main" id="{BB45D217-9AF1-624E-96A4-5C1D6EF21963}"/>
                </a:ext>
              </a:extLst>
            </p:cNvPr>
            <p:cNvSpPr/>
            <p:nvPr/>
          </p:nvSpPr>
          <p:spPr>
            <a:xfrm rot="2700000">
              <a:off x="5577518" y="4640135"/>
              <a:ext cx="490841" cy="356724"/>
            </a:xfrm>
            <a:custGeom>
              <a:avLst/>
              <a:gdLst>
                <a:gd name="connsiteX0" fmla="*/ 0 w 490841"/>
                <a:gd name="connsiteY0" fmla="*/ 0 h 356724"/>
                <a:gd name="connsiteX1" fmla="*/ 490841 w 490841"/>
                <a:gd name="connsiteY1" fmla="*/ 0 h 356724"/>
                <a:gd name="connsiteX2" fmla="*/ 353839 w 490841"/>
                <a:gd name="connsiteY2" fmla="*/ 356724 h 356724"/>
                <a:gd name="connsiteX3" fmla="*/ 0 w 490841"/>
                <a:gd name="connsiteY3" fmla="*/ 2884 h 356724"/>
              </a:gdLst>
              <a:ahLst/>
              <a:cxnLst>
                <a:cxn ang="0">
                  <a:pos x="connsiteX0" y="connsiteY0"/>
                </a:cxn>
                <a:cxn ang="0">
                  <a:pos x="connsiteX1" y="connsiteY1"/>
                </a:cxn>
                <a:cxn ang="0">
                  <a:pos x="connsiteX2" y="connsiteY2"/>
                </a:cxn>
                <a:cxn ang="0">
                  <a:pos x="connsiteX3" y="connsiteY3"/>
                </a:cxn>
              </a:cxnLst>
              <a:rect l="l" t="t" r="r" b="b"/>
              <a:pathLst>
                <a:path w="490841" h="356724">
                  <a:moveTo>
                    <a:pt x="0" y="0"/>
                  </a:moveTo>
                  <a:lnTo>
                    <a:pt x="490841" y="0"/>
                  </a:lnTo>
                  <a:lnTo>
                    <a:pt x="353839" y="356724"/>
                  </a:lnTo>
                  <a:lnTo>
                    <a:pt x="0" y="2884"/>
                  </a:lnTo>
                  <a:close/>
                </a:path>
              </a:pathLst>
            </a:custGeom>
            <a:solidFill>
              <a:schemeClr val="accent3">
                <a:lumMod val="50000"/>
              </a:schemeClr>
            </a:solidFill>
            <a:ln>
              <a:noFill/>
            </a:ln>
            <a:effectLst>
              <a:outerShdw dist="127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grpSp>
      <p:sp>
        <p:nvSpPr>
          <p:cNvPr id="112" name="Freeform 111">
            <a:extLst>
              <a:ext uri="{FF2B5EF4-FFF2-40B4-BE49-F238E27FC236}">
                <a16:creationId xmlns:a16="http://schemas.microsoft.com/office/drawing/2014/main" id="{871E0D4F-32F6-A245-96AD-34423AA38DE7}"/>
              </a:ext>
            </a:extLst>
          </p:cNvPr>
          <p:cNvSpPr/>
          <p:nvPr/>
        </p:nvSpPr>
        <p:spPr>
          <a:xfrm rot="3668732">
            <a:off x="3976819" y="4136970"/>
            <a:ext cx="726544" cy="232436"/>
          </a:xfrm>
          <a:custGeom>
            <a:avLst/>
            <a:gdLst>
              <a:gd name="connsiteX0" fmla="*/ 0 w 726544"/>
              <a:gd name="connsiteY0" fmla="*/ 0 h 232436"/>
              <a:gd name="connsiteX1" fmla="*/ 726544 w 726544"/>
              <a:gd name="connsiteY1" fmla="*/ 0 h 232436"/>
              <a:gd name="connsiteX2" fmla="*/ 421849 w 726544"/>
              <a:gd name="connsiteY2" fmla="*/ 232436 h 232436"/>
            </a:gdLst>
            <a:ahLst/>
            <a:cxnLst>
              <a:cxn ang="0">
                <a:pos x="connsiteX0" y="connsiteY0"/>
              </a:cxn>
              <a:cxn ang="0">
                <a:pos x="connsiteX1" y="connsiteY1"/>
              </a:cxn>
              <a:cxn ang="0">
                <a:pos x="connsiteX2" y="connsiteY2"/>
              </a:cxn>
            </a:cxnLst>
            <a:rect l="l" t="t" r="r" b="b"/>
            <a:pathLst>
              <a:path w="726544" h="232436">
                <a:moveTo>
                  <a:pt x="0" y="0"/>
                </a:moveTo>
                <a:lnTo>
                  <a:pt x="726544" y="0"/>
                </a:lnTo>
                <a:lnTo>
                  <a:pt x="421849" y="232436"/>
                </a:lnTo>
                <a:close/>
              </a:path>
            </a:pathLst>
          </a:custGeom>
          <a:gradFill>
            <a:gsLst>
              <a:gs pos="27000">
                <a:schemeClr val="accent3"/>
              </a:gs>
              <a:gs pos="84000">
                <a:schemeClr val="accent3">
                  <a:lumMod val="75000"/>
                </a:schemeClr>
              </a:gs>
            </a:gsLst>
            <a:lin ang="2700000" scaled="0"/>
          </a:gradFill>
          <a:ln>
            <a:noFill/>
          </a:ln>
          <a:effectLst>
            <a:outerShdw dist="25400" dir="20400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113" name="Freeform 112">
            <a:extLst>
              <a:ext uri="{FF2B5EF4-FFF2-40B4-BE49-F238E27FC236}">
                <a16:creationId xmlns:a16="http://schemas.microsoft.com/office/drawing/2014/main" id="{87116770-717F-D74D-93BD-4F0461DB1928}"/>
              </a:ext>
            </a:extLst>
          </p:cNvPr>
          <p:cNvSpPr/>
          <p:nvPr/>
        </p:nvSpPr>
        <p:spPr>
          <a:xfrm rot="17931268" flipH="1">
            <a:off x="6846321" y="4129593"/>
            <a:ext cx="726544" cy="232436"/>
          </a:xfrm>
          <a:custGeom>
            <a:avLst/>
            <a:gdLst>
              <a:gd name="connsiteX0" fmla="*/ 0 w 726544"/>
              <a:gd name="connsiteY0" fmla="*/ 0 h 232436"/>
              <a:gd name="connsiteX1" fmla="*/ 726544 w 726544"/>
              <a:gd name="connsiteY1" fmla="*/ 0 h 232436"/>
              <a:gd name="connsiteX2" fmla="*/ 421849 w 726544"/>
              <a:gd name="connsiteY2" fmla="*/ 232436 h 232436"/>
            </a:gdLst>
            <a:ahLst/>
            <a:cxnLst>
              <a:cxn ang="0">
                <a:pos x="connsiteX0" y="connsiteY0"/>
              </a:cxn>
              <a:cxn ang="0">
                <a:pos x="connsiteX1" y="connsiteY1"/>
              </a:cxn>
              <a:cxn ang="0">
                <a:pos x="connsiteX2" y="connsiteY2"/>
              </a:cxn>
            </a:cxnLst>
            <a:rect l="l" t="t" r="r" b="b"/>
            <a:pathLst>
              <a:path w="726544" h="232436">
                <a:moveTo>
                  <a:pt x="0" y="0"/>
                </a:moveTo>
                <a:lnTo>
                  <a:pt x="726544" y="0"/>
                </a:lnTo>
                <a:lnTo>
                  <a:pt x="421849" y="232436"/>
                </a:lnTo>
                <a:close/>
              </a:path>
            </a:pathLst>
          </a:custGeom>
          <a:solidFill>
            <a:schemeClr val="accent3">
              <a:lumMod val="50000"/>
            </a:schemeClr>
          </a:solidFill>
          <a:ln>
            <a:noFill/>
          </a:ln>
          <a:effectLst>
            <a:outerShdw dist="254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grpSp>
        <p:nvGrpSpPr>
          <p:cNvPr id="88" name="Group 87">
            <a:extLst>
              <a:ext uri="{FF2B5EF4-FFF2-40B4-BE49-F238E27FC236}">
                <a16:creationId xmlns:a16="http://schemas.microsoft.com/office/drawing/2014/main" id="{0008A873-C6DE-D14B-8157-D6EC73EEF921}"/>
              </a:ext>
            </a:extLst>
          </p:cNvPr>
          <p:cNvGrpSpPr/>
          <p:nvPr/>
        </p:nvGrpSpPr>
        <p:grpSpPr>
          <a:xfrm>
            <a:off x="2765594" y="3531125"/>
            <a:ext cx="2690746" cy="1160498"/>
            <a:chOff x="3541180" y="3842675"/>
            <a:chExt cx="2046216" cy="882517"/>
          </a:xfrm>
        </p:grpSpPr>
        <p:sp>
          <p:nvSpPr>
            <p:cNvPr id="94" name="Oval 93">
              <a:extLst>
                <a:ext uri="{FF2B5EF4-FFF2-40B4-BE49-F238E27FC236}">
                  <a16:creationId xmlns:a16="http://schemas.microsoft.com/office/drawing/2014/main" id="{BCBA80FE-83F2-E64C-8288-8049AD696DD2}"/>
                </a:ext>
              </a:extLst>
            </p:cNvPr>
            <p:cNvSpPr/>
            <p:nvPr/>
          </p:nvSpPr>
          <p:spPr>
            <a:xfrm>
              <a:off x="4973624" y="3842675"/>
              <a:ext cx="613772" cy="538042"/>
            </a:xfrm>
            <a:prstGeom prst="ellipse">
              <a:avLst/>
            </a:prstGeom>
            <a:solidFill>
              <a:schemeClr val="accent4">
                <a:lumMod val="60000"/>
                <a:lumOff val="40000"/>
                <a:alpha val="10000"/>
              </a:schemeClr>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A3CDE392-1604-8A43-AF5B-643D1F843DFB}"/>
                </a:ext>
              </a:extLst>
            </p:cNvPr>
            <p:cNvGrpSpPr/>
            <p:nvPr/>
          </p:nvGrpSpPr>
          <p:grpSpPr>
            <a:xfrm>
              <a:off x="3541180" y="4080211"/>
              <a:ext cx="1787893" cy="644981"/>
              <a:chOff x="3780607" y="3968780"/>
              <a:chExt cx="1787893" cy="644981"/>
            </a:xfrm>
          </p:grpSpPr>
          <p:cxnSp>
            <p:nvCxnSpPr>
              <p:cNvPr id="96" name="Straight Arrow Connector 95">
                <a:extLst>
                  <a:ext uri="{FF2B5EF4-FFF2-40B4-BE49-F238E27FC236}">
                    <a16:creationId xmlns:a16="http://schemas.microsoft.com/office/drawing/2014/main" id="{E155B3A3-80E8-A045-80FB-DD1D79EE21CB}"/>
                  </a:ext>
                </a:extLst>
              </p:cNvPr>
              <p:cNvCxnSpPr>
                <a:cxnSpLocks/>
              </p:cNvCxnSpPr>
              <p:nvPr/>
            </p:nvCxnSpPr>
            <p:spPr>
              <a:xfrm flipH="1">
                <a:off x="3780607" y="3968780"/>
                <a:ext cx="1649807" cy="644981"/>
              </a:xfrm>
              <a:prstGeom prst="straightConnector1">
                <a:avLst/>
              </a:prstGeom>
              <a:ln w="66675">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F603D360-FAE8-9740-84E9-B4DDC89C83A6}"/>
                  </a:ext>
                </a:extLst>
              </p:cNvPr>
              <p:cNvCxnSpPr>
                <a:cxnSpLocks/>
              </p:cNvCxnSpPr>
              <p:nvPr/>
            </p:nvCxnSpPr>
            <p:spPr>
              <a:xfrm flipV="1">
                <a:off x="4186534" y="4028594"/>
                <a:ext cx="1381966" cy="540273"/>
              </a:xfrm>
              <a:prstGeom prst="straightConnector1">
                <a:avLst/>
              </a:prstGeom>
              <a:ln w="66675">
                <a:solidFill>
                  <a:schemeClr val="accent4">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pic>
        <p:nvPicPr>
          <p:cNvPr id="122" name="Picture 121">
            <a:extLst>
              <a:ext uri="{FF2B5EF4-FFF2-40B4-BE49-F238E27FC236}">
                <a16:creationId xmlns:a16="http://schemas.microsoft.com/office/drawing/2014/main" id="{82FF54A1-7220-C14B-8061-9FABB267A4FE}"/>
              </a:ext>
            </a:extLst>
          </p:cNvPr>
          <p:cNvPicPr>
            <a:picLocks noChangeAspect="1"/>
          </p:cNvPicPr>
          <p:nvPr/>
        </p:nvPicPr>
        <p:blipFill>
          <a:blip r:embed="rId4">
            <a:lum bright="100000"/>
          </a:blip>
          <a:stretch>
            <a:fillRect/>
          </a:stretch>
        </p:blipFill>
        <p:spPr>
          <a:xfrm>
            <a:off x="550216" y="1510148"/>
            <a:ext cx="355600" cy="302260"/>
          </a:xfrm>
          <a:prstGeom prst="rect">
            <a:avLst/>
          </a:prstGeom>
        </p:spPr>
      </p:pic>
      <p:grpSp>
        <p:nvGrpSpPr>
          <p:cNvPr id="17" name="Group 16">
            <a:extLst>
              <a:ext uri="{FF2B5EF4-FFF2-40B4-BE49-F238E27FC236}">
                <a16:creationId xmlns:a16="http://schemas.microsoft.com/office/drawing/2014/main" id="{97EC8D43-56E1-034E-A250-4397EDE83EBD}"/>
              </a:ext>
            </a:extLst>
          </p:cNvPr>
          <p:cNvGrpSpPr/>
          <p:nvPr/>
        </p:nvGrpSpPr>
        <p:grpSpPr>
          <a:xfrm>
            <a:off x="4350597" y="4577762"/>
            <a:ext cx="1232510" cy="692918"/>
            <a:chOff x="4185540" y="4919704"/>
            <a:chExt cx="1232510" cy="692918"/>
          </a:xfrm>
        </p:grpSpPr>
        <p:sp>
          <p:nvSpPr>
            <p:cNvPr id="67" name="TextBox 66">
              <a:extLst>
                <a:ext uri="{FF2B5EF4-FFF2-40B4-BE49-F238E27FC236}">
                  <a16:creationId xmlns:a16="http://schemas.microsoft.com/office/drawing/2014/main" id="{0FAB79BE-0712-7547-9B80-5FD9459A6C45}"/>
                </a:ext>
              </a:extLst>
            </p:cNvPr>
            <p:cNvSpPr txBox="1"/>
            <p:nvPr/>
          </p:nvSpPr>
          <p:spPr>
            <a:xfrm>
              <a:off x="4185540" y="5274068"/>
              <a:ext cx="1232510" cy="338554"/>
            </a:xfrm>
            <a:prstGeom prst="rect">
              <a:avLst/>
            </a:prstGeom>
            <a:noFill/>
          </p:spPr>
          <p:txBody>
            <a:bodyPr wrap="square" rtlCol="0">
              <a:spAutoFit/>
            </a:bodyPr>
            <a:lstStyle/>
            <a:p>
              <a:pPr algn="ctr"/>
              <a:r>
                <a:rPr lang="en-US" sz="1600" b="1">
                  <a:solidFill>
                    <a:schemeClr val="bg1"/>
                  </a:solidFill>
                </a:rPr>
                <a:t>Structure</a:t>
              </a:r>
            </a:p>
          </p:txBody>
        </p:sp>
        <p:pic>
          <p:nvPicPr>
            <p:cNvPr id="123" name="Picture 122">
              <a:extLst>
                <a:ext uri="{FF2B5EF4-FFF2-40B4-BE49-F238E27FC236}">
                  <a16:creationId xmlns:a16="http://schemas.microsoft.com/office/drawing/2014/main" id="{29F9A190-350F-5841-80B1-36796EC05D91}"/>
                </a:ext>
              </a:extLst>
            </p:cNvPr>
            <p:cNvPicPr>
              <a:picLocks noChangeAspect="1"/>
            </p:cNvPicPr>
            <p:nvPr/>
          </p:nvPicPr>
          <p:blipFill>
            <a:blip r:embed="rId5">
              <a:lum bright="100000"/>
            </a:blip>
            <a:stretch>
              <a:fillRect/>
            </a:stretch>
          </p:blipFill>
          <p:spPr>
            <a:xfrm>
              <a:off x="4563210" y="4919704"/>
              <a:ext cx="474345" cy="379476"/>
            </a:xfrm>
            <a:prstGeom prst="rect">
              <a:avLst/>
            </a:prstGeom>
          </p:spPr>
        </p:pic>
      </p:grpSp>
      <p:grpSp>
        <p:nvGrpSpPr>
          <p:cNvPr id="125" name="Group 124">
            <a:extLst>
              <a:ext uri="{FF2B5EF4-FFF2-40B4-BE49-F238E27FC236}">
                <a16:creationId xmlns:a16="http://schemas.microsoft.com/office/drawing/2014/main" id="{15863CA0-A0C6-5543-903A-A8C0BB6BF7BE}"/>
              </a:ext>
            </a:extLst>
          </p:cNvPr>
          <p:cNvGrpSpPr/>
          <p:nvPr/>
        </p:nvGrpSpPr>
        <p:grpSpPr>
          <a:xfrm>
            <a:off x="2445656" y="2694379"/>
            <a:ext cx="2502903" cy="986175"/>
            <a:chOff x="2337193" y="2863886"/>
            <a:chExt cx="2502903" cy="986175"/>
          </a:xfrm>
        </p:grpSpPr>
        <p:pic>
          <p:nvPicPr>
            <p:cNvPr id="126" name="Picture 125">
              <a:extLst>
                <a:ext uri="{FF2B5EF4-FFF2-40B4-BE49-F238E27FC236}">
                  <a16:creationId xmlns:a16="http://schemas.microsoft.com/office/drawing/2014/main" id="{1A767FED-B9F5-F44C-8A55-10DA1303CFA4}"/>
                </a:ext>
              </a:extLst>
            </p:cNvPr>
            <p:cNvPicPr>
              <a:picLocks noChangeAspect="1"/>
            </p:cNvPicPr>
            <p:nvPr/>
          </p:nvPicPr>
          <p:blipFill>
            <a:blip r:embed="rId6"/>
            <a:stretch>
              <a:fillRect/>
            </a:stretch>
          </p:blipFill>
          <p:spPr>
            <a:xfrm>
              <a:off x="3188281" y="2863886"/>
              <a:ext cx="798107" cy="678391"/>
            </a:xfrm>
            <a:prstGeom prst="rect">
              <a:avLst/>
            </a:prstGeom>
          </p:spPr>
        </p:pic>
        <p:sp>
          <p:nvSpPr>
            <p:cNvPr id="127" name="TextBox 126">
              <a:extLst>
                <a:ext uri="{FF2B5EF4-FFF2-40B4-BE49-F238E27FC236}">
                  <a16:creationId xmlns:a16="http://schemas.microsoft.com/office/drawing/2014/main" id="{34498D92-EC2E-B048-ADFD-3222C2A10BC3}"/>
                </a:ext>
              </a:extLst>
            </p:cNvPr>
            <p:cNvSpPr txBox="1"/>
            <p:nvPr/>
          </p:nvSpPr>
          <p:spPr>
            <a:xfrm>
              <a:off x="2337193" y="3511507"/>
              <a:ext cx="2502903" cy="338554"/>
            </a:xfrm>
            <a:prstGeom prst="rect">
              <a:avLst/>
            </a:prstGeom>
            <a:noFill/>
            <a:effectLst/>
          </p:spPr>
          <p:txBody>
            <a:bodyPr wrap="square" rtlCol="0">
              <a:spAutoFit/>
            </a:bodyPr>
            <a:lstStyle/>
            <a:p>
              <a:pPr algn="ctr"/>
              <a:r>
                <a:rPr lang="en-US" sz="1600" b="1">
                  <a:solidFill>
                    <a:schemeClr val="tx2"/>
                  </a:solidFill>
                </a:rPr>
                <a:t>Knowledge</a:t>
              </a:r>
            </a:p>
          </p:txBody>
        </p:sp>
      </p:grpSp>
      <p:grpSp>
        <p:nvGrpSpPr>
          <p:cNvPr id="19" name="Group 18">
            <a:extLst>
              <a:ext uri="{FF2B5EF4-FFF2-40B4-BE49-F238E27FC236}">
                <a16:creationId xmlns:a16="http://schemas.microsoft.com/office/drawing/2014/main" id="{BC8C2174-4C96-054C-B3CD-E6D0044C46E8}"/>
              </a:ext>
            </a:extLst>
          </p:cNvPr>
          <p:cNvGrpSpPr/>
          <p:nvPr/>
        </p:nvGrpSpPr>
        <p:grpSpPr>
          <a:xfrm>
            <a:off x="1193261" y="4498662"/>
            <a:ext cx="2502903" cy="836408"/>
            <a:chOff x="1193261" y="4498662"/>
            <a:chExt cx="2502903" cy="836408"/>
          </a:xfrm>
        </p:grpSpPr>
        <p:sp>
          <p:nvSpPr>
            <p:cNvPr id="87" name="TextBox 86">
              <a:extLst>
                <a:ext uri="{FF2B5EF4-FFF2-40B4-BE49-F238E27FC236}">
                  <a16:creationId xmlns:a16="http://schemas.microsoft.com/office/drawing/2014/main" id="{FDFEB57B-2E0E-6B47-9E0F-34F8A29766AD}"/>
                </a:ext>
              </a:extLst>
            </p:cNvPr>
            <p:cNvSpPr txBox="1"/>
            <p:nvPr/>
          </p:nvSpPr>
          <p:spPr>
            <a:xfrm>
              <a:off x="1193261" y="4996516"/>
              <a:ext cx="2502903" cy="338554"/>
            </a:xfrm>
            <a:prstGeom prst="rect">
              <a:avLst/>
            </a:prstGeom>
            <a:noFill/>
          </p:spPr>
          <p:txBody>
            <a:bodyPr wrap="square" rtlCol="0">
              <a:spAutoFit/>
            </a:bodyPr>
            <a:lstStyle/>
            <a:p>
              <a:pPr algn="ctr"/>
              <a:r>
                <a:rPr lang="en-US" sz="1600" b="1">
                  <a:solidFill>
                    <a:schemeClr val="accent4">
                      <a:lumMod val="75000"/>
                    </a:schemeClr>
                  </a:solidFill>
                </a:rPr>
                <a:t>Data </a:t>
              </a:r>
              <a:r>
                <a:rPr lang="en-US" altLang="zh-CN" sz="1600" b="1">
                  <a:solidFill>
                    <a:schemeClr val="accent4">
                      <a:lumMod val="75000"/>
                    </a:schemeClr>
                  </a:solidFill>
                </a:rPr>
                <a:t>access</a:t>
              </a:r>
              <a:endParaRPr lang="en-US" sz="1600" b="1">
                <a:solidFill>
                  <a:schemeClr val="accent4">
                    <a:lumMod val="75000"/>
                  </a:schemeClr>
                </a:solidFill>
              </a:endParaRPr>
            </a:p>
          </p:txBody>
        </p:sp>
        <p:pic>
          <p:nvPicPr>
            <p:cNvPr id="128" name="Picture 127">
              <a:extLst>
                <a:ext uri="{FF2B5EF4-FFF2-40B4-BE49-F238E27FC236}">
                  <a16:creationId xmlns:a16="http://schemas.microsoft.com/office/drawing/2014/main" id="{E39EA50A-936C-674C-87BD-0AD6D1CF7FC0}"/>
                </a:ext>
              </a:extLst>
            </p:cNvPr>
            <p:cNvPicPr>
              <a:picLocks noChangeAspect="1"/>
            </p:cNvPicPr>
            <p:nvPr/>
          </p:nvPicPr>
          <p:blipFill>
            <a:blip r:embed="rId7">
              <a:lum bright="-17000" contrast="-21000"/>
            </a:blip>
            <a:stretch>
              <a:fillRect/>
            </a:stretch>
          </p:blipFill>
          <p:spPr>
            <a:xfrm>
              <a:off x="2101350" y="4498662"/>
              <a:ext cx="632460" cy="537591"/>
            </a:xfrm>
            <a:prstGeom prst="rect">
              <a:avLst/>
            </a:prstGeom>
          </p:spPr>
        </p:pic>
      </p:grpSp>
      <p:grpSp>
        <p:nvGrpSpPr>
          <p:cNvPr id="22" name="Group 21">
            <a:extLst>
              <a:ext uri="{FF2B5EF4-FFF2-40B4-BE49-F238E27FC236}">
                <a16:creationId xmlns:a16="http://schemas.microsoft.com/office/drawing/2014/main" id="{02CA03B2-3BEE-734D-8343-6F44BDC9D3AD}"/>
              </a:ext>
            </a:extLst>
          </p:cNvPr>
          <p:cNvGrpSpPr/>
          <p:nvPr/>
        </p:nvGrpSpPr>
        <p:grpSpPr>
          <a:xfrm>
            <a:off x="6333115" y="3496486"/>
            <a:ext cx="827372" cy="982422"/>
            <a:chOff x="6349659" y="3496486"/>
            <a:chExt cx="827372" cy="982422"/>
          </a:xfrm>
        </p:grpSpPr>
        <p:pic>
          <p:nvPicPr>
            <p:cNvPr id="83" name="Picture 82">
              <a:extLst>
                <a:ext uri="{FF2B5EF4-FFF2-40B4-BE49-F238E27FC236}">
                  <a16:creationId xmlns:a16="http://schemas.microsoft.com/office/drawing/2014/main" id="{430C821C-9B42-BD40-B70A-E8DB0833F635}"/>
                </a:ext>
              </a:extLst>
            </p:cNvPr>
            <p:cNvPicPr>
              <a:picLocks noChangeAspect="1"/>
            </p:cNvPicPr>
            <p:nvPr/>
          </p:nvPicPr>
          <p:blipFill>
            <a:blip r:embed="rId8"/>
            <a:srcRect l="39927" t="15965"/>
            <a:stretch>
              <a:fillRect/>
            </a:stretch>
          </p:blipFill>
          <p:spPr>
            <a:xfrm>
              <a:off x="6349659" y="3496486"/>
              <a:ext cx="411933" cy="493711"/>
            </a:xfrm>
            <a:custGeom>
              <a:avLst/>
              <a:gdLst>
                <a:gd name="connsiteX0" fmla="*/ 648706 w 648706"/>
                <a:gd name="connsiteY0" fmla="*/ 0 h 777489"/>
                <a:gd name="connsiteX1" fmla="*/ 648706 w 648706"/>
                <a:gd name="connsiteY1" fmla="*/ 777489 h 777489"/>
                <a:gd name="connsiteX2" fmla="*/ 0 w 648706"/>
                <a:gd name="connsiteY2" fmla="*/ 777489 h 777489"/>
                <a:gd name="connsiteX3" fmla="*/ 0 w 648706"/>
                <a:gd name="connsiteY3" fmla="*/ 297463 h 777489"/>
              </a:gdLst>
              <a:ahLst/>
              <a:cxnLst>
                <a:cxn ang="0">
                  <a:pos x="connsiteX0" y="connsiteY0"/>
                </a:cxn>
                <a:cxn ang="0">
                  <a:pos x="connsiteX1" y="connsiteY1"/>
                </a:cxn>
                <a:cxn ang="0">
                  <a:pos x="connsiteX2" y="connsiteY2"/>
                </a:cxn>
                <a:cxn ang="0">
                  <a:pos x="connsiteX3" y="connsiteY3"/>
                </a:cxn>
              </a:cxnLst>
              <a:rect l="l" t="t" r="r" b="b"/>
              <a:pathLst>
                <a:path w="648706" h="777489">
                  <a:moveTo>
                    <a:pt x="648706" y="0"/>
                  </a:moveTo>
                  <a:lnTo>
                    <a:pt x="648706" y="777489"/>
                  </a:lnTo>
                  <a:lnTo>
                    <a:pt x="0" y="777489"/>
                  </a:lnTo>
                  <a:lnTo>
                    <a:pt x="0" y="297463"/>
                  </a:lnTo>
                  <a:close/>
                </a:path>
              </a:pathLst>
            </a:custGeom>
          </p:spPr>
        </p:pic>
        <p:pic>
          <p:nvPicPr>
            <p:cNvPr id="20" name="Picture 19">
              <a:extLst>
                <a:ext uri="{FF2B5EF4-FFF2-40B4-BE49-F238E27FC236}">
                  <a16:creationId xmlns:a16="http://schemas.microsoft.com/office/drawing/2014/main" id="{D9446EB8-32AB-3A42-8547-38B05FB83A48}"/>
                </a:ext>
              </a:extLst>
            </p:cNvPr>
            <p:cNvPicPr>
              <a:picLocks noChangeAspect="1"/>
            </p:cNvPicPr>
            <p:nvPr/>
          </p:nvPicPr>
          <p:blipFill>
            <a:blip r:embed="rId9"/>
            <a:stretch>
              <a:fillRect/>
            </a:stretch>
          </p:blipFill>
          <p:spPr>
            <a:xfrm>
              <a:off x="6498162" y="3897268"/>
              <a:ext cx="678869" cy="581640"/>
            </a:xfrm>
            <a:prstGeom prst="rect">
              <a:avLst/>
            </a:prstGeom>
          </p:spPr>
        </p:pic>
        <p:pic>
          <p:nvPicPr>
            <p:cNvPr id="68" name="Picture 67">
              <a:extLst>
                <a:ext uri="{FF2B5EF4-FFF2-40B4-BE49-F238E27FC236}">
                  <a16:creationId xmlns:a16="http://schemas.microsoft.com/office/drawing/2014/main" id="{9338B998-8169-E343-B4D7-FAAA4DBCD7C6}"/>
                </a:ext>
              </a:extLst>
            </p:cNvPr>
            <p:cNvPicPr>
              <a:picLocks noChangeAspect="1"/>
            </p:cNvPicPr>
            <p:nvPr/>
          </p:nvPicPr>
          <p:blipFill>
            <a:blip r:embed="rId8">
              <a:alphaModFix amt="90000"/>
            </a:blip>
            <a:srcRect l="39927" t="15965"/>
            <a:stretch>
              <a:fillRect/>
            </a:stretch>
          </p:blipFill>
          <p:spPr>
            <a:xfrm>
              <a:off x="6657235" y="3683248"/>
              <a:ext cx="411933" cy="493711"/>
            </a:xfrm>
            <a:custGeom>
              <a:avLst/>
              <a:gdLst>
                <a:gd name="connsiteX0" fmla="*/ 648706 w 648706"/>
                <a:gd name="connsiteY0" fmla="*/ 0 h 777489"/>
                <a:gd name="connsiteX1" fmla="*/ 648706 w 648706"/>
                <a:gd name="connsiteY1" fmla="*/ 777489 h 777489"/>
                <a:gd name="connsiteX2" fmla="*/ 0 w 648706"/>
                <a:gd name="connsiteY2" fmla="*/ 777489 h 777489"/>
                <a:gd name="connsiteX3" fmla="*/ 0 w 648706"/>
                <a:gd name="connsiteY3" fmla="*/ 297463 h 777489"/>
              </a:gdLst>
              <a:ahLst/>
              <a:cxnLst>
                <a:cxn ang="0">
                  <a:pos x="connsiteX0" y="connsiteY0"/>
                </a:cxn>
                <a:cxn ang="0">
                  <a:pos x="connsiteX1" y="connsiteY1"/>
                </a:cxn>
                <a:cxn ang="0">
                  <a:pos x="connsiteX2" y="connsiteY2"/>
                </a:cxn>
                <a:cxn ang="0">
                  <a:pos x="connsiteX3" y="connsiteY3"/>
                </a:cxn>
              </a:cxnLst>
              <a:rect l="l" t="t" r="r" b="b"/>
              <a:pathLst>
                <a:path w="648706" h="777489">
                  <a:moveTo>
                    <a:pt x="648706" y="0"/>
                  </a:moveTo>
                  <a:lnTo>
                    <a:pt x="648706" y="777489"/>
                  </a:lnTo>
                  <a:lnTo>
                    <a:pt x="0" y="777489"/>
                  </a:lnTo>
                  <a:lnTo>
                    <a:pt x="0" y="297463"/>
                  </a:lnTo>
                  <a:close/>
                </a:path>
              </a:pathLst>
            </a:custGeom>
          </p:spPr>
        </p:pic>
      </p:grpSp>
      <p:grpSp>
        <p:nvGrpSpPr>
          <p:cNvPr id="10" name="Group 9">
            <a:extLst>
              <a:ext uri="{FF2B5EF4-FFF2-40B4-BE49-F238E27FC236}">
                <a16:creationId xmlns:a16="http://schemas.microsoft.com/office/drawing/2014/main" id="{4BB1EFEC-348C-4C49-B0BD-49E71BE62E42}"/>
              </a:ext>
            </a:extLst>
          </p:cNvPr>
          <p:cNvGrpSpPr/>
          <p:nvPr/>
        </p:nvGrpSpPr>
        <p:grpSpPr>
          <a:xfrm>
            <a:off x="5578902" y="4046082"/>
            <a:ext cx="399347" cy="316817"/>
            <a:chOff x="5578902" y="4046082"/>
            <a:chExt cx="399347" cy="316817"/>
          </a:xfrm>
        </p:grpSpPr>
        <p:sp>
          <p:nvSpPr>
            <p:cNvPr id="131" name="Parallelogram 130">
              <a:extLst>
                <a:ext uri="{FF2B5EF4-FFF2-40B4-BE49-F238E27FC236}">
                  <a16:creationId xmlns:a16="http://schemas.microsoft.com/office/drawing/2014/main" id="{659A9B9E-A9EC-6B4B-BF06-75ED59B2785E}"/>
                </a:ext>
              </a:extLst>
            </p:cNvPr>
            <p:cNvSpPr/>
            <p:nvPr/>
          </p:nvSpPr>
          <p:spPr>
            <a:xfrm rot="5400000">
              <a:off x="5519942" y="4105042"/>
              <a:ext cx="316816" cy="198895"/>
            </a:xfrm>
            <a:prstGeom prst="parallelogram">
              <a:avLst>
                <a:gd name="adj" fmla="val 43913"/>
              </a:avLst>
            </a:prstGeom>
            <a:gradFill>
              <a:gsLst>
                <a:gs pos="27000">
                  <a:schemeClr val="accent3"/>
                </a:gs>
                <a:gs pos="84000">
                  <a:schemeClr val="accent3">
                    <a:lumMod val="75000"/>
                  </a:schemeClr>
                </a:gs>
              </a:gsLst>
              <a:lin ang="2700000" scaled="0"/>
            </a:gradFill>
            <a:ln>
              <a:noFill/>
            </a:ln>
            <a:effectLst>
              <a:outerShdw dist="127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endParaRPr lang="en-US" sz="1600">
                <a:solidFill>
                  <a:schemeClr val="bg1"/>
                </a:solidFill>
              </a:endParaRPr>
            </a:p>
          </p:txBody>
        </p:sp>
        <p:sp>
          <p:nvSpPr>
            <p:cNvPr id="132" name="Parallelogram 131">
              <a:extLst>
                <a:ext uri="{FF2B5EF4-FFF2-40B4-BE49-F238E27FC236}">
                  <a16:creationId xmlns:a16="http://schemas.microsoft.com/office/drawing/2014/main" id="{DE755B4F-1A32-8D45-8D4A-E6B9684476D4}"/>
                </a:ext>
              </a:extLst>
            </p:cNvPr>
            <p:cNvSpPr/>
            <p:nvPr/>
          </p:nvSpPr>
          <p:spPr>
            <a:xfrm rot="16200000" flipH="1">
              <a:off x="5720394" y="4105043"/>
              <a:ext cx="316816" cy="198895"/>
            </a:xfrm>
            <a:prstGeom prst="parallelogram">
              <a:avLst>
                <a:gd name="adj" fmla="val 43913"/>
              </a:avLst>
            </a:prstGeom>
            <a:solidFill>
              <a:schemeClr val="accent3">
                <a:lumMod val="50000"/>
              </a:schemeClr>
            </a:solidFill>
            <a:ln>
              <a:noFill/>
            </a:ln>
            <a:effectLst>
              <a:outerShdw dist="127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a:solidFill>
                  <a:schemeClr val="bg1"/>
                </a:solidFill>
              </a:endParaRPr>
            </a:p>
          </p:txBody>
        </p:sp>
        <p:grpSp>
          <p:nvGrpSpPr>
            <p:cNvPr id="143" name="Group 142">
              <a:extLst>
                <a:ext uri="{FF2B5EF4-FFF2-40B4-BE49-F238E27FC236}">
                  <a16:creationId xmlns:a16="http://schemas.microsoft.com/office/drawing/2014/main" id="{ADEE83D0-BFB8-9B41-ADFD-69E8901F92C5}"/>
                </a:ext>
              </a:extLst>
            </p:cNvPr>
            <p:cNvGrpSpPr/>
            <p:nvPr/>
          </p:nvGrpSpPr>
          <p:grpSpPr>
            <a:xfrm>
              <a:off x="5622797" y="4117826"/>
              <a:ext cx="16142" cy="136236"/>
              <a:chOff x="5622797" y="3664595"/>
              <a:chExt cx="16142" cy="136236"/>
            </a:xfrm>
          </p:grpSpPr>
          <p:sp>
            <p:nvSpPr>
              <p:cNvPr id="145" name="Oval 144">
                <a:extLst>
                  <a:ext uri="{FF2B5EF4-FFF2-40B4-BE49-F238E27FC236}">
                    <a16:creationId xmlns:a16="http://schemas.microsoft.com/office/drawing/2014/main" id="{7EA880B5-6397-2D4B-AF37-C00BB3E7EEC9}"/>
                  </a:ext>
                </a:extLst>
              </p:cNvPr>
              <p:cNvSpPr>
                <a:spLocks/>
              </p:cNvSpPr>
              <p:nvPr/>
            </p:nvSpPr>
            <p:spPr>
              <a:xfrm>
                <a:off x="5622797" y="366459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sp>
            <p:nvSpPr>
              <p:cNvPr id="146" name="Oval 145">
                <a:extLst>
                  <a:ext uri="{FF2B5EF4-FFF2-40B4-BE49-F238E27FC236}">
                    <a16:creationId xmlns:a16="http://schemas.microsoft.com/office/drawing/2014/main" id="{A165D56F-BB96-414F-8DF6-3A904E8A087F}"/>
                  </a:ext>
                </a:extLst>
              </p:cNvPr>
              <p:cNvSpPr>
                <a:spLocks/>
              </p:cNvSpPr>
              <p:nvPr/>
            </p:nvSpPr>
            <p:spPr>
              <a:xfrm>
                <a:off x="5622797" y="377960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grpSp>
        <p:grpSp>
          <p:nvGrpSpPr>
            <p:cNvPr id="147" name="Group 146">
              <a:extLst>
                <a:ext uri="{FF2B5EF4-FFF2-40B4-BE49-F238E27FC236}">
                  <a16:creationId xmlns:a16="http://schemas.microsoft.com/office/drawing/2014/main" id="{85A70D07-BE92-8646-866A-896CE0410686}"/>
                </a:ext>
              </a:extLst>
            </p:cNvPr>
            <p:cNvGrpSpPr/>
            <p:nvPr/>
          </p:nvGrpSpPr>
          <p:grpSpPr>
            <a:xfrm>
              <a:off x="5923718" y="4117826"/>
              <a:ext cx="16142" cy="136236"/>
              <a:chOff x="5622797" y="3664595"/>
              <a:chExt cx="16142" cy="136236"/>
            </a:xfrm>
          </p:grpSpPr>
          <p:sp>
            <p:nvSpPr>
              <p:cNvPr id="148" name="Oval 147">
                <a:extLst>
                  <a:ext uri="{FF2B5EF4-FFF2-40B4-BE49-F238E27FC236}">
                    <a16:creationId xmlns:a16="http://schemas.microsoft.com/office/drawing/2014/main" id="{3ADF55DD-7C27-F140-850C-7F56DB3A1027}"/>
                  </a:ext>
                </a:extLst>
              </p:cNvPr>
              <p:cNvSpPr>
                <a:spLocks/>
              </p:cNvSpPr>
              <p:nvPr/>
            </p:nvSpPr>
            <p:spPr>
              <a:xfrm>
                <a:off x="5622797" y="366459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sp>
            <p:nvSpPr>
              <p:cNvPr id="152" name="Oval 151">
                <a:extLst>
                  <a:ext uri="{FF2B5EF4-FFF2-40B4-BE49-F238E27FC236}">
                    <a16:creationId xmlns:a16="http://schemas.microsoft.com/office/drawing/2014/main" id="{4D49741A-D9E6-4F47-93D9-D6A83C777715}"/>
                  </a:ext>
                </a:extLst>
              </p:cNvPr>
              <p:cNvSpPr>
                <a:spLocks/>
              </p:cNvSpPr>
              <p:nvPr/>
            </p:nvSpPr>
            <p:spPr>
              <a:xfrm>
                <a:off x="5622797" y="377960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grpSp>
      </p:grpSp>
      <p:grpSp>
        <p:nvGrpSpPr>
          <p:cNvPr id="9" name="Group 8">
            <a:extLst>
              <a:ext uri="{FF2B5EF4-FFF2-40B4-BE49-F238E27FC236}">
                <a16:creationId xmlns:a16="http://schemas.microsoft.com/office/drawing/2014/main" id="{5B100B47-F419-F947-9BF4-6CCFD49A81C0}"/>
              </a:ext>
            </a:extLst>
          </p:cNvPr>
          <p:cNvGrpSpPr/>
          <p:nvPr/>
        </p:nvGrpSpPr>
        <p:grpSpPr>
          <a:xfrm>
            <a:off x="5578900" y="3591565"/>
            <a:ext cx="399347" cy="316817"/>
            <a:chOff x="5578900" y="3591565"/>
            <a:chExt cx="399347" cy="316817"/>
          </a:xfrm>
        </p:grpSpPr>
        <p:sp>
          <p:nvSpPr>
            <p:cNvPr id="129" name="Parallelogram 128">
              <a:extLst>
                <a:ext uri="{FF2B5EF4-FFF2-40B4-BE49-F238E27FC236}">
                  <a16:creationId xmlns:a16="http://schemas.microsoft.com/office/drawing/2014/main" id="{9B026AEF-0056-AE42-8690-D4E23114F522}"/>
                </a:ext>
              </a:extLst>
            </p:cNvPr>
            <p:cNvSpPr/>
            <p:nvPr/>
          </p:nvSpPr>
          <p:spPr>
            <a:xfrm rot="5400000">
              <a:off x="5519940" y="3650525"/>
              <a:ext cx="316816" cy="198895"/>
            </a:xfrm>
            <a:prstGeom prst="parallelogram">
              <a:avLst>
                <a:gd name="adj" fmla="val 43913"/>
              </a:avLst>
            </a:prstGeom>
            <a:gradFill>
              <a:gsLst>
                <a:gs pos="27000">
                  <a:schemeClr val="accent3"/>
                </a:gs>
                <a:gs pos="84000">
                  <a:schemeClr val="accent3">
                    <a:lumMod val="75000"/>
                  </a:schemeClr>
                </a:gs>
              </a:gsLst>
              <a:lin ang="2700000" scaled="0"/>
            </a:gradFill>
            <a:ln>
              <a:noFill/>
            </a:ln>
            <a:effectLst>
              <a:outerShdw dist="127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endParaRPr lang="en-US" sz="1600">
                <a:solidFill>
                  <a:schemeClr val="bg1"/>
                </a:solidFill>
              </a:endParaRPr>
            </a:p>
          </p:txBody>
        </p:sp>
        <p:sp>
          <p:nvSpPr>
            <p:cNvPr id="130" name="Parallelogram 129">
              <a:extLst>
                <a:ext uri="{FF2B5EF4-FFF2-40B4-BE49-F238E27FC236}">
                  <a16:creationId xmlns:a16="http://schemas.microsoft.com/office/drawing/2014/main" id="{D71948A8-31F0-B141-97EE-B43A3574422D}"/>
                </a:ext>
              </a:extLst>
            </p:cNvPr>
            <p:cNvSpPr/>
            <p:nvPr/>
          </p:nvSpPr>
          <p:spPr>
            <a:xfrm rot="16200000" flipH="1">
              <a:off x="5720392" y="3650526"/>
              <a:ext cx="316816" cy="198895"/>
            </a:xfrm>
            <a:prstGeom prst="parallelogram">
              <a:avLst>
                <a:gd name="adj" fmla="val 43913"/>
              </a:avLst>
            </a:prstGeom>
            <a:solidFill>
              <a:schemeClr val="accent3">
                <a:lumMod val="50000"/>
              </a:schemeClr>
            </a:solidFill>
            <a:ln>
              <a:noFill/>
            </a:ln>
            <a:effectLst>
              <a:outerShdw dist="127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a:solidFill>
                  <a:schemeClr val="bg1"/>
                </a:solidFill>
              </a:endParaRPr>
            </a:p>
          </p:txBody>
        </p:sp>
        <p:grpSp>
          <p:nvGrpSpPr>
            <p:cNvPr id="13" name="Group 12">
              <a:extLst>
                <a:ext uri="{FF2B5EF4-FFF2-40B4-BE49-F238E27FC236}">
                  <a16:creationId xmlns:a16="http://schemas.microsoft.com/office/drawing/2014/main" id="{4E10CDC7-FC21-DB49-AE9C-F20C214F4EA4}"/>
                </a:ext>
              </a:extLst>
            </p:cNvPr>
            <p:cNvGrpSpPr/>
            <p:nvPr/>
          </p:nvGrpSpPr>
          <p:grpSpPr>
            <a:xfrm>
              <a:off x="5622797" y="3664595"/>
              <a:ext cx="16142" cy="136236"/>
              <a:chOff x="5622797" y="3664595"/>
              <a:chExt cx="16142" cy="136236"/>
            </a:xfrm>
          </p:grpSpPr>
          <p:sp>
            <p:nvSpPr>
              <p:cNvPr id="12" name="Oval 11">
                <a:extLst>
                  <a:ext uri="{FF2B5EF4-FFF2-40B4-BE49-F238E27FC236}">
                    <a16:creationId xmlns:a16="http://schemas.microsoft.com/office/drawing/2014/main" id="{DBC54B8C-8337-E941-8F98-A76D2F9570B3}"/>
                  </a:ext>
                </a:extLst>
              </p:cNvPr>
              <p:cNvSpPr>
                <a:spLocks/>
              </p:cNvSpPr>
              <p:nvPr/>
            </p:nvSpPr>
            <p:spPr>
              <a:xfrm>
                <a:off x="5622797" y="366459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sp>
            <p:nvSpPr>
              <p:cNvPr id="137" name="Oval 136">
                <a:extLst>
                  <a:ext uri="{FF2B5EF4-FFF2-40B4-BE49-F238E27FC236}">
                    <a16:creationId xmlns:a16="http://schemas.microsoft.com/office/drawing/2014/main" id="{907491C1-8145-274C-AC48-7CDB4FB48672}"/>
                  </a:ext>
                </a:extLst>
              </p:cNvPr>
              <p:cNvSpPr>
                <a:spLocks/>
              </p:cNvSpPr>
              <p:nvPr/>
            </p:nvSpPr>
            <p:spPr>
              <a:xfrm>
                <a:off x="5622797" y="377960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grpSp>
        <p:grpSp>
          <p:nvGrpSpPr>
            <p:cNvPr id="154" name="Group 153">
              <a:extLst>
                <a:ext uri="{FF2B5EF4-FFF2-40B4-BE49-F238E27FC236}">
                  <a16:creationId xmlns:a16="http://schemas.microsoft.com/office/drawing/2014/main" id="{B9F36E5F-D30C-C04F-8FDF-8DD0A470DE2D}"/>
                </a:ext>
              </a:extLst>
            </p:cNvPr>
            <p:cNvGrpSpPr/>
            <p:nvPr/>
          </p:nvGrpSpPr>
          <p:grpSpPr>
            <a:xfrm>
              <a:off x="5923718" y="3663337"/>
              <a:ext cx="16142" cy="136236"/>
              <a:chOff x="5622797" y="3664595"/>
              <a:chExt cx="16142" cy="136236"/>
            </a:xfrm>
          </p:grpSpPr>
          <p:sp>
            <p:nvSpPr>
              <p:cNvPr id="155" name="Oval 154">
                <a:extLst>
                  <a:ext uri="{FF2B5EF4-FFF2-40B4-BE49-F238E27FC236}">
                    <a16:creationId xmlns:a16="http://schemas.microsoft.com/office/drawing/2014/main" id="{F50465A0-5F55-A04E-99DD-E5CFA8A7BC3B}"/>
                  </a:ext>
                </a:extLst>
              </p:cNvPr>
              <p:cNvSpPr>
                <a:spLocks/>
              </p:cNvSpPr>
              <p:nvPr/>
            </p:nvSpPr>
            <p:spPr>
              <a:xfrm>
                <a:off x="5622797" y="366459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sp>
            <p:nvSpPr>
              <p:cNvPr id="156" name="Oval 155">
                <a:extLst>
                  <a:ext uri="{FF2B5EF4-FFF2-40B4-BE49-F238E27FC236}">
                    <a16:creationId xmlns:a16="http://schemas.microsoft.com/office/drawing/2014/main" id="{8685AAC2-D751-3D42-8BC5-156D40AAAEFF}"/>
                  </a:ext>
                </a:extLst>
              </p:cNvPr>
              <p:cNvSpPr>
                <a:spLocks/>
              </p:cNvSpPr>
              <p:nvPr/>
            </p:nvSpPr>
            <p:spPr>
              <a:xfrm>
                <a:off x="5622797" y="377960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grpSp>
      </p:grpSp>
      <p:grpSp>
        <p:nvGrpSpPr>
          <p:cNvPr id="11" name="Group 10">
            <a:extLst>
              <a:ext uri="{FF2B5EF4-FFF2-40B4-BE49-F238E27FC236}">
                <a16:creationId xmlns:a16="http://schemas.microsoft.com/office/drawing/2014/main" id="{3709E6E6-F871-014A-BF57-F3EEE45300EF}"/>
              </a:ext>
            </a:extLst>
          </p:cNvPr>
          <p:cNvGrpSpPr/>
          <p:nvPr/>
        </p:nvGrpSpPr>
        <p:grpSpPr>
          <a:xfrm>
            <a:off x="7078857" y="2991501"/>
            <a:ext cx="198895" cy="316816"/>
            <a:chOff x="7078857" y="2991501"/>
            <a:chExt cx="198895" cy="316816"/>
          </a:xfrm>
        </p:grpSpPr>
        <p:sp>
          <p:nvSpPr>
            <p:cNvPr id="133" name="Parallelogram 132">
              <a:extLst>
                <a:ext uri="{FF2B5EF4-FFF2-40B4-BE49-F238E27FC236}">
                  <a16:creationId xmlns:a16="http://schemas.microsoft.com/office/drawing/2014/main" id="{E0276974-C519-B345-B984-EAE8FD1E422B}"/>
                </a:ext>
              </a:extLst>
            </p:cNvPr>
            <p:cNvSpPr/>
            <p:nvPr/>
          </p:nvSpPr>
          <p:spPr>
            <a:xfrm rot="16200000" flipH="1">
              <a:off x="7019897" y="3050461"/>
              <a:ext cx="316816" cy="198895"/>
            </a:xfrm>
            <a:prstGeom prst="parallelogram">
              <a:avLst>
                <a:gd name="adj" fmla="val 43913"/>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a:solidFill>
                  <a:schemeClr val="bg1"/>
                </a:solidFill>
              </a:endParaRPr>
            </a:p>
          </p:txBody>
        </p:sp>
        <p:grpSp>
          <p:nvGrpSpPr>
            <p:cNvPr id="157" name="Group 156">
              <a:extLst>
                <a:ext uri="{FF2B5EF4-FFF2-40B4-BE49-F238E27FC236}">
                  <a16:creationId xmlns:a16="http://schemas.microsoft.com/office/drawing/2014/main" id="{16988523-6FEE-9745-BC53-9437C2A80991}"/>
                </a:ext>
              </a:extLst>
            </p:cNvPr>
            <p:cNvGrpSpPr/>
            <p:nvPr/>
          </p:nvGrpSpPr>
          <p:grpSpPr>
            <a:xfrm>
              <a:off x="7123306" y="3100936"/>
              <a:ext cx="16142" cy="136236"/>
              <a:chOff x="5622797" y="3664595"/>
              <a:chExt cx="16142" cy="136236"/>
            </a:xfrm>
          </p:grpSpPr>
          <p:sp>
            <p:nvSpPr>
              <p:cNvPr id="158" name="Oval 157">
                <a:extLst>
                  <a:ext uri="{FF2B5EF4-FFF2-40B4-BE49-F238E27FC236}">
                    <a16:creationId xmlns:a16="http://schemas.microsoft.com/office/drawing/2014/main" id="{8E11CB09-34F8-E645-B1CB-4838AEAEFBE4}"/>
                  </a:ext>
                </a:extLst>
              </p:cNvPr>
              <p:cNvSpPr>
                <a:spLocks/>
              </p:cNvSpPr>
              <p:nvPr/>
            </p:nvSpPr>
            <p:spPr>
              <a:xfrm>
                <a:off x="5622797" y="366459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sp>
            <p:nvSpPr>
              <p:cNvPr id="159" name="Oval 158">
                <a:extLst>
                  <a:ext uri="{FF2B5EF4-FFF2-40B4-BE49-F238E27FC236}">
                    <a16:creationId xmlns:a16="http://schemas.microsoft.com/office/drawing/2014/main" id="{536B5C09-BBAB-9F41-848E-EA10AC2E6D52}"/>
                  </a:ext>
                </a:extLst>
              </p:cNvPr>
              <p:cNvSpPr>
                <a:spLocks/>
              </p:cNvSpPr>
              <p:nvPr/>
            </p:nvSpPr>
            <p:spPr>
              <a:xfrm>
                <a:off x="5622797" y="377960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grpSp>
      </p:grpSp>
      <p:grpSp>
        <p:nvGrpSpPr>
          <p:cNvPr id="15" name="Group 14">
            <a:extLst>
              <a:ext uri="{FF2B5EF4-FFF2-40B4-BE49-F238E27FC236}">
                <a16:creationId xmlns:a16="http://schemas.microsoft.com/office/drawing/2014/main" id="{1DE389C1-B4A0-8242-8A71-CF0BA9490D36}"/>
              </a:ext>
            </a:extLst>
          </p:cNvPr>
          <p:cNvGrpSpPr/>
          <p:nvPr/>
        </p:nvGrpSpPr>
        <p:grpSpPr>
          <a:xfrm>
            <a:off x="7078859" y="3446018"/>
            <a:ext cx="198895" cy="316816"/>
            <a:chOff x="7078859" y="3446018"/>
            <a:chExt cx="198895" cy="316816"/>
          </a:xfrm>
        </p:grpSpPr>
        <p:sp>
          <p:nvSpPr>
            <p:cNvPr id="134" name="Parallelogram 133">
              <a:extLst>
                <a:ext uri="{FF2B5EF4-FFF2-40B4-BE49-F238E27FC236}">
                  <a16:creationId xmlns:a16="http://schemas.microsoft.com/office/drawing/2014/main" id="{33648C9A-ADCA-164C-823C-3B7C1CAFCAD1}"/>
                </a:ext>
              </a:extLst>
            </p:cNvPr>
            <p:cNvSpPr/>
            <p:nvPr/>
          </p:nvSpPr>
          <p:spPr>
            <a:xfrm rot="16200000" flipH="1">
              <a:off x="7019899" y="3504978"/>
              <a:ext cx="316816" cy="198895"/>
            </a:xfrm>
            <a:prstGeom prst="parallelogram">
              <a:avLst>
                <a:gd name="adj" fmla="val 43913"/>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a:solidFill>
                  <a:schemeClr val="bg1"/>
                </a:solidFill>
              </a:endParaRPr>
            </a:p>
          </p:txBody>
        </p:sp>
        <p:grpSp>
          <p:nvGrpSpPr>
            <p:cNvPr id="160" name="Group 159">
              <a:extLst>
                <a:ext uri="{FF2B5EF4-FFF2-40B4-BE49-F238E27FC236}">
                  <a16:creationId xmlns:a16="http://schemas.microsoft.com/office/drawing/2014/main" id="{C16D601F-C9AD-9340-A7F7-F2AFD89F96B2}"/>
                </a:ext>
              </a:extLst>
            </p:cNvPr>
            <p:cNvGrpSpPr/>
            <p:nvPr/>
          </p:nvGrpSpPr>
          <p:grpSpPr>
            <a:xfrm>
              <a:off x="7123306" y="3553873"/>
              <a:ext cx="16142" cy="136236"/>
              <a:chOff x="5622797" y="3664595"/>
              <a:chExt cx="16142" cy="136236"/>
            </a:xfrm>
          </p:grpSpPr>
          <p:sp>
            <p:nvSpPr>
              <p:cNvPr id="161" name="Oval 160">
                <a:extLst>
                  <a:ext uri="{FF2B5EF4-FFF2-40B4-BE49-F238E27FC236}">
                    <a16:creationId xmlns:a16="http://schemas.microsoft.com/office/drawing/2014/main" id="{317EB508-BD2B-5D4B-A0BF-FFCAE5874CB5}"/>
                  </a:ext>
                </a:extLst>
              </p:cNvPr>
              <p:cNvSpPr>
                <a:spLocks/>
              </p:cNvSpPr>
              <p:nvPr/>
            </p:nvSpPr>
            <p:spPr>
              <a:xfrm>
                <a:off x="5622797" y="366459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sp>
            <p:nvSpPr>
              <p:cNvPr id="162" name="Oval 161">
                <a:extLst>
                  <a:ext uri="{FF2B5EF4-FFF2-40B4-BE49-F238E27FC236}">
                    <a16:creationId xmlns:a16="http://schemas.microsoft.com/office/drawing/2014/main" id="{C8F60DAE-9CB9-7542-9105-C5F6AA997466}"/>
                  </a:ext>
                </a:extLst>
              </p:cNvPr>
              <p:cNvSpPr>
                <a:spLocks/>
              </p:cNvSpPr>
              <p:nvPr/>
            </p:nvSpPr>
            <p:spPr>
              <a:xfrm>
                <a:off x="5622797" y="377960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grpSp>
      </p:grpSp>
      <p:grpSp>
        <p:nvGrpSpPr>
          <p:cNvPr id="8" name="Group 7">
            <a:extLst>
              <a:ext uri="{FF2B5EF4-FFF2-40B4-BE49-F238E27FC236}">
                <a16:creationId xmlns:a16="http://schemas.microsoft.com/office/drawing/2014/main" id="{1926D9E6-03B0-E34A-980C-0AD27BFB3B4F}"/>
              </a:ext>
            </a:extLst>
          </p:cNvPr>
          <p:cNvGrpSpPr/>
          <p:nvPr/>
        </p:nvGrpSpPr>
        <p:grpSpPr>
          <a:xfrm>
            <a:off x="4274359" y="3449438"/>
            <a:ext cx="198895" cy="316816"/>
            <a:chOff x="4274359" y="3449438"/>
            <a:chExt cx="198895" cy="316816"/>
          </a:xfrm>
        </p:grpSpPr>
        <p:sp>
          <p:nvSpPr>
            <p:cNvPr id="136" name="Parallelogram 135">
              <a:extLst>
                <a:ext uri="{FF2B5EF4-FFF2-40B4-BE49-F238E27FC236}">
                  <a16:creationId xmlns:a16="http://schemas.microsoft.com/office/drawing/2014/main" id="{BDDBBCCA-8D5D-E644-ACF2-1B5FED626D50}"/>
                </a:ext>
              </a:extLst>
            </p:cNvPr>
            <p:cNvSpPr/>
            <p:nvPr/>
          </p:nvSpPr>
          <p:spPr>
            <a:xfrm rot="5400000">
              <a:off x="4215399" y="3508398"/>
              <a:ext cx="316816" cy="198895"/>
            </a:xfrm>
            <a:prstGeom prst="parallelogram">
              <a:avLst>
                <a:gd name="adj" fmla="val 43913"/>
              </a:avLst>
            </a:prstGeom>
            <a:gradFill>
              <a:gsLst>
                <a:gs pos="27000">
                  <a:schemeClr val="accent3"/>
                </a:gs>
                <a:gs pos="84000">
                  <a:schemeClr val="accent3">
                    <a:lumMod val="75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endParaRPr lang="en-US" sz="1600">
                <a:solidFill>
                  <a:schemeClr val="bg1"/>
                </a:solidFill>
              </a:endParaRPr>
            </a:p>
          </p:txBody>
        </p:sp>
        <p:grpSp>
          <p:nvGrpSpPr>
            <p:cNvPr id="163" name="Group 162">
              <a:extLst>
                <a:ext uri="{FF2B5EF4-FFF2-40B4-BE49-F238E27FC236}">
                  <a16:creationId xmlns:a16="http://schemas.microsoft.com/office/drawing/2014/main" id="{4ED36BDB-D763-334C-ABA8-BA7D7CABA67C}"/>
                </a:ext>
              </a:extLst>
            </p:cNvPr>
            <p:cNvGrpSpPr/>
            <p:nvPr/>
          </p:nvGrpSpPr>
          <p:grpSpPr>
            <a:xfrm>
              <a:off x="4406911" y="3560223"/>
              <a:ext cx="16142" cy="136236"/>
              <a:chOff x="5622797" y="3664595"/>
              <a:chExt cx="16142" cy="136236"/>
            </a:xfrm>
          </p:grpSpPr>
          <p:sp>
            <p:nvSpPr>
              <p:cNvPr id="164" name="Oval 163">
                <a:extLst>
                  <a:ext uri="{FF2B5EF4-FFF2-40B4-BE49-F238E27FC236}">
                    <a16:creationId xmlns:a16="http://schemas.microsoft.com/office/drawing/2014/main" id="{609C8FE4-D97D-8245-AC1C-BAEB7E030731}"/>
                  </a:ext>
                </a:extLst>
              </p:cNvPr>
              <p:cNvSpPr>
                <a:spLocks/>
              </p:cNvSpPr>
              <p:nvPr/>
            </p:nvSpPr>
            <p:spPr>
              <a:xfrm>
                <a:off x="5622797" y="366459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sp>
            <p:nvSpPr>
              <p:cNvPr id="166" name="Oval 165">
                <a:extLst>
                  <a:ext uri="{FF2B5EF4-FFF2-40B4-BE49-F238E27FC236}">
                    <a16:creationId xmlns:a16="http://schemas.microsoft.com/office/drawing/2014/main" id="{79FF8C48-5B5D-7A46-984C-F83AFF6DC3FF}"/>
                  </a:ext>
                </a:extLst>
              </p:cNvPr>
              <p:cNvSpPr>
                <a:spLocks/>
              </p:cNvSpPr>
              <p:nvPr/>
            </p:nvSpPr>
            <p:spPr>
              <a:xfrm>
                <a:off x="5622797" y="377960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grpSp>
      </p:grpSp>
      <p:grpSp>
        <p:nvGrpSpPr>
          <p:cNvPr id="7" name="Group 6">
            <a:extLst>
              <a:ext uri="{FF2B5EF4-FFF2-40B4-BE49-F238E27FC236}">
                <a16:creationId xmlns:a16="http://schemas.microsoft.com/office/drawing/2014/main" id="{BA533AB1-52C0-AA4F-9DAD-239DCED04FB2}"/>
              </a:ext>
            </a:extLst>
          </p:cNvPr>
          <p:cNvGrpSpPr/>
          <p:nvPr/>
        </p:nvGrpSpPr>
        <p:grpSpPr>
          <a:xfrm>
            <a:off x="4274357" y="2994921"/>
            <a:ext cx="198895" cy="316816"/>
            <a:chOff x="4274357" y="2994921"/>
            <a:chExt cx="198895" cy="316816"/>
          </a:xfrm>
        </p:grpSpPr>
        <p:sp>
          <p:nvSpPr>
            <p:cNvPr id="135" name="Parallelogram 134">
              <a:extLst>
                <a:ext uri="{FF2B5EF4-FFF2-40B4-BE49-F238E27FC236}">
                  <a16:creationId xmlns:a16="http://schemas.microsoft.com/office/drawing/2014/main" id="{8F8797F6-519F-624C-9D9C-86408028A7A4}"/>
                </a:ext>
              </a:extLst>
            </p:cNvPr>
            <p:cNvSpPr/>
            <p:nvPr/>
          </p:nvSpPr>
          <p:spPr>
            <a:xfrm rot="5400000">
              <a:off x="4215397" y="3053881"/>
              <a:ext cx="316816" cy="198895"/>
            </a:xfrm>
            <a:prstGeom prst="parallelogram">
              <a:avLst>
                <a:gd name="adj" fmla="val 43913"/>
              </a:avLst>
            </a:prstGeom>
            <a:gradFill>
              <a:gsLst>
                <a:gs pos="27000">
                  <a:schemeClr val="accent3"/>
                </a:gs>
                <a:gs pos="84000">
                  <a:schemeClr val="accent3">
                    <a:lumMod val="75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endParaRPr lang="en-US" sz="1600">
                <a:solidFill>
                  <a:schemeClr val="bg1"/>
                </a:solidFill>
              </a:endParaRPr>
            </a:p>
          </p:txBody>
        </p:sp>
        <p:grpSp>
          <p:nvGrpSpPr>
            <p:cNvPr id="167" name="Group 166">
              <a:extLst>
                <a:ext uri="{FF2B5EF4-FFF2-40B4-BE49-F238E27FC236}">
                  <a16:creationId xmlns:a16="http://schemas.microsoft.com/office/drawing/2014/main" id="{0C50B60C-13BB-1146-9115-215ACEBDA096}"/>
                </a:ext>
              </a:extLst>
            </p:cNvPr>
            <p:cNvGrpSpPr/>
            <p:nvPr/>
          </p:nvGrpSpPr>
          <p:grpSpPr>
            <a:xfrm>
              <a:off x="4406911" y="3103913"/>
              <a:ext cx="16142" cy="136236"/>
              <a:chOff x="5622797" y="3664595"/>
              <a:chExt cx="16142" cy="136236"/>
            </a:xfrm>
          </p:grpSpPr>
          <p:sp>
            <p:nvSpPr>
              <p:cNvPr id="168" name="Oval 167">
                <a:extLst>
                  <a:ext uri="{FF2B5EF4-FFF2-40B4-BE49-F238E27FC236}">
                    <a16:creationId xmlns:a16="http://schemas.microsoft.com/office/drawing/2014/main" id="{72BD076E-C20A-3D46-97D0-1A17EFEDE92F}"/>
                  </a:ext>
                </a:extLst>
              </p:cNvPr>
              <p:cNvSpPr>
                <a:spLocks/>
              </p:cNvSpPr>
              <p:nvPr/>
            </p:nvSpPr>
            <p:spPr>
              <a:xfrm>
                <a:off x="5622797" y="366459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sp>
            <p:nvSpPr>
              <p:cNvPr id="169" name="Oval 168">
                <a:extLst>
                  <a:ext uri="{FF2B5EF4-FFF2-40B4-BE49-F238E27FC236}">
                    <a16:creationId xmlns:a16="http://schemas.microsoft.com/office/drawing/2014/main" id="{AA0B300C-EA50-9240-A6C2-06328BD9BA47}"/>
                  </a:ext>
                </a:extLst>
              </p:cNvPr>
              <p:cNvSpPr>
                <a:spLocks/>
              </p:cNvSpPr>
              <p:nvPr/>
            </p:nvSpPr>
            <p:spPr>
              <a:xfrm>
                <a:off x="5622797" y="377960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grpSp>
      </p:grpSp>
      <p:grpSp>
        <p:nvGrpSpPr>
          <p:cNvPr id="110" name="Group 109">
            <a:extLst>
              <a:ext uri="{FF2B5EF4-FFF2-40B4-BE49-F238E27FC236}">
                <a16:creationId xmlns:a16="http://schemas.microsoft.com/office/drawing/2014/main" id="{30873EC5-66CB-7543-A863-A4BE22109784}"/>
              </a:ext>
            </a:extLst>
          </p:cNvPr>
          <p:cNvGrpSpPr/>
          <p:nvPr/>
        </p:nvGrpSpPr>
        <p:grpSpPr>
          <a:xfrm>
            <a:off x="7005252" y="5716645"/>
            <a:ext cx="2502903" cy="763568"/>
            <a:chOff x="7005252" y="5716645"/>
            <a:chExt cx="2502903" cy="763568"/>
          </a:xfrm>
        </p:grpSpPr>
        <p:sp>
          <p:nvSpPr>
            <p:cNvPr id="111" name="TextBox 110">
              <a:extLst>
                <a:ext uri="{FF2B5EF4-FFF2-40B4-BE49-F238E27FC236}">
                  <a16:creationId xmlns:a16="http://schemas.microsoft.com/office/drawing/2014/main" id="{FFDFF50A-4F43-7A45-BA3E-2D15647CE6E8}"/>
                </a:ext>
              </a:extLst>
            </p:cNvPr>
            <p:cNvSpPr txBox="1"/>
            <p:nvPr/>
          </p:nvSpPr>
          <p:spPr>
            <a:xfrm>
              <a:off x="7005252" y="6141659"/>
              <a:ext cx="2502903" cy="338554"/>
            </a:xfrm>
            <a:prstGeom prst="rect">
              <a:avLst/>
            </a:prstGeom>
            <a:noFill/>
          </p:spPr>
          <p:txBody>
            <a:bodyPr wrap="square" rtlCol="0">
              <a:spAutoFit/>
            </a:bodyPr>
            <a:lstStyle/>
            <a:p>
              <a:pPr algn="ctr"/>
              <a:r>
                <a:rPr lang="en-US" sz="1600" b="1">
                  <a:solidFill>
                    <a:srgbClr val="3974B2"/>
                  </a:solidFill>
                </a:rPr>
                <a:t>Technology usage</a:t>
              </a:r>
            </a:p>
          </p:txBody>
        </p:sp>
        <p:pic>
          <p:nvPicPr>
            <p:cNvPr id="115" name="Picture 114">
              <a:extLst>
                <a:ext uri="{FF2B5EF4-FFF2-40B4-BE49-F238E27FC236}">
                  <a16:creationId xmlns:a16="http://schemas.microsoft.com/office/drawing/2014/main" id="{277ED142-F13A-1342-B334-D9A1A56DCAD0}"/>
                </a:ext>
              </a:extLst>
            </p:cNvPr>
            <p:cNvPicPr>
              <a:picLocks noChangeAspect="1"/>
            </p:cNvPicPr>
            <p:nvPr/>
          </p:nvPicPr>
          <p:blipFill>
            <a:blip r:embed="rId10">
              <a:duotone>
                <a:schemeClr val="accent1">
                  <a:shade val="45000"/>
                  <a:satMod val="135000"/>
                </a:schemeClr>
                <a:prstClr val="white"/>
              </a:duotone>
              <a:lum bright="30000" contrast="73000"/>
            </a:blip>
            <a:stretch>
              <a:fillRect/>
            </a:stretch>
          </p:blipFill>
          <p:spPr>
            <a:xfrm>
              <a:off x="7982403" y="5716645"/>
              <a:ext cx="535168" cy="454893"/>
            </a:xfrm>
            <a:prstGeom prst="rect">
              <a:avLst/>
            </a:prstGeom>
          </p:spPr>
        </p:pic>
      </p:grpSp>
    </p:spTree>
    <p:extLst>
      <p:ext uri="{BB962C8B-B14F-4D97-AF65-F5344CB8AC3E}">
        <p14:creationId xmlns:p14="http://schemas.microsoft.com/office/powerpoint/2010/main" val="194598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1500"/>
                                  </p:stCondLst>
                                  <p:childTnLst>
                                    <p:animEffect transition="out" filter="fade">
                                      <p:cBhvr>
                                        <p:cTn id="6" dur="300" tmFilter="0, 0; .2, .5; .8, .5; 1, 0"/>
                                        <p:tgtEl>
                                          <p:spTgt spid="7"/>
                                        </p:tgtEl>
                                      </p:cBhvr>
                                    </p:animEffect>
                                    <p:animScale>
                                      <p:cBhvr>
                                        <p:cTn id="7" dur="150" autoRev="1" fill="hold"/>
                                        <p:tgtEl>
                                          <p:spTgt spid="7"/>
                                        </p:tgtEl>
                                      </p:cBhvr>
                                      <p:by x="105000" y="105000"/>
                                    </p:animScale>
                                  </p:childTnLst>
                                </p:cTn>
                              </p:par>
                              <p:par>
                                <p:cTn id="8" presetID="26" presetClass="emph" presetSubtype="0" fill="hold" nodeType="withEffect">
                                  <p:stCondLst>
                                    <p:cond delay="1600"/>
                                  </p:stCondLst>
                                  <p:childTnLst>
                                    <p:animEffect transition="out" filter="fade">
                                      <p:cBhvr>
                                        <p:cTn id="9" dur="300" tmFilter="0, 0; .2, .5; .8, .5; 1, 0"/>
                                        <p:tgtEl>
                                          <p:spTgt spid="8"/>
                                        </p:tgtEl>
                                      </p:cBhvr>
                                    </p:animEffect>
                                    <p:animScale>
                                      <p:cBhvr>
                                        <p:cTn id="10" dur="150" autoRev="1" fill="hold"/>
                                        <p:tgtEl>
                                          <p:spTgt spid="8"/>
                                        </p:tgtEl>
                                      </p:cBhvr>
                                      <p:by x="105000" y="105000"/>
                                    </p:animScale>
                                  </p:childTnLst>
                                </p:cTn>
                              </p:par>
                              <p:par>
                                <p:cTn id="11" presetID="26" presetClass="emph" presetSubtype="0" fill="hold" grpId="0" nodeType="withEffect">
                                  <p:stCondLst>
                                    <p:cond delay="1700"/>
                                  </p:stCondLst>
                                  <p:childTnLst>
                                    <p:animEffect transition="out" filter="fade">
                                      <p:cBhvr>
                                        <p:cTn id="12" dur="300" tmFilter="0, 0; .2, .5; .8, .5; 1, 0"/>
                                        <p:tgtEl>
                                          <p:spTgt spid="112"/>
                                        </p:tgtEl>
                                      </p:cBhvr>
                                    </p:animEffect>
                                    <p:animScale>
                                      <p:cBhvr>
                                        <p:cTn id="13" dur="150" autoRev="1" fill="hold"/>
                                        <p:tgtEl>
                                          <p:spTgt spid="112"/>
                                        </p:tgtEl>
                                      </p:cBhvr>
                                      <p:by x="105000" y="105000"/>
                                    </p:animScale>
                                  </p:childTnLst>
                                </p:cTn>
                              </p:par>
                              <p:par>
                                <p:cTn id="14" presetID="26" presetClass="emph" presetSubtype="0" fill="hold" nodeType="withEffect">
                                  <p:stCondLst>
                                    <p:cond delay="1700"/>
                                  </p:stCondLst>
                                  <p:childTnLst>
                                    <p:animEffect transition="out" filter="fade">
                                      <p:cBhvr>
                                        <p:cTn id="15" dur="300" tmFilter="0, 0; .2, .5; .8, .5; 1, 0"/>
                                        <p:tgtEl>
                                          <p:spTgt spid="9"/>
                                        </p:tgtEl>
                                      </p:cBhvr>
                                    </p:animEffect>
                                    <p:animScale>
                                      <p:cBhvr>
                                        <p:cTn id="16" dur="150" autoRev="1" fill="hold"/>
                                        <p:tgtEl>
                                          <p:spTgt spid="9"/>
                                        </p:tgtEl>
                                      </p:cBhvr>
                                      <p:by x="105000" y="105000"/>
                                    </p:animScale>
                                  </p:childTnLst>
                                </p:cTn>
                              </p:par>
                              <p:par>
                                <p:cTn id="17" presetID="26" presetClass="emph" presetSubtype="0" fill="hold" nodeType="withEffect">
                                  <p:stCondLst>
                                    <p:cond delay="1800"/>
                                  </p:stCondLst>
                                  <p:childTnLst>
                                    <p:animEffect transition="out" filter="fade">
                                      <p:cBhvr>
                                        <p:cTn id="18" dur="300" tmFilter="0, 0; .2, .5; .8, .5; 1, 0"/>
                                        <p:tgtEl>
                                          <p:spTgt spid="10"/>
                                        </p:tgtEl>
                                      </p:cBhvr>
                                    </p:animEffect>
                                    <p:animScale>
                                      <p:cBhvr>
                                        <p:cTn id="19" dur="150" autoRev="1" fill="hold"/>
                                        <p:tgtEl>
                                          <p:spTgt spid="10"/>
                                        </p:tgtEl>
                                      </p:cBhvr>
                                      <p:by x="105000" y="105000"/>
                                    </p:animScale>
                                  </p:childTnLst>
                                </p:cTn>
                              </p:par>
                              <p:par>
                                <p:cTn id="20" presetID="26" presetClass="emph" presetSubtype="0" fill="hold" nodeType="withEffect">
                                  <p:stCondLst>
                                    <p:cond delay="1900"/>
                                  </p:stCondLst>
                                  <p:childTnLst>
                                    <p:animEffect transition="out" filter="fade">
                                      <p:cBhvr>
                                        <p:cTn id="21" dur="300" tmFilter="0, 0; .2, .5; .8, .5; 1, 0"/>
                                        <p:tgtEl>
                                          <p:spTgt spid="16"/>
                                        </p:tgtEl>
                                      </p:cBhvr>
                                    </p:animEffect>
                                    <p:animScale>
                                      <p:cBhvr>
                                        <p:cTn id="22" dur="150" autoRev="1" fill="hold"/>
                                        <p:tgtEl>
                                          <p:spTgt spid="16"/>
                                        </p:tgtEl>
                                      </p:cBhvr>
                                      <p:by x="105000" y="105000"/>
                                    </p:animScale>
                                  </p:childTnLst>
                                </p:cTn>
                              </p:par>
                              <p:par>
                                <p:cTn id="23" presetID="26" presetClass="emph" presetSubtype="0" fill="hold" nodeType="withEffect">
                                  <p:stCondLst>
                                    <p:cond delay="1900"/>
                                  </p:stCondLst>
                                  <p:childTnLst>
                                    <p:animEffect transition="out" filter="fade">
                                      <p:cBhvr>
                                        <p:cTn id="24" dur="300" tmFilter="0, 0; .2, .5; .8, .5; 1, 0"/>
                                        <p:tgtEl>
                                          <p:spTgt spid="11"/>
                                        </p:tgtEl>
                                      </p:cBhvr>
                                    </p:animEffect>
                                    <p:animScale>
                                      <p:cBhvr>
                                        <p:cTn id="25" dur="150" autoRev="1" fill="hold"/>
                                        <p:tgtEl>
                                          <p:spTgt spid="11"/>
                                        </p:tgtEl>
                                      </p:cBhvr>
                                      <p:by x="105000" y="105000"/>
                                    </p:animScale>
                                  </p:childTnLst>
                                </p:cTn>
                              </p:par>
                              <p:par>
                                <p:cTn id="26" presetID="26" presetClass="emph" presetSubtype="0" fill="hold" nodeType="withEffect">
                                  <p:stCondLst>
                                    <p:cond delay="2000"/>
                                  </p:stCondLst>
                                  <p:childTnLst>
                                    <p:animEffect transition="out" filter="fade">
                                      <p:cBhvr>
                                        <p:cTn id="27" dur="300" tmFilter="0, 0; .2, .5; .8, .5; 1, 0"/>
                                        <p:tgtEl>
                                          <p:spTgt spid="15"/>
                                        </p:tgtEl>
                                      </p:cBhvr>
                                    </p:animEffect>
                                    <p:animScale>
                                      <p:cBhvr>
                                        <p:cTn id="28" dur="150" autoRev="1" fill="hold"/>
                                        <p:tgtEl>
                                          <p:spTgt spid="15"/>
                                        </p:tgtEl>
                                      </p:cBhvr>
                                      <p:by x="105000" y="105000"/>
                                    </p:animScale>
                                  </p:childTnLst>
                                </p:cTn>
                              </p:par>
                              <p:par>
                                <p:cTn id="29" presetID="26" presetClass="emph" presetSubtype="0" fill="hold" grpId="0" nodeType="withEffect">
                                  <p:stCondLst>
                                    <p:cond delay="2100"/>
                                  </p:stCondLst>
                                  <p:childTnLst>
                                    <p:animEffect transition="out" filter="fade">
                                      <p:cBhvr>
                                        <p:cTn id="30" dur="300" tmFilter="0, 0; .2, .5; .8, .5; 1, 0"/>
                                        <p:tgtEl>
                                          <p:spTgt spid="113"/>
                                        </p:tgtEl>
                                      </p:cBhvr>
                                    </p:animEffect>
                                    <p:animScale>
                                      <p:cBhvr>
                                        <p:cTn id="31" dur="150" autoRev="1" fill="hold"/>
                                        <p:tgtEl>
                                          <p:spTgt spid="113"/>
                                        </p:tgtEl>
                                      </p:cBhvr>
                                      <p:by x="105000" y="105000"/>
                                    </p:animScale>
                                  </p:childTnLst>
                                </p:cTn>
                              </p:par>
                              <p:par>
                                <p:cTn id="32" presetID="10" presetClass="entr" presetSubtype="0" fill="hold" nodeType="withEffect">
                                  <p:stCondLst>
                                    <p:cond delay="210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par>
                          <p:cTn id="35" fill="hold">
                            <p:stCondLst>
                              <p:cond delay="2600"/>
                            </p:stCondLst>
                            <p:childTnLst>
                              <p:par>
                                <p:cTn id="36" presetID="22" presetClass="entr" presetSubtype="1"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up)">
                                      <p:cBhvr>
                                        <p:cTn id="38" dur="500"/>
                                        <p:tgtEl>
                                          <p:spTgt spid="25"/>
                                        </p:tgtEl>
                                      </p:cBhvr>
                                    </p:animEffect>
                                  </p:childTnLst>
                                </p:cTn>
                              </p:par>
                              <p:par>
                                <p:cTn id="39" presetID="22" presetClass="entr" presetSubtype="1" fill="hold" nodeType="withEffect">
                                  <p:stCondLst>
                                    <p:cond delay="1000"/>
                                  </p:stCondLst>
                                  <p:childTnLst>
                                    <p:set>
                                      <p:cBhvr>
                                        <p:cTn id="40" dur="1" fill="hold">
                                          <p:stCondLst>
                                            <p:cond delay="0"/>
                                          </p:stCondLst>
                                        </p:cTn>
                                        <p:tgtEl>
                                          <p:spTgt spid="22"/>
                                        </p:tgtEl>
                                        <p:attrNameLst>
                                          <p:attrName>style.visibility</p:attrName>
                                        </p:attrNameLst>
                                      </p:cBhvr>
                                      <p:to>
                                        <p:strVal val="visible"/>
                                      </p:to>
                                    </p:set>
                                    <p:animEffect transition="in" filter="wipe(up)">
                                      <p:cBhvr>
                                        <p:cTn id="41" dur="1000"/>
                                        <p:tgtEl>
                                          <p:spTgt spid="22"/>
                                        </p:tgtEl>
                                      </p:cBhvr>
                                    </p:animEffect>
                                  </p:childTnLst>
                                </p:cTn>
                              </p:par>
                              <p:par>
                                <p:cTn id="42" presetID="10" presetClass="entr" presetSubtype="0" fill="hold" nodeType="withEffect">
                                  <p:stCondLst>
                                    <p:cond delay="500"/>
                                  </p:stCondLst>
                                  <p:childTnLst>
                                    <p:set>
                                      <p:cBhvr>
                                        <p:cTn id="43" dur="1" fill="hold">
                                          <p:stCondLst>
                                            <p:cond delay="0"/>
                                          </p:stCondLst>
                                        </p:cTn>
                                        <p:tgtEl>
                                          <p:spTgt spid="110"/>
                                        </p:tgtEl>
                                        <p:attrNameLst>
                                          <p:attrName>style.visibility</p:attrName>
                                        </p:attrNameLst>
                                      </p:cBhvr>
                                      <p:to>
                                        <p:strVal val="visible"/>
                                      </p:to>
                                    </p:set>
                                    <p:animEffect transition="in" filter="fade">
                                      <p:cBhvr>
                                        <p:cTn id="44" dur="500"/>
                                        <p:tgtEl>
                                          <p:spTgt spid="110"/>
                                        </p:tgtEl>
                                      </p:cBhvr>
                                    </p:animEffect>
                                  </p:childTnLst>
                                </p:cTn>
                              </p:par>
                              <p:par>
                                <p:cTn id="45" presetID="10" presetClass="entr" presetSubtype="0" fill="hold" nodeType="withEffect">
                                  <p:stCondLst>
                                    <p:cond delay="130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22" presetClass="entr" presetSubtype="2" fill="hold" nodeType="withEffect">
                                  <p:stCondLst>
                                    <p:cond delay="2000"/>
                                  </p:stCondLst>
                                  <p:childTnLst>
                                    <p:set>
                                      <p:cBhvr>
                                        <p:cTn id="49" dur="1" fill="hold">
                                          <p:stCondLst>
                                            <p:cond delay="0"/>
                                          </p:stCondLst>
                                        </p:cTn>
                                        <p:tgtEl>
                                          <p:spTgt spid="88"/>
                                        </p:tgtEl>
                                        <p:attrNameLst>
                                          <p:attrName>style.visibility</p:attrName>
                                        </p:attrNameLst>
                                      </p:cBhvr>
                                      <p:to>
                                        <p:strVal val="visible"/>
                                      </p:to>
                                    </p:set>
                                    <p:animEffect transition="in" filter="wipe(right)">
                                      <p:cBhvr>
                                        <p:cTn id="50" dur="500"/>
                                        <p:tgtEl>
                                          <p:spTgt spid="88"/>
                                        </p:tgtEl>
                                      </p:cBhvr>
                                    </p:animEffect>
                                  </p:childTnLst>
                                </p:cTn>
                              </p:par>
                              <p:par>
                                <p:cTn id="51" presetID="10" presetClass="entr" presetSubtype="0" fill="hold" nodeType="withEffect">
                                  <p:stCondLst>
                                    <p:cond delay="2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nodeType="withEffect">
                                  <p:stCondLst>
                                    <p:cond delay="2500"/>
                                  </p:stCondLst>
                                  <p:childTnLst>
                                    <p:set>
                                      <p:cBhvr>
                                        <p:cTn id="55" dur="1" fill="hold">
                                          <p:stCondLst>
                                            <p:cond delay="0"/>
                                          </p:stCondLst>
                                        </p:cTn>
                                        <p:tgtEl>
                                          <p:spTgt spid="114"/>
                                        </p:tgtEl>
                                        <p:attrNameLst>
                                          <p:attrName>style.visibility</p:attrName>
                                        </p:attrNameLst>
                                      </p:cBhvr>
                                      <p:to>
                                        <p:strVal val="visible"/>
                                      </p:to>
                                    </p:set>
                                    <p:animEffect transition="in" filter="fade">
                                      <p:cBhvr>
                                        <p:cTn id="56" dur="1000"/>
                                        <p:tgtEl>
                                          <p:spTgt spid="114"/>
                                        </p:tgtEl>
                                      </p:cBhvr>
                                    </p:animEffect>
                                  </p:childTnLst>
                                </p:cTn>
                              </p:par>
                              <p:par>
                                <p:cTn id="57" presetID="22" presetClass="entr" presetSubtype="4" fill="hold" grpId="0" nodeType="withEffect">
                                  <p:stCondLst>
                                    <p:cond delay="2700"/>
                                  </p:stCondLst>
                                  <p:childTnLst>
                                    <p:set>
                                      <p:cBhvr>
                                        <p:cTn id="58" dur="1" fill="hold">
                                          <p:stCondLst>
                                            <p:cond delay="0"/>
                                          </p:stCondLst>
                                        </p:cTn>
                                        <p:tgtEl>
                                          <p:spTgt spid="90"/>
                                        </p:tgtEl>
                                        <p:attrNameLst>
                                          <p:attrName>style.visibility</p:attrName>
                                        </p:attrNameLst>
                                      </p:cBhvr>
                                      <p:to>
                                        <p:strVal val="visible"/>
                                      </p:to>
                                    </p:set>
                                    <p:animEffect transition="in" filter="wipe(down)">
                                      <p:cBhvr>
                                        <p:cTn id="59" dur="500"/>
                                        <p:tgtEl>
                                          <p:spTgt spid="90"/>
                                        </p:tgtEl>
                                      </p:cBhvr>
                                    </p:animEffect>
                                  </p:childTnLst>
                                </p:cTn>
                              </p:par>
                              <p:par>
                                <p:cTn id="60" presetID="10" presetClass="entr" presetSubtype="0" fill="hold" nodeType="withEffect">
                                  <p:stCondLst>
                                    <p:cond delay="2700"/>
                                  </p:stCondLst>
                                  <p:childTnLst>
                                    <p:set>
                                      <p:cBhvr>
                                        <p:cTn id="61" dur="1" fill="hold">
                                          <p:stCondLst>
                                            <p:cond delay="0"/>
                                          </p:stCondLst>
                                        </p:cTn>
                                        <p:tgtEl>
                                          <p:spTgt spid="125"/>
                                        </p:tgtEl>
                                        <p:attrNameLst>
                                          <p:attrName>style.visibility</p:attrName>
                                        </p:attrNameLst>
                                      </p:cBhvr>
                                      <p:to>
                                        <p:strVal val="visible"/>
                                      </p:to>
                                    </p:set>
                                    <p:animEffect transition="in" filter="fade">
                                      <p:cBhvr>
                                        <p:cTn id="62" dur="500"/>
                                        <p:tgtEl>
                                          <p:spTgt spid="125"/>
                                        </p:tgtEl>
                                      </p:cBhvr>
                                    </p:animEffect>
                                  </p:childTnLst>
                                </p:cTn>
                              </p:par>
                              <p:par>
                                <p:cTn id="63" presetID="10" presetClass="entr" presetSubtype="0" fill="hold" grpId="0" nodeType="withEffect">
                                  <p:stCondLst>
                                    <p:cond delay="3000"/>
                                  </p:stCondLst>
                                  <p:childTnLst>
                                    <p:set>
                                      <p:cBhvr>
                                        <p:cTn id="64" dur="1" fill="hold">
                                          <p:stCondLst>
                                            <p:cond delay="0"/>
                                          </p:stCondLst>
                                        </p:cTn>
                                        <p:tgtEl>
                                          <p:spTgt spid="89"/>
                                        </p:tgtEl>
                                        <p:attrNameLst>
                                          <p:attrName>style.visibility</p:attrName>
                                        </p:attrNameLst>
                                      </p:cBhvr>
                                      <p:to>
                                        <p:strVal val="visible"/>
                                      </p:to>
                                    </p:set>
                                    <p:animEffect transition="in" filter="fade">
                                      <p:cBhvr>
                                        <p:cTn id="65"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animBg="1"/>
      <p:bldP spid="112" grpId="0" animBg="1"/>
      <p:bldP spid="1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BB5992-8588-924C-9208-00893646D626}"/>
              </a:ext>
            </a:extLst>
          </p:cNvPr>
          <p:cNvSpPr>
            <a:spLocks noGrp="1"/>
          </p:cNvSpPr>
          <p:nvPr>
            <p:ph type="sldNum" sz="quarter" idx="4"/>
          </p:nvPr>
        </p:nvSpPr>
        <p:spPr/>
        <p:txBody>
          <a:bodyPr/>
          <a:lstStyle/>
          <a:p>
            <a:fld id="{E242BD21-9B61-2246-BCB1-4BE5E1BEBE1C}" type="slidenum">
              <a:rPr lang="en-US" smtClean="0"/>
              <a:pPr/>
              <a:t>12</a:t>
            </a:fld>
            <a:endParaRPr lang="en-US"/>
          </a:p>
        </p:txBody>
      </p:sp>
      <p:sp>
        <p:nvSpPr>
          <p:cNvPr id="5" name="Text Placeholder 4">
            <a:extLst>
              <a:ext uri="{FF2B5EF4-FFF2-40B4-BE49-F238E27FC236}">
                <a16:creationId xmlns:a16="http://schemas.microsoft.com/office/drawing/2014/main" id="{D6745E93-37EF-F14E-B355-E860A5117919}"/>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ARCHITECTURE</a:t>
            </a:r>
          </a:p>
        </p:txBody>
      </p:sp>
      <p:sp>
        <p:nvSpPr>
          <p:cNvPr id="3" name="Title 2">
            <a:extLst>
              <a:ext uri="{FF2B5EF4-FFF2-40B4-BE49-F238E27FC236}">
                <a16:creationId xmlns:a16="http://schemas.microsoft.com/office/drawing/2014/main" id="{F39FC138-DC45-B04D-AEF7-E088A0F722FE}"/>
              </a:ext>
            </a:extLst>
          </p:cNvPr>
          <p:cNvSpPr>
            <a:spLocks noGrp="1"/>
          </p:cNvSpPr>
          <p:nvPr>
            <p:ph type="title"/>
          </p:nvPr>
        </p:nvSpPr>
        <p:spPr/>
        <p:txBody>
          <a:bodyPr/>
          <a:lstStyle/>
          <a:p>
            <a:r>
              <a:rPr lang="en-US" dirty="0" err="1"/>
              <a:t>SIG’s</a:t>
            </a:r>
            <a:r>
              <a:rPr lang="en-US" dirty="0"/>
              <a:t> Architecture Model maps architectural characteristics to 10 system properties</a:t>
            </a:r>
          </a:p>
        </p:txBody>
      </p:sp>
      <p:cxnSp>
        <p:nvCxnSpPr>
          <p:cNvPr id="76" name="Straight Connector 75">
            <a:extLst>
              <a:ext uri="{FF2B5EF4-FFF2-40B4-BE49-F238E27FC236}">
                <a16:creationId xmlns:a16="http://schemas.microsoft.com/office/drawing/2014/main" id="{CC222D49-12D6-CE44-90FE-E878C180269F}"/>
              </a:ext>
            </a:extLst>
          </p:cNvPr>
          <p:cNvCxnSpPr>
            <a:cxnSpLocks/>
          </p:cNvCxnSpPr>
          <p:nvPr/>
        </p:nvCxnSpPr>
        <p:spPr>
          <a:xfrm>
            <a:off x="2151259" y="1490920"/>
            <a:ext cx="0" cy="3983954"/>
          </a:xfrm>
          <a:prstGeom prst="line">
            <a:avLst/>
          </a:prstGeom>
          <a:ln w="6350" cmpd="sng">
            <a:solidFill>
              <a:schemeClr val="tx1">
                <a:lumMod val="40000"/>
                <a:lumOff val="60000"/>
              </a:schemeClr>
            </a:solidFill>
          </a:ln>
        </p:spPr>
        <p:style>
          <a:lnRef idx="2">
            <a:schemeClr val="accent1"/>
          </a:lnRef>
          <a:fillRef idx="0">
            <a:schemeClr val="accent1"/>
          </a:fillRef>
          <a:effectRef idx="1">
            <a:schemeClr val="accent1"/>
          </a:effectRef>
          <a:fontRef idx="minor">
            <a:schemeClr val="tx1"/>
          </a:fontRef>
        </p:style>
      </p:cxnSp>
      <p:sp>
        <p:nvSpPr>
          <p:cNvPr id="78" name="Rectangle 77">
            <a:extLst>
              <a:ext uri="{FF2B5EF4-FFF2-40B4-BE49-F238E27FC236}">
                <a16:creationId xmlns:a16="http://schemas.microsoft.com/office/drawing/2014/main" id="{6217C01C-CC8A-C848-B73B-351234A4D3C1}"/>
              </a:ext>
            </a:extLst>
          </p:cNvPr>
          <p:cNvSpPr/>
          <p:nvPr/>
        </p:nvSpPr>
        <p:spPr>
          <a:xfrm>
            <a:off x="2668458" y="3277440"/>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79" name="Rectangle 78">
            <a:extLst>
              <a:ext uri="{FF2B5EF4-FFF2-40B4-BE49-F238E27FC236}">
                <a16:creationId xmlns:a16="http://schemas.microsoft.com/office/drawing/2014/main" id="{2321FD82-48F5-034D-A041-39BC645801AA}"/>
              </a:ext>
            </a:extLst>
          </p:cNvPr>
          <p:cNvSpPr/>
          <p:nvPr/>
        </p:nvSpPr>
        <p:spPr>
          <a:xfrm>
            <a:off x="2668458" y="4262030"/>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81" name="Rectangle 80">
            <a:extLst>
              <a:ext uri="{FF2B5EF4-FFF2-40B4-BE49-F238E27FC236}">
                <a16:creationId xmlns:a16="http://schemas.microsoft.com/office/drawing/2014/main" id="{C5CE8313-7D55-2746-A9B0-1F9ACCF20387}"/>
              </a:ext>
            </a:extLst>
          </p:cNvPr>
          <p:cNvSpPr/>
          <p:nvPr/>
        </p:nvSpPr>
        <p:spPr>
          <a:xfrm>
            <a:off x="3539400" y="4778167"/>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82" name="Rectangle 81">
            <a:extLst>
              <a:ext uri="{FF2B5EF4-FFF2-40B4-BE49-F238E27FC236}">
                <a16:creationId xmlns:a16="http://schemas.microsoft.com/office/drawing/2014/main" id="{82635F7E-E51E-BB48-9496-D36C1CB5943D}"/>
              </a:ext>
            </a:extLst>
          </p:cNvPr>
          <p:cNvSpPr/>
          <p:nvPr/>
        </p:nvSpPr>
        <p:spPr>
          <a:xfrm>
            <a:off x="4601929" y="4776584"/>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83" name="Rectangle 82">
            <a:extLst>
              <a:ext uri="{FF2B5EF4-FFF2-40B4-BE49-F238E27FC236}">
                <a16:creationId xmlns:a16="http://schemas.microsoft.com/office/drawing/2014/main" id="{81D5A3AC-306D-6445-9FA9-94A83E3594FB}"/>
              </a:ext>
            </a:extLst>
          </p:cNvPr>
          <p:cNvSpPr/>
          <p:nvPr/>
        </p:nvSpPr>
        <p:spPr>
          <a:xfrm>
            <a:off x="7285246" y="4776584"/>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84" name="Rectangle 83">
            <a:extLst>
              <a:ext uri="{FF2B5EF4-FFF2-40B4-BE49-F238E27FC236}">
                <a16:creationId xmlns:a16="http://schemas.microsoft.com/office/drawing/2014/main" id="{EC838BFB-40BF-6A4A-A185-A27FCC5F8984}"/>
              </a:ext>
            </a:extLst>
          </p:cNvPr>
          <p:cNvSpPr/>
          <p:nvPr/>
        </p:nvSpPr>
        <p:spPr>
          <a:xfrm>
            <a:off x="6473244" y="4781313"/>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grpSp>
        <p:nvGrpSpPr>
          <p:cNvPr id="85" name="Group 84">
            <a:extLst>
              <a:ext uri="{FF2B5EF4-FFF2-40B4-BE49-F238E27FC236}">
                <a16:creationId xmlns:a16="http://schemas.microsoft.com/office/drawing/2014/main" id="{FFFF4991-A72A-8E40-A0DD-D006522B5C21}"/>
              </a:ext>
            </a:extLst>
          </p:cNvPr>
          <p:cNvGrpSpPr/>
          <p:nvPr/>
        </p:nvGrpSpPr>
        <p:grpSpPr>
          <a:xfrm>
            <a:off x="2261904" y="2656505"/>
            <a:ext cx="8920729" cy="2818369"/>
            <a:chOff x="2542715" y="2650978"/>
            <a:chExt cx="8586885" cy="2818369"/>
          </a:xfrm>
        </p:grpSpPr>
        <p:sp>
          <p:nvSpPr>
            <p:cNvPr id="104" name="Rectangle 103">
              <a:extLst>
                <a:ext uri="{FF2B5EF4-FFF2-40B4-BE49-F238E27FC236}">
                  <a16:creationId xmlns:a16="http://schemas.microsoft.com/office/drawing/2014/main" id="{240D90FF-349B-C848-BB06-2110C43F3F8C}"/>
                </a:ext>
              </a:extLst>
            </p:cNvPr>
            <p:cNvSpPr/>
            <p:nvPr/>
          </p:nvSpPr>
          <p:spPr>
            <a:xfrm>
              <a:off x="2542715" y="2650978"/>
              <a:ext cx="8586885"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5" name="Rectangle 104">
              <a:extLst>
                <a:ext uri="{FF2B5EF4-FFF2-40B4-BE49-F238E27FC236}">
                  <a16:creationId xmlns:a16="http://schemas.microsoft.com/office/drawing/2014/main" id="{46C86156-5AB5-6249-9FCC-ABF8192F63D2}"/>
                </a:ext>
              </a:extLst>
            </p:cNvPr>
            <p:cNvSpPr/>
            <p:nvPr/>
          </p:nvSpPr>
          <p:spPr>
            <a:xfrm>
              <a:off x="2542716" y="3163014"/>
              <a:ext cx="8586884"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6" name="Rectangle 105">
              <a:extLst>
                <a:ext uri="{FF2B5EF4-FFF2-40B4-BE49-F238E27FC236}">
                  <a16:creationId xmlns:a16="http://schemas.microsoft.com/office/drawing/2014/main" id="{AFABE021-B955-3840-B83A-A6489C90B30F}"/>
                </a:ext>
              </a:extLst>
            </p:cNvPr>
            <p:cNvSpPr/>
            <p:nvPr/>
          </p:nvSpPr>
          <p:spPr>
            <a:xfrm>
              <a:off x="2542716" y="3653711"/>
              <a:ext cx="8586884"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7" name="Rectangle 106">
              <a:extLst>
                <a:ext uri="{FF2B5EF4-FFF2-40B4-BE49-F238E27FC236}">
                  <a16:creationId xmlns:a16="http://schemas.microsoft.com/office/drawing/2014/main" id="{12AEEA1B-29B5-9041-B3ED-39526A954BD3}"/>
                </a:ext>
              </a:extLst>
            </p:cNvPr>
            <p:cNvSpPr/>
            <p:nvPr/>
          </p:nvSpPr>
          <p:spPr>
            <a:xfrm>
              <a:off x="2542716" y="4151546"/>
              <a:ext cx="8586884"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8" name="Rectangle 107">
              <a:extLst>
                <a:ext uri="{FF2B5EF4-FFF2-40B4-BE49-F238E27FC236}">
                  <a16:creationId xmlns:a16="http://schemas.microsoft.com/office/drawing/2014/main" id="{226298F6-DDF3-074A-B42C-3A6DFFBAD816}"/>
                </a:ext>
              </a:extLst>
            </p:cNvPr>
            <p:cNvSpPr/>
            <p:nvPr/>
          </p:nvSpPr>
          <p:spPr>
            <a:xfrm>
              <a:off x="2542716" y="4667154"/>
              <a:ext cx="8586884"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9" name="Rectangle 108">
              <a:extLst>
                <a:ext uri="{FF2B5EF4-FFF2-40B4-BE49-F238E27FC236}">
                  <a16:creationId xmlns:a16="http://schemas.microsoft.com/office/drawing/2014/main" id="{ED2FE300-3D08-8B4B-A000-5034A895B952}"/>
                </a:ext>
              </a:extLst>
            </p:cNvPr>
            <p:cNvSpPr/>
            <p:nvPr/>
          </p:nvSpPr>
          <p:spPr>
            <a:xfrm>
              <a:off x="2542716" y="5141287"/>
              <a:ext cx="8586884"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grpSp>
      <p:sp>
        <p:nvSpPr>
          <p:cNvPr id="110" name="TextBox 109">
            <a:extLst>
              <a:ext uri="{FF2B5EF4-FFF2-40B4-BE49-F238E27FC236}">
                <a16:creationId xmlns:a16="http://schemas.microsoft.com/office/drawing/2014/main" id="{C2CCCA97-19D7-C845-943B-1B0C8C28921F}"/>
              </a:ext>
            </a:extLst>
          </p:cNvPr>
          <p:cNvSpPr txBox="1"/>
          <p:nvPr/>
        </p:nvSpPr>
        <p:spPr>
          <a:xfrm>
            <a:off x="528521" y="2656505"/>
            <a:ext cx="1622737" cy="332295"/>
          </a:xfrm>
          <a:prstGeom prst="rect">
            <a:avLst/>
          </a:prstGeom>
          <a:gradFill>
            <a:gsLst>
              <a:gs pos="100000">
                <a:srgbClr val="AA98C4"/>
              </a:gs>
              <a:gs pos="0">
                <a:srgbClr val="6076BA"/>
              </a:gs>
            </a:gsLst>
            <a:lin ang="2700000" scaled="0"/>
          </a:gradFill>
        </p:spPr>
        <p:txBody>
          <a:bodyPr wrap="square" rtlCol="0" anchor="ctr">
            <a:noAutofit/>
          </a:bodyPr>
          <a:lstStyle/>
          <a:p>
            <a:pPr algn="r"/>
            <a:r>
              <a:rPr lang="en-GB" sz="1200" b="1" dirty="0">
                <a:solidFill>
                  <a:schemeClr val="bg1"/>
                </a:solidFill>
                <a:latin typeface="Calibri Regular"/>
              </a:rPr>
              <a:t>Structure</a:t>
            </a:r>
          </a:p>
        </p:txBody>
      </p:sp>
      <p:sp>
        <p:nvSpPr>
          <p:cNvPr id="111" name="TextBox 110">
            <a:extLst>
              <a:ext uri="{FF2B5EF4-FFF2-40B4-BE49-F238E27FC236}">
                <a16:creationId xmlns:a16="http://schemas.microsoft.com/office/drawing/2014/main" id="{33822BE1-679E-6C4A-86DE-EF9DC3456340}"/>
              </a:ext>
            </a:extLst>
          </p:cNvPr>
          <p:cNvSpPr txBox="1"/>
          <p:nvPr/>
        </p:nvSpPr>
        <p:spPr>
          <a:xfrm>
            <a:off x="528521" y="3168540"/>
            <a:ext cx="1622737" cy="328061"/>
          </a:xfrm>
          <a:prstGeom prst="rect">
            <a:avLst/>
          </a:prstGeom>
          <a:gradFill>
            <a:gsLst>
              <a:gs pos="100000">
                <a:srgbClr val="AA98C4"/>
              </a:gs>
              <a:gs pos="0">
                <a:srgbClr val="6076BA"/>
              </a:gs>
            </a:gsLst>
            <a:lin ang="2700000" scaled="0"/>
          </a:gradFill>
        </p:spPr>
        <p:txBody>
          <a:bodyPr wrap="square" rtlCol="0" anchor="ctr">
            <a:noAutofit/>
          </a:bodyPr>
          <a:lstStyle/>
          <a:p>
            <a:pPr algn="r"/>
            <a:r>
              <a:rPr lang="en-US" sz="1200" b="1" dirty="0">
                <a:solidFill>
                  <a:schemeClr val="bg1"/>
                </a:solidFill>
                <a:latin typeface="Calibri Regular"/>
              </a:rPr>
              <a:t>Communication</a:t>
            </a:r>
          </a:p>
        </p:txBody>
      </p:sp>
      <p:sp>
        <p:nvSpPr>
          <p:cNvPr id="112" name="TextBox 111">
            <a:extLst>
              <a:ext uri="{FF2B5EF4-FFF2-40B4-BE49-F238E27FC236}">
                <a16:creationId xmlns:a16="http://schemas.microsoft.com/office/drawing/2014/main" id="{127EC5B9-A222-A34D-A3BD-AD3B8FC7D451}"/>
              </a:ext>
            </a:extLst>
          </p:cNvPr>
          <p:cNvSpPr txBox="1"/>
          <p:nvPr/>
        </p:nvSpPr>
        <p:spPr>
          <a:xfrm>
            <a:off x="528521" y="3659239"/>
            <a:ext cx="1622737" cy="328060"/>
          </a:xfrm>
          <a:prstGeom prst="rect">
            <a:avLst/>
          </a:prstGeom>
          <a:gradFill>
            <a:gsLst>
              <a:gs pos="100000">
                <a:srgbClr val="AA98C4"/>
              </a:gs>
              <a:gs pos="0">
                <a:srgbClr val="6076BA"/>
              </a:gs>
            </a:gsLst>
            <a:lin ang="2700000" scaled="0"/>
          </a:gradFill>
        </p:spPr>
        <p:txBody>
          <a:bodyPr wrap="square" rtlCol="0" anchor="ctr">
            <a:noAutofit/>
          </a:bodyPr>
          <a:lstStyle/>
          <a:p>
            <a:pPr algn="r"/>
            <a:r>
              <a:rPr lang="en-US" sz="1200" b="1" dirty="0">
                <a:solidFill>
                  <a:schemeClr val="bg1"/>
                </a:solidFill>
                <a:latin typeface="Calibri Regular"/>
              </a:rPr>
              <a:t>Data a</a:t>
            </a:r>
            <a:r>
              <a:rPr lang="en-US" altLang="zh-CN" sz="1200" b="1" dirty="0">
                <a:solidFill>
                  <a:schemeClr val="bg1"/>
                </a:solidFill>
                <a:latin typeface="Calibri Regular"/>
              </a:rPr>
              <a:t>ccess</a:t>
            </a:r>
            <a:endParaRPr lang="en-US" sz="1200" b="1" dirty="0">
              <a:solidFill>
                <a:schemeClr val="bg1"/>
              </a:solidFill>
              <a:latin typeface="Calibri Regular"/>
            </a:endParaRPr>
          </a:p>
        </p:txBody>
      </p:sp>
      <p:sp>
        <p:nvSpPr>
          <p:cNvPr id="113" name="TextBox 112">
            <a:extLst>
              <a:ext uri="{FF2B5EF4-FFF2-40B4-BE49-F238E27FC236}">
                <a16:creationId xmlns:a16="http://schemas.microsoft.com/office/drawing/2014/main" id="{309208FF-A14E-9047-9818-12EBDB9E9E53}"/>
              </a:ext>
            </a:extLst>
          </p:cNvPr>
          <p:cNvSpPr txBox="1"/>
          <p:nvPr/>
        </p:nvSpPr>
        <p:spPr>
          <a:xfrm>
            <a:off x="528521" y="4157074"/>
            <a:ext cx="1622737" cy="328060"/>
          </a:xfrm>
          <a:prstGeom prst="rect">
            <a:avLst/>
          </a:prstGeom>
          <a:gradFill>
            <a:gsLst>
              <a:gs pos="100000">
                <a:srgbClr val="AA98C4"/>
              </a:gs>
              <a:gs pos="0">
                <a:srgbClr val="6076BA"/>
              </a:gs>
            </a:gsLst>
            <a:lin ang="2700000" scaled="0"/>
          </a:gradFill>
        </p:spPr>
        <p:txBody>
          <a:bodyPr wrap="square" rtlCol="0" anchor="ctr">
            <a:noAutofit/>
          </a:bodyPr>
          <a:lstStyle/>
          <a:p>
            <a:pPr algn="r"/>
            <a:r>
              <a:rPr lang="en-US" sz="1200" b="1" dirty="0">
                <a:solidFill>
                  <a:schemeClr val="bg1"/>
                </a:solidFill>
                <a:latin typeface="Calibri Regular"/>
              </a:rPr>
              <a:t>Technology usage</a:t>
            </a:r>
          </a:p>
        </p:txBody>
      </p:sp>
      <p:sp>
        <p:nvSpPr>
          <p:cNvPr id="136" name="TextBox 135">
            <a:extLst>
              <a:ext uri="{FF2B5EF4-FFF2-40B4-BE49-F238E27FC236}">
                <a16:creationId xmlns:a16="http://schemas.microsoft.com/office/drawing/2014/main" id="{9CA8063F-FEB1-234A-A945-DD039638A79A}"/>
              </a:ext>
            </a:extLst>
          </p:cNvPr>
          <p:cNvSpPr txBox="1"/>
          <p:nvPr/>
        </p:nvSpPr>
        <p:spPr>
          <a:xfrm>
            <a:off x="528521" y="4672681"/>
            <a:ext cx="1622737" cy="328060"/>
          </a:xfrm>
          <a:prstGeom prst="rect">
            <a:avLst/>
          </a:prstGeom>
          <a:gradFill>
            <a:gsLst>
              <a:gs pos="100000">
                <a:srgbClr val="AA98C4"/>
              </a:gs>
              <a:gs pos="0">
                <a:srgbClr val="6076BA"/>
              </a:gs>
            </a:gsLst>
            <a:lin ang="2700000" scaled="0"/>
          </a:gradFill>
        </p:spPr>
        <p:txBody>
          <a:bodyPr wrap="square" rtlCol="0" anchor="ctr">
            <a:noAutofit/>
          </a:bodyPr>
          <a:lstStyle/>
          <a:p>
            <a:pPr algn="r"/>
            <a:r>
              <a:rPr lang="en-US" sz="1200" b="1" dirty="0">
                <a:solidFill>
                  <a:schemeClr val="bg1"/>
                </a:solidFill>
                <a:latin typeface="Calibri Regular"/>
              </a:rPr>
              <a:t>Evolution</a:t>
            </a:r>
          </a:p>
        </p:txBody>
      </p:sp>
      <p:cxnSp>
        <p:nvCxnSpPr>
          <p:cNvPr id="137" name="Straight Connector 136">
            <a:extLst>
              <a:ext uri="{FF2B5EF4-FFF2-40B4-BE49-F238E27FC236}">
                <a16:creationId xmlns:a16="http://schemas.microsoft.com/office/drawing/2014/main" id="{E22DEEFE-66F9-BA4E-9941-6E4CC1AF809D}"/>
              </a:ext>
            </a:extLst>
          </p:cNvPr>
          <p:cNvCxnSpPr>
            <a:cxnSpLocks/>
          </p:cNvCxnSpPr>
          <p:nvPr/>
        </p:nvCxnSpPr>
        <p:spPr>
          <a:xfrm>
            <a:off x="528521" y="2519477"/>
            <a:ext cx="10654112" cy="0"/>
          </a:xfrm>
          <a:prstGeom prst="line">
            <a:avLst/>
          </a:prstGeom>
          <a:ln w="6350" cmpd="sng">
            <a:solidFill>
              <a:schemeClr val="tx1">
                <a:lumMod val="40000"/>
                <a:lumOff val="60000"/>
              </a:schemeClr>
            </a:solidFill>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FE2EB4BA-FA50-0143-83C4-581EE9C50BCF}"/>
              </a:ext>
            </a:extLst>
          </p:cNvPr>
          <p:cNvSpPr txBox="1"/>
          <p:nvPr/>
        </p:nvSpPr>
        <p:spPr>
          <a:xfrm>
            <a:off x="528521" y="5146814"/>
            <a:ext cx="1622737" cy="328060"/>
          </a:xfrm>
          <a:prstGeom prst="rect">
            <a:avLst/>
          </a:prstGeom>
          <a:gradFill>
            <a:gsLst>
              <a:gs pos="100000">
                <a:srgbClr val="AA98C4"/>
              </a:gs>
              <a:gs pos="0">
                <a:srgbClr val="6076BA"/>
              </a:gs>
            </a:gsLst>
            <a:lin ang="2700000" scaled="0"/>
          </a:gradFill>
        </p:spPr>
        <p:txBody>
          <a:bodyPr wrap="square" rtlCol="0" anchor="ctr">
            <a:noAutofit/>
          </a:bodyPr>
          <a:lstStyle/>
          <a:p>
            <a:pPr algn="r"/>
            <a:r>
              <a:rPr lang="en-US" sz="1200" b="1" dirty="0">
                <a:solidFill>
                  <a:schemeClr val="bg1"/>
                </a:solidFill>
                <a:latin typeface="Calibri Regular"/>
              </a:rPr>
              <a:t>Knowledge</a:t>
            </a:r>
          </a:p>
        </p:txBody>
      </p:sp>
      <p:pic>
        <p:nvPicPr>
          <p:cNvPr id="141" name="Picture 140">
            <a:extLst>
              <a:ext uri="{FF2B5EF4-FFF2-40B4-BE49-F238E27FC236}">
                <a16:creationId xmlns:a16="http://schemas.microsoft.com/office/drawing/2014/main" id="{19617387-5A81-DC43-B4CD-B0DC0F8C1A24}"/>
              </a:ext>
            </a:extLst>
          </p:cNvPr>
          <p:cNvPicPr>
            <a:picLocks/>
          </p:cNvPicPr>
          <p:nvPr/>
        </p:nvPicPr>
        <p:blipFill>
          <a:blip r:embed="rId3">
            <a:lum bright="100000"/>
          </a:blip>
          <a:stretch>
            <a:fillRect/>
          </a:stretch>
        </p:blipFill>
        <p:spPr>
          <a:xfrm rot="10800000">
            <a:off x="6223048" y="1491979"/>
            <a:ext cx="342000" cy="338261"/>
          </a:xfrm>
          <a:prstGeom prst="rect">
            <a:avLst/>
          </a:prstGeom>
          <a:solidFill>
            <a:schemeClr val="accent1"/>
          </a:solidFill>
        </p:spPr>
      </p:pic>
      <p:pic>
        <p:nvPicPr>
          <p:cNvPr id="142" name="Picture 141">
            <a:extLst>
              <a:ext uri="{FF2B5EF4-FFF2-40B4-BE49-F238E27FC236}">
                <a16:creationId xmlns:a16="http://schemas.microsoft.com/office/drawing/2014/main" id="{A69721EC-2704-DE4D-B7E1-475311AAEEF3}"/>
              </a:ext>
            </a:extLst>
          </p:cNvPr>
          <p:cNvPicPr>
            <a:picLocks noChangeAspect="1"/>
          </p:cNvPicPr>
          <p:nvPr/>
        </p:nvPicPr>
        <p:blipFill>
          <a:blip r:embed="rId4">
            <a:lum bright="100000"/>
          </a:blip>
          <a:stretch>
            <a:fillRect/>
          </a:stretch>
        </p:blipFill>
        <p:spPr>
          <a:xfrm>
            <a:off x="528521" y="3656466"/>
            <a:ext cx="355600" cy="302260"/>
          </a:xfrm>
          <a:prstGeom prst="rect">
            <a:avLst/>
          </a:prstGeom>
          <a:noFill/>
        </p:spPr>
      </p:pic>
      <p:pic>
        <p:nvPicPr>
          <p:cNvPr id="143" name="Picture 142">
            <a:extLst>
              <a:ext uri="{FF2B5EF4-FFF2-40B4-BE49-F238E27FC236}">
                <a16:creationId xmlns:a16="http://schemas.microsoft.com/office/drawing/2014/main" id="{FC8F7A1C-94DB-7647-B86F-A4B744407D4B}"/>
              </a:ext>
            </a:extLst>
          </p:cNvPr>
          <p:cNvPicPr>
            <a:picLocks noChangeAspect="1"/>
          </p:cNvPicPr>
          <p:nvPr/>
        </p:nvPicPr>
        <p:blipFill>
          <a:blip r:embed="rId5">
            <a:lum bright="100000"/>
          </a:blip>
          <a:stretch>
            <a:fillRect/>
          </a:stretch>
        </p:blipFill>
        <p:spPr>
          <a:xfrm>
            <a:off x="498743" y="4162991"/>
            <a:ext cx="355600" cy="302260"/>
          </a:xfrm>
          <a:prstGeom prst="rect">
            <a:avLst/>
          </a:prstGeom>
          <a:noFill/>
        </p:spPr>
      </p:pic>
      <p:pic>
        <p:nvPicPr>
          <p:cNvPr id="144" name="Picture 143">
            <a:extLst>
              <a:ext uri="{FF2B5EF4-FFF2-40B4-BE49-F238E27FC236}">
                <a16:creationId xmlns:a16="http://schemas.microsoft.com/office/drawing/2014/main" id="{0B45BE6A-7EDA-744C-B749-A2C0D29EEC31}"/>
              </a:ext>
            </a:extLst>
          </p:cNvPr>
          <p:cNvPicPr>
            <a:picLocks noChangeAspect="1"/>
          </p:cNvPicPr>
          <p:nvPr/>
        </p:nvPicPr>
        <p:blipFill>
          <a:blip r:embed="rId6">
            <a:lum bright="100000"/>
          </a:blip>
          <a:stretch>
            <a:fillRect/>
          </a:stretch>
        </p:blipFill>
        <p:spPr>
          <a:xfrm>
            <a:off x="528521" y="5147675"/>
            <a:ext cx="355600" cy="302260"/>
          </a:xfrm>
          <a:prstGeom prst="rect">
            <a:avLst/>
          </a:prstGeom>
          <a:noFill/>
        </p:spPr>
      </p:pic>
      <p:sp>
        <p:nvSpPr>
          <p:cNvPr id="145" name="TextBox 144">
            <a:extLst>
              <a:ext uri="{FF2B5EF4-FFF2-40B4-BE49-F238E27FC236}">
                <a16:creationId xmlns:a16="http://schemas.microsoft.com/office/drawing/2014/main" id="{4AD8DF2D-273E-E644-A560-2D7FC0F4FB80}"/>
              </a:ext>
            </a:extLst>
          </p:cNvPr>
          <p:cNvSpPr txBox="1"/>
          <p:nvPr/>
        </p:nvSpPr>
        <p:spPr>
          <a:xfrm>
            <a:off x="2178902" y="1896632"/>
            <a:ext cx="1080000" cy="553998"/>
          </a:xfrm>
          <a:prstGeom prst="rect">
            <a:avLst/>
          </a:prstGeom>
          <a:noFill/>
        </p:spPr>
        <p:txBody>
          <a:bodyPr wrap="square" rtlCol="0">
            <a:spAutoFit/>
          </a:bodyPr>
          <a:lstStyle/>
          <a:p>
            <a:pPr algn="ctr"/>
            <a:r>
              <a:rPr lang="en-US" sz="1000" dirty="0">
                <a:latin typeface="Calibri Regular"/>
              </a:rPr>
              <a:t>Code</a:t>
            </a:r>
            <a:br>
              <a:rPr lang="en-US" sz="1000" dirty="0">
                <a:latin typeface="Calibri Regular"/>
              </a:rPr>
            </a:br>
            <a:r>
              <a:rPr lang="en-US" sz="1000" dirty="0">
                <a:latin typeface="Calibri Regular"/>
              </a:rPr>
              <a:t>breakdown</a:t>
            </a:r>
          </a:p>
          <a:p>
            <a:pPr algn="ctr"/>
            <a:endParaRPr lang="en-US" sz="1000" dirty="0">
              <a:latin typeface="Calibri Regular"/>
            </a:endParaRPr>
          </a:p>
        </p:txBody>
      </p:sp>
      <p:sp>
        <p:nvSpPr>
          <p:cNvPr id="146" name="Rectangle 145">
            <a:extLst>
              <a:ext uri="{FF2B5EF4-FFF2-40B4-BE49-F238E27FC236}">
                <a16:creationId xmlns:a16="http://schemas.microsoft.com/office/drawing/2014/main" id="{BF341F22-5242-2D42-A603-192ADB665B89}"/>
              </a:ext>
            </a:extLst>
          </p:cNvPr>
          <p:cNvSpPr/>
          <p:nvPr/>
        </p:nvSpPr>
        <p:spPr>
          <a:xfrm>
            <a:off x="2664902" y="2763138"/>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7" name="Rectangle 146">
            <a:extLst>
              <a:ext uri="{FF2B5EF4-FFF2-40B4-BE49-F238E27FC236}">
                <a16:creationId xmlns:a16="http://schemas.microsoft.com/office/drawing/2014/main" id="{818F2C3F-1631-3D44-B2FB-D0FEC4F3310D}"/>
              </a:ext>
            </a:extLst>
          </p:cNvPr>
          <p:cNvSpPr/>
          <p:nvPr/>
        </p:nvSpPr>
        <p:spPr>
          <a:xfrm>
            <a:off x="2664902" y="4779002"/>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8" name="TextBox 147">
            <a:extLst>
              <a:ext uri="{FF2B5EF4-FFF2-40B4-BE49-F238E27FC236}">
                <a16:creationId xmlns:a16="http://schemas.microsoft.com/office/drawing/2014/main" id="{FB0D98A3-689F-6A43-AE22-EEFC9993FA44}"/>
              </a:ext>
            </a:extLst>
          </p:cNvPr>
          <p:cNvSpPr txBox="1"/>
          <p:nvPr/>
        </p:nvSpPr>
        <p:spPr>
          <a:xfrm>
            <a:off x="7505107" y="1895013"/>
            <a:ext cx="1080000" cy="400110"/>
          </a:xfrm>
          <a:prstGeom prst="rect">
            <a:avLst/>
          </a:prstGeom>
          <a:noFill/>
        </p:spPr>
        <p:txBody>
          <a:bodyPr wrap="square" rtlCol="0">
            <a:spAutoFit/>
          </a:bodyPr>
          <a:lstStyle/>
          <a:p>
            <a:pPr algn="ctr"/>
            <a:r>
              <a:rPr lang="en-US" sz="1000" dirty="0">
                <a:latin typeface="Calibri Regular"/>
              </a:rPr>
              <a:t>Code r</a:t>
            </a:r>
            <a:r>
              <a:rPr lang="en-US" altLang="zh-CN" sz="1000" dirty="0">
                <a:latin typeface="Calibri Regular"/>
              </a:rPr>
              <a:t>euse</a:t>
            </a:r>
            <a:endParaRPr lang="en-US" sz="1000" dirty="0">
              <a:latin typeface="Calibri Regular"/>
            </a:endParaRPr>
          </a:p>
          <a:p>
            <a:pPr algn="ctr"/>
            <a:endParaRPr lang="en-US" sz="1000" dirty="0">
              <a:latin typeface="Calibri Regular"/>
            </a:endParaRPr>
          </a:p>
        </p:txBody>
      </p:sp>
      <p:sp>
        <p:nvSpPr>
          <p:cNvPr id="149" name="Rectangle 148">
            <a:extLst>
              <a:ext uri="{FF2B5EF4-FFF2-40B4-BE49-F238E27FC236}">
                <a16:creationId xmlns:a16="http://schemas.microsoft.com/office/drawing/2014/main" id="{6740B00E-D695-A742-BB1B-233DBACF059D}"/>
              </a:ext>
            </a:extLst>
          </p:cNvPr>
          <p:cNvSpPr/>
          <p:nvPr/>
        </p:nvSpPr>
        <p:spPr>
          <a:xfrm>
            <a:off x="7971229" y="2777121"/>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50" name="Rectangle 149">
            <a:extLst>
              <a:ext uri="{FF2B5EF4-FFF2-40B4-BE49-F238E27FC236}">
                <a16:creationId xmlns:a16="http://schemas.microsoft.com/office/drawing/2014/main" id="{434D53F3-F7DF-ED43-9AE5-A89233DC4D81}"/>
              </a:ext>
            </a:extLst>
          </p:cNvPr>
          <p:cNvSpPr/>
          <p:nvPr/>
        </p:nvSpPr>
        <p:spPr>
          <a:xfrm>
            <a:off x="7971229" y="3289797"/>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51" name="TextBox 150">
            <a:extLst>
              <a:ext uri="{FF2B5EF4-FFF2-40B4-BE49-F238E27FC236}">
                <a16:creationId xmlns:a16="http://schemas.microsoft.com/office/drawing/2014/main" id="{0F917BCF-7EE0-D14C-BDB9-8A3F80555254}"/>
              </a:ext>
            </a:extLst>
          </p:cNvPr>
          <p:cNvSpPr txBox="1"/>
          <p:nvPr/>
        </p:nvSpPr>
        <p:spPr>
          <a:xfrm>
            <a:off x="4012774" y="1885074"/>
            <a:ext cx="1080000" cy="400110"/>
          </a:xfrm>
          <a:prstGeom prst="rect">
            <a:avLst/>
          </a:prstGeom>
          <a:noFill/>
        </p:spPr>
        <p:txBody>
          <a:bodyPr wrap="square" rtlCol="0">
            <a:spAutoFit/>
          </a:bodyPr>
          <a:lstStyle/>
          <a:p>
            <a:pPr algn="ctr"/>
            <a:r>
              <a:rPr lang="en-US" sz="1000" dirty="0">
                <a:latin typeface="Calibri Regular"/>
              </a:rPr>
              <a:t>Communication centralization</a:t>
            </a:r>
          </a:p>
        </p:txBody>
      </p:sp>
      <p:sp>
        <p:nvSpPr>
          <p:cNvPr id="152" name="Rectangle 151">
            <a:extLst>
              <a:ext uri="{FF2B5EF4-FFF2-40B4-BE49-F238E27FC236}">
                <a16:creationId xmlns:a16="http://schemas.microsoft.com/office/drawing/2014/main" id="{CA295BBE-047F-6C40-98CC-353B5EB530B5}"/>
              </a:ext>
            </a:extLst>
          </p:cNvPr>
          <p:cNvSpPr/>
          <p:nvPr/>
        </p:nvSpPr>
        <p:spPr>
          <a:xfrm>
            <a:off x="4498774" y="3279858"/>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53" name="Rectangle 152">
            <a:extLst>
              <a:ext uri="{FF2B5EF4-FFF2-40B4-BE49-F238E27FC236}">
                <a16:creationId xmlns:a16="http://schemas.microsoft.com/office/drawing/2014/main" id="{210FABFA-1791-8449-AE56-B84A0BD1DFF1}"/>
              </a:ext>
            </a:extLst>
          </p:cNvPr>
          <p:cNvSpPr/>
          <p:nvPr/>
        </p:nvSpPr>
        <p:spPr>
          <a:xfrm>
            <a:off x="4498774" y="2763138"/>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54" name="TextBox 153">
            <a:extLst>
              <a:ext uri="{FF2B5EF4-FFF2-40B4-BE49-F238E27FC236}">
                <a16:creationId xmlns:a16="http://schemas.microsoft.com/office/drawing/2014/main" id="{D6A679DD-62F0-324D-B271-5D99CFEC331E}"/>
              </a:ext>
            </a:extLst>
          </p:cNvPr>
          <p:cNvSpPr txBox="1"/>
          <p:nvPr/>
        </p:nvSpPr>
        <p:spPr>
          <a:xfrm>
            <a:off x="5873926" y="1885074"/>
            <a:ext cx="1080000" cy="553998"/>
          </a:xfrm>
          <a:prstGeom prst="rect">
            <a:avLst/>
          </a:prstGeom>
          <a:noFill/>
        </p:spPr>
        <p:txBody>
          <a:bodyPr wrap="square" rtlCol="0">
            <a:spAutoFit/>
          </a:bodyPr>
          <a:lstStyle/>
          <a:p>
            <a:pPr algn="ctr"/>
            <a:r>
              <a:rPr lang="en-US" sz="1000" dirty="0">
                <a:latin typeface="Calibri Regular"/>
              </a:rPr>
              <a:t>Data</a:t>
            </a:r>
            <a:br>
              <a:rPr lang="en-US" sz="1000" dirty="0">
                <a:latin typeface="Calibri Regular"/>
              </a:rPr>
            </a:br>
            <a:r>
              <a:rPr lang="en-US" sz="1000" dirty="0">
                <a:latin typeface="Calibri Regular"/>
              </a:rPr>
              <a:t>coupling</a:t>
            </a:r>
          </a:p>
          <a:p>
            <a:pPr algn="ctr"/>
            <a:endParaRPr lang="en-US" sz="1000" dirty="0">
              <a:latin typeface="Calibri Regular"/>
            </a:endParaRPr>
          </a:p>
        </p:txBody>
      </p:sp>
      <p:sp>
        <p:nvSpPr>
          <p:cNvPr id="155" name="Rectangle 154">
            <a:extLst>
              <a:ext uri="{FF2B5EF4-FFF2-40B4-BE49-F238E27FC236}">
                <a16:creationId xmlns:a16="http://schemas.microsoft.com/office/drawing/2014/main" id="{4AE9F6EA-F0AC-0D47-A5E4-D64D094BBAFF}"/>
              </a:ext>
            </a:extLst>
          </p:cNvPr>
          <p:cNvSpPr/>
          <p:nvPr/>
        </p:nvSpPr>
        <p:spPr>
          <a:xfrm>
            <a:off x="6340048" y="3285067"/>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56" name="Rectangle 155">
            <a:extLst>
              <a:ext uri="{FF2B5EF4-FFF2-40B4-BE49-F238E27FC236}">
                <a16:creationId xmlns:a16="http://schemas.microsoft.com/office/drawing/2014/main" id="{DCD4A723-C933-354F-811B-DB92954686A7}"/>
              </a:ext>
            </a:extLst>
          </p:cNvPr>
          <p:cNvSpPr/>
          <p:nvPr/>
        </p:nvSpPr>
        <p:spPr>
          <a:xfrm>
            <a:off x="6340048" y="3770363"/>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57" name="TextBox 156">
            <a:extLst>
              <a:ext uri="{FF2B5EF4-FFF2-40B4-BE49-F238E27FC236}">
                <a16:creationId xmlns:a16="http://schemas.microsoft.com/office/drawing/2014/main" id="{59AE748C-2305-6C4A-AB16-4FA0F734916A}"/>
              </a:ext>
            </a:extLst>
          </p:cNvPr>
          <p:cNvSpPr txBox="1"/>
          <p:nvPr/>
        </p:nvSpPr>
        <p:spPr>
          <a:xfrm>
            <a:off x="10017381" y="1893823"/>
            <a:ext cx="1080000" cy="553998"/>
          </a:xfrm>
          <a:prstGeom prst="rect">
            <a:avLst/>
          </a:prstGeom>
          <a:noFill/>
        </p:spPr>
        <p:txBody>
          <a:bodyPr wrap="square" rtlCol="0">
            <a:spAutoFit/>
          </a:bodyPr>
          <a:lstStyle/>
          <a:p>
            <a:pPr algn="ctr"/>
            <a:r>
              <a:rPr lang="en-US" sz="1000" dirty="0">
                <a:latin typeface="Calibri Regular"/>
              </a:rPr>
              <a:t>Knowledge distribution</a:t>
            </a:r>
          </a:p>
          <a:p>
            <a:pPr algn="ctr"/>
            <a:endParaRPr lang="en-US" sz="1000" dirty="0">
              <a:latin typeface="Calibri Regular"/>
            </a:endParaRPr>
          </a:p>
        </p:txBody>
      </p:sp>
      <p:sp>
        <p:nvSpPr>
          <p:cNvPr id="158" name="Rectangle 157">
            <a:extLst>
              <a:ext uri="{FF2B5EF4-FFF2-40B4-BE49-F238E27FC236}">
                <a16:creationId xmlns:a16="http://schemas.microsoft.com/office/drawing/2014/main" id="{A050DCAE-347F-AF4D-92AA-1EC9F5FF2D37}"/>
              </a:ext>
            </a:extLst>
          </p:cNvPr>
          <p:cNvSpPr/>
          <p:nvPr/>
        </p:nvSpPr>
        <p:spPr>
          <a:xfrm>
            <a:off x="10503381" y="5258703"/>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62" name="TextBox 161">
            <a:extLst>
              <a:ext uri="{FF2B5EF4-FFF2-40B4-BE49-F238E27FC236}">
                <a16:creationId xmlns:a16="http://schemas.microsoft.com/office/drawing/2014/main" id="{653C28E4-0150-4B44-9EC3-DCB07D91E268}"/>
              </a:ext>
            </a:extLst>
          </p:cNvPr>
          <p:cNvSpPr txBox="1"/>
          <p:nvPr/>
        </p:nvSpPr>
        <p:spPr>
          <a:xfrm>
            <a:off x="9146438" y="1885074"/>
            <a:ext cx="1080000" cy="400110"/>
          </a:xfrm>
          <a:prstGeom prst="rect">
            <a:avLst/>
          </a:prstGeom>
          <a:noFill/>
        </p:spPr>
        <p:txBody>
          <a:bodyPr wrap="square" rtlCol="0">
            <a:spAutoFit/>
          </a:bodyPr>
          <a:lstStyle/>
          <a:p>
            <a:pPr algn="ctr"/>
            <a:r>
              <a:rPr lang="en-US" sz="1000" dirty="0">
                <a:latin typeface="Calibri Regular"/>
              </a:rPr>
              <a:t>Component freshness</a:t>
            </a:r>
          </a:p>
        </p:txBody>
      </p:sp>
      <p:sp>
        <p:nvSpPr>
          <p:cNvPr id="164" name="Rectangle 163">
            <a:extLst>
              <a:ext uri="{FF2B5EF4-FFF2-40B4-BE49-F238E27FC236}">
                <a16:creationId xmlns:a16="http://schemas.microsoft.com/office/drawing/2014/main" id="{332DAAB9-4E5C-254B-AE01-1E43A11C487B}"/>
              </a:ext>
            </a:extLst>
          </p:cNvPr>
          <p:cNvSpPr/>
          <p:nvPr/>
        </p:nvSpPr>
        <p:spPr>
          <a:xfrm>
            <a:off x="9632438" y="5255969"/>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65" name="TextBox 164">
            <a:extLst>
              <a:ext uri="{FF2B5EF4-FFF2-40B4-BE49-F238E27FC236}">
                <a16:creationId xmlns:a16="http://schemas.microsoft.com/office/drawing/2014/main" id="{639FE171-5ED7-4945-8D43-B0AAEBCB1A00}"/>
              </a:ext>
            </a:extLst>
          </p:cNvPr>
          <p:cNvSpPr txBox="1"/>
          <p:nvPr/>
        </p:nvSpPr>
        <p:spPr>
          <a:xfrm>
            <a:off x="3049844" y="1885074"/>
            <a:ext cx="1080000" cy="400110"/>
          </a:xfrm>
          <a:prstGeom prst="rect">
            <a:avLst/>
          </a:prstGeom>
          <a:noFill/>
        </p:spPr>
        <p:txBody>
          <a:bodyPr wrap="square" rtlCol="0">
            <a:spAutoFit/>
          </a:bodyPr>
          <a:lstStyle/>
          <a:p>
            <a:pPr algn="ctr"/>
            <a:r>
              <a:rPr lang="en-US" sz="1000" dirty="0">
                <a:latin typeface="Calibri Regular"/>
              </a:rPr>
              <a:t>Component cohesion</a:t>
            </a:r>
          </a:p>
        </p:txBody>
      </p:sp>
      <p:sp>
        <p:nvSpPr>
          <p:cNvPr id="166" name="Rectangle 165">
            <a:extLst>
              <a:ext uri="{FF2B5EF4-FFF2-40B4-BE49-F238E27FC236}">
                <a16:creationId xmlns:a16="http://schemas.microsoft.com/office/drawing/2014/main" id="{6D722172-EA32-4742-97D0-BB7C9D196FBF}"/>
              </a:ext>
            </a:extLst>
          </p:cNvPr>
          <p:cNvSpPr/>
          <p:nvPr/>
        </p:nvSpPr>
        <p:spPr>
          <a:xfrm>
            <a:off x="3535844" y="2765660"/>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67" name="Rectangle 166">
            <a:extLst>
              <a:ext uri="{FF2B5EF4-FFF2-40B4-BE49-F238E27FC236}">
                <a16:creationId xmlns:a16="http://schemas.microsoft.com/office/drawing/2014/main" id="{8094E86F-4FD1-FB47-B3CF-8DC6C927DC8C}"/>
              </a:ext>
            </a:extLst>
          </p:cNvPr>
          <p:cNvSpPr/>
          <p:nvPr/>
        </p:nvSpPr>
        <p:spPr>
          <a:xfrm>
            <a:off x="3535844" y="4781814"/>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68" name="TextBox 167">
            <a:extLst>
              <a:ext uri="{FF2B5EF4-FFF2-40B4-BE49-F238E27FC236}">
                <a16:creationId xmlns:a16="http://schemas.microsoft.com/office/drawing/2014/main" id="{A1ECF73F-EC9E-4D46-9A6E-1C8BB14E1E69}"/>
              </a:ext>
            </a:extLst>
          </p:cNvPr>
          <p:cNvSpPr txBox="1"/>
          <p:nvPr/>
        </p:nvSpPr>
        <p:spPr>
          <a:xfrm>
            <a:off x="8275496" y="1885074"/>
            <a:ext cx="1080000" cy="400110"/>
          </a:xfrm>
          <a:prstGeom prst="rect">
            <a:avLst/>
          </a:prstGeom>
          <a:noFill/>
        </p:spPr>
        <p:txBody>
          <a:bodyPr wrap="square" rtlCol="0">
            <a:spAutoFit/>
          </a:bodyPr>
          <a:lstStyle/>
          <a:p>
            <a:pPr algn="ctr"/>
            <a:r>
              <a:rPr lang="en-US" sz="1000" dirty="0">
                <a:latin typeface="Calibri Regular"/>
              </a:rPr>
              <a:t>Technology</a:t>
            </a:r>
            <a:br>
              <a:rPr lang="en-US" sz="1000" dirty="0">
                <a:latin typeface="Calibri Regular"/>
              </a:rPr>
            </a:br>
            <a:r>
              <a:rPr lang="en-US" sz="1000" dirty="0">
                <a:latin typeface="Calibri Regular"/>
              </a:rPr>
              <a:t>prevalence</a:t>
            </a:r>
          </a:p>
        </p:txBody>
      </p:sp>
      <p:sp>
        <p:nvSpPr>
          <p:cNvPr id="169" name="Rectangle 168">
            <a:extLst>
              <a:ext uri="{FF2B5EF4-FFF2-40B4-BE49-F238E27FC236}">
                <a16:creationId xmlns:a16="http://schemas.microsoft.com/office/drawing/2014/main" id="{BF0231D3-CF6F-A144-AF56-1485CC24959F}"/>
              </a:ext>
            </a:extLst>
          </p:cNvPr>
          <p:cNvSpPr/>
          <p:nvPr/>
        </p:nvSpPr>
        <p:spPr>
          <a:xfrm>
            <a:off x="8761496" y="4261155"/>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70" name="Rectangle 169">
            <a:extLst>
              <a:ext uri="{FF2B5EF4-FFF2-40B4-BE49-F238E27FC236}">
                <a16:creationId xmlns:a16="http://schemas.microsoft.com/office/drawing/2014/main" id="{2799FE5A-F9C6-7E4B-BB13-1B422A9EC286}"/>
              </a:ext>
            </a:extLst>
          </p:cNvPr>
          <p:cNvSpPr/>
          <p:nvPr/>
        </p:nvSpPr>
        <p:spPr>
          <a:xfrm>
            <a:off x="8761496" y="5255969"/>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74" name="Rectangle 173">
            <a:extLst>
              <a:ext uri="{FF2B5EF4-FFF2-40B4-BE49-F238E27FC236}">
                <a16:creationId xmlns:a16="http://schemas.microsoft.com/office/drawing/2014/main" id="{EC9470E0-BEB2-F740-9CD9-A84915F99A77}"/>
              </a:ext>
            </a:extLst>
          </p:cNvPr>
          <p:cNvSpPr/>
          <p:nvPr/>
        </p:nvSpPr>
        <p:spPr>
          <a:xfrm>
            <a:off x="7178636" y="4786836"/>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75" name="TextBox 174">
            <a:extLst>
              <a:ext uri="{FF2B5EF4-FFF2-40B4-BE49-F238E27FC236}">
                <a16:creationId xmlns:a16="http://schemas.microsoft.com/office/drawing/2014/main" id="{E0919820-ECBF-DC4F-83F9-7EE03701775B}"/>
              </a:ext>
            </a:extLst>
          </p:cNvPr>
          <p:cNvSpPr txBox="1"/>
          <p:nvPr/>
        </p:nvSpPr>
        <p:spPr>
          <a:xfrm>
            <a:off x="6692636" y="1885074"/>
            <a:ext cx="1080000" cy="400110"/>
          </a:xfrm>
          <a:prstGeom prst="rect">
            <a:avLst/>
          </a:prstGeom>
          <a:noFill/>
        </p:spPr>
        <p:txBody>
          <a:bodyPr wrap="square" rtlCol="0">
            <a:spAutoFit/>
          </a:bodyPr>
          <a:lstStyle/>
          <a:p>
            <a:pPr algn="ctr"/>
            <a:r>
              <a:rPr lang="en-US" sz="1000" dirty="0">
                <a:latin typeface="Calibri Regular"/>
              </a:rPr>
              <a:t>Bounded</a:t>
            </a:r>
          </a:p>
          <a:p>
            <a:pPr algn="ctr"/>
            <a:r>
              <a:rPr lang="en-US" sz="1000" dirty="0">
                <a:latin typeface="Calibri Regular"/>
              </a:rPr>
              <a:t>evolution</a:t>
            </a:r>
          </a:p>
        </p:txBody>
      </p:sp>
      <p:sp>
        <p:nvSpPr>
          <p:cNvPr id="176" name="Rectangle 175">
            <a:extLst>
              <a:ext uri="{FF2B5EF4-FFF2-40B4-BE49-F238E27FC236}">
                <a16:creationId xmlns:a16="http://schemas.microsoft.com/office/drawing/2014/main" id="{D0A98D0C-B6EE-D747-B842-FA2B918F6BD1}"/>
              </a:ext>
            </a:extLst>
          </p:cNvPr>
          <p:cNvSpPr/>
          <p:nvPr/>
        </p:nvSpPr>
        <p:spPr>
          <a:xfrm>
            <a:off x="7178636" y="3285067"/>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pic>
        <p:nvPicPr>
          <p:cNvPr id="177" name="Picture 176" descr="ico_modularity-01.eps">
            <a:extLst>
              <a:ext uri="{FF2B5EF4-FFF2-40B4-BE49-F238E27FC236}">
                <a16:creationId xmlns:a16="http://schemas.microsoft.com/office/drawing/2014/main" id="{386655EB-8E09-A14D-B6E0-868882899752}"/>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2547902" y="1490920"/>
            <a:ext cx="342000" cy="342000"/>
          </a:xfrm>
          <a:prstGeom prst="rect">
            <a:avLst/>
          </a:prstGeom>
          <a:solidFill>
            <a:schemeClr val="accent1"/>
          </a:solidFill>
        </p:spPr>
      </p:pic>
      <p:pic>
        <p:nvPicPr>
          <p:cNvPr id="178" name="Picture 177" descr="ico_mapping-01.eps">
            <a:extLst>
              <a:ext uri="{FF2B5EF4-FFF2-40B4-BE49-F238E27FC236}">
                <a16:creationId xmlns:a16="http://schemas.microsoft.com/office/drawing/2014/main" id="{8404897D-E1D8-8F4C-9531-AA44056918FC}"/>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3418844" y="1490920"/>
            <a:ext cx="342000" cy="342000"/>
          </a:xfrm>
          <a:prstGeom prst="rect">
            <a:avLst/>
          </a:prstGeom>
          <a:solidFill>
            <a:schemeClr val="accent1"/>
          </a:solidFill>
        </p:spPr>
      </p:pic>
      <p:pic>
        <p:nvPicPr>
          <p:cNvPr id="179" name="Picture 178" descr="ico_managed infostructure-01.eps">
            <a:extLst>
              <a:ext uri="{FF2B5EF4-FFF2-40B4-BE49-F238E27FC236}">
                <a16:creationId xmlns:a16="http://schemas.microsoft.com/office/drawing/2014/main" id="{63AB82B1-4E44-DC41-B819-BB92DA65B014}"/>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7854229" y="1500859"/>
            <a:ext cx="342000" cy="342000"/>
          </a:xfrm>
          <a:prstGeom prst="rect">
            <a:avLst/>
          </a:prstGeom>
          <a:solidFill>
            <a:schemeClr val="accent1"/>
          </a:solidFill>
        </p:spPr>
      </p:pic>
      <p:pic>
        <p:nvPicPr>
          <p:cNvPr id="180" name="Picture 179" descr="ico_procurement-01.eps">
            <a:extLst>
              <a:ext uri="{FF2B5EF4-FFF2-40B4-BE49-F238E27FC236}">
                <a16:creationId xmlns:a16="http://schemas.microsoft.com/office/drawing/2014/main" id="{1AEAFFDE-F242-BD4F-B85B-599A759E7B66}"/>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4381774" y="1490920"/>
            <a:ext cx="342000" cy="342000"/>
          </a:xfrm>
          <a:prstGeom prst="rect">
            <a:avLst/>
          </a:prstGeom>
          <a:solidFill>
            <a:schemeClr val="accent1"/>
          </a:solidFill>
        </p:spPr>
      </p:pic>
      <p:pic>
        <p:nvPicPr>
          <p:cNvPr id="181" name="Picture 180" descr="ico_component independence-01.eps">
            <a:extLst>
              <a:ext uri="{FF2B5EF4-FFF2-40B4-BE49-F238E27FC236}">
                <a16:creationId xmlns:a16="http://schemas.microsoft.com/office/drawing/2014/main" id="{273E55BE-4509-4F4E-B0CC-5A6B08C094C1}"/>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7061636" y="1490920"/>
            <a:ext cx="342000" cy="342000"/>
          </a:xfrm>
          <a:prstGeom prst="rect">
            <a:avLst/>
          </a:prstGeom>
          <a:solidFill>
            <a:schemeClr val="accent1"/>
          </a:solidFill>
        </p:spPr>
      </p:pic>
      <p:pic>
        <p:nvPicPr>
          <p:cNvPr id="186" name="Picture 185" descr="ico_learnability-01.eps">
            <a:extLst>
              <a:ext uri="{FF2B5EF4-FFF2-40B4-BE49-F238E27FC236}">
                <a16:creationId xmlns:a16="http://schemas.microsoft.com/office/drawing/2014/main" id="{FEF64FE3-8B66-BF4D-BCB0-8C09FF31210D}"/>
              </a:ext>
            </a:extLst>
          </p:cNvPr>
          <p:cNvPicPr>
            <a:picLocks/>
          </p:cNvPicPr>
          <p:nvPr/>
        </p:nvPicPr>
        <p:blipFill>
          <a:blip r:embed="rId12">
            <a:extLst>
              <a:ext uri="{28A0092B-C50C-407E-A947-70E740481C1C}">
                <a14:useLocalDpi xmlns:a14="http://schemas.microsoft.com/office/drawing/2010/main" val="0"/>
              </a:ext>
            </a:extLst>
          </a:blip>
          <a:stretch>
            <a:fillRect/>
          </a:stretch>
        </p:blipFill>
        <p:spPr>
          <a:xfrm>
            <a:off x="10386381" y="1490920"/>
            <a:ext cx="342000" cy="342000"/>
          </a:xfrm>
          <a:prstGeom prst="rect">
            <a:avLst/>
          </a:prstGeom>
          <a:solidFill>
            <a:schemeClr val="accent1"/>
          </a:solidFill>
        </p:spPr>
      </p:pic>
      <p:pic>
        <p:nvPicPr>
          <p:cNvPr id="187" name="Picture 186" descr="ico_time behaviour-01.eps">
            <a:extLst>
              <a:ext uri="{FF2B5EF4-FFF2-40B4-BE49-F238E27FC236}">
                <a16:creationId xmlns:a16="http://schemas.microsoft.com/office/drawing/2014/main" id="{243E0A05-69E6-A344-9092-8848E3E5211F}"/>
              </a:ext>
            </a:extLst>
          </p:cNvPr>
          <p:cNvPicPr>
            <a:picLocks/>
          </p:cNvPicPr>
          <p:nvPr/>
        </p:nvPicPr>
        <p:blipFill>
          <a:blip r:embed="rId13">
            <a:extLst>
              <a:ext uri="{28A0092B-C50C-407E-A947-70E740481C1C}">
                <a14:useLocalDpi xmlns:a14="http://schemas.microsoft.com/office/drawing/2010/main" val="0"/>
              </a:ext>
            </a:extLst>
          </a:blip>
          <a:stretch>
            <a:fillRect/>
          </a:stretch>
        </p:blipFill>
        <p:spPr>
          <a:xfrm>
            <a:off x="8644496" y="1490920"/>
            <a:ext cx="342000" cy="342000"/>
          </a:xfrm>
          <a:prstGeom prst="rect">
            <a:avLst/>
          </a:prstGeom>
          <a:solidFill>
            <a:schemeClr val="accent1"/>
          </a:solidFill>
        </p:spPr>
      </p:pic>
      <p:sp>
        <p:nvSpPr>
          <p:cNvPr id="188" name="Rectangle 187">
            <a:extLst>
              <a:ext uri="{FF2B5EF4-FFF2-40B4-BE49-F238E27FC236}">
                <a16:creationId xmlns:a16="http://schemas.microsoft.com/office/drawing/2014/main" id="{7436FEBA-97F1-BC4B-AFDC-482E68473A94}"/>
              </a:ext>
            </a:extLst>
          </p:cNvPr>
          <p:cNvSpPr/>
          <p:nvPr/>
        </p:nvSpPr>
        <p:spPr>
          <a:xfrm>
            <a:off x="10503381" y="4778230"/>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pic>
        <p:nvPicPr>
          <p:cNvPr id="77" name="Picture 76">
            <a:extLst>
              <a:ext uri="{FF2B5EF4-FFF2-40B4-BE49-F238E27FC236}">
                <a16:creationId xmlns:a16="http://schemas.microsoft.com/office/drawing/2014/main" id="{09CE2E88-C765-E547-9AA0-CB03A57117DD}"/>
              </a:ext>
            </a:extLst>
          </p:cNvPr>
          <p:cNvPicPr>
            <a:picLocks noChangeAspect="1"/>
          </p:cNvPicPr>
          <p:nvPr/>
        </p:nvPicPr>
        <p:blipFill>
          <a:blip r:embed="rId14">
            <a:lum bright="100000"/>
          </a:blip>
          <a:stretch>
            <a:fillRect/>
          </a:stretch>
        </p:blipFill>
        <p:spPr>
          <a:xfrm>
            <a:off x="548569" y="4689399"/>
            <a:ext cx="302394" cy="272155"/>
          </a:xfrm>
          <a:prstGeom prst="rect">
            <a:avLst/>
          </a:prstGeom>
        </p:spPr>
      </p:pic>
      <p:sp>
        <p:nvSpPr>
          <p:cNvPr id="80" name="Rectangle 79">
            <a:extLst>
              <a:ext uri="{FF2B5EF4-FFF2-40B4-BE49-F238E27FC236}">
                <a16:creationId xmlns:a16="http://schemas.microsoft.com/office/drawing/2014/main" id="{21E3CEDC-9A55-D540-A033-EFD50F88E981}"/>
              </a:ext>
            </a:extLst>
          </p:cNvPr>
          <p:cNvSpPr/>
          <p:nvPr/>
        </p:nvSpPr>
        <p:spPr>
          <a:xfrm>
            <a:off x="9632438" y="4781689"/>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pic>
        <p:nvPicPr>
          <p:cNvPr id="86" name="Picture 85">
            <a:extLst>
              <a:ext uri="{FF2B5EF4-FFF2-40B4-BE49-F238E27FC236}">
                <a16:creationId xmlns:a16="http://schemas.microsoft.com/office/drawing/2014/main" id="{78983D43-8F3A-DA4D-AC9C-72C8016FD70A}"/>
              </a:ext>
            </a:extLst>
          </p:cNvPr>
          <p:cNvPicPr>
            <a:picLocks/>
          </p:cNvPicPr>
          <p:nvPr/>
        </p:nvPicPr>
        <p:blipFill rotWithShape="1">
          <a:blip r:embed="rId15">
            <a:lum bright="100000"/>
          </a:blip>
          <a:srcRect l="7277"/>
          <a:stretch/>
        </p:blipFill>
        <p:spPr>
          <a:xfrm>
            <a:off x="9515438" y="1490149"/>
            <a:ext cx="342000" cy="313511"/>
          </a:xfrm>
          <a:prstGeom prst="rect">
            <a:avLst/>
          </a:prstGeom>
          <a:solidFill>
            <a:schemeClr val="accent1"/>
          </a:solidFill>
        </p:spPr>
      </p:pic>
      <p:pic>
        <p:nvPicPr>
          <p:cNvPr id="87" name="Picture 86" descr="ico_internal communication-01.eps">
            <a:extLst>
              <a:ext uri="{FF2B5EF4-FFF2-40B4-BE49-F238E27FC236}">
                <a16:creationId xmlns:a16="http://schemas.microsoft.com/office/drawing/2014/main" id="{A6654768-1FE6-1145-B9A8-1373E4171B24}"/>
              </a:ext>
            </a:extLst>
          </p:cNvPr>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560424" y="3167805"/>
            <a:ext cx="342389" cy="342389"/>
          </a:xfrm>
          <a:prstGeom prst="rect">
            <a:avLst/>
          </a:prstGeom>
          <a:noFill/>
        </p:spPr>
      </p:pic>
      <p:pic>
        <p:nvPicPr>
          <p:cNvPr id="88" name="Picture 87">
            <a:extLst>
              <a:ext uri="{FF2B5EF4-FFF2-40B4-BE49-F238E27FC236}">
                <a16:creationId xmlns:a16="http://schemas.microsoft.com/office/drawing/2014/main" id="{14D669A2-2468-B642-B826-7696846EEDD2}"/>
              </a:ext>
            </a:extLst>
          </p:cNvPr>
          <p:cNvPicPr>
            <a:picLocks noChangeAspect="1"/>
          </p:cNvPicPr>
          <p:nvPr/>
        </p:nvPicPr>
        <p:blipFill>
          <a:blip r:embed="rId17">
            <a:lum bright="100000"/>
          </a:blip>
          <a:stretch>
            <a:fillRect/>
          </a:stretch>
        </p:blipFill>
        <p:spPr>
          <a:xfrm>
            <a:off x="594878" y="2723081"/>
            <a:ext cx="222885" cy="178308"/>
          </a:xfrm>
          <a:prstGeom prst="rect">
            <a:avLst/>
          </a:prstGeom>
        </p:spPr>
      </p:pic>
      <p:cxnSp>
        <p:nvCxnSpPr>
          <p:cNvPr id="93" name="Straight Connector 92">
            <a:extLst>
              <a:ext uri="{FF2B5EF4-FFF2-40B4-BE49-F238E27FC236}">
                <a16:creationId xmlns:a16="http://schemas.microsoft.com/office/drawing/2014/main" id="{9FBAD1F4-5A3A-3E43-A76A-79E95D786149}"/>
              </a:ext>
            </a:extLst>
          </p:cNvPr>
          <p:cNvCxnSpPr>
            <a:cxnSpLocks/>
          </p:cNvCxnSpPr>
          <p:nvPr/>
        </p:nvCxnSpPr>
        <p:spPr>
          <a:xfrm>
            <a:off x="2135384" y="1493912"/>
            <a:ext cx="0" cy="337572"/>
          </a:xfrm>
          <a:prstGeom prst="line">
            <a:avLst/>
          </a:prstGeom>
          <a:ln w="38100">
            <a:solidFill>
              <a:srgbClr val="AFB9C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D64790B-09E7-3C16-202B-FFF50F303F25}"/>
              </a:ext>
            </a:extLst>
          </p:cNvPr>
          <p:cNvSpPr txBox="1"/>
          <p:nvPr/>
        </p:nvSpPr>
        <p:spPr>
          <a:xfrm>
            <a:off x="5004151" y="1897294"/>
            <a:ext cx="1080000" cy="400110"/>
          </a:xfrm>
          <a:prstGeom prst="rect">
            <a:avLst/>
          </a:prstGeom>
          <a:noFill/>
        </p:spPr>
        <p:txBody>
          <a:bodyPr wrap="square" rtlCol="0">
            <a:spAutoFit/>
          </a:bodyPr>
          <a:lstStyle/>
          <a:p>
            <a:pPr algn="ctr"/>
            <a:r>
              <a:rPr lang="en-US" sz="1000" dirty="0">
                <a:latin typeface="Calibri Regular"/>
              </a:rPr>
              <a:t>Component coupling</a:t>
            </a:r>
          </a:p>
        </p:txBody>
      </p:sp>
      <p:sp>
        <p:nvSpPr>
          <p:cNvPr id="7" name="Rectangle 6">
            <a:extLst>
              <a:ext uri="{FF2B5EF4-FFF2-40B4-BE49-F238E27FC236}">
                <a16:creationId xmlns:a16="http://schemas.microsoft.com/office/drawing/2014/main" id="{01C3A1D4-30CE-18FD-E608-0A9683DBECD6}"/>
              </a:ext>
            </a:extLst>
          </p:cNvPr>
          <p:cNvSpPr/>
          <p:nvPr/>
        </p:nvSpPr>
        <p:spPr>
          <a:xfrm>
            <a:off x="5450395" y="4778230"/>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8" name="Rectangle 7">
            <a:extLst>
              <a:ext uri="{FF2B5EF4-FFF2-40B4-BE49-F238E27FC236}">
                <a16:creationId xmlns:a16="http://schemas.microsoft.com/office/drawing/2014/main" id="{19189E42-777B-C184-0884-FD72455D6CC3}"/>
              </a:ext>
            </a:extLst>
          </p:cNvPr>
          <p:cNvSpPr/>
          <p:nvPr/>
        </p:nvSpPr>
        <p:spPr>
          <a:xfrm>
            <a:off x="5450395" y="3286359"/>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pic>
        <p:nvPicPr>
          <p:cNvPr id="9" name="Picture 8">
            <a:extLst>
              <a:ext uri="{FF2B5EF4-FFF2-40B4-BE49-F238E27FC236}">
                <a16:creationId xmlns:a16="http://schemas.microsoft.com/office/drawing/2014/main" id="{CBDC879A-BFA2-071D-27E1-2BC2D94A404D}"/>
              </a:ext>
            </a:extLst>
          </p:cNvPr>
          <p:cNvPicPr>
            <a:picLocks/>
          </p:cNvPicPr>
          <p:nvPr/>
        </p:nvPicPr>
        <p:blipFill>
          <a:blip r:embed="rId18">
            <a:extLst>
              <a:ext uri="{28A0092B-C50C-407E-A947-70E740481C1C}">
                <a14:useLocalDpi xmlns:a14="http://schemas.microsoft.com/office/drawing/2010/main" val="0"/>
              </a:ext>
            </a:extLst>
          </a:blip>
          <a:stretch>
            <a:fillRect/>
          </a:stretch>
        </p:blipFill>
        <p:spPr>
          <a:xfrm>
            <a:off x="5333395" y="1490148"/>
            <a:ext cx="342000" cy="342000"/>
          </a:xfrm>
          <a:prstGeom prst="rect">
            <a:avLst/>
          </a:prstGeom>
          <a:solidFill>
            <a:schemeClr val="accent1"/>
          </a:solidFill>
        </p:spPr>
      </p:pic>
      <p:grpSp>
        <p:nvGrpSpPr>
          <p:cNvPr id="20" name="Group 19">
            <a:extLst>
              <a:ext uri="{FF2B5EF4-FFF2-40B4-BE49-F238E27FC236}">
                <a16:creationId xmlns:a16="http://schemas.microsoft.com/office/drawing/2014/main" id="{F9F90660-1914-77BC-65F6-E885D8512224}"/>
              </a:ext>
            </a:extLst>
          </p:cNvPr>
          <p:cNvGrpSpPr/>
          <p:nvPr/>
        </p:nvGrpSpPr>
        <p:grpSpPr>
          <a:xfrm>
            <a:off x="2261904" y="1171354"/>
            <a:ext cx="2788248" cy="4834945"/>
            <a:chOff x="2261904" y="1171354"/>
            <a:chExt cx="2788248" cy="4834945"/>
          </a:xfrm>
        </p:grpSpPr>
        <p:sp>
          <p:nvSpPr>
            <p:cNvPr id="10" name="Rectangle 9">
              <a:extLst>
                <a:ext uri="{FF2B5EF4-FFF2-40B4-BE49-F238E27FC236}">
                  <a16:creationId xmlns:a16="http://schemas.microsoft.com/office/drawing/2014/main" id="{69BA2A73-D2DB-24C5-22A6-7DFAF3717AF6}"/>
                </a:ext>
              </a:extLst>
            </p:cNvPr>
            <p:cNvSpPr/>
            <p:nvPr/>
          </p:nvSpPr>
          <p:spPr>
            <a:xfrm>
              <a:off x="2261904" y="1171354"/>
              <a:ext cx="2788248" cy="43382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14" name="Rectangle 13">
              <a:extLst>
                <a:ext uri="{FF2B5EF4-FFF2-40B4-BE49-F238E27FC236}">
                  <a16:creationId xmlns:a16="http://schemas.microsoft.com/office/drawing/2014/main" id="{EBCC9148-7799-0AC0-F0BB-2313D4847808}"/>
                </a:ext>
              </a:extLst>
            </p:cNvPr>
            <p:cNvSpPr/>
            <p:nvPr/>
          </p:nvSpPr>
          <p:spPr>
            <a:xfrm>
              <a:off x="2261904" y="5509588"/>
              <a:ext cx="2788245" cy="496711"/>
            </a:xfrm>
            <a:prstGeom prst="rect">
              <a:avLst/>
            </a:prstGeom>
            <a:solidFill>
              <a:schemeClr val="tx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600" dirty="0">
                  <a:solidFill>
                    <a:schemeClr val="bg1"/>
                  </a:solidFill>
                </a:rPr>
                <a:t>Functional Decomposition</a:t>
              </a:r>
            </a:p>
          </p:txBody>
        </p:sp>
      </p:grpSp>
      <p:grpSp>
        <p:nvGrpSpPr>
          <p:cNvPr id="22" name="Group 21">
            <a:extLst>
              <a:ext uri="{FF2B5EF4-FFF2-40B4-BE49-F238E27FC236}">
                <a16:creationId xmlns:a16="http://schemas.microsoft.com/office/drawing/2014/main" id="{AC4C0AFA-1572-62F9-4762-7FC142076C97}"/>
              </a:ext>
            </a:extLst>
          </p:cNvPr>
          <p:cNvGrpSpPr/>
          <p:nvPr/>
        </p:nvGrpSpPr>
        <p:grpSpPr>
          <a:xfrm>
            <a:off x="8463316" y="1171355"/>
            <a:ext cx="2634065" cy="4798480"/>
            <a:chOff x="8463316" y="1171355"/>
            <a:chExt cx="2634065" cy="4798480"/>
          </a:xfrm>
        </p:grpSpPr>
        <p:sp>
          <p:nvSpPr>
            <p:cNvPr id="13" name="Rectangle 12">
              <a:extLst>
                <a:ext uri="{FF2B5EF4-FFF2-40B4-BE49-F238E27FC236}">
                  <a16:creationId xmlns:a16="http://schemas.microsoft.com/office/drawing/2014/main" id="{F744D138-AB2E-3F25-4229-F748865621A6}"/>
                </a:ext>
              </a:extLst>
            </p:cNvPr>
            <p:cNvSpPr/>
            <p:nvPr/>
          </p:nvSpPr>
          <p:spPr>
            <a:xfrm>
              <a:off x="8465189" y="1171355"/>
              <a:ext cx="2632192" cy="4278577"/>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15" name="Rectangle 14">
              <a:extLst>
                <a:ext uri="{FF2B5EF4-FFF2-40B4-BE49-F238E27FC236}">
                  <a16:creationId xmlns:a16="http://schemas.microsoft.com/office/drawing/2014/main" id="{A0FC003E-1DF2-EC7D-5B48-8B59D5DE58B1}"/>
                </a:ext>
              </a:extLst>
            </p:cNvPr>
            <p:cNvSpPr/>
            <p:nvPr/>
          </p:nvSpPr>
          <p:spPr>
            <a:xfrm>
              <a:off x="8463316" y="5473124"/>
              <a:ext cx="2632192" cy="496711"/>
            </a:xfrm>
            <a:prstGeom prst="rect">
              <a:avLst/>
            </a:prstGeom>
            <a:solidFill>
              <a:schemeClr val="accent3"/>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600" dirty="0">
                  <a:solidFill>
                    <a:schemeClr val="bg1"/>
                  </a:solidFill>
                </a:rPr>
                <a:t>Technical Ownership</a:t>
              </a:r>
            </a:p>
          </p:txBody>
        </p:sp>
      </p:grpSp>
      <p:grpSp>
        <p:nvGrpSpPr>
          <p:cNvPr id="21" name="Group 20">
            <a:extLst>
              <a:ext uri="{FF2B5EF4-FFF2-40B4-BE49-F238E27FC236}">
                <a16:creationId xmlns:a16="http://schemas.microsoft.com/office/drawing/2014/main" id="{150DAD72-05F4-0BDA-03A9-6C479C27A6E1}"/>
              </a:ext>
            </a:extLst>
          </p:cNvPr>
          <p:cNvGrpSpPr/>
          <p:nvPr/>
        </p:nvGrpSpPr>
        <p:grpSpPr>
          <a:xfrm>
            <a:off x="5101343" y="1163453"/>
            <a:ext cx="3307162" cy="5135887"/>
            <a:chOff x="5101343" y="1163453"/>
            <a:chExt cx="3307162" cy="5135887"/>
          </a:xfrm>
        </p:grpSpPr>
        <p:sp>
          <p:nvSpPr>
            <p:cNvPr id="16" name="Rectangle 15">
              <a:extLst>
                <a:ext uri="{FF2B5EF4-FFF2-40B4-BE49-F238E27FC236}">
                  <a16:creationId xmlns:a16="http://schemas.microsoft.com/office/drawing/2014/main" id="{A522AE63-58DD-E4D4-14B8-630A431FE5B9}"/>
                </a:ext>
              </a:extLst>
            </p:cNvPr>
            <p:cNvSpPr/>
            <p:nvPr/>
          </p:nvSpPr>
          <p:spPr>
            <a:xfrm>
              <a:off x="5101343" y="5921032"/>
              <a:ext cx="3307162" cy="378308"/>
            </a:xfrm>
            <a:prstGeom prst="rect">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600" b="1" dirty="0">
                  <a:solidFill>
                    <a:schemeClr val="accent1"/>
                  </a:solidFill>
                </a:rPr>
                <a:t>Coupling</a:t>
              </a:r>
            </a:p>
          </p:txBody>
        </p:sp>
        <p:sp>
          <p:nvSpPr>
            <p:cNvPr id="17" name="Rectangle 16">
              <a:extLst>
                <a:ext uri="{FF2B5EF4-FFF2-40B4-BE49-F238E27FC236}">
                  <a16:creationId xmlns:a16="http://schemas.microsoft.com/office/drawing/2014/main" id="{4EDFB0ED-7453-5249-F42E-B77B62ECB7A8}"/>
                </a:ext>
              </a:extLst>
            </p:cNvPr>
            <p:cNvSpPr/>
            <p:nvPr/>
          </p:nvSpPr>
          <p:spPr>
            <a:xfrm>
              <a:off x="5101343" y="1163453"/>
              <a:ext cx="3307162" cy="480638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grpSp>
        <p:nvGrpSpPr>
          <p:cNvPr id="23" name="Group 22">
            <a:extLst>
              <a:ext uri="{FF2B5EF4-FFF2-40B4-BE49-F238E27FC236}">
                <a16:creationId xmlns:a16="http://schemas.microsoft.com/office/drawing/2014/main" id="{091AD2F2-9061-A896-C327-3817C2978D77}"/>
              </a:ext>
            </a:extLst>
          </p:cNvPr>
          <p:cNvGrpSpPr/>
          <p:nvPr/>
        </p:nvGrpSpPr>
        <p:grpSpPr>
          <a:xfrm>
            <a:off x="5146042" y="1262271"/>
            <a:ext cx="1616465" cy="4645802"/>
            <a:chOff x="5146042" y="1262271"/>
            <a:chExt cx="1616465" cy="4645802"/>
          </a:xfrm>
        </p:grpSpPr>
        <p:sp>
          <p:nvSpPr>
            <p:cNvPr id="11" name="Rectangle 10">
              <a:extLst>
                <a:ext uri="{FF2B5EF4-FFF2-40B4-BE49-F238E27FC236}">
                  <a16:creationId xmlns:a16="http://schemas.microsoft.com/office/drawing/2014/main" id="{512C2401-D994-B1D6-E148-ED47C1D438DC}"/>
                </a:ext>
              </a:extLst>
            </p:cNvPr>
            <p:cNvSpPr/>
            <p:nvPr/>
          </p:nvSpPr>
          <p:spPr>
            <a:xfrm>
              <a:off x="5146042" y="1262271"/>
              <a:ext cx="1616465" cy="4176262"/>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18" name="Rectangle 17">
              <a:extLst>
                <a:ext uri="{FF2B5EF4-FFF2-40B4-BE49-F238E27FC236}">
                  <a16:creationId xmlns:a16="http://schemas.microsoft.com/office/drawing/2014/main" id="{01EBD1DF-7A61-C846-D166-0A4AE1803B72}"/>
                </a:ext>
              </a:extLst>
            </p:cNvPr>
            <p:cNvSpPr/>
            <p:nvPr/>
          </p:nvSpPr>
          <p:spPr>
            <a:xfrm>
              <a:off x="5152139" y="5443468"/>
              <a:ext cx="1608049" cy="464605"/>
            </a:xfrm>
            <a:prstGeom prst="rect">
              <a:avLst/>
            </a:prstGeom>
            <a:solidFill>
              <a:schemeClr val="accent6"/>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400" dirty="0">
                  <a:solidFill>
                    <a:schemeClr val="bg1"/>
                  </a:solidFill>
                </a:rPr>
                <a:t>Explicit Coupling</a:t>
              </a:r>
            </a:p>
          </p:txBody>
        </p:sp>
      </p:grpSp>
      <p:grpSp>
        <p:nvGrpSpPr>
          <p:cNvPr id="24" name="Group 23">
            <a:extLst>
              <a:ext uri="{FF2B5EF4-FFF2-40B4-BE49-F238E27FC236}">
                <a16:creationId xmlns:a16="http://schemas.microsoft.com/office/drawing/2014/main" id="{76125BA7-A307-0437-575F-946C81589881}"/>
              </a:ext>
            </a:extLst>
          </p:cNvPr>
          <p:cNvGrpSpPr/>
          <p:nvPr/>
        </p:nvGrpSpPr>
        <p:grpSpPr>
          <a:xfrm>
            <a:off x="6795401" y="1262271"/>
            <a:ext cx="1568217" cy="4645802"/>
            <a:chOff x="6795401" y="1262271"/>
            <a:chExt cx="1568217" cy="4645802"/>
          </a:xfrm>
        </p:grpSpPr>
        <p:sp>
          <p:nvSpPr>
            <p:cNvPr id="12" name="Rectangle 11">
              <a:extLst>
                <a:ext uri="{FF2B5EF4-FFF2-40B4-BE49-F238E27FC236}">
                  <a16:creationId xmlns:a16="http://schemas.microsoft.com/office/drawing/2014/main" id="{0C14CD2F-22A7-6EDD-17C1-CB418AD75AD8}"/>
                </a:ext>
              </a:extLst>
            </p:cNvPr>
            <p:cNvSpPr/>
            <p:nvPr/>
          </p:nvSpPr>
          <p:spPr>
            <a:xfrm>
              <a:off x="6795401" y="1262271"/>
              <a:ext cx="1568216" cy="4176261"/>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19" name="Rectangle 18">
              <a:extLst>
                <a:ext uri="{FF2B5EF4-FFF2-40B4-BE49-F238E27FC236}">
                  <a16:creationId xmlns:a16="http://schemas.microsoft.com/office/drawing/2014/main" id="{19ED6534-3151-6908-BFAF-9F417FAE9561}"/>
                </a:ext>
              </a:extLst>
            </p:cNvPr>
            <p:cNvSpPr/>
            <p:nvPr/>
          </p:nvSpPr>
          <p:spPr>
            <a:xfrm>
              <a:off x="6795402" y="5451490"/>
              <a:ext cx="1568216" cy="456583"/>
            </a:xfrm>
            <a:prstGeom prst="rect">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400" dirty="0">
                  <a:solidFill>
                    <a:schemeClr val="bg1"/>
                  </a:solidFill>
                </a:rPr>
                <a:t>Implicit Coupling</a:t>
              </a:r>
            </a:p>
          </p:txBody>
        </p:sp>
      </p:grpSp>
    </p:spTree>
    <p:extLst>
      <p:ext uri="{BB962C8B-B14F-4D97-AF65-F5344CB8AC3E}">
        <p14:creationId xmlns:p14="http://schemas.microsoft.com/office/powerpoint/2010/main" val="191294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1000"/>
                                        <p:tgtEl>
                                          <p:spTgt spid="23"/>
                                        </p:tgtEl>
                                      </p:cBhvr>
                                    </p:animEffect>
                                  </p:childTnLst>
                                </p:cTn>
                              </p:par>
                              <p:par>
                                <p:cTn id="23" presetID="22" presetClass="entr" presetSubtype="1"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2148743-6952-3E41-9EAE-79445DBE18D5}"/>
              </a:ext>
            </a:extLst>
          </p:cNvPr>
          <p:cNvSpPr/>
          <p:nvPr/>
        </p:nvSpPr>
        <p:spPr>
          <a:xfrm>
            <a:off x="540685" y="1890851"/>
            <a:ext cx="11068220" cy="776335"/>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41" name="Rectangle 40">
            <a:extLst>
              <a:ext uri="{FF2B5EF4-FFF2-40B4-BE49-F238E27FC236}">
                <a16:creationId xmlns:a16="http://schemas.microsoft.com/office/drawing/2014/main" id="{EC80031D-8002-E744-BAAA-BC5222DA882B}"/>
              </a:ext>
            </a:extLst>
          </p:cNvPr>
          <p:cNvSpPr/>
          <p:nvPr/>
        </p:nvSpPr>
        <p:spPr>
          <a:xfrm>
            <a:off x="525694" y="1816445"/>
            <a:ext cx="11098199" cy="853915"/>
          </a:xfrm>
          <a:prstGeom prst="rect">
            <a:avLst/>
          </a:prstGeom>
          <a:gradFill>
            <a:gsLst>
              <a:gs pos="90000">
                <a:srgbClr val="F7F9FC">
                  <a:alpha val="0"/>
                </a:srgbClr>
              </a:gs>
              <a:gs pos="11000">
                <a:schemeClr val="bg2">
                  <a:alpha val="0"/>
                </a:schemeClr>
              </a:gs>
              <a:gs pos="3000">
                <a:schemeClr val="bg2"/>
              </a:gs>
              <a:gs pos="97000">
                <a:schemeClr val="bg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2" name="Slide Number Placeholder 1">
            <a:extLst>
              <a:ext uri="{FF2B5EF4-FFF2-40B4-BE49-F238E27FC236}">
                <a16:creationId xmlns:a16="http://schemas.microsoft.com/office/drawing/2014/main" id="{8A8A220B-CADA-304A-81AB-5E5350C66517}"/>
              </a:ext>
            </a:extLst>
          </p:cNvPr>
          <p:cNvSpPr>
            <a:spLocks noGrp="1"/>
          </p:cNvSpPr>
          <p:nvPr>
            <p:ph type="sldNum" sz="quarter" idx="4"/>
          </p:nvPr>
        </p:nvSpPr>
        <p:spPr/>
        <p:txBody>
          <a:bodyPr/>
          <a:lstStyle/>
          <a:p>
            <a:fld id="{E242BD21-9B61-2246-BCB1-4BE5E1BEBE1C}" type="slidenum">
              <a:rPr lang="en-US" smtClean="0"/>
              <a:pPr/>
              <a:t>13</a:t>
            </a:fld>
            <a:endParaRPr lang="en-US"/>
          </a:p>
        </p:txBody>
      </p:sp>
      <p:sp>
        <p:nvSpPr>
          <p:cNvPr id="70" name="Text Placeholder 69">
            <a:extLst>
              <a:ext uri="{FF2B5EF4-FFF2-40B4-BE49-F238E27FC236}">
                <a16:creationId xmlns:a16="http://schemas.microsoft.com/office/drawing/2014/main" id="{25AB7FEC-3C4E-3747-B264-B25107669B8D}"/>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ARCHITECTURE</a:t>
            </a:r>
          </a:p>
        </p:txBody>
      </p:sp>
      <p:sp>
        <p:nvSpPr>
          <p:cNvPr id="20" name="Title 19">
            <a:extLst>
              <a:ext uri="{FF2B5EF4-FFF2-40B4-BE49-F238E27FC236}">
                <a16:creationId xmlns:a16="http://schemas.microsoft.com/office/drawing/2014/main" id="{3F01D3E4-9AF7-134E-86FD-74CBA97999FD}"/>
              </a:ext>
            </a:extLst>
          </p:cNvPr>
          <p:cNvSpPr>
            <a:spLocks noGrp="1"/>
          </p:cNvSpPr>
          <p:nvPr>
            <p:ph type="title"/>
          </p:nvPr>
        </p:nvSpPr>
        <p:spPr/>
        <p:txBody>
          <a:bodyPr/>
          <a:lstStyle/>
          <a:p>
            <a:pPr>
              <a:lnSpc>
                <a:spcPct val="113000"/>
              </a:lnSpc>
            </a:pPr>
            <a:r>
              <a:rPr lang="en-US" sz="2000" b="1" dirty="0" err="1">
                <a:solidFill>
                  <a:schemeClr val="tx2"/>
                </a:solidFill>
              </a:rPr>
              <a:t>Twitter-algorithm scores above average (4.2 </a:t>
            </a:r>
            <a:r>
              <a:rPr lang="en-US" b="0" dirty="0">
                <a:latin typeface="Calibri" panose="020F0502020204030204" pitchFamily="34" charset="0"/>
              </a:rPr>
              <a:t>★</a:t>
            </a:r>
            <a:r>
              <a:rPr lang="en-US" dirty="0">
                <a:latin typeface="Calibri" panose="020F0502020204030204" pitchFamily="34" charset="0"/>
                <a:cs typeface="Calibri" panose="020F0502020204030204" pitchFamily="34" charset="0"/>
              </a:rPr>
              <a:t>)</a:t>
            </a:r>
            <a:r>
              <a:rPr lang="en-US" b="0" dirty="0">
                <a:latin typeface="Calibri" panose="020F0502020204030204" pitchFamily="34" charset="0"/>
              </a:rPr>
              <a:t> </a:t>
            </a:r>
            <a:r>
              <a:rPr lang="en-US" sz="2000" b="1" dirty="0">
                <a:solidFill>
                  <a:schemeClr val="tx2"/>
                </a:solidFill>
              </a:rPr>
              <a:t>for Architecture Quality</a:t>
            </a:r>
          </a:p>
        </p:txBody>
      </p:sp>
      <p:sp>
        <p:nvSpPr>
          <p:cNvPr id="48" name="Rectangle 47">
            <a:extLst>
              <a:ext uri="{FF2B5EF4-FFF2-40B4-BE49-F238E27FC236}">
                <a16:creationId xmlns:a16="http://schemas.microsoft.com/office/drawing/2014/main" id="{2D53A69D-5850-064B-9D98-63B4E85002D6}"/>
              </a:ext>
            </a:extLst>
          </p:cNvPr>
          <p:cNvSpPr/>
          <p:nvPr/>
        </p:nvSpPr>
        <p:spPr bwMode="auto">
          <a:xfrm rot="5400000">
            <a:off x="1548588" y="747406"/>
            <a:ext cx="195321" cy="2211125"/>
          </a:xfrm>
          <a:prstGeom prst="rect">
            <a:avLst/>
          </a:prstGeom>
          <a:solidFill>
            <a:srgbClr val="C0000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71" name="Rectangle 70">
            <a:extLst>
              <a:ext uri="{FF2B5EF4-FFF2-40B4-BE49-F238E27FC236}">
                <a16:creationId xmlns:a16="http://schemas.microsoft.com/office/drawing/2014/main" id="{C154D7DA-B6A3-D942-A52D-6155C32505BF}"/>
              </a:ext>
            </a:extLst>
          </p:cNvPr>
          <p:cNvSpPr/>
          <p:nvPr/>
        </p:nvSpPr>
        <p:spPr>
          <a:xfrm>
            <a:off x="543839" y="1944661"/>
            <a:ext cx="2210009" cy="307777"/>
          </a:xfrm>
          <a:prstGeom prst="rect">
            <a:avLst/>
          </a:prstGeom>
        </p:spPr>
        <p:txBody>
          <a:bodyPr wrap="square" anchor="t">
            <a:spAutoFit/>
          </a:bodyPr>
          <a:lstStyle/>
          <a:p>
            <a:pPr algn="ctr"/>
            <a:r>
              <a:rPr lang="en-GB" sz="1400" dirty="0">
                <a:solidFill>
                  <a:srgbClr val="C5CCD5"/>
                </a:solidFill>
                <a:latin typeface="Calibri" panose="020F0502020204030204" pitchFamily="34" charset="0"/>
                <a:cs typeface="Calibri" panose="020F0502020204030204" pitchFamily="34" charset="0"/>
              </a:rPr>
              <a:t>★☆☆☆☆</a:t>
            </a:r>
            <a:endParaRPr lang="en-GB" sz="1400" dirty="0">
              <a:solidFill>
                <a:srgbClr val="C5CCD5"/>
              </a:solidFill>
            </a:endParaRPr>
          </a:p>
        </p:txBody>
      </p:sp>
      <p:sp>
        <p:nvSpPr>
          <p:cNvPr id="72" name="Rectangle 71">
            <a:extLst>
              <a:ext uri="{FF2B5EF4-FFF2-40B4-BE49-F238E27FC236}">
                <a16:creationId xmlns:a16="http://schemas.microsoft.com/office/drawing/2014/main" id="{5AEF5B18-A22E-6343-80E5-093226C827C2}"/>
              </a:ext>
            </a:extLst>
          </p:cNvPr>
          <p:cNvSpPr/>
          <p:nvPr/>
        </p:nvSpPr>
        <p:spPr bwMode="auto">
          <a:xfrm rot="5400000">
            <a:off x="3758269" y="748848"/>
            <a:ext cx="195321" cy="2208241"/>
          </a:xfrm>
          <a:prstGeom prst="rect">
            <a:avLst/>
          </a:prstGeom>
          <a:solidFill>
            <a:srgbClr val="F09819"/>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sp>
        <p:nvSpPr>
          <p:cNvPr id="73" name="Rectangle 72">
            <a:extLst>
              <a:ext uri="{FF2B5EF4-FFF2-40B4-BE49-F238E27FC236}">
                <a16:creationId xmlns:a16="http://schemas.microsoft.com/office/drawing/2014/main" id="{F23583C2-7594-FB4E-9EFE-2945BE5C3270}"/>
              </a:ext>
            </a:extLst>
          </p:cNvPr>
          <p:cNvSpPr/>
          <p:nvPr/>
        </p:nvSpPr>
        <p:spPr bwMode="auto">
          <a:xfrm rot="5400000">
            <a:off x="8182546" y="741445"/>
            <a:ext cx="195321" cy="2223047"/>
          </a:xfrm>
          <a:prstGeom prst="rect">
            <a:avLst/>
          </a:prstGeom>
          <a:solidFill>
            <a:srgbClr val="57C968"/>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74" name="Rectangle 73">
            <a:extLst>
              <a:ext uri="{FF2B5EF4-FFF2-40B4-BE49-F238E27FC236}">
                <a16:creationId xmlns:a16="http://schemas.microsoft.com/office/drawing/2014/main" id="{21F2ABEA-AB21-6942-81B5-0EE77F28BD5C}"/>
              </a:ext>
            </a:extLst>
          </p:cNvPr>
          <p:cNvSpPr/>
          <p:nvPr/>
        </p:nvSpPr>
        <p:spPr bwMode="auto">
          <a:xfrm rot="5400000">
            <a:off x="10398054" y="748983"/>
            <a:ext cx="195321" cy="2207971"/>
          </a:xfrm>
          <a:prstGeom prst="rect">
            <a:avLst/>
          </a:prstGeom>
          <a:solidFill>
            <a:srgbClr val="2C963F"/>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83" name="Rectangle 82">
            <a:extLst>
              <a:ext uri="{FF2B5EF4-FFF2-40B4-BE49-F238E27FC236}">
                <a16:creationId xmlns:a16="http://schemas.microsoft.com/office/drawing/2014/main" id="{91167323-04D1-624D-AA3F-325DB698FE8C}"/>
              </a:ext>
            </a:extLst>
          </p:cNvPr>
          <p:cNvSpPr/>
          <p:nvPr/>
        </p:nvSpPr>
        <p:spPr>
          <a:xfrm>
            <a:off x="2748924" y="1941933"/>
            <a:ext cx="2209087" cy="307777"/>
          </a:xfrm>
          <a:prstGeom prst="rect">
            <a:avLst/>
          </a:prstGeom>
        </p:spPr>
        <p:txBody>
          <a:bodyPr wrap="square" anchor="t">
            <a:spAutoFit/>
          </a:bodyPr>
          <a:lstStyle/>
          <a:p>
            <a:pPr algn="ctr"/>
            <a:r>
              <a:rPr lang="en-GB" sz="1400" dirty="0">
                <a:solidFill>
                  <a:srgbClr val="9AA6B0"/>
                </a:solidFill>
                <a:latin typeface="Calibri" panose="020F0502020204030204" pitchFamily="34" charset="0"/>
                <a:cs typeface="Calibri" panose="020F0502020204030204" pitchFamily="34" charset="0"/>
              </a:rPr>
              <a:t>★★☆☆☆</a:t>
            </a:r>
            <a:endParaRPr lang="en-GB" sz="1400" dirty="0">
              <a:solidFill>
                <a:srgbClr val="9AA6B0"/>
              </a:solidFill>
            </a:endParaRPr>
          </a:p>
        </p:txBody>
      </p:sp>
      <p:sp>
        <p:nvSpPr>
          <p:cNvPr id="84" name="Rectangle 83">
            <a:extLst>
              <a:ext uri="{FF2B5EF4-FFF2-40B4-BE49-F238E27FC236}">
                <a16:creationId xmlns:a16="http://schemas.microsoft.com/office/drawing/2014/main" id="{4805C056-85E7-EC47-8F2C-9FFBD30C699B}"/>
              </a:ext>
            </a:extLst>
          </p:cNvPr>
          <p:cNvSpPr/>
          <p:nvPr/>
        </p:nvSpPr>
        <p:spPr>
          <a:xfrm>
            <a:off x="4956896" y="1939205"/>
            <a:ext cx="2213826" cy="307777"/>
          </a:xfrm>
          <a:prstGeom prst="rect">
            <a:avLst/>
          </a:prstGeom>
        </p:spPr>
        <p:txBody>
          <a:bodyPr wrap="square" anchor="t">
            <a:spAutoFit/>
          </a:bodyPr>
          <a:lstStyle/>
          <a:p>
            <a:pPr algn="ctr"/>
            <a:r>
              <a:rPr lang="en-GB" sz="1400" dirty="0">
                <a:solidFill>
                  <a:srgbClr val="6E7F8B"/>
                </a:solidFill>
                <a:latin typeface="Calibri" panose="020F0502020204030204" pitchFamily="34" charset="0"/>
                <a:cs typeface="Calibri" panose="020F0502020204030204" pitchFamily="34" charset="0"/>
              </a:rPr>
              <a:t>★★★☆☆</a:t>
            </a:r>
            <a:endParaRPr lang="en-GB" sz="1400" dirty="0">
              <a:solidFill>
                <a:srgbClr val="6E7F8B"/>
              </a:solidFill>
            </a:endParaRPr>
          </a:p>
        </p:txBody>
      </p:sp>
      <p:sp>
        <p:nvSpPr>
          <p:cNvPr id="85" name="Rectangle 84">
            <a:extLst>
              <a:ext uri="{FF2B5EF4-FFF2-40B4-BE49-F238E27FC236}">
                <a16:creationId xmlns:a16="http://schemas.microsoft.com/office/drawing/2014/main" id="{62DF8940-DBDE-D04A-9416-03F980EE69A6}"/>
              </a:ext>
            </a:extLst>
          </p:cNvPr>
          <p:cNvSpPr/>
          <p:nvPr/>
        </p:nvSpPr>
        <p:spPr>
          <a:xfrm>
            <a:off x="7181055" y="1947724"/>
            <a:ext cx="2210672" cy="307777"/>
          </a:xfrm>
          <a:prstGeom prst="rect">
            <a:avLst/>
          </a:prstGeom>
        </p:spPr>
        <p:txBody>
          <a:bodyPr wrap="square" anchor="t">
            <a:spAutoFit/>
          </a:bodyPr>
          <a:lstStyle/>
          <a:p>
            <a:pPr algn="ctr"/>
            <a:r>
              <a:rPr lang="en-GB" sz="1400" dirty="0">
                <a:solidFill>
                  <a:srgbClr val="425966"/>
                </a:solidFill>
                <a:latin typeface="Calibri" panose="020F0502020204030204" pitchFamily="34" charset="0"/>
                <a:cs typeface="Calibri" panose="020F0502020204030204" pitchFamily="34" charset="0"/>
              </a:rPr>
              <a:t>★★★★☆</a:t>
            </a:r>
            <a:endParaRPr lang="en-GB" sz="1400" dirty="0">
              <a:solidFill>
                <a:srgbClr val="425966"/>
              </a:solidFill>
            </a:endParaRPr>
          </a:p>
        </p:txBody>
      </p:sp>
      <p:sp>
        <p:nvSpPr>
          <p:cNvPr id="86" name="Rectangle 85">
            <a:extLst>
              <a:ext uri="{FF2B5EF4-FFF2-40B4-BE49-F238E27FC236}">
                <a16:creationId xmlns:a16="http://schemas.microsoft.com/office/drawing/2014/main" id="{A0972461-B2E3-3A46-92A9-AEE23A81F3B9}"/>
              </a:ext>
            </a:extLst>
          </p:cNvPr>
          <p:cNvSpPr/>
          <p:nvPr/>
        </p:nvSpPr>
        <p:spPr>
          <a:xfrm>
            <a:off x="9402060" y="1947724"/>
            <a:ext cx="2193832" cy="307777"/>
          </a:xfrm>
          <a:prstGeom prst="rect">
            <a:avLst/>
          </a:prstGeom>
        </p:spPr>
        <p:txBody>
          <a:bodyPr wrap="square" anchor="t">
            <a:spAutoFit/>
          </a:bodyPr>
          <a:lstStyle/>
          <a:p>
            <a:pPr algn="ctr"/>
            <a:r>
              <a:rPr lang="en-GB" sz="1400" dirty="0">
                <a:solidFill>
                  <a:srgbClr val="173240"/>
                </a:solidFill>
                <a:latin typeface="Calibri" panose="020F0502020204030204" pitchFamily="34" charset="0"/>
                <a:cs typeface="Calibri" panose="020F0502020204030204" pitchFamily="34" charset="0"/>
              </a:rPr>
              <a:t>★★★★★</a:t>
            </a:r>
            <a:endParaRPr lang="en-GB" sz="1400" dirty="0">
              <a:solidFill>
                <a:srgbClr val="173240"/>
              </a:solidFill>
            </a:endParaRPr>
          </a:p>
        </p:txBody>
      </p:sp>
      <p:sp>
        <p:nvSpPr>
          <p:cNvPr id="87" name="Rectangle 86">
            <a:extLst>
              <a:ext uri="{FF2B5EF4-FFF2-40B4-BE49-F238E27FC236}">
                <a16:creationId xmlns:a16="http://schemas.microsoft.com/office/drawing/2014/main" id="{31FB0B4A-6F6E-BF47-8527-15F1086A865F}"/>
              </a:ext>
            </a:extLst>
          </p:cNvPr>
          <p:cNvSpPr/>
          <p:nvPr/>
        </p:nvSpPr>
        <p:spPr bwMode="auto">
          <a:xfrm rot="5400000">
            <a:off x="5966706" y="748650"/>
            <a:ext cx="195321" cy="2208636"/>
          </a:xfrm>
          <a:prstGeom prst="rect">
            <a:avLst/>
          </a:prstGeom>
          <a:solidFill>
            <a:srgbClr val="F8C64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sp>
        <p:nvSpPr>
          <p:cNvPr id="89" name="TextBox 88">
            <a:extLst>
              <a:ext uri="{FF2B5EF4-FFF2-40B4-BE49-F238E27FC236}">
                <a16:creationId xmlns:a16="http://schemas.microsoft.com/office/drawing/2014/main" id="{796768F9-6045-AE49-B24D-F61166D3EB6D}"/>
              </a:ext>
            </a:extLst>
          </p:cNvPr>
          <p:cNvSpPr txBox="1"/>
          <p:nvPr/>
        </p:nvSpPr>
        <p:spPr>
          <a:xfrm>
            <a:off x="381410" y="2177114"/>
            <a:ext cx="11429587" cy="246221"/>
          </a:xfrm>
          <a:prstGeom prst="rect">
            <a:avLst/>
          </a:prstGeom>
          <a:noFill/>
        </p:spPr>
        <p:txBody>
          <a:bodyPr wrap="square" rtlCol="0">
            <a:spAutoFit/>
          </a:bodyPr>
          <a:lstStyle/>
          <a:p>
            <a:r>
              <a:rPr lang="en-US" sz="1000">
                <a:solidFill>
                  <a:schemeClr val="tx1">
                    <a:lumMod val="60000"/>
                    <a:lumOff val="40000"/>
                  </a:schemeClr>
                </a:solidFill>
              </a:rPr>
              <a:t>0.5		             1.5		                           2.5		        3.5		                      4.5			   5.5</a:t>
            </a:r>
          </a:p>
        </p:txBody>
      </p:sp>
      <p:sp>
        <p:nvSpPr>
          <p:cNvPr id="90" name="TextBox 89">
            <a:extLst>
              <a:ext uri="{FF2B5EF4-FFF2-40B4-BE49-F238E27FC236}">
                <a16:creationId xmlns:a16="http://schemas.microsoft.com/office/drawing/2014/main" id="{045F6BC3-0EC2-7742-9CCE-F275883089E5}"/>
              </a:ext>
            </a:extLst>
          </p:cNvPr>
          <p:cNvSpPr txBox="1"/>
          <p:nvPr/>
        </p:nvSpPr>
        <p:spPr>
          <a:xfrm>
            <a:off x="5471355" y="2251908"/>
            <a:ext cx="1189749" cy="246221"/>
          </a:xfrm>
          <a:prstGeom prst="rect">
            <a:avLst/>
          </a:prstGeom>
          <a:noFill/>
        </p:spPr>
        <p:txBody>
          <a:bodyPr wrap="none" rtlCol="0">
            <a:spAutoFit/>
          </a:bodyPr>
          <a:lstStyle/>
          <a:p>
            <a:pPr algn="ctr"/>
            <a:r>
              <a:rPr lang="nl-NL" sz="1000" b="1" cap="small">
                <a:solidFill>
                  <a:srgbClr val="85929D"/>
                </a:solidFill>
              </a:rPr>
              <a:t>MARKET-AVERAGE</a:t>
            </a:r>
          </a:p>
        </p:txBody>
      </p:sp>
      <p:cxnSp>
        <p:nvCxnSpPr>
          <p:cNvPr id="77" name="Straight Connector 76">
            <a:extLst>
              <a:ext uri="{FF2B5EF4-FFF2-40B4-BE49-F238E27FC236}">
                <a16:creationId xmlns:a16="http://schemas.microsoft.com/office/drawing/2014/main" id="{F0A3DFED-AEF8-2B48-A242-97EAC1EC9E77}"/>
              </a:ext>
            </a:extLst>
          </p:cNvPr>
          <p:cNvCxnSpPr/>
          <p:nvPr/>
        </p:nvCxnSpPr>
        <p:spPr>
          <a:xfrm>
            <a:off x="4960051"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CEFB4D89-3B68-844D-9BCE-97B6664582B2}"/>
              </a:ext>
            </a:extLst>
          </p:cNvPr>
          <p:cNvCxnSpPr/>
          <p:nvPr/>
        </p:nvCxnSpPr>
        <p:spPr>
          <a:xfrm>
            <a:off x="542723"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8634D086-5422-2B4D-B0DA-75470D69BF18}"/>
              </a:ext>
            </a:extLst>
          </p:cNvPr>
          <p:cNvCxnSpPr/>
          <p:nvPr/>
        </p:nvCxnSpPr>
        <p:spPr>
          <a:xfrm>
            <a:off x="2751812" y="1501261"/>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A9B24B0A-42B5-9D43-B1B4-4891FD4D24FB}"/>
              </a:ext>
            </a:extLst>
          </p:cNvPr>
          <p:cNvCxnSpPr/>
          <p:nvPr/>
        </p:nvCxnSpPr>
        <p:spPr>
          <a:xfrm>
            <a:off x="11599702"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7E288335-AA5C-8049-8C30-11DD52E4CE4F}"/>
              </a:ext>
            </a:extLst>
          </p:cNvPr>
          <p:cNvCxnSpPr>
            <a:cxnSpLocks/>
          </p:cNvCxnSpPr>
          <p:nvPr/>
        </p:nvCxnSpPr>
        <p:spPr>
          <a:xfrm>
            <a:off x="540689" y="2667186"/>
            <a:ext cx="11068215" cy="0"/>
          </a:xfrm>
          <a:prstGeom prst="line">
            <a:avLst/>
          </a:prstGeom>
          <a:ln w="19050" cmpd="sng">
            <a:solidFill>
              <a:srgbClr val="C4CCD6"/>
            </a:solidFill>
            <a:prstDash val="sysDot"/>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9F12CB44-B742-314A-8BD1-F77760810CC6}"/>
              </a:ext>
            </a:extLst>
          </p:cNvPr>
          <p:cNvCxnSpPr/>
          <p:nvPr/>
        </p:nvCxnSpPr>
        <p:spPr>
          <a:xfrm>
            <a:off x="7168686"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6551C5D-577A-B242-A077-085BBF0F9CF1}"/>
              </a:ext>
            </a:extLst>
          </p:cNvPr>
          <p:cNvCxnSpPr/>
          <p:nvPr/>
        </p:nvCxnSpPr>
        <p:spPr>
          <a:xfrm>
            <a:off x="9391731"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grpSp>
        <p:nvGrpSpPr>
          <p:cNvPr id="91" name="Group 90">
            <a:extLst>
              <a:ext uri="{FF2B5EF4-FFF2-40B4-BE49-F238E27FC236}">
                <a16:creationId xmlns:a16="http://schemas.microsoft.com/office/drawing/2014/main" id="{407D88E2-A714-4442-8CAB-278792CDA698}"/>
              </a:ext>
            </a:extLst>
          </p:cNvPr>
          <p:cNvGrpSpPr/>
          <p:nvPr/>
        </p:nvGrpSpPr>
        <p:grpSpPr>
          <a:xfrm>
            <a:off x="8500604" y="1256023"/>
            <a:ext cx="392906" cy="538322"/>
            <a:chOff x="5720628" y="1991582"/>
            <a:chExt cx="392906" cy="538322"/>
          </a:xfrm>
        </p:grpSpPr>
        <p:sp>
          <p:nvSpPr>
            <p:cNvPr id="100" name="Rectangle 99">
              <a:extLst>
                <a:ext uri="{FF2B5EF4-FFF2-40B4-BE49-F238E27FC236}">
                  <a16:creationId xmlns:a16="http://schemas.microsoft.com/office/drawing/2014/main" id="{B65E9EFF-1361-6C4B-A578-9931A723E5EC}"/>
                </a:ext>
              </a:extLst>
            </p:cNvPr>
            <p:cNvSpPr/>
            <p:nvPr/>
          </p:nvSpPr>
          <p:spPr>
            <a:xfrm>
              <a:off x="5720628" y="1991582"/>
              <a:ext cx="392906" cy="392906"/>
            </a:xfrm>
            <a:prstGeom prst="rect">
              <a:avLst/>
            </a:prstGeom>
            <a:gradFill>
              <a:gsLst>
                <a:gs pos="0">
                  <a:srgbClr val="6076BA"/>
                </a:gs>
                <a:gs pos="100000">
                  <a:srgbClr val="AA98C3"/>
                </a:gs>
              </a:gsLst>
              <a:lin ang="2700000" scaled="0"/>
            </a:gradFill>
            <a:ln>
              <a:noFill/>
            </a:ln>
            <a:effectLst>
              <a:outerShdw blurRad="215900" dist="38100" dir="5400000" sx="91000" sy="91000" algn="t" rotWithShape="0">
                <a:srgbClr val="5C6F7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err="1"/>
                <a:t>4.2</a:t>
              </a:r>
              <a:endParaRPr lang="en-US" sz="1600" b="1" dirty="0"/>
            </a:p>
          </p:txBody>
        </p:sp>
        <p:sp>
          <p:nvSpPr>
            <p:cNvPr id="101" name="Pentagon 100">
              <a:extLst>
                <a:ext uri="{FF2B5EF4-FFF2-40B4-BE49-F238E27FC236}">
                  <a16:creationId xmlns:a16="http://schemas.microsoft.com/office/drawing/2014/main" id="{69444AF9-F134-CB44-B4A1-AD9EA6C48B83}"/>
                </a:ext>
              </a:extLst>
            </p:cNvPr>
            <p:cNvSpPr/>
            <p:nvPr/>
          </p:nvSpPr>
          <p:spPr>
            <a:xfrm rot="5400000">
              <a:off x="5846487" y="2410820"/>
              <a:ext cx="146814" cy="91353"/>
            </a:xfrm>
            <a:prstGeom prst="homePlate">
              <a:avLst/>
            </a:prstGeom>
            <a:solidFill>
              <a:srgbClr val="A396C1"/>
            </a:solidFill>
            <a:ln>
              <a:noFill/>
            </a:ln>
            <a:effectLst>
              <a:outerShdw dist="12700" dir="5400000" sx="102000" sy="102000" algn="t" rotWithShape="0">
                <a:srgbClr val="F0F3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BD5C319F-00F9-D84E-9758-0206A067742F}"/>
              </a:ext>
            </a:extLst>
          </p:cNvPr>
          <p:cNvGrpSpPr/>
          <p:nvPr/>
        </p:nvGrpSpPr>
        <p:grpSpPr>
          <a:xfrm>
            <a:off x="11006327" y="810077"/>
            <a:ext cx="594110" cy="850933"/>
            <a:chOff x="10569980" y="810077"/>
            <a:chExt cx="594110" cy="850933"/>
          </a:xfrm>
        </p:grpSpPr>
        <p:sp>
          <p:nvSpPr>
            <p:cNvPr id="109" name="Oval 108">
              <a:extLst>
                <a:ext uri="{FF2B5EF4-FFF2-40B4-BE49-F238E27FC236}">
                  <a16:creationId xmlns:a16="http://schemas.microsoft.com/office/drawing/2014/main" id="{B7A71700-E7F8-F045-988D-31CE9EE100F4}"/>
                </a:ext>
              </a:extLst>
            </p:cNvPr>
            <p:cNvSpPr/>
            <p:nvPr/>
          </p:nvSpPr>
          <p:spPr>
            <a:xfrm>
              <a:off x="10616419" y="833977"/>
              <a:ext cx="234759" cy="368743"/>
            </a:xfrm>
            <a:prstGeom prst="ellipse">
              <a:avLst/>
            </a:prstGeom>
            <a:solidFill>
              <a:schemeClr val="tx2"/>
            </a:solidFill>
            <a:ln>
              <a:noFill/>
            </a:ln>
            <a:effectLst>
              <a:outerShdw blurRad="190500" dist="38100" dir="8100000" algn="tr"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110" name="Freeform 109">
              <a:extLst>
                <a:ext uri="{FF2B5EF4-FFF2-40B4-BE49-F238E27FC236}">
                  <a16:creationId xmlns:a16="http://schemas.microsoft.com/office/drawing/2014/main" id="{8952E0C5-7D84-894C-9033-F1BE52A32BA6}"/>
                </a:ext>
              </a:extLst>
            </p:cNvPr>
            <p:cNvSpPr/>
            <p:nvPr/>
          </p:nvSpPr>
          <p:spPr>
            <a:xfrm>
              <a:off x="10569980" y="810137"/>
              <a:ext cx="590530" cy="47139"/>
            </a:xfrm>
            <a:custGeom>
              <a:avLst/>
              <a:gdLst>
                <a:gd name="connsiteX0" fmla="*/ 48742 w 590530"/>
                <a:gd name="connsiteY0" fmla="*/ 0 h 47139"/>
                <a:gd name="connsiteX1" fmla="*/ 541788 w 590530"/>
                <a:gd name="connsiteY1" fmla="*/ 0 h 47139"/>
                <a:gd name="connsiteX2" fmla="*/ 587073 w 590530"/>
                <a:gd name="connsiteY2" fmla="*/ 30017 h 47139"/>
                <a:gd name="connsiteX3" fmla="*/ 590530 w 590530"/>
                <a:gd name="connsiteY3" fmla="*/ 47139 h 47139"/>
                <a:gd name="connsiteX4" fmla="*/ 0 w 590530"/>
                <a:gd name="connsiteY4" fmla="*/ 47139 h 47139"/>
                <a:gd name="connsiteX5" fmla="*/ 3457 w 590530"/>
                <a:gd name="connsiteY5" fmla="*/ 30017 h 47139"/>
                <a:gd name="connsiteX6" fmla="*/ 48742 w 590530"/>
                <a:gd name="connsiteY6" fmla="*/ 0 h 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30" h="47139">
                  <a:moveTo>
                    <a:pt x="48742" y="0"/>
                  </a:moveTo>
                  <a:lnTo>
                    <a:pt x="541788" y="0"/>
                  </a:lnTo>
                  <a:cubicBezTo>
                    <a:pt x="562145" y="0"/>
                    <a:pt x="579612" y="12377"/>
                    <a:pt x="587073" y="30017"/>
                  </a:cubicBezTo>
                  <a:lnTo>
                    <a:pt x="590530" y="47139"/>
                  </a:lnTo>
                  <a:lnTo>
                    <a:pt x="0" y="47139"/>
                  </a:lnTo>
                  <a:lnTo>
                    <a:pt x="3457" y="30017"/>
                  </a:lnTo>
                  <a:cubicBezTo>
                    <a:pt x="10918" y="12377"/>
                    <a:pt x="28385" y="0"/>
                    <a:pt x="4874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111" name="Freeform 110">
              <a:extLst>
                <a:ext uri="{FF2B5EF4-FFF2-40B4-BE49-F238E27FC236}">
                  <a16:creationId xmlns:a16="http://schemas.microsoft.com/office/drawing/2014/main" id="{36719CF2-01EC-8046-823F-BB3A6315099E}"/>
                </a:ext>
              </a:extLst>
            </p:cNvPr>
            <p:cNvSpPr/>
            <p:nvPr/>
          </p:nvSpPr>
          <p:spPr>
            <a:xfrm>
              <a:off x="10587816" y="810077"/>
              <a:ext cx="576274" cy="850933"/>
            </a:xfrm>
            <a:custGeom>
              <a:avLst/>
              <a:gdLst>
                <a:gd name="connsiteX0" fmla="*/ 24556 w 576274"/>
                <a:gd name="connsiteY0" fmla="*/ 0 h 850933"/>
                <a:gd name="connsiteX1" fmla="*/ 28104 w 576274"/>
                <a:gd name="connsiteY1" fmla="*/ 0 h 850933"/>
                <a:gd name="connsiteX2" fmla="*/ 329430 w 576274"/>
                <a:gd name="connsiteY2" fmla="*/ 0 h 850933"/>
                <a:gd name="connsiteX3" fmla="*/ 527126 w 576274"/>
                <a:gd name="connsiteY3" fmla="*/ 0 h 850933"/>
                <a:gd name="connsiteX4" fmla="*/ 572411 w 576274"/>
                <a:gd name="connsiteY4" fmla="*/ 30017 h 850933"/>
                <a:gd name="connsiteX5" fmla="*/ 575483 w 576274"/>
                <a:gd name="connsiteY5" fmla="*/ 45234 h 850933"/>
                <a:gd name="connsiteX6" fmla="*/ 575483 w 576274"/>
                <a:gd name="connsiteY6" fmla="*/ 572261 h 850933"/>
                <a:gd name="connsiteX7" fmla="*/ 576274 w 576274"/>
                <a:gd name="connsiteY7" fmla="*/ 573052 h 850933"/>
                <a:gd name="connsiteX8" fmla="*/ 576274 w 576274"/>
                <a:gd name="connsiteY8" fmla="*/ 850933 h 850933"/>
                <a:gd name="connsiteX9" fmla="*/ 300905 w 576274"/>
                <a:gd name="connsiteY9" fmla="*/ 575564 h 850933"/>
                <a:gd name="connsiteX10" fmla="*/ 295881 w 576274"/>
                <a:gd name="connsiteY10" fmla="*/ 575564 h 850933"/>
                <a:gd name="connsiteX11" fmla="*/ 20512 w 576274"/>
                <a:gd name="connsiteY11" fmla="*/ 850933 h 850933"/>
                <a:gd name="connsiteX12" fmla="*/ 20512 w 576274"/>
                <a:gd name="connsiteY12" fmla="*/ 575564 h 850933"/>
                <a:gd name="connsiteX13" fmla="*/ 19858 w 576274"/>
                <a:gd name="connsiteY13" fmla="*/ 575564 h 850933"/>
                <a:gd name="connsiteX14" fmla="*/ 19858 w 576274"/>
                <a:gd name="connsiteY14" fmla="*/ 43281 h 850933"/>
                <a:gd name="connsiteX15" fmla="*/ 17180 w 576274"/>
                <a:gd name="connsiteY15" fmla="*/ 30017 h 850933"/>
                <a:gd name="connsiteX16" fmla="*/ 0 w 576274"/>
                <a:gd name="connsiteY16" fmla="*/ 9154 h 850933"/>
                <a:gd name="connsiteX17" fmla="*/ 626 w 576274"/>
                <a:gd name="connsiteY17" fmla="*/ 8394 h 850933"/>
                <a:gd name="connsiteX18" fmla="*/ 19858 w 576274"/>
                <a:gd name="connsiteY18" fmla="*/ 2519 h 850933"/>
                <a:gd name="connsiteX19" fmla="*/ 19858 w 576274"/>
                <a:gd name="connsiteY19" fmla="*/ 1946 h 8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274" h="850933">
                  <a:moveTo>
                    <a:pt x="24556" y="0"/>
                  </a:moveTo>
                  <a:lnTo>
                    <a:pt x="28104" y="0"/>
                  </a:lnTo>
                  <a:lnTo>
                    <a:pt x="329430" y="0"/>
                  </a:lnTo>
                  <a:lnTo>
                    <a:pt x="527126" y="0"/>
                  </a:lnTo>
                  <a:cubicBezTo>
                    <a:pt x="547483" y="0"/>
                    <a:pt x="564950" y="12377"/>
                    <a:pt x="572411" y="30017"/>
                  </a:cubicBezTo>
                  <a:lnTo>
                    <a:pt x="575483" y="45234"/>
                  </a:lnTo>
                  <a:lnTo>
                    <a:pt x="575483" y="572261"/>
                  </a:lnTo>
                  <a:lnTo>
                    <a:pt x="576274" y="573052"/>
                  </a:lnTo>
                  <a:lnTo>
                    <a:pt x="576274" y="850933"/>
                  </a:lnTo>
                  <a:lnTo>
                    <a:pt x="300905" y="575564"/>
                  </a:lnTo>
                  <a:lnTo>
                    <a:pt x="295881" y="575564"/>
                  </a:lnTo>
                  <a:lnTo>
                    <a:pt x="20512" y="850933"/>
                  </a:lnTo>
                  <a:lnTo>
                    <a:pt x="20512" y="575564"/>
                  </a:lnTo>
                  <a:lnTo>
                    <a:pt x="19858" y="575564"/>
                  </a:lnTo>
                  <a:lnTo>
                    <a:pt x="19858" y="43281"/>
                  </a:lnTo>
                  <a:lnTo>
                    <a:pt x="17180" y="30017"/>
                  </a:lnTo>
                  <a:lnTo>
                    <a:pt x="0" y="9154"/>
                  </a:lnTo>
                  <a:lnTo>
                    <a:pt x="626" y="8394"/>
                  </a:lnTo>
                  <a:lnTo>
                    <a:pt x="19858" y="2519"/>
                  </a:lnTo>
                  <a:lnTo>
                    <a:pt x="19858" y="1946"/>
                  </a:lnTo>
                  <a:close/>
                </a:path>
              </a:pathLst>
            </a:custGeom>
            <a:gradFill>
              <a:gsLst>
                <a:gs pos="81000">
                  <a:schemeClr val="tx2"/>
                </a:gs>
                <a:gs pos="55000">
                  <a:srgbClr val="394D60"/>
                </a:gs>
                <a:gs pos="0">
                  <a:srgbClr val="3F5771"/>
                </a:gs>
                <a:gs pos="13000">
                  <a:schemeClr val="tx2"/>
                </a:gs>
              </a:gsLst>
              <a:lin ang="5400000" scaled="0"/>
            </a:gradFill>
            <a:ln>
              <a:noFill/>
            </a:ln>
            <a:effectLst>
              <a:outerShdw blurRad="254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err="1">
                <a:solidFill>
                  <a:schemeClr val="bg1"/>
                </a:solidFill>
              </a:endParaRPr>
            </a:p>
          </p:txBody>
        </p:sp>
      </p:grpSp>
      <p:sp>
        <p:nvSpPr>
          <p:cNvPr id="112" name="TextBox 111">
            <a:extLst>
              <a:ext uri="{FF2B5EF4-FFF2-40B4-BE49-F238E27FC236}">
                <a16:creationId xmlns:a16="http://schemas.microsoft.com/office/drawing/2014/main" id="{B063D054-D822-7C4A-AE2D-EF657B0A353A}"/>
              </a:ext>
            </a:extLst>
          </p:cNvPr>
          <p:cNvSpPr txBox="1"/>
          <p:nvPr/>
        </p:nvSpPr>
        <p:spPr>
          <a:xfrm>
            <a:off x="10647927" y="863629"/>
            <a:ext cx="1353769" cy="539187"/>
          </a:xfrm>
          <a:prstGeom prst="rect">
            <a:avLst/>
          </a:prstGeom>
          <a:noFill/>
        </p:spPr>
        <p:txBody>
          <a:bodyPr wrap="none" lIns="0" rIns="0" rtlCol="0">
            <a:spAutoFit/>
          </a:bodyPr>
          <a:lstStyle/>
          <a:p>
            <a:pPr algn="ctr">
              <a:lnSpc>
                <a:spcPct val="80000"/>
              </a:lnSpc>
            </a:pPr>
            <a:r>
              <a:rPr lang="en-US" sz="1200" b="1" dirty="0" err="1">
                <a:solidFill>
                  <a:schemeClr val="bg1"/>
                </a:solidFill>
              </a:rPr>
              <a:t>19</a:t>
            </a:r>
            <a:endParaRPr lang="en-US" sz="1200" b="1" dirty="0">
              <a:solidFill>
                <a:schemeClr val="bg1"/>
              </a:solidFill>
            </a:endParaRPr>
          </a:p>
          <a:p>
            <a:pPr algn="ctr">
              <a:lnSpc>
                <a:spcPct val="80000"/>
              </a:lnSpc>
            </a:pPr>
            <a:r>
              <a:rPr lang="en-US" sz="1200" b="1" dirty="0" err="1">
                <a:solidFill>
                  <a:schemeClr val="bg1"/>
                </a:solidFill>
              </a:rPr>
              <a:t>Sep</a:t>
            </a:r>
            <a:endParaRPr lang="en-US" sz="1200" b="1" dirty="0">
              <a:solidFill>
                <a:schemeClr val="bg1"/>
              </a:solidFill>
            </a:endParaRPr>
          </a:p>
          <a:p>
            <a:pPr algn="ctr">
              <a:lnSpc>
                <a:spcPct val="80000"/>
              </a:lnSpc>
            </a:pPr>
            <a:r>
              <a:rPr lang="en-US" sz="1200" dirty="0" err="1">
                <a:solidFill>
                  <a:srgbClr val="B3BECD"/>
                </a:solidFill>
              </a:rPr>
              <a:t>2023</a:t>
            </a:r>
            <a:endParaRPr lang="en-US" sz="1200" dirty="0">
              <a:solidFill>
                <a:srgbClr val="B3BECD"/>
              </a:solidFill>
            </a:endParaRPr>
          </a:p>
        </p:txBody>
      </p:sp>
      <p:sp>
        <p:nvSpPr>
          <p:cNvPr id="113" name="TextBox 112">
            <a:extLst>
              <a:ext uri="{FF2B5EF4-FFF2-40B4-BE49-F238E27FC236}">
                <a16:creationId xmlns:a16="http://schemas.microsoft.com/office/drawing/2014/main" id="{93AA5BC7-B715-604A-9B9D-83B2DC4945D4}"/>
              </a:ext>
            </a:extLst>
          </p:cNvPr>
          <p:cNvSpPr txBox="1"/>
          <p:nvPr/>
        </p:nvSpPr>
        <p:spPr>
          <a:xfrm>
            <a:off x="10213630" y="924589"/>
            <a:ext cx="813017" cy="415498"/>
          </a:xfrm>
          <a:prstGeom prst="rect">
            <a:avLst/>
          </a:prstGeom>
          <a:noFill/>
        </p:spPr>
        <p:txBody>
          <a:bodyPr wrap="square" rtlCol="0">
            <a:spAutoFit/>
          </a:bodyPr>
          <a:lstStyle/>
          <a:p>
            <a:pPr algn="r"/>
            <a:r>
              <a:rPr lang="en-US" sz="1000" b="1">
                <a:solidFill>
                  <a:schemeClr val="tx1">
                    <a:alpha val="50000"/>
                  </a:schemeClr>
                </a:solidFill>
              </a:rPr>
              <a:t>SNAPSHOT DATE</a:t>
            </a:r>
          </a:p>
        </p:txBody>
      </p:sp>
      <p:graphicFrame>
        <p:nvGraphicFramePr>
          <p:cNvPr id="14" name="Group 52">
            <a:extLst>
              <a:ext uri="{FF2B5EF4-FFF2-40B4-BE49-F238E27FC236}">
                <a16:creationId xmlns:a16="http://schemas.microsoft.com/office/drawing/2014/main" id="{48544E3C-8AC7-A154-122B-7281D42AE324}"/>
              </a:ext>
            </a:extLst>
          </p:cNvPr>
          <p:cNvGraphicFramePr>
            <a:graphicFrameLocks noGrp="1"/>
          </p:cNvGraphicFramePr>
          <p:nvPr>
            <p:extLst>
              <p:ext uri="{D42A27DB-BD31-4B8C-83A1-F6EECF244321}">
                <p14:modId xmlns:p14="http://schemas.microsoft.com/office/powerpoint/2010/main" val="3570056931"/>
              </p:ext>
            </p:extLst>
          </p:nvPr>
        </p:nvGraphicFramePr>
        <p:xfrm>
          <a:off x="8124539" y="3092432"/>
          <a:ext cx="3589609" cy="23488560"/>
        </p:xfrm>
        <a:graphic>
          <a:graphicData uri="http://schemas.openxmlformats.org/drawingml/2006/table">
            <a:tbl>
              <a:tblPr>
                <a:tableStyleId>{5940675A-B579-460E-94D1-54222C63F5DA}</a:tableStyleId>
              </a:tblPr>
              <a:tblGrid>
                <a:gridCol w="2197007">
                  <a:extLst>
                    <a:ext uri="{9D8B030D-6E8A-4147-A177-3AD203B41FA5}">
                      <a16:colId xmlns:a16="http://schemas.microsoft.com/office/drawing/2014/main" val="20000"/>
                    </a:ext>
                  </a:extLst>
                </a:gridCol>
                <a:gridCol w="951100">
                  <a:extLst>
                    <a:ext uri="{9D8B030D-6E8A-4147-A177-3AD203B41FA5}">
                      <a16:colId xmlns:a16="http://schemas.microsoft.com/office/drawing/2014/main" val="335839943"/>
                    </a:ext>
                  </a:extLst>
                </a:gridCol>
                <a:gridCol w="441502">
                  <a:extLst>
                    <a:ext uri="{9D8B030D-6E8A-4147-A177-3AD203B41FA5}">
                      <a16:colId xmlns:a16="http://schemas.microsoft.com/office/drawing/2014/main" val="2689889332"/>
                    </a:ext>
                  </a:extLst>
                </a:gridCol>
              </a:tblGrid>
              <a:tr h="30821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dirty="0">
                          <a:ln>
                            <a:noFill/>
                          </a:ln>
                          <a:solidFill>
                            <a:schemeClr val="tx2"/>
                          </a:solidFill>
                          <a:effectLst/>
                          <a:latin typeface="+mn-lt"/>
                          <a:ea typeface="ＭＳ Ｐゴシック" charset="0"/>
                          <a:cs typeface="TheSans B7 Bold"/>
                        </a:rPr>
                        <a:t>Code Breakdown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5.1</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821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a:ln>
                            <a:noFill/>
                          </a:ln>
                          <a:solidFill>
                            <a:schemeClr val="tx2"/>
                          </a:solidFill>
                          <a:effectLst/>
                          <a:latin typeface="+mn-lt"/>
                          <a:ea typeface="ＭＳ Ｐゴシック" charset="0"/>
                          <a:cs typeface="TheSans B7 Bold"/>
                        </a:rPr>
                        <a:t>Component Coupling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u="none" strike="noStrike" cap="none" normalizeH="0" baseline="0" noProof="0">
                          <a:ln>
                            <a:noFill/>
                          </a:ln>
                          <a:solidFill>
                            <a:schemeClr val="tx2"/>
                          </a:solidFill>
                          <a:effectLst/>
                          <a:latin typeface="+mn-lt"/>
                        </a:rPr>
                        <a:t>Component Cohesion</a:t>
                      </a:r>
                      <a:endParaRPr kumimoji="0" lang="en-US" sz="1200" b="0" i="0" u="none" strike="noStrike" cap="none" normalizeH="0" baseline="0" noProof="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4.9</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Code Reuse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5.1</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936421"/>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Communication Centralization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4.3</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257320"/>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Data coupling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defRPr/>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9963878"/>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Technology Prevalence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4.2</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33660516"/>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Bounded evolution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N/A</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32174886"/>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GB" sz="1200" b="0" i="0" u="none" strike="noStrike" kern="1200" cap="none" normalizeH="0" baseline="0" dirty="0">
                          <a:ln>
                            <a:noFill/>
                          </a:ln>
                          <a:solidFill>
                            <a:schemeClr val="tx2"/>
                          </a:solidFill>
                          <a:effectLst/>
                          <a:latin typeface="+mn-lt"/>
                          <a:ea typeface="ＭＳ Ｐゴシック" charset="0"/>
                          <a:cs typeface="+mn-cs"/>
                        </a:rPr>
                        <a:t>Knowledge distribution</a:t>
                      </a:r>
                      <a:endParaRPr kumimoji="0" lang="en-US" sz="1200" b="0" i="0" u="none" strike="noStrike" kern="1200"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N/A</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13005301"/>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kern="1200" cap="none" normalizeH="0" baseline="0" noProof="0">
                          <a:ln>
                            <a:noFill/>
                          </a:ln>
                          <a:solidFill>
                            <a:schemeClr val="tx2"/>
                          </a:solidFill>
                          <a:effectLst/>
                          <a:latin typeface="+mn-lt"/>
                          <a:ea typeface="ＭＳ Ｐゴシック" charset="0"/>
                          <a:cs typeface="TheSans B7 Bold"/>
                        </a:rPr>
                        <a:t>Component freshness</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N/A</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72674231"/>
                  </a:ext>
                </a:extLst>
              </a:tr>
            </a:tbl>
          </a:graphicData>
        </a:graphic>
      </p:graphicFrame>
      <p:sp>
        <p:nvSpPr>
          <p:cNvPr id="3" name="Hexagon 2">
            <a:extLst>
              <a:ext uri="{FF2B5EF4-FFF2-40B4-BE49-F238E27FC236}">
                <a16:creationId xmlns:a16="http://schemas.microsoft.com/office/drawing/2014/main" id="{D5CD9305-CCE9-EA52-C836-9AE14A1102F2}"/>
              </a:ext>
            </a:extLst>
          </p:cNvPr>
          <p:cNvSpPr/>
          <p:nvPr/>
        </p:nvSpPr>
        <p:spPr>
          <a:xfrm>
            <a:off x="707921" y="3519047"/>
            <a:ext cx="1427142" cy="1299028"/>
          </a:xfrm>
          <a:prstGeom prst="hexagon">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b="1" dirty="0">
                <a:solidFill>
                  <a:schemeClr val="bg1"/>
                </a:solidFill>
              </a:rPr>
              <a:t>Knowledge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panose="020F0502020204030204"/>
                <a:ea typeface="+mn-ea"/>
                <a:cs typeface="+mn-cs"/>
              </a:rPr>
              <a:t>N/A </a:t>
            </a:r>
            <a:r>
              <a:rPr kumimoji="0" lang="en-US" sz="120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13" name="Hexagon 12">
            <a:extLst>
              <a:ext uri="{FF2B5EF4-FFF2-40B4-BE49-F238E27FC236}">
                <a16:creationId xmlns:a16="http://schemas.microsoft.com/office/drawing/2014/main" id="{D204D0A0-23BA-8D4D-D1F0-AD503F0745FC}"/>
              </a:ext>
            </a:extLst>
          </p:cNvPr>
          <p:cNvSpPr/>
          <p:nvPr/>
        </p:nvSpPr>
        <p:spPr>
          <a:xfrm>
            <a:off x="1862482" y="2869533"/>
            <a:ext cx="1427142" cy="1299028"/>
          </a:xfrm>
          <a:prstGeom prst="hexagon">
            <a:avLst/>
          </a:prstGeom>
          <a:solidFill>
            <a:srgbClr val="57C96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900" dirty="0">
                <a:solidFill>
                  <a:srgbClr val="1E354B"/>
                </a:solidFill>
              </a:rPr>
              <a:t>Communication</a:t>
            </a:r>
          </a:p>
          <a:p>
            <a:pPr algn="ctr">
              <a:defRPr/>
            </a:pPr>
            <a:r>
              <a:rPr lang="en-US" sz="1200" dirty="0" err="1">
                <a:solidFill>
                  <a:srgbClr val="1E354B"/>
                </a:solidFill>
                <a:latin typeface="Calibri" panose="020F0502020204030204"/>
              </a:rPr>
              <a:t>4.1</a:t>
            </a:r>
            <a:r>
              <a:rPr kumimoji="0" lang="en-US" sz="1200" b="0" i="0" u="none" strike="noStrike" kern="1200" cap="none" spc="0" normalizeH="0" baseline="0" noProof="0" dirty="0">
                <a:ln>
                  <a:noFill/>
                </a:ln>
                <a:solidFill>
                  <a:srgbClr val="1E354B"/>
                </a:solidFill>
                <a:effectLst/>
                <a:uLnTx/>
                <a:uFillTx/>
                <a:latin typeface="Calibri" panose="020F0502020204030204"/>
                <a:ea typeface="+mn-ea"/>
                <a:cs typeface="+mn-cs"/>
              </a:rPr>
              <a:t> </a:t>
            </a:r>
            <a:r>
              <a:rPr kumimoji="0" lang="en-US" sz="1200" u="none" strike="noStrike" kern="1200" cap="none" spc="0" normalizeH="0" baseline="0" noProof="0" dirty="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15" name="Hexagon 14">
            <a:extLst>
              <a:ext uri="{FF2B5EF4-FFF2-40B4-BE49-F238E27FC236}">
                <a16:creationId xmlns:a16="http://schemas.microsoft.com/office/drawing/2014/main" id="{BB2CEEEE-E9A9-1416-5AAD-D972DDBE5A93}"/>
              </a:ext>
            </a:extLst>
          </p:cNvPr>
          <p:cNvSpPr/>
          <p:nvPr/>
        </p:nvSpPr>
        <p:spPr>
          <a:xfrm>
            <a:off x="1862482" y="4212977"/>
            <a:ext cx="1427142" cy="1299028"/>
          </a:xfrm>
          <a:prstGeom prst="hexagon">
            <a:avLst/>
          </a:prstGeom>
          <a:solidFill>
            <a:srgbClr val="2C963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Structure</a:t>
            </a:r>
          </a:p>
          <a:p>
            <a:pPr algn="ctr"/>
            <a:r>
              <a:rPr lang="en-US" sz="1200" dirty="0" err="1">
                <a:solidFill>
                  <a:srgbClr val="1E354B"/>
                </a:solidFill>
              </a:rPr>
              <a:t>4.9 </a:t>
            </a:r>
            <a:r>
              <a:rPr lang="en-US" sz="1200" dirty="0">
                <a:solidFill>
                  <a:srgbClr val="1E354B"/>
                </a:solidFill>
                <a:latin typeface="Calibri" panose="020F0502020204030204" pitchFamily="34" charset="0"/>
              </a:rPr>
              <a:t>★</a:t>
            </a:r>
            <a:endParaRPr lang="en-US" sz="1050" dirty="0">
              <a:solidFill>
                <a:srgbClr val="1E354B"/>
              </a:solidFill>
              <a:latin typeface="Calibri" panose="020F0502020204030204" pitchFamily="34" charset="0"/>
            </a:endParaRPr>
          </a:p>
        </p:txBody>
      </p:sp>
      <p:sp>
        <p:nvSpPr>
          <p:cNvPr id="17" name="Hexagon 16">
            <a:extLst>
              <a:ext uri="{FF2B5EF4-FFF2-40B4-BE49-F238E27FC236}">
                <a16:creationId xmlns:a16="http://schemas.microsoft.com/office/drawing/2014/main" id="{E28EB117-3C52-28E2-1D2F-E7E5DFD59278}"/>
              </a:ext>
            </a:extLst>
          </p:cNvPr>
          <p:cNvSpPr/>
          <p:nvPr/>
        </p:nvSpPr>
        <p:spPr>
          <a:xfrm>
            <a:off x="707921" y="4879197"/>
            <a:ext cx="1427142" cy="1299028"/>
          </a:xfrm>
          <a:prstGeom prst="hexagon">
            <a:avLst/>
          </a:prstGeom>
          <a:solidFill>
            <a:srgbClr val="2C963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Evolution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1E354B"/>
                </a:solidFill>
                <a:effectLst/>
                <a:uLnTx/>
                <a:uFillTx/>
                <a:latin typeface="Calibri" panose="020F0502020204030204"/>
                <a:ea typeface="+mn-ea"/>
                <a:cs typeface="+mn-cs"/>
              </a:rPr>
              <a:t>4.5 </a:t>
            </a:r>
            <a:r>
              <a:rPr kumimoji="0" lang="en-US" sz="1200" u="none" strike="noStrike" kern="1200" cap="none" spc="0" normalizeH="0" baseline="0" noProof="0" dirty="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18" name="Hexagon 17">
            <a:extLst>
              <a:ext uri="{FF2B5EF4-FFF2-40B4-BE49-F238E27FC236}">
                <a16:creationId xmlns:a16="http://schemas.microsoft.com/office/drawing/2014/main" id="{0235E037-9510-428B-E797-FFDB9B2A8BDD}"/>
              </a:ext>
            </a:extLst>
          </p:cNvPr>
          <p:cNvSpPr/>
          <p:nvPr/>
        </p:nvSpPr>
        <p:spPr>
          <a:xfrm>
            <a:off x="3034403" y="3519047"/>
            <a:ext cx="1427142" cy="1299028"/>
          </a:xfrm>
          <a:prstGeom prst="hexagon">
            <a:avLst/>
          </a:prstGeom>
          <a:solidFill>
            <a:srgbClr val="57C96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Data Access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solidFill>
                  <a:srgbClr val="1E354B"/>
                </a:solidFill>
                <a:latin typeface="Calibri" panose="020F0502020204030204"/>
              </a:rPr>
              <a:t>3.5</a:t>
            </a:r>
            <a:r>
              <a:rPr kumimoji="0" lang="en-US" sz="1200" b="0" i="0" u="none" strike="noStrike" kern="1200" cap="none" spc="0" normalizeH="0" baseline="0" noProof="0" dirty="0">
                <a:ln>
                  <a:noFill/>
                </a:ln>
                <a:solidFill>
                  <a:srgbClr val="1E354B"/>
                </a:solidFill>
                <a:effectLst/>
                <a:uLnTx/>
                <a:uFillTx/>
                <a:latin typeface="Calibri" panose="020F0502020204030204"/>
                <a:ea typeface="+mn-ea"/>
                <a:cs typeface="+mn-cs"/>
              </a:rPr>
              <a:t> </a:t>
            </a:r>
            <a:r>
              <a:rPr kumimoji="0" lang="en-US" sz="1200" u="none" strike="noStrike" kern="1200" cap="none" spc="0" normalizeH="0" baseline="0" noProof="0" dirty="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19" name="Hexagon 18">
            <a:extLst>
              <a:ext uri="{FF2B5EF4-FFF2-40B4-BE49-F238E27FC236}">
                <a16:creationId xmlns:a16="http://schemas.microsoft.com/office/drawing/2014/main" id="{44A085BF-41DC-A529-9DF1-2914BA7DD84E}"/>
              </a:ext>
            </a:extLst>
          </p:cNvPr>
          <p:cNvSpPr/>
          <p:nvPr/>
        </p:nvSpPr>
        <p:spPr>
          <a:xfrm>
            <a:off x="3017043" y="4879197"/>
            <a:ext cx="1427142" cy="1299028"/>
          </a:xfrm>
          <a:prstGeom prst="hexagon">
            <a:avLst/>
          </a:prstGeom>
          <a:solidFill>
            <a:srgbClr val="57C96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Technology Stack</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solidFill>
                  <a:srgbClr val="1E354B"/>
                </a:solidFill>
                <a:latin typeface="Calibri" panose="020F0502020204030204"/>
              </a:rPr>
              <a:t>4.2</a:t>
            </a:r>
            <a:r>
              <a:rPr kumimoji="0" lang="en-US" sz="1200" b="0" i="0" u="none" strike="noStrike" kern="1200" cap="none" spc="0" normalizeH="0" baseline="0" noProof="0">
                <a:ln>
                  <a:noFill/>
                </a:ln>
                <a:solidFill>
                  <a:srgbClr val="1E354B"/>
                </a:solidFill>
                <a:effectLst/>
                <a:uLnTx/>
                <a:uFillTx/>
                <a:latin typeface="Calibri" panose="020F0502020204030204"/>
                <a:ea typeface="+mn-ea"/>
                <a:cs typeface="+mn-cs"/>
              </a:rPr>
              <a:t> </a:t>
            </a:r>
            <a:r>
              <a:rPr kumimoji="0" lang="en-US" sz="1200" u="none" strike="noStrike" kern="1200" cap="none" spc="0" normalizeH="0" baseline="0" noProof="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6" name="TextBox 5">
            <a:extLst>
              <a:ext uri="{FF2B5EF4-FFF2-40B4-BE49-F238E27FC236}">
                <a16:creationId xmlns:a16="http://schemas.microsoft.com/office/drawing/2014/main" id="{FFFF41BB-98C2-A0F0-E38F-BD2708718FCB}"/>
              </a:ext>
            </a:extLst>
          </p:cNvPr>
          <p:cNvSpPr txBox="1"/>
          <p:nvPr/>
        </p:nvSpPr>
        <p:spPr>
          <a:xfrm>
            <a:off x="4651513" y="3050651"/>
            <a:ext cx="3288794" cy="830997"/>
          </a:xfrm>
          <a:prstGeom prst="rect">
            <a:avLst/>
          </a:prstGeom>
          <a:noFill/>
        </p:spPr>
        <p:txBody>
          <a:bodyPr wrap="square">
            <a:spAutoFit/>
          </a:bodyPr>
          <a:lstStyle/>
          <a:p>
            <a:r>
              <a:rPr lang="en-US" sz="1600" dirty="0" err="1">
                <a:solidFill>
                  <a:schemeClr val="accent1"/>
                </a:solidFill>
                <a:latin typeface="Calibri" panose="020F0502020204030204"/>
              </a:rPr>
              <a:t>None</a:t>
            </a:r>
            <a:endParaRPr lang="en-US" sz="1600" dirty="0">
              <a:solidFill>
                <a:schemeClr val="accent1"/>
              </a:solidFill>
              <a:latin typeface="Calibri" panose="020F0502020204030204"/>
            </a:endParaRPr>
          </a:p>
          <a:p>
            <a:br>
              <a:rPr lang="en-US" sz="1600" dirty="0">
                <a:solidFill>
                  <a:schemeClr val="accent1"/>
                </a:solidFill>
                <a:latin typeface="Calibri" panose="020F0502020204030204"/>
              </a:rPr>
            </a:br>
            <a:r>
              <a:rPr lang="en-US" sz="1600" dirty="0" err="1">
                <a:solidFill>
                  <a:schemeClr val="accent1"/>
                </a:solidFill>
                <a:latin typeface="Calibri" panose="020F0502020204030204"/>
              </a:rPr>
              <a:t>The system scores highly in Code Reuse, minimizing duplication within and between components. This reduces coupling, preventing implicit dependencies and enhancing system modularity.</a:t>
            </a:r>
            <a:endParaRPr lang="en-US" sz="2400" dirty="0">
              <a:solidFill>
                <a:schemeClr val="accent1"/>
              </a:solidFill>
            </a:endParaRPr>
          </a:p>
        </p:txBody>
      </p:sp>
    </p:spTree>
    <p:extLst>
      <p:ext uri="{BB962C8B-B14F-4D97-AF65-F5344CB8AC3E}">
        <p14:creationId xmlns:p14="http://schemas.microsoft.com/office/powerpoint/2010/main" val="386799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70">
            <a:extLst>
              <a:ext uri="{FF2B5EF4-FFF2-40B4-BE49-F238E27FC236}">
                <a16:creationId xmlns:a16="http://schemas.microsoft.com/office/drawing/2014/main" id="{C4542886-5C3F-3448-A485-3AF90E305A22}"/>
              </a:ext>
            </a:extLst>
          </p:cNvPr>
          <p:cNvSpPr/>
          <p:nvPr/>
        </p:nvSpPr>
        <p:spPr>
          <a:xfrm>
            <a:off x="7274425" y="1395885"/>
            <a:ext cx="1332448" cy="4000268"/>
          </a:xfrm>
          <a:custGeom>
            <a:avLst/>
            <a:gdLst>
              <a:gd name="connsiteX0" fmla="*/ 804696 w 1332448"/>
              <a:gd name="connsiteY0" fmla="*/ 0 h 4007872"/>
              <a:gd name="connsiteX1" fmla="*/ 1332448 w 1332448"/>
              <a:gd name="connsiteY1" fmla="*/ 0 h 4007872"/>
              <a:gd name="connsiteX2" fmla="*/ 1332448 w 1332448"/>
              <a:gd name="connsiteY2" fmla="*/ 4007872 h 4007872"/>
              <a:gd name="connsiteX3" fmla="*/ 804696 w 1332448"/>
              <a:gd name="connsiteY3" fmla="*/ 4007872 h 4007872"/>
              <a:gd name="connsiteX4" fmla="*/ 804696 w 1332448"/>
              <a:gd name="connsiteY4" fmla="*/ 4007872 h 4007872"/>
              <a:gd name="connsiteX5" fmla="*/ 0 w 1332448"/>
              <a:gd name="connsiteY5" fmla="*/ 1990390 h 4007872"/>
              <a:gd name="connsiteX6" fmla="*/ 804696 w 1332448"/>
              <a:gd name="connsiteY6" fmla="*/ 1 h 400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2448" h="4007872">
                <a:moveTo>
                  <a:pt x="804696" y="0"/>
                </a:moveTo>
                <a:lnTo>
                  <a:pt x="1332448" y="0"/>
                </a:lnTo>
                <a:lnTo>
                  <a:pt x="1332448" y="4007872"/>
                </a:lnTo>
                <a:lnTo>
                  <a:pt x="804696" y="4007872"/>
                </a:lnTo>
                <a:lnTo>
                  <a:pt x="804696" y="4007872"/>
                </a:lnTo>
                <a:lnTo>
                  <a:pt x="0" y="1990390"/>
                </a:lnTo>
                <a:lnTo>
                  <a:pt x="804696" y="1"/>
                </a:lnTo>
                <a:close/>
              </a:path>
            </a:pathLst>
          </a:custGeom>
          <a:gradFill>
            <a:gsLst>
              <a:gs pos="100000">
                <a:schemeClr val="bg1">
                  <a:alpha val="0"/>
                </a:schemeClr>
              </a:gs>
              <a:gs pos="0">
                <a:schemeClr val="bg1">
                  <a:alpha val="37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en-US" sz="1600" err="1">
              <a:solidFill>
                <a:schemeClr val="bg1"/>
              </a:solidFill>
            </a:endParaRPr>
          </a:p>
        </p:txBody>
      </p:sp>
      <p:sp>
        <p:nvSpPr>
          <p:cNvPr id="70" name="Oval 69">
            <a:extLst>
              <a:ext uri="{FF2B5EF4-FFF2-40B4-BE49-F238E27FC236}">
                <a16:creationId xmlns:a16="http://schemas.microsoft.com/office/drawing/2014/main" id="{4A310589-0C96-3A46-8437-33C920EC7BFB}"/>
              </a:ext>
            </a:extLst>
          </p:cNvPr>
          <p:cNvSpPr/>
          <p:nvPr/>
        </p:nvSpPr>
        <p:spPr>
          <a:xfrm>
            <a:off x="3353857" y="2577747"/>
            <a:ext cx="5223589" cy="3313387"/>
          </a:xfrm>
          <a:prstGeom prst="ellipse">
            <a:avLst/>
          </a:prstGeom>
          <a:solidFill>
            <a:srgbClr val="17323F">
              <a:alpha val="35000"/>
            </a:srgbClr>
          </a:solidFill>
          <a:ln>
            <a:noFill/>
          </a:ln>
          <a:effectLst>
            <a:softEdge rad="800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a:extLst>
              <a:ext uri="{FF2B5EF4-FFF2-40B4-BE49-F238E27FC236}">
                <a16:creationId xmlns:a16="http://schemas.microsoft.com/office/drawing/2014/main" id="{E27436DB-3651-E842-9FB7-13DA5BE2FAED}"/>
              </a:ext>
            </a:extLst>
          </p:cNvPr>
          <p:cNvSpPr>
            <a:spLocks noGrp="1"/>
          </p:cNvSpPr>
          <p:nvPr>
            <p:ph type="body" sz="quarter" idx="12"/>
          </p:nvPr>
        </p:nvSpPr>
        <p:spPr/>
        <p:txBody>
          <a:bodyPr/>
          <a:lstStyle/>
          <a:p>
            <a:r>
              <a:rPr lang="da-DK" err="1"/>
              <a:t>Key</a:t>
            </a:r>
            <a:r>
              <a:rPr lang="da-DK"/>
              <a:t> </a:t>
            </a:r>
            <a:r>
              <a:rPr lang="da-DK" err="1"/>
              <a:t>findings</a:t>
            </a:r>
            <a:r>
              <a:rPr lang="da-DK"/>
              <a:t> – </a:t>
            </a:r>
            <a:r>
              <a:rPr lang="da-DK">
                <a:solidFill>
                  <a:schemeClr val="accent3"/>
                </a:solidFill>
              </a:rPr>
              <a:t>Open source and IP</a:t>
            </a:r>
          </a:p>
        </p:txBody>
      </p:sp>
      <p:sp>
        <p:nvSpPr>
          <p:cNvPr id="16" name="Title 15">
            <a:extLst>
              <a:ext uri="{FF2B5EF4-FFF2-40B4-BE49-F238E27FC236}">
                <a16:creationId xmlns:a16="http://schemas.microsoft.com/office/drawing/2014/main" id="{D763C605-75CA-DC4D-AE17-D3F134A4147B}"/>
              </a:ext>
            </a:extLst>
          </p:cNvPr>
          <p:cNvSpPr>
            <a:spLocks noGrp="1"/>
          </p:cNvSpPr>
          <p:nvPr>
            <p:ph type="title"/>
          </p:nvPr>
        </p:nvSpPr>
        <p:spPr/>
        <p:txBody>
          <a:bodyPr/>
          <a:lstStyle/>
          <a:p>
            <a:r>
              <a:rPr lang="en-US"/>
              <a:t>Explanation: SIG assesses the use of Open Source and IP in three key areas</a:t>
            </a:r>
          </a:p>
        </p:txBody>
      </p:sp>
      <p:sp>
        <p:nvSpPr>
          <p:cNvPr id="2" name="Slide Number Placeholder 1">
            <a:extLst>
              <a:ext uri="{FF2B5EF4-FFF2-40B4-BE49-F238E27FC236}">
                <a16:creationId xmlns:a16="http://schemas.microsoft.com/office/drawing/2014/main" id="{7E98D751-D7E7-9C49-9738-9C448500810B}"/>
              </a:ext>
            </a:extLst>
          </p:cNvPr>
          <p:cNvSpPr>
            <a:spLocks noGrp="1"/>
          </p:cNvSpPr>
          <p:nvPr>
            <p:ph type="sldNum" sz="quarter" idx="4"/>
          </p:nvPr>
        </p:nvSpPr>
        <p:spPr/>
        <p:txBody>
          <a:bodyPr/>
          <a:lstStyle/>
          <a:p>
            <a:fld id="{E242BD21-9B61-2246-BCB1-4BE5E1BEBE1C}" type="slidenum">
              <a:rPr lang="en-US" smtClean="0"/>
              <a:pPr/>
              <a:t>14</a:t>
            </a:fld>
            <a:endParaRPr lang="en-US"/>
          </a:p>
        </p:txBody>
      </p:sp>
      <p:sp>
        <p:nvSpPr>
          <p:cNvPr id="41" name="TextBox 40">
            <a:extLst>
              <a:ext uri="{FF2B5EF4-FFF2-40B4-BE49-F238E27FC236}">
                <a16:creationId xmlns:a16="http://schemas.microsoft.com/office/drawing/2014/main" id="{CAF8C7A5-25EA-0E4C-9846-49424830AFE9}"/>
              </a:ext>
            </a:extLst>
          </p:cNvPr>
          <p:cNvSpPr txBox="1"/>
          <p:nvPr/>
        </p:nvSpPr>
        <p:spPr>
          <a:xfrm>
            <a:off x="8486297" y="1832039"/>
            <a:ext cx="3259369" cy="954107"/>
          </a:xfrm>
          <a:prstGeom prst="rect">
            <a:avLst/>
          </a:prstGeom>
          <a:noFill/>
        </p:spPr>
        <p:txBody>
          <a:bodyPr wrap="square" rtlCol="0">
            <a:spAutoFit/>
          </a:bodyPr>
          <a:lstStyle/>
          <a:p>
            <a:r>
              <a:rPr lang="en-US" sz="1400">
                <a:solidFill>
                  <a:schemeClr val="bg2"/>
                </a:solidFill>
                <a:effectLst>
                  <a:outerShdw blurRad="355600" dist="38100" dir="2700000" algn="tl" rotWithShape="0">
                    <a:schemeClr val="accent4">
                      <a:alpha val="40000"/>
                    </a:schemeClr>
                  </a:outerShdw>
                </a:effectLst>
              </a:rPr>
              <a:t>Known vulnerabilities in using Common Vulnerability Scoring System (CVSSv3.1) and Common Vulnerability Enumeration (CVE) classification data.</a:t>
            </a:r>
          </a:p>
        </p:txBody>
      </p:sp>
      <p:sp>
        <p:nvSpPr>
          <p:cNvPr id="42" name="Rectangle 41">
            <a:extLst>
              <a:ext uri="{FF2B5EF4-FFF2-40B4-BE49-F238E27FC236}">
                <a16:creationId xmlns:a16="http://schemas.microsoft.com/office/drawing/2014/main" id="{37022369-F9AC-0D42-ACAA-87824439B336}"/>
              </a:ext>
            </a:extLst>
          </p:cNvPr>
          <p:cNvSpPr/>
          <p:nvPr/>
        </p:nvSpPr>
        <p:spPr>
          <a:xfrm>
            <a:off x="8076568" y="1395886"/>
            <a:ext cx="3669099" cy="372084"/>
          </a:xfrm>
          <a:prstGeom prst="rect">
            <a:avLst/>
          </a:prstGeom>
          <a:solidFill>
            <a:schemeClr val="bg2"/>
          </a:solidFill>
          <a:ln>
            <a:noFill/>
          </a:ln>
          <a:effectLst>
            <a:outerShdw blurRad="3810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03999" tIns="72000" rIns="108000" bIns="72000" rtlCol="0" anchor="t"/>
          <a:lstStyle/>
          <a:p>
            <a:r>
              <a:rPr lang="en-US" sz="1400" b="1">
                <a:solidFill>
                  <a:schemeClr val="tx2"/>
                </a:solidFill>
              </a:rPr>
              <a:t>Known vulnerabilities</a:t>
            </a:r>
          </a:p>
        </p:txBody>
      </p:sp>
      <p:sp>
        <p:nvSpPr>
          <p:cNvPr id="43" name="Rectangle 42">
            <a:extLst>
              <a:ext uri="{FF2B5EF4-FFF2-40B4-BE49-F238E27FC236}">
                <a16:creationId xmlns:a16="http://schemas.microsoft.com/office/drawing/2014/main" id="{5C10569E-7E4E-154B-8D1D-1E8665255C75}"/>
              </a:ext>
            </a:extLst>
          </p:cNvPr>
          <p:cNvSpPr/>
          <p:nvPr/>
        </p:nvSpPr>
        <p:spPr>
          <a:xfrm>
            <a:off x="8076570" y="1395886"/>
            <a:ext cx="372084" cy="372084"/>
          </a:xfrm>
          <a:prstGeom prst="rect">
            <a:avLst/>
          </a:prstGeom>
          <a:gradFill>
            <a:gsLst>
              <a:gs pos="100000">
                <a:srgbClr val="F8E353"/>
              </a:gs>
              <a:gs pos="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endParaRPr lang="en-US" sz="1600" err="1">
              <a:solidFill>
                <a:schemeClr val="bg1"/>
              </a:solidFill>
            </a:endParaRPr>
          </a:p>
        </p:txBody>
      </p:sp>
      <p:pic>
        <p:nvPicPr>
          <p:cNvPr id="44" name="Picture 43">
            <a:extLst>
              <a:ext uri="{FF2B5EF4-FFF2-40B4-BE49-F238E27FC236}">
                <a16:creationId xmlns:a16="http://schemas.microsoft.com/office/drawing/2014/main" id="{62E36AD5-1871-044E-82D2-5743E0546A9C}"/>
              </a:ext>
            </a:extLst>
          </p:cNvPr>
          <p:cNvPicPr>
            <a:picLocks noChangeAspect="1"/>
          </p:cNvPicPr>
          <p:nvPr/>
        </p:nvPicPr>
        <p:blipFill>
          <a:blip r:embed="rId3"/>
          <a:stretch>
            <a:fillRect/>
          </a:stretch>
        </p:blipFill>
        <p:spPr>
          <a:xfrm>
            <a:off x="8114045" y="1446781"/>
            <a:ext cx="300328" cy="270295"/>
          </a:xfrm>
          <a:prstGeom prst="rect">
            <a:avLst/>
          </a:prstGeom>
        </p:spPr>
      </p:pic>
      <p:sp>
        <p:nvSpPr>
          <p:cNvPr id="53" name="TextBox 52">
            <a:extLst>
              <a:ext uri="{FF2B5EF4-FFF2-40B4-BE49-F238E27FC236}">
                <a16:creationId xmlns:a16="http://schemas.microsoft.com/office/drawing/2014/main" id="{B2D363C4-F050-194D-9D05-38F472EC2A2A}"/>
              </a:ext>
            </a:extLst>
          </p:cNvPr>
          <p:cNvSpPr txBox="1"/>
          <p:nvPr/>
        </p:nvSpPr>
        <p:spPr>
          <a:xfrm>
            <a:off x="8486298" y="3764363"/>
            <a:ext cx="3221894" cy="738664"/>
          </a:xfrm>
          <a:prstGeom prst="rect">
            <a:avLst/>
          </a:prstGeom>
          <a:noFill/>
        </p:spPr>
        <p:txBody>
          <a:bodyPr wrap="square" rtlCol="0">
            <a:spAutoFit/>
          </a:bodyPr>
          <a:lstStyle/>
          <a:p>
            <a:r>
              <a:rPr lang="en-US" sz="1400">
                <a:solidFill>
                  <a:schemeClr val="bg2"/>
                </a:solidFill>
                <a:effectLst>
                  <a:outerShdw blurRad="355600" dist="38100" dir="2700000" algn="tl" rotWithShape="0">
                    <a:schemeClr val="accent4">
                      <a:alpha val="40000"/>
                    </a:schemeClr>
                  </a:outerShdw>
                </a:effectLst>
              </a:rPr>
              <a:t>How actively the dependencies are updated, explicitly managed and have a healthy open source community.</a:t>
            </a:r>
          </a:p>
        </p:txBody>
      </p:sp>
      <p:sp>
        <p:nvSpPr>
          <p:cNvPr id="54" name="Rectangle 53">
            <a:extLst>
              <a:ext uri="{FF2B5EF4-FFF2-40B4-BE49-F238E27FC236}">
                <a16:creationId xmlns:a16="http://schemas.microsoft.com/office/drawing/2014/main" id="{4B8CA304-7E30-4F44-8B0F-A06B8DC9FCD6}"/>
              </a:ext>
            </a:extLst>
          </p:cNvPr>
          <p:cNvSpPr/>
          <p:nvPr/>
        </p:nvSpPr>
        <p:spPr>
          <a:xfrm>
            <a:off x="8076570" y="3311164"/>
            <a:ext cx="3669096" cy="372084"/>
          </a:xfrm>
          <a:prstGeom prst="rect">
            <a:avLst/>
          </a:prstGeom>
          <a:solidFill>
            <a:schemeClr val="bg2"/>
          </a:solidFill>
          <a:ln>
            <a:noFill/>
          </a:ln>
          <a:effectLst>
            <a:outerShdw blurRad="3810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03999" tIns="72000" rIns="108000" bIns="72000" rtlCol="0" anchor="t"/>
          <a:lstStyle/>
          <a:p>
            <a:r>
              <a:rPr lang="en-US" sz="1400" b="1">
                <a:solidFill>
                  <a:schemeClr val="tx2"/>
                </a:solidFill>
              </a:rPr>
              <a:t>Dependency freshness</a:t>
            </a:r>
          </a:p>
        </p:txBody>
      </p:sp>
      <p:sp>
        <p:nvSpPr>
          <p:cNvPr id="55" name="Rectangle 54">
            <a:extLst>
              <a:ext uri="{FF2B5EF4-FFF2-40B4-BE49-F238E27FC236}">
                <a16:creationId xmlns:a16="http://schemas.microsoft.com/office/drawing/2014/main" id="{4A80FA55-E265-3444-B13E-E9687F85E2BA}"/>
              </a:ext>
            </a:extLst>
          </p:cNvPr>
          <p:cNvSpPr/>
          <p:nvPr/>
        </p:nvSpPr>
        <p:spPr>
          <a:xfrm>
            <a:off x="8076570" y="3311164"/>
            <a:ext cx="372084" cy="372084"/>
          </a:xfrm>
          <a:prstGeom prst="rect">
            <a:avLst/>
          </a:prstGeom>
          <a:gradFill>
            <a:gsLst>
              <a:gs pos="100000">
                <a:srgbClr val="F8E353"/>
              </a:gs>
              <a:gs pos="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endParaRPr lang="en-US" sz="1600" err="1">
              <a:solidFill>
                <a:schemeClr val="bg1"/>
              </a:solidFill>
            </a:endParaRPr>
          </a:p>
        </p:txBody>
      </p:sp>
      <p:pic>
        <p:nvPicPr>
          <p:cNvPr id="62" name="Picture 61">
            <a:extLst>
              <a:ext uri="{FF2B5EF4-FFF2-40B4-BE49-F238E27FC236}">
                <a16:creationId xmlns:a16="http://schemas.microsoft.com/office/drawing/2014/main" id="{0FBF17C6-5F8C-0343-83EC-C4F68DEB9525}"/>
              </a:ext>
            </a:extLst>
          </p:cNvPr>
          <p:cNvPicPr>
            <a:picLocks noChangeAspect="1"/>
          </p:cNvPicPr>
          <p:nvPr/>
        </p:nvPicPr>
        <p:blipFill>
          <a:blip r:embed="rId4"/>
          <a:stretch>
            <a:fillRect/>
          </a:stretch>
        </p:blipFill>
        <p:spPr>
          <a:xfrm>
            <a:off x="8093118" y="3344395"/>
            <a:ext cx="338254" cy="287516"/>
          </a:xfrm>
          <a:prstGeom prst="rect">
            <a:avLst/>
          </a:prstGeom>
        </p:spPr>
      </p:pic>
      <p:grpSp>
        <p:nvGrpSpPr>
          <p:cNvPr id="28" name="Group 27">
            <a:extLst>
              <a:ext uri="{FF2B5EF4-FFF2-40B4-BE49-F238E27FC236}">
                <a16:creationId xmlns:a16="http://schemas.microsoft.com/office/drawing/2014/main" id="{8631E908-4F62-0F44-AABA-E9D6308CB15E}"/>
              </a:ext>
            </a:extLst>
          </p:cNvPr>
          <p:cNvGrpSpPr/>
          <p:nvPr/>
        </p:nvGrpSpPr>
        <p:grpSpPr>
          <a:xfrm>
            <a:off x="4276095" y="1953408"/>
            <a:ext cx="2999622" cy="3055851"/>
            <a:chOff x="4276095" y="1953408"/>
            <a:chExt cx="2999622" cy="3055851"/>
          </a:xfrm>
        </p:grpSpPr>
        <p:sp>
          <p:nvSpPr>
            <p:cNvPr id="29" name="Diamond 28">
              <a:extLst>
                <a:ext uri="{FF2B5EF4-FFF2-40B4-BE49-F238E27FC236}">
                  <a16:creationId xmlns:a16="http://schemas.microsoft.com/office/drawing/2014/main" id="{642436A1-7C4F-1342-80F2-4DECA0A328BF}"/>
                </a:ext>
              </a:extLst>
            </p:cNvPr>
            <p:cNvSpPr/>
            <p:nvPr/>
          </p:nvSpPr>
          <p:spPr>
            <a:xfrm>
              <a:off x="4276462" y="1958041"/>
              <a:ext cx="2996276" cy="1329772"/>
            </a:xfrm>
            <a:prstGeom prst="diamond">
              <a:avLst/>
            </a:prstGeom>
            <a:gradFill>
              <a:gsLst>
                <a:gs pos="0">
                  <a:srgbClr val="E0C201"/>
                </a:gs>
                <a:gs pos="93000">
                  <a:srgbClr val="D0A6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iangle 29">
              <a:extLst>
                <a:ext uri="{FF2B5EF4-FFF2-40B4-BE49-F238E27FC236}">
                  <a16:creationId xmlns:a16="http://schemas.microsoft.com/office/drawing/2014/main" id="{4C9E43DC-5D6A-044E-974A-F421CAE8CD5B}"/>
                </a:ext>
              </a:extLst>
            </p:cNvPr>
            <p:cNvSpPr/>
            <p:nvPr/>
          </p:nvSpPr>
          <p:spPr>
            <a:xfrm rot="5400000" flipV="1">
              <a:off x="4358659" y="1888136"/>
              <a:ext cx="1329552" cy="1486418"/>
            </a:xfrm>
            <a:prstGeom prst="triangle">
              <a:avLst/>
            </a:prstGeom>
            <a:gradFill>
              <a:gsLst>
                <a:gs pos="100000">
                  <a:srgbClr val="806600"/>
                </a:gs>
                <a:gs pos="0">
                  <a:srgbClr val="F1DE6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arallelogram 30">
              <a:extLst>
                <a:ext uri="{FF2B5EF4-FFF2-40B4-BE49-F238E27FC236}">
                  <a16:creationId xmlns:a16="http://schemas.microsoft.com/office/drawing/2014/main" id="{12B5E092-EEC7-E04F-8166-1FA3507F13FB}"/>
                </a:ext>
              </a:extLst>
            </p:cNvPr>
            <p:cNvSpPr/>
            <p:nvPr/>
          </p:nvSpPr>
          <p:spPr>
            <a:xfrm rot="5400000">
              <a:off x="3832349" y="3067011"/>
              <a:ext cx="2386359" cy="1498137"/>
            </a:xfrm>
            <a:prstGeom prst="parallelogram">
              <a:avLst>
                <a:gd name="adj" fmla="val 43913"/>
              </a:avLst>
            </a:prstGeom>
            <a:gradFill>
              <a:gsLst>
                <a:gs pos="0">
                  <a:srgbClr val="586B77"/>
                </a:gs>
                <a:gs pos="55000">
                  <a:srgbClr val="17323F"/>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3C6B0B16-60C7-2743-987B-B1874A1834C9}"/>
                </a:ext>
              </a:extLst>
            </p:cNvPr>
            <p:cNvSpPr/>
            <p:nvPr/>
          </p:nvSpPr>
          <p:spPr>
            <a:xfrm rot="16200000" flipH="1">
              <a:off x="5330488" y="3064613"/>
              <a:ext cx="2386359" cy="1498141"/>
            </a:xfrm>
            <a:prstGeom prst="parallelogram">
              <a:avLst>
                <a:gd name="adj" fmla="val 4425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A6A542C6-2E5D-E640-AF47-2A1DAED9E2AC}"/>
                </a:ext>
              </a:extLst>
            </p:cNvPr>
            <p:cNvCxnSpPr>
              <a:cxnSpLocks/>
            </p:cNvCxnSpPr>
            <p:nvPr/>
          </p:nvCxnSpPr>
          <p:spPr>
            <a:xfrm>
              <a:off x="5780471" y="1960280"/>
              <a:ext cx="0" cy="1328076"/>
            </a:xfrm>
            <a:prstGeom prst="line">
              <a:avLst/>
            </a:prstGeom>
            <a:ln w="12700">
              <a:gradFill>
                <a:gsLst>
                  <a:gs pos="0">
                    <a:srgbClr val="D0A600">
                      <a:alpha val="74000"/>
                    </a:srgbClr>
                  </a:gs>
                  <a:gs pos="100000">
                    <a:srgbClr val="524702">
                      <a:alpha val="9500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4" name="Diamond 33">
              <a:extLst>
                <a:ext uri="{FF2B5EF4-FFF2-40B4-BE49-F238E27FC236}">
                  <a16:creationId xmlns:a16="http://schemas.microsoft.com/office/drawing/2014/main" id="{D835D3BA-F909-7649-9620-7C08CB8B3843}"/>
                </a:ext>
              </a:extLst>
            </p:cNvPr>
            <p:cNvSpPr/>
            <p:nvPr/>
          </p:nvSpPr>
          <p:spPr>
            <a:xfrm>
              <a:off x="4318857" y="1957776"/>
              <a:ext cx="2945924" cy="1330037"/>
            </a:xfrm>
            <a:prstGeom prst="diamond">
              <a:avLst/>
            </a:prstGeom>
            <a:gradFill>
              <a:gsLst>
                <a:gs pos="50000">
                  <a:srgbClr val="E0C201">
                    <a:alpha val="0"/>
                  </a:srgbClr>
                </a:gs>
                <a:gs pos="100000">
                  <a:srgbClr val="8066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a:extLst>
                <a:ext uri="{FF2B5EF4-FFF2-40B4-BE49-F238E27FC236}">
                  <a16:creationId xmlns:a16="http://schemas.microsoft.com/office/drawing/2014/main" id="{B53A461C-4668-DD43-BC72-D110CE46E344}"/>
                </a:ext>
              </a:extLst>
            </p:cNvPr>
            <p:cNvSpPr/>
            <p:nvPr/>
          </p:nvSpPr>
          <p:spPr>
            <a:xfrm>
              <a:off x="4276095" y="1953408"/>
              <a:ext cx="2993738" cy="676206"/>
            </a:xfrm>
            <a:custGeom>
              <a:avLst/>
              <a:gdLst>
                <a:gd name="connsiteX0" fmla="*/ 1120135 w 2240270"/>
                <a:gd name="connsiteY0" fmla="*/ 0 h 514231"/>
                <a:gd name="connsiteX1" fmla="*/ 2240270 w 2240270"/>
                <a:gd name="connsiteY1" fmla="*/ 505723 h 514231"/>
                <a:gd name="connsiteX2" fmla="*/ 2221427 w 2240270"/>
                <a:gd name="connsiteY2" fmla="*/ 514231 h 514231"/>
                <a:gd name="connsiteX3" fmla="*/ 1120135 w 2240270"/>
                <a:gd name="connsiteY3" fmla="*/ 17015 h 514231"/>
                <a:gd name="connsiteX4" fmla="*/ 18844 w 2240270"/>
                <a:gd name="connsiteY4" fmla="*/ 514231 h 514231"/>
                <a:gd name="connsiteX5" fmla="*/ 0 w 2240270"/>
                <a:gd name="connsiteY5" fmla="*/ 505723 h 51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0270" h="514231">
                  <a:moveTo>
                    <a:pt x="1120135" y="0"/>
                  </a:moveTo>
                  <a:lnTo>
                    <a:pt x="2240270" y="505723"/>
                  </a:lnTo>
                  <a:lnTo>
                    <a:pt x="2221427" y="514231"/>
                  </a:lnTo>
                  <a:lnTo>
                    <a:pt x="1120135" y="17015"/>
                  </a:lnTo>
                  <a:lnTo>
                    <a:pt x="18844" y="514231"/>
                  </a:lnTo>
                  <a:lnTo>
                    <a:pt x="0" y="505723"/>
                  </a:lnTo>
                  <a:close/>
                </a:path>
              </a:pathLst>
            </a:custGeom>
            <a:solidFill>
              <a:srgbClr val="D0A6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Parallelogram 36">
              <a:extLst>
                <a:ext uri="{FF2B5EF4-FFF2-40B4-BE49-F238E27FC236}">
                  <a16:creationId xmlns:a16="http://schemas.microsoft.com/office/drawing/2014/main" id="{D8BCD799-8418-824D-970C-50F14847A76D}"/>
                </a:ext>
              </a:extLst>
            </p:cNvPr>
            <p:cNvSpPr/>
            <p:nvPr/>
          </p:nvSpPr>
          <p:spPr>
            <a:xfrm rot="5400000">
              <a:off x="4616447" y="2279921"/>
              <a:ext cx="826537" cy="1498137"/>
            </a:xfrm>
            <a:prstGeom prst="parallelogram">
              <a:avLst>
                <a:gd name="adj" fmla="val 8146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arallelogram 37">
              <a:extLst>
                <a:ext uri="{FF2B5EF4-FFF2-40B4-BE49-F238E27FC236}">
                  <a16:creationId xmlns:a16="http://schemas.microsoft.com/office/drawing/2014/main" id="{75399B09-7A07-684C-9872-237B99541186}"/>
                </a:ext>
              </a:extLst>
            </p:cNvPr>
            <p:cNvSpPr/>
            <p:nvPr/>
          </p:nvSpPr>
          <p:spPr>
            <a:xfrm rot="16200000" flipH="1">
              <a:off x="6113380" y="2284346"/>
              <a:ext cx="826537" cy="1498137"/>
            </a:xfrm>
            <a:prstGeom prst="parallelogram">
              <a:avLst>
                <a:gd name="adj" fmla="val 8146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iamond 39">
              <a:extLst>
                <a:ext uri="{FF2B5EF4-FFF2-40B4-BE49-F238E27FC236}">
                  <a16:creationId xmlns:a16="http://schemas.microsoft.com/office/drawing/2014/main" id="{C5AB883D-D0CD-0245-8A68-0930F001249C}"/>
                </a:ext>
              </a:extLst>
            </p:cNvPr>
            <p:cNvSpPr/>
            <p:nvPr/>
          </p:nvSpPr>
          <p:spPr>
            <a:xfrm>
              <a:off x="4305985" y="1964367"/>
              <a:ext cx="2945924" cy="1330037"/>
            </a:xfrm>
            <a:prstGeom prst="diamond">
              <a:avLst/>
            </a:prstGeom>
            <a:gradFill>
              <a:gsLst>
                <a:gs pos="45000">
                  <a:srgbClr val="E0C201">
                    <a:alpha val="0"/>
                  </a:srgbClr>
                </a:gs>
                <a:gs pos="98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99990921-C2CC-2249-B9BF-52BC8E8404B7}"/>
              </a:ext>
            </a:extLst>
          </p:cNvPr>
          <p:cNvGrpSpPr/>
          <p:nvPr/>
        </p:nvGrpSpPr>
        <p:grpSpPr>
          <a:xfrm>
            <a:off x="6273242" y="3029291"/>
            <a:ext cx="1191464" cy="1525371"/>
            <a:chOff x="6289786" y="3029291"/>
            <a:chExt cx="1191464" cy="1525371"/>
          </a:xfrm>
        </p:grpSpPr>
        <p:pic>
          <p:nvPicPr>
            <p:cNvPr id="52" name="Picture 51">
              <a:extLst>
                <a:ext uri="{FF2B5EF4-FFF2-40B4-BE49-F238E27FC236}">
                  <a16:creationId xmlns:a16="http://schemas.microsoft.com/office/drawing/2014/main" id="{E91B3132-BD03-2F49-ADD0-D9F7F92ECB2C}"/>
                </a:ext>
              </a:extLst>
            </p:cNvPr>
            <p:cNvPicPr>
              <a:picLocks noChangeAspect="1"/>
            </p:cNvPicPr>
            <p:nvPr/>
          </p:nvPicPr>
          <p:blipFill>
            <a:blip r:embed="rId5"/>
            <a:stretch>
              <a:fillRect/>
            </a:stretch>
          </p:blipFill>
          <p:spPr>
            <a:xfrm>
              <a:off x="6706055" y="3319286"/>
              <a:ext cx="678869" cy="581640"/>
            </a:xfrm>
            <a:prstGeom prst="rect">
              <a:avLst/>
            </a:prstGeom>
          </p:spPr>
        </p:pic>
        <p:pic>
          <p:nvPicPr>
            <p:cNvPr id="56" name="Picture 55">
              <a:extLst>
                <a:ext uri="{FF2B5EF4-FFF2-40B4-BE49-F238E27FC236}">
                  <a16:creationId xmlns:a16="http://schemas.microsoft.com/office/drawing/2014/main" id="{9CB42B16-A519-0848-841A-6C2B38FBD48F}"/>
                </a:ext>
              </a:extLst>
            </p:cNvPr>
            <p:cNvPicPr>
              <a:picLocks noChangeAspect="1"/>
            </p:cNvPicPr>
            <p:nvPr/>
          </p:nvPicPr>
          <p:blipFill>
            <a:blip r:embed="rId6"/>
            <a:srcRect l="39927" t="15965"/>
            <a:stretch>
              <a:fillRect/>
            </a:stretch>
          </p:blipFill>
          <p:spPr>
            <a:xfrm>
              <a:off x="7069317" y="3029291"/>
              <a:ext cx="411933" cy="493711"/>
            </a:xfrm>
            <a:custGeom>
              <a:avLst/>
              <a:gdLst>
                <a:gd name="connsiteX0" fmla="*/ 648706 w 648706"/>
                <a:gd name="connsiteY0" fmla="*/ 0 h 777489"/>
                <a:gd name="connsiteX1" fmla="*/ 648706 w 648706"/>
                <a:gd name="connsiteY1" fmla="*/ 777489 h 777489"/>
                <a:gd name="connsiteX2" fmla="*/ 0 w 648706"/>
                <a:gd name="connsiteY2" fmla="*/ 777489 h 777489"/>
                <a:gd name="connsiteX3" fmla="*/ 0 w 648706"/>
                <a:gd name="connsiteY3" fmla="*/ 297463 h 777489"/>
              </a:gdLst>
              <a:ahLst/>
              <a:cxnLst>
                <a:cxn ang="0">
                  <a:pos x="connsiteX0" y="connsiteY0"/>
                </a:cxn>
                <a:cxn ang="0">
                  <a:pos x="connsiteX1" y="connsiteY1"/>
                </a:cxn>
                <a:cxn ang="0">
                  <a:pos x="connsiteX2" y="connsiteY2"/>
                </a:cxn>
                <a:cxn ang="0">
                  <a:pos x="connsiteX3" y="connsiteY3"/>
                </a:cxn>
              </a:cxnLst>
              <a:rect l="l" t="t" r="r" b="b"/>
              <a:pathLst>
                <a:path w="648706" h="777489">
                  <a:moveTo>
                    <a:pt x="648706" y="0"/>
                  </a:moveTo>
                  <a:lnTo>
                    <a:pt x="648706" y="777489"/>
                  </a:lnTo>
                  <a:lnTo>
                    <a:pt x="0" y="777489"/>
                  </a:lnTo>
                  <a:lnTo>
                    <a:pt x="0" y="297463"/>
                  </a:lnTo>
                  <a:close/>
                </a:path>
              </a:pathLst>
            </a:custGeom>
          </p:spPr>
        </p:pic>
        <p:pic>
          <p:nvPicPr>
            <p:cNvPr id="57" name="Picture 56">
              <a:extLst>
                <a:ext uri="{FF2B5EF4-FFF2-40B4-BE49-F238E27FC236}">
                  <a16:creationId xmlns:a16="http://schemas.microsoft.com/office/drawing/2014/main" id="{ABC68D74-3BFF-804D-AAEE-9B4C574846E4}"/>
                </a:ext>
              </a:extLst>
            </p:cNvPr>
            <p:cNvPicPr>
              <a:picLocks noChangeAspect="1"/>
            </p:cNvPicPr>
            <p:nvPr/>
          </p:nvPicPr>
          <p:blipFill>
            <a:blip r:embed="rId7"/>
            <a:stretch>
              <a:fillRect/>
            </a:stretch>
          </p:blipFill>
          <p:spPr>
            <a:xfrm>
              <a:off x="6690683" y="3780648"/>
              <a:ext cx="695198" cy="595630"/>
            </a:xfrm>
            <a:prstGeom prst="rect">
              <a:avLst/>
            </a:prstGeom>
          </p:spPr>
        </p:pic>
        <p:pic>
          <p:nvPicPr>
            <p:cNvPr id="58" name="Picture 57">
              <a:extLst>
                <a:ext uri="{FF2B5EF4-FFF2-40B4-BE49-F238E27FC236}">
                  <a16:creationId xmlns:a16="http://schemas.microsoft.com/office/drawing/2014/main" id="{086A2267-2FA6-2240-8DDB-A18F9B5B8425}"/>
                </a:ext>
              </a:extLst>
            </p:cNvPr>
            <p:cNvPicPr>
              <a:picLocks noChangeAspect="1"/>
            </p:cNvPicPr>
            <p:nvPr/>
          </p:nvPicPr>
          <p:blipFill>
            <a:blip r:embed="rId6">
              <a:alphaModFix amt="90000"/>
            </a:blip>
            <a:srcRect l="39927" t="15965"/>
            <a:stretch>
              <a:fillRect/>
            </a:stretch>
          </p:blipFill>
          <p:spPr>
            <a:xfrm>
              <a:off x="6657235" y="3683248"/>
              <a:ext cx="411933" cy="493711"/>
            </a:xfrm>
            <a:custGeom>
              <a:avLst/>
              <a:gdLst>
                <a:gd name="connsiteX0" fmla="*/ 648706 w 648706"/>
                <a:gd name="connsiteY0" fmla="*/ 0 h 777489"/>
                <a:gd name="connsiteX1" fmla="*/ 648706 w 648706"/>
                <a:gd name="connsiteY1" fmla="*/ 777489 h 777489"/>
                <a:gd name="connsiteX2" fmla="*/ 0 w 648706"/>
                <a:gd name="connsiteY2" fmla="*/ 777489 h 777489"/>
                <a:gd name="connsiteX3" fmla="*/ 0 w 648706"/>
                <a:gd name="connsiteY3" fmla="*/ 297463 h 777489"/>
              </a:gdLst>
              <a:ahLst/>
              <a:cxnLst>
                <a:cxn ang="0">
                  <a:pos x="connsiteX0" y="connsiteY0"/>
                </a:cxn>
                <a:cxn ang="0">
                  <a:pos x="connsiteX1" y="connsiteY1"/>
                </a:cxn>
                <a:cxn ang="0">
                  <a:pos x="connsiteX2" y="connsiteY2"/>
                </a:cxn>
                <a:cxn ang="0">
                  <a:pos x="connsiteX3" y="connsiteY3"/>
                </a:cxn>
              </a:cxnLst>
              <a:rect l="l" t="t" r="r" b="b"/>
              <a:pathLst>
                <a:path w="648706" h="777489">
                  <a:moveTo>
                    <a:pt x="648706" y="0"/>
                  </a:moveTo>
                  <a:lnTo>
                    <a:pt x="648706" y="777489"/>
                  </a:lnTo>
                  <a:lnTo>
                    <a:pt x="0" y="777489"/>
                  </a:lnTo>
                  <a:lnTo>
                    <a:pt x="0" y="297463"/>
                  </a:lnTo>
                  <a:close/>
                </a:path>
              </a:pathLst>
            </a:custGeom>
          </p:spPr>
        </p:pic>
        <p:pic>
          <p:nvPicPr>
            <p:cNvPr id="59" name="Picture 58">
              <a:extLst>
                <a:ext uri="{FF2B5EF4-FFF2-40B4-BE49-F238E27FC236}">
                  <a16:creationId xmlns:a16="http://schemas.microsoft.com/office/drawing/2014/main" id="{12FA091D-CB98-0846-BEB4-AB9FC5FD469C}"/>
                </a:ext>
              </a:extLst>
            </p:cNvPr>
            <p:cNvPicPr>
              <a:picLocks noChangeAspect="1"/>
            </p:cNvPicPr>
            <p:nvPr/>
          </p:nvPicPr>
          <p:blipFill>
            <a:blip r:embed="rId6">
              <a:alphaModFix amt="70000"/>
            </a:blip>
            <a:stretch>
              <a:fillRect/>
            </a:stretch>
          </p:blipFill>
          <p:spPr>
            <a:xfrm>
              <a:off x="6289786" y="3967152"/>
              <a:ext cx="685721" cy="587510"/>
            </a:xfrm>
            <a:prstGeom prst="rect">
              <a:avLst/>
            </a:prstGeom>
          </p:spPr>
        </p:pic>
      </p:grpSp>
      <p:sp>
        <p:nvSpPr>
          <p:cNvPr id="73" name="Diamond 72">
            <a:extLst>
              <a:ext uri="{FF2B5EF4-FFF2-40B4-BE49-F238E27FC236}">
                <a16:creationId xmlns:a16="http://schemas.microsoft.com/office/drawing/2014/main" id="{93E0C9E4-4F12-0443-87CE-EF1ECC75149C}"/>
              </a:ext>
            </a:extLst>
          </p:cNvPr>
          <p:cNvSpPr/>
          <p:nvPr/>
        </p:nvSpPr>
        <p:spPr>
          <a:xfrm>
            <a:off x="4302774" y="1967875"/>
            <a:ext cx="2945924" cy="1330037"/>
          </a:xfrm>
          <a:prstGeom prst="diamond">
            <a:avLst/>
          </a:prstGeom>
          <a:gradFill>
            <a:gsLst>
              <a:gs pos="45000">
                <a:srgbClr val="E0C201">
                  <a:alpha val="0"/>
                </a:srgbClr>
              </a:gs>
              <a:gs pos="98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2397DB6C-9F72-8840-BBE2-FD1DCA088B8E}"/>
              </a:ext>
            </a:extLst>
          </p:cNvPr>
          <p:cNvSpPr txBox="1"/>
          <p:nvPr/>
        </p:nvSpPr>
        <p:spPr>
          <a:xfrm>
            <a:off x="8486298" y="5465737"/>
            <a:ext cx="3221894" cy="523220"/>
          </a:xfrm>
          <a:prstGeom prst="rect">
            <a:avLst/>
          </a:prstGeom>
          <a:noFill/>
        </p:spPr>
        <p:txBody>
          <a:bodyPr wrap="square" rtlCol="0">
            <a:spAutoFit/>
          </a:bodyPr>
          <a:lstStyle/>
          <a:p>
            <a:r>
              <a:rPr lang="en-US" sz="1400">
                <a:solidFill>
                  <a:schemeClr val="bg2"/>
                </a:solidFill>
                <a:effectLst>
                  <a:outerShdw blurRad="355600" dist="38100" dir="2700000" algn="tl" rotWithShape="0">
                    <a:schemeClr val="accent4">
                      <a:alpha val="40000"/>
                    </a:schemeClr>
                  </a:outerShdw>
                </a:effectLst>
              </a:rPr>
              <a:t>Used software licenses and if they are used according to that license. </a:t>
            </a:r>
          </a:p>
        </p:txBody>
      </p:sp>
      <p:sp>
        <p:nvSpPr>
          <p:cNvPr id="48" name="Rectangle 47">
            <a:extLst>
              <a:ext uri="{FF2B5EF4-FFF2-40B4-BE49-F238E27FC236}">
                <a16:creationId xmlns:a16="http://schemas.microsoft.com/office/drawing/2014/main" id="{5FCF0C26-F0B6-2147-9338-3D526A55391A}"/>
              </a:ext>
            </a:extLst>
          </p:cNvPr>
          <p:cNvSpPr/>
          <p:nvPr/>
        </p:nvSpPr>
        <p:spPr>
          <a:xfrm>
            <a:off x="8076568" y="5024069"/>
            <a:ext cx="3669098" cy="372084"/>
          </a:xfrm>
          <a:prstGeom prst="rect">
            <a:avLst/>
          </a:prstGeom>
          <a:solidFill>
            <a:schemeClr val="bg2"/>
          </a:solidFill>
          <a:ln>
            <a:noFill/>
          </a:ln>
          <a:effectLst>
            <a:outerShdw blurRad="3810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03999" tIns="72000" rIns="108000" bIns="72000" rtlCol="0" anchor="t"/>
          <a:lstStyle/>
          <a:p>
            <a:r>
              <a:rPr lang="en-US" sz="1400" b="1">
                <a:solidFill>
                  <a:schemeClr val="tx2"/>
                </a:solidFill>
              </a:rPr>
              <a:t>License usage</a:t>
            </a:r>
          </a:p>
        </p:txBody>
      </p:sp>
      <p:sp>
        <p:nvSpPr>
          <p:cNvPr id="49" name="Rectangle 48">
            <a:extLst>
              <a:ext uri="{FF2B5EF4-FFF2-40B4-BE49-F238E27FC236}">
                <a16:creationId xmlns:a16="http://schemas.microsoft.com/office/drawing/2014/main" id="{622B96F3-A026-134D-A979-E70D5BEB1035}"/>
              </a:ext>
            </a:extLst>
          </p:cNvPr>
          <p:cNvSpPr/>
          <p:nvPr/>
        </p:nvSpPr>
        <p:spPr>
          <a:xfrm>
            <a:off x="8076569" y="5024069"/>
            <a:ext cx="372084" cy="372084"/>
          </a:xfrm>
          <a:prstGeom prst="rect">
            <a:avLst/>
          </a:prstGeom>
          <a:gradFill>
            <a:gsLst>
              <a:gs pos="100000">
                <a:srgbClr val="F8E353"/>
              </a:gs>
              <a:gs pos="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endParaRPr lang="en-US" sz="1600" err="1">
              <a:solidFill>
                <a:schemeClr val="bg1"/>
              </a:solidFill>
            </a:endParaRPr>
          </a:p>
        </p:txBody>
      </p:sp>
      <p:pic>
        <p:nvPicPr>
          <p:cNvPr id="50" name="Picture 49">
            <a:extLst>
              <a:ext uri="{FF2B5EF4-FFF2-40B4-BE49-F238E27FC236}">
                <a16:creationId xmlns:a16="http://schemas.microsoft.com/office/drawing/2014/main" id="{85D917A6-B2D2-7245-A28D-94DFB1D5FA80}"/>
              </a:ext>
            </a:extLst>
          </p:cNvPr>
          <p:cNvPicPr>
            <a:picLocks noChangeAspect="1"/>
          </p:cNvPicPr>
          <p:nvPr/>
        </p:nvPicPr>
        <p:blipFill>
          <a:blip r:embed="rId8"/>
          <a:stretch>
            <a:fillRect/>
          </a:stretch>
        </p:blipFill>
        <p:spPr>
          <a:xfrm>
            <a:off x="8076568" y="5039768"/>
            <a:ext cx="355600" cy="302260"/>
          </a:xfrm>
          <a:prstGeom prst="rect">
            <a:avLst/>
          </a:prstGeom>
        </p:spPr>
      </p:pic>
      <p:sp>
        <p:nvSpPr>
          <p:cNvPr id="51" name="Rectangle 50">
            <a:extLst>
              <a:ext uri="{FF2B5EF4-FFF2-40B4-BE49-F238E27FC236}">
                <a16:creationId xmlns:a16="http://schemas.microsoft.com/office/drawing/2014/main" id="{77F983E3-73AD-8E40-A5BE-2EAEA6C10B73}"/>
              </a:ext>
            </a:extLst>
          </p:cNvPr>
          <p:cNvSpPr/>
          <p:nvPr/>
        </p:nvSpPr>
        <p:spPr>
          <a:xfrm>
            <a:off x="494239" y="1443720"/>
            <a:ext cx="467554" cy="4645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a:solidFill>
                <a:schemeClr val="bg1"/>
              </a:solidFill>
            </a:endParaRPr>
          </a:p>
        </p:txBody>
      </p:sp>
      <p:sp>
        <p:nvSpPr>
          <p:cNvPr id="60" name="TextBox 59">
            <a:extLst>
              <a:ext uri="{FF2B5EF4-FFF2-40B4-BE49-F238E27FC236}">
                <a16:creationId xmlns:a16="http://schemas.microsoft.com/office/drawing/2014/main" id="{82FF050F-EE3F-0943-BC71-5955C894C707}"/>
              </a:ext>
            </a:extLst>
          </p:cNvPr>
          <p:cNvSpPr txBox="1"/>
          <p:nvPr/>
        </p:nvSpPr>
        <p:spPr>
          <a:xfrm>
            <a:off x="1009320" y="1479968"/>
            <a:ext cx="2720708" cy="369332"/>
          </a:xfrm>
          <a:prstGeom prst="rect">
            <a:avLst/>
          </a:prstGeom>
          <a:noFill/>
        </p:spPr>
        <p:txBody>
          <a:bodyPr wrap="square" rtlCol="0">
            <a:spAutoFit/>
          </a:bodyPr>
          <a:lstStyle/>
          <a:p>
            <a:r>
              <a:rPr lang="en-US" b="1">
                <a:solidFill>
                  <a:schemeClr val="bg1"/>
                </a:solidFill>
              </a:rPr>
              <a:t>Open Source Health (OSH)</a:t>
            </a:r>
          </a:p>
        </p:txBody>
      </p:sp>
      <p:sp>
        <p:nvSpPr>
          <p:cNvPr id="61" name="TextBox 60">
            <a:extLst>
              <a:ext uri="{FF2B5EF4-FFF2-40B4-BE49-F238E27FC236}">
                <a16:creationId xmlns:a16="http://schemas.microsoft.com/office/drawing/2014/main" id="{7151B3B7-D3D8-7944-B77C-BAABEE37B321}"/>
              </a:ext>
            </a:extLst>
          </p:cNvPr>
          <p:cNvSpPr txBox="1"/>
          <p:nvPr/>
        </p:nvSpPr>
        <p:spPr>
          <a:xfrm>
            <a:off x="1009321" y="1908235"/>
            <a:ext cx="2765166" cy="4199611"/>
          </a:xfrm>
          <a:prstGeom prst="rect">
            <a:avLst/>
          </a:prstGeom>
          <a:noFill/>
        </p:spPr>
        <p:txBody>
          <a:bodyPr wrap="square" rtlCol="0">
            <a:spAutoFit/>
          </a:bodyPr>
          <a:lstStyle/>
          <a:p>
            <a:r>
              <a:rPr lang="en-US" sz="1600">
                <a:solidFill>
                  <a:schemeClr val="bg1"/>
                </a:solidFill>
              </a:rPr>
              <a:t>The systems in scope are assessed for risks resulting from the use of open source software.</a:t>
            </a:r>
          </a:p>
          <a:p>
            <a:endParaRPr lang="en-US" sz="1600">
              <a:solidFill>
                <a:schemeClr val="bg1"/>
              </a:solidFill>
            </a:endParaRPr>
          </a:p>
          <a:p>
            <a:r>
              <a:rPr lang="en-US" sz="1600">
                <a:solidFill>
                  <a:schemeClr val="bg1"/>
                </a:solidFill>
              </a:rPr>
              <a:t>The key sources for this check are configuration files of common dependency management systems (e.g. </a:t>
            </a:r>
            <a:r>
              <a:rPr lang="en-US" sz="1600" err="1">
                <a:solidFill>
                  <a:schemeClr val="bg1"/>
                </a:solidFill>
              </a:rPr>
              <a:t>Nuget</a:t>
            </a:r>
            <a:r>
              <a:rPr lang="en-US" sz="1600">
                <a:solidFill>
                  <a:schemeClr val="bg1"/>
                </a:solidFill>
              </a:rPr>
              <a:t>, Maven, and </a:t>
            </a:r>
            <a:r>
              <a:rPr lang="en-US" sz="1600" err="1">
                <a:solidFill>
                  <a:schemeClr val="bg1"/>
                </a:solidFill>
              </a:rPr>
              <a:t>NPM</a:t>
            </a:r>
            <a:r>
              <a:rPr lang="en-US" sz="1600">
                <a:solidFill>
                  <a:schemeClr val="bg1"/>
                </a:solidFill>
              </a:rPr>
              <a:t>).</a:t>
            </a:r>
          </a:p>
          <a:p>
            <a:endParaRPr lang="en-US" sz="1600">
              <a:solidFill>
                <a:schemeClr val="bg1"/>
              </a:solidFill>
            </a:endParaRPr>
          </a:p>
          <a:p>
            <a:r>
              <a:rPr lang="en-US" sz="1600">
                <a:solidFill>
                  <a:schemeClr val="bg1"/>
                </a:solidFill>
              </a:rPr>
              <a:t>This information is used to uncover risks related to known vulnerabilities, freshness and license usage.</a:t>
            </a:r>
          </a:p>
          <a:p>
            <a:pPr>
              <a:lnSpc>
                <a:spcPct val="150000"/>
              </a:lnSpc>
            </a:pPr>
            <a:endParaRPr lang="en-US" sz="2000">
              <a:solidFill>
                <a:schemeClr val="bg1"/>
              </a:solidFill>
            </a:endParaRPr>
          </a:p>
        </p:txBody>
      </p:sp>
      <p:pic>
        <p:nvPicPr>
          <p:cNvPr id="68" name="Picture 67">
            <a:extLst>
              <a:ext uri="{FF2B5EF4-FFF2-40B4-BE49-F238E27FC236}">
                <a16:creationId xmlns:a16="http://schemas.microsoft.com/office/drawing/2014/main" id="{F39C023B-31A6-5640-A05B-8F5EB7831588}"/>
              </a:ext>
            </a:extLst>
          </p:cNvPr>
          <p:cNvPicPr>
            <a:picLocks noChangeAspect="1"/>
          </p:cNvPicPr>
          <p:nvPr/>
        </p:nvPicPr>
        <p:blipFill>
          <a:blip r:embed="rId9">
            <a:lum bright="100000"/>
          </a:blip>
          <a:stretch>
            <a:fillRect/>
          </a:stretch>
        </p:blipFill>
        <p:spPr>
          <a:xfrm>
            <a:off x="547658" y="1508560"/>
            <a:ext cx="355600" cy="302260"/>
          </a:xfrm>
          <a:prstGeom prst="rect">
            <a:avLst/>
          </a:prstGeom>
        </p:spPr>
      </p:pic>
      <p:cxnSp>
        <p:nvCxnSpPr>
          <p:cNvPr id="69" name="Gebogen verbindingslijn 8">
            <a:extLst>
              <a:ext uri="{FF2B5EF4-FFF2-40B4-BE49-F238E27FC236}">
                <a16:creationId xmlns:a16="http://schemas.microsoft.com/office/drawing/2014/main" id="{0C02A5CB-365C-574E-A1E7-BAFB9711C510}"/>
              </a:ext>
            </a:extLst>
          </p:cNvPr>
          <p:cNvCxnSpPr>
            <a:cxnSpLocks/>
          </p:cNvCxnSpPr>
          <p:nvPr/>
        </p:nvCxnSpPr>
        <p:spPr>
          <a:xfrm flipV="1">
            <a:off x="731983" y="1912884"/>
            <a:ext cx="0" cy="3653727"/>
          </a:xfrm>
          <a:prstGeom prst="straightConnector1">
            <a:avLst/>
          </a:prstGeom>
          <a:ln w="19050">
            <a:solidFill>
              <a:schemeClr val="bg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981F1C4-DBC6-2D43-A0FE-D7575BF22BA4}"/>
              </a:ext>
            </a:extLst>
          </p:cNvPr>
          <p:cNvCxnSpPr>
            <a:cxnSpLocks/>
          </p:cNvCxnSpPr>
          <p:nvPr/>
        </p:nvCxnSpPr>
        <p:spPr>
          <a:xfrm flipH="1">
            <a:off x="7272739" y="1388281"/>
            <a:ext cx="804695" cy="1990389"/>
          </a:xfrm>
          <a:prstGeom prst="line">
            <a:avLst/>
          </a:prstGeom>
          <a:ln w="19050">
            <a:gradFill>
              <a:gsLst>
                <a:gs pos="0">
                  <a:srgbClr val="FFFFFF">
                    <a:alpha val="0"/>
                  </a:srgbClr>
                </a:gs>
                <a:gs pos="97000">
                  <a:schemeClr val="bg1">
                    <a:alpha val="0"/>
                  </a:schemeClr>
                </a:gs>
                <a:gs pos="92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83DE6C4-C6DD-4149-AFF8-06B5C5CCA959}"/>
              </a:ext>
            </a:extLst>
          </p:cNvPr>
          <p:cNvCxnSpPr>
            <a:cxnSpLocks/>
          </p:cNvCxnSpPr>
          <p:nvPr/>
        </p:nvCxnSpPr>
        <p:spPr>
          <a:xfrm flipH="1" flipV="1">
            <a:off x="7272739" y="3378670"/>
            <a:ext cx="803098" cy="2017484"/>
          </a:xfrm>
          <a:prstGeom prst="line">
            <a:avLst/>
          </a:prstGeom>
          <a:ln w="19050">
            <a:gradFill>
              <a:gsLst>
                <a:gs pos="0">
                  <a:schemeClr val="bg1">
                    <a:alpha val="0"/>
                  </a:schemeClr>
                </a:gs>
                <a:gs pos="98000">
                  <a:srgbClr val="FFFFFF">
                    <a:alpha val="0"/>
                  </a:srgbClr>
                </a:gs>
                <a:gs pos="92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1FC3F55-BB50-294E-86D5-FE69C1B8EFFA}"/>
              </a:ext>
            </a:extLst>
          </p:cNvPr>
          <p:cNvSpPr/>
          <p:nvPr/>
        </p:nvSpPr>
        <p:spPr>
          <a:xfrm>
            <a:off x="7248789" y="3281277"/>
            <a:ext cx="167678" cy="173518"/>
          </a:xfrm>
          <a:prstGeom prst="ellipse">
            <a:avLst/>
          </a:prstGeom>
          <a:gradFill>
            <a:gsLst>
              <a:gs pos="100000">
                <a:schemeClr val="bg1">
                  <a:alpha val="0"/>
                </a:schemeClr>
              </a:gs>
              <a:gs pos="0">
                <a:schemeClr val="bg1">
                  <a:alpha val="75000"/>
                </a:schemeClr>
              </a:gs>
            </a:gsLst>
            <a:lin ang="2700000" scaled="0"/>
          </a:gradFill>
          <a:ln w="47625">
            <a:solidFill>
              <a:schemeClr val="bg1">
                <a:alpha val="90000"/>
              </a:schemeClr>
            </a:solidFill>
          </a:ln>
          <a:effectLst>
            <a:outerShdw blurRad="38100" dist="38100" dir="13500000" algn="b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spTree>
    <p:extLst>
      <p:ext uri="{BB962C8B-B14F-4D97-AF65-F5344CB8AC3E}">
        <p14:creationId xmlns:p14="http://schemas.microsoft.com/office/powerpoint/2010/main" val="375434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08333E-6 0.1074 L 2.08333E-6 0.00023 " pathEditMode="relative" rAng="0" ptsTypes="AA">
                                      <p:cBhvr>
                                        <p:cTn id="6" dur="1500" fill="hold"/>
                                        <p:tgtEl>
                                          <p:spTgt spid="28"/>
                                        </p:tgtEl>
                                        <p:attrNameLst>
                                          <p:attrName>ppt_x</p:attrName>
                                          <p:attrName>ppt_y</p:attrName>
                                        </p:attrNameLst>
                                      </p:cBhvr>
                                      <p:rCtr x="0" y="-5370"/>
                                    </p:animMotion>
                                  </p:childTnLst>
                                </p:cTn>
                              </p:par>
                              <p:par>
                                <p:cTn id="7" presetID="22" presetClass="entr" presetSubtype="1" fill="hold" nodeType="withEffect">
                                  <p:stCondLst>
                                    <p:cond delay="1300"/>
                                  </p:stCondLst>
                                  <p:childTnLst>
                                    <p:set>
                                      <p:cBhvr>
                                        <p:cTn id="8" dur="1" fill="hold">
                                          <p:stCondLst>
                                            <p:cond delay="0"/>
                                          </p:stCondLst>
                                        </p:cTn>
                                        <p:tgtEl>
                                          <p:spTgt spid="46"/>
                                        </p:tgtEl>
                                        <p:attrNameLst>
                                          <p:attrName>style.visibility</p:attrName>
                                        </p:attrNameLst>
                                      </p:cBhvr>
                                      <p:to>
                                        <p:strVal val="visible"/>
                                      </p:to>
                                    </p:set>
                                    <p:animEffect transition="in" filter="wipe(up)">
                                      <p:cBhvr>
                                        <p:cTn id="9" dur="1000"/>
                                        <p:tgtEl>
                                          <p:spTgt spid="46"/>
                                        </p:tgtEl>
                                      </p:cBhvr>
                                    </p:animEffect>
                                  </p:childTnLst>
                                </p:cTn>
                              </p:par>
                              <p:par>
                                <p:cTn id="10" presetID="10" presetClass="entr" presetSubtype="0" fill="hold" grpId="0" nodeType="withEffect">
                                  <p:stCondLst>
                                    <p:cond delay="150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NUMBER">
            <a:extLst>
              <a:ext uri="{FF2B5EF4-FFF2-40B4-BE49-F238E27FC236}">
                <a16:creationId xmlns:a16="http://schemas.microsoft.com/office/drawing/2014/main" id="{7E702EAD-0EDF-F14B-BCF1-3374C48973C2}"/>
              </a:ext>
            </a:extLst>
          </p:cNvPr>
          <p:cNvSpPr>
            <a:spLocks noGrp="1"/>
          </p:cNvSpPr>
          <p:nvPr>
            <p:ph type="sldNum" sz="quarter" idx="4"/>
          </p:nvPr>
        </p:nvSpPr>
        <p:spPr/>
        <p:txBody>
          <a:bodyPr/>
          <a:lstStyle/>
          <a:p>
            <a:fld id="{E242BD21-9B61-2246-BCB1-4BE5E1BEBE1C}" type="slidenum">
              <a:rPr lang="en-US" smtClean="0"/>
              <a:pPr/>
              <a:t>15</a:t>
            </a:fld>
            <a:endParaRPr lang="en-US"/>
          </a:p>
        </p:txBody>
      </p:sp>
      <p:sp>
        <p:nvSpPr>
          <p:cNvPr id="30" name="SUBTITLE">
            <a:extLst>
              <a:ext uri="{FF2B5EF4-FFF2-40B4-BE49-F238E27FC236}">
                <a16:creationId xmlns:a16="http://schemas.microsoft.com/office/drawing/2014/main" id="{EB811218-1F4C-A74F-B046-57C38BEBF2C0}"/>
              </a:ext>
            </a:extLst>
          </p:cNvPr>
          <p:cNvSpPr>
            <a:spLocks noGrp="1"/>
          </p:cNvSpPr>
          <p:nvPr>
            <p:ph type="body" sz="quarter" idx="12"/>
          </p:nvPr>
        </p:nvSpPr>
        <p:spPr/>
        <p:txBody>
          <a:bodyPr/>
          <a:lstStyle/>
          <a:p>
            <a:r>
              <a:rPr lang="da-DK" dirty="0" err="1"/>
              <a:t>Key</a:t>
            </a:r>
            <a:r>
              <a:rPr lang="da-DK" dirty="0"/>
              <a:t> </a:t>
            </a:r>
            <a:r>
              <a:rPr lang="da-DK" dirty="0" err="1"/>
              <a:t>findings</a:t>
            </a:r>
            <a:r>
              <a:rPr lang="da-DK" dirty="0"/>
              <a:t> – </a:t>
            </a:r>
            <a:r>
              <a:rPr lang="da-DK" dirty="0">
                <a:solidFill>
                  <a:schemeClr val="accent3"/>
                </a:solidFill>
              </a:rPr>
              <a:t>Open source and IP</a:t>
            </a:r>
          </a:p>
        </p:txBody>
      </p:sp>
      <p:sp>
        <p:nvSpPr>
          <p:cNvPr id="68" name="TITLE">
            <a:extLst>
              <a:ext uri="{FF2B5EF4-FFF2-40B4-BE49-F238E27FC236}">
                <a16:creationId xmlns:a16="http://schemas.microsoft.com/office/drawing/2014/main" id="{819D60A3-E539-D240-8F7B-2E33400530E0}"/>
              </a:ext>
            </a:extLst>
          </p:cNvPr>
          <p:cNvSpPr>
            <a:spLocks noGrp="1"/>
          </p:cNvSpPr>
          <p:nvPr>
            <p:ph type="title"/>
          </p:nvPr>
        </p:nvSpPr>
        <p:spPr/>
        <p:txBody>
          <a:bodyPr/>
          <a:lstStyle/>
          <a:p>
            <a:r>
              <a:rPr lang="en-US" dirty="0" err="1"/>
              <a:t>1 vulnerable 3rd party open-source dependencies were identified</a:t>
            </a:r>
          </a:p>
        </p:txBody>
      </p:sp>
      <p:sp>
        <p:nvSpPr>
          <p:cNvPr id="70" name="CONTENT">
            <a:extLst>
              <a:ext uri="{FF2B5EF4-FFF2-40B4-BE49-F238E27FC236}">
                <a16:creationId xmlns:a16="http://schemas.microsoft.com/office/drawing/2014/main" id="{35382002-BD0E-6D41-9C6F-BAEA966CEA5D}"/>
              </a:ext>
            </a:extLst>
          </p:cNvPr>
          <p:cNvSpPr>
            <a:spLocks noGrp="1"/>
          </p:cNvSpPr>
          <p:nvPr>
            <p:ph sz="quarter" idx="13"/>
          </p:nvPr>
        </p:nvSpPr>
        <p:spPr/>
        <p:txBody>
          <a:bodyPr/>
          <a:lstStyle/>
          <a:p>
            <a:pPr marL="0" indent="0">
              <a:buNone/>
            </a:pPr>
            <a:r>
              <a:rPr lang="en-US" dirty="0" err="1"/>
              <a:t>2% of dependencies (1 in total) used in the system contain one or more known vulnerabilities.</a:t>
            </a:r>
            <a:endParaRPr lang="en-US" dirty="0"/>
          </a:p>
          <a:p>
            <a:pPr marL="0" indent="0">
              <a:buNone/>
            </a:pPr>
            <a:r>
              <a:rPr lang="en-US" dirty="0" err="1"/>
              <a:t>All dependencies in the system use relatively liberal open-source licenses.</a:t>
            </a:r>
            <a:endParaRPr lang="en-US" dirty="0"/>
          </a:p>
          <a:p>
            <a:pPr marL="0" indent="0">
              <a:buNone/>
            </a:pPr>
            <a:r>
              <a:rPr lang="en-US" dirty="0" err="1"/>
              <a:t>10% of dependencies (4 in total) used in the system have not been updated for over 2 years.</a:t>
            </a:r>
            <a:endParaRPr lang="en-US" dirty="0"/>
          </a:p>
          <a:p>
            <a:pPr marL="0" indent="0">
              <a:buNone/>
            </a:pPr>
            <a:r>
              <a:rPr lang="en-US" dirty="0" err="1"/>
              <a:t>All dependencies in the system are managed by a package manager.</a:t>
            </a:r>
            <a:endParaRPr lang="en-US" dirty="0"/>
          </a:p>
          <a:p>
            <a:pPr marL="0" indent="0">
              <a:buNone/>
            </a:pPr>
            <a:endParaRPr lang="en-US" dirty="0"/>
          </a:p>
        </p:txBody>
      </p:sp>
      <p:sp>
        <p:nvSpPr>
          <p:cNvPr id="71" name="TOTAL_DEPS">
            <a:extLst>
              <a:ext uri="{FF2B5EF4-FFF2-40B4-BE49-F238E27FC236}">
                <a16:creationId xmlns:a16="http://schemas.microsoft.com/office/drawing/2014/main" id="{8FE61D71-5271-124A-B53B-13F22C55A383}"/>
              </a:ext>
            </a:extLst>
          </p:cNvPr>
          <p:cNvSpPr>
            <a:spLocks noGrp="1"/>
          </p:cNvSpPr>
          <p:nvPr>
            <p:ph type="body" sz="quarter" idx="14"/>
          </p:nvPr>
        </p:nvSpPr>
        <p:spPr/>
        <p:txBody>
          <a:bodyPr/>
          <a:lstStyle/>
          <a:p>
            <a:r>
              <a:rPr lang="en-US" dirty="0" err="1"/>
              <a:t>41</a:t>
            </a:r>
            <a:endParaRPr lang="en-US" dirty="0"/>
          </a:p>
        </p:txBody>
      </p:sp>
      <p:sp>
        <p:nvSpPr>
          <p:cNvPr id="57" name="TEXT">
            <a:extLst>
              <a:ext uri="{FF2B5EF4-FFF2-40B4-BE49-F238E27FC236}">
                <a16:creationId xmlns:a16="http://schemas.microsoft.com/office/drawing/2014/main" id="{9D7B5685-CC33-754B-82BD-27D4B80A0CE2}"/>
              </a:ext>
            </a:extLst>
          </p:cNvPr>
          <p:cNvSpPr txBox="1"/>
          <p:nvPr/>
        </p:nvSpPr>
        <p:spPr>
          <a:xfrm>
            <a:off x="4564120" y="924589"/>
            <a:ext cx="813017" cy="415498"/>
          </a:xfrm>
          <a:prstGeom prst="rect">
            <a:avLst/>
          </a:prstGeom>
          <a:noFill/>
        </p:spPr>
        <p:txBody>
          <a:bodyPr wrap="square" rtlCol="0">
            <a:spAutoFit/>
          </a:bodyPr>
          <a:lstStyle/>
          <a:p>
            <a:pPr algn="r"/>
            <a:r>
              <a:rPr lang="en-US" sz="1000" b="1" dirty="0"/>
              <a:t>SNAPSHOT DATE</a:t>
            </a:r>
          </a:p>
        </p:txBody>
      </p:sp>
      <p:grpSp>
        <p:nvGrpSpPr>
          <p:cNvPr id="58" name="Group 57">
            <a:extLst>
              <a:ext uri="{FF2B5EF4-FFF2-40B4-BE49-F238E27FC236}">
                <a16:creationId xmlns:a16="http://schemas.microsoft.com/office/drawing/2014/main" id="{4FCD4EA4-8E29-274C-9606-88147EEF45EE}"/>
              </a:ext>
            </a:extLst>
          </p:cNvPr>
          <p:cNvGrpSpPr/>
          <p:nvPr/>
        </p:nvGrpSpPr>
        <p:grpSpPr>
          <a:xfrm>
            <a:off x="5354172" y="806776"/>
            <a:ext cx="594110" cy="850933"/>
            <a:chOff x="10569980" y="810077"/>
            <a:chExt cx="594110" cy="850933"/>
          </a:xfrm>
        </p:grpSpPr>
        <p:sp>
          <p:nvSpPr>
            <p:cNvPr id="59" name="Oval 58">
              <a:extLst>
                <a:ext uri="{FF2B5EF4-FFF2-40B4-BE49-F238E27FC236}">
                  <a16:creationId xmlns:a16="http://schemas.microsoft.com/office/drawing/2014/main" id="{709A7ED2-A2F9-034C-B120-790832D15299}"/>
                </a:ext>
              </a:extLst>
            </p:cNvPr>
            <p:cNvSpPr/>
            <p:nvPr/>
          </p:nvSpPr>
          <p:spPr>
            <a:xfrm>
              <a:off x="10616419" y="833977"/>
              <a:ext cx="234759" cy="368743"/>
            </a:xfrm>
            <a:prstGeom prst="ellipse">
              <a:avLst/>
            </a:prstGeom>
            <a:solidFill>
              <a:schemeClr val="tx2"/>
            </a:solidFill>
            <a:ln>
              <a:noFill/>
            </a:ln>
            <a:effectLst>
              <a:outerShdw blurRad="190500" dist="38100" dir="8100000" algn="tr"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60" name="Freeform 59">
              <a:extLst>
                <a:ext uri="{FF2B5EF4-FFF2-40B4-BE49-F238E27FC236}">
                  <a16:creationId xmlns:a16="http://schemas.microsoft.com/office/drawing/2014/main" id="{2E632EFC-37E4-9B4A-B654-C53AB5D4C9C4}"/>
                </a:ext>
              </a:extLst>
            </p:cNvPr>
            <p:cNvSpPr/>
            <p:nvPr/>
          </p:nvSpPr>
          <p:spPr>
            <a:xfrm>
              <a:off x="10569980" y="813438"/>
              <a:ext cx="590530" cy="47139"/>
            </a:xfrm>
            <a:custGeom>
              <a:avLst/>
              <a:gdLst>
                <a:gd name="connsiteX0" fmla="*/ 48742 w 590530"/>
                <a:gd name="connsiteY0" fmla="*/ 0 h 47139"/>
                <a:gd name="connsiteX1" fmla="*/ 541788 w 590530"/>
                <a:gd name="connsiteY1" fmla="*/ 0 h 47139"/>
                <a:gd name="connsiteX2" fmla="*/ 587073 w 590530"/>
                <a:gd name="connsiteY2" fmla="*/ 30017 h 47139"/>
                <a:gd name="connsiteX3" fmla="*/ 590530 w 590530"/>
                <a:gd name="connsiteY3" fmla="*/ 47139 h 47139"/>
                <a:gd name="connsiteX4" fmla="*/ 0 w 590530"/>
                <a:gd name="connsiteY4" fmla="*/ 47139 h 47139"/>
                <a:gd name="connsiteX5" fmla="*/ 3457 w 590530"/>
                <a:gd name="connsiteY5" fmla="*/ 30017 h 47139"/>
                <a:gd name="connsiteX6" fmla="*/ 48742 w 590530"/>
                <a:gd name="connsiteY6" fmla="*/ 0 h 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30" h="47139">
                  <a:moveTo>
                    <a:pt x="48742" y="0"/>
                  </a:moveTo>
                  <a:lnTo>
                    <a:pt x="541788" y="0"/>
                  </a:lnTo>
                  <a:cubicBezTo>
                    <a:pt x="562145" y="0"/>
                    <a:pt x="579612" y="12377"/>
                    <a:pt x="587073" y="30017"/>
                  </a:cubicBezTo>
                  <a:lnTo>
                    <a:pt x="590530" y="47139"/>
                  </a:lnTo>
                  <a:lnTo>
                    <a:pt x="0" y="47139"/>
                  </a:lnTo>
                  <a:lnTo>
                    <a:pt x="3457" y="30017"/>
                  </a:lnTo>
                  <a:cubicBezTo>
                    <a:pt x="10918" y="12377"/>
                    <a:pt x="28385" y="0"/>
                    <a:pt x="48742" y="0"/>
                  </a:cubicBezTo>
                  <a:close/>
                </a:path>
              </a:pathLst>
            </a:cu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61" name="Freeform 60">
              <a:extLst>
                <a:ext uri="{FF2B5EF4-FFF2-40B4-BE49-F238E27FC236}">
                  <a16:creationId xmlns:a16="http://schemas.microsoft.com/office/drawing/2014/main" id="{91E1648D-EC62-F54D-A2A0-57CEE34B1C83}"/>
                </a:ext>
              </a:extLst>
            </p:cNvPr>
            <p:cNvSpPr/>
            <p:nvPr/>
          </p:nvSpPr>
          <p:spPr>
            <a:xfrm>
              <a:off x="10587816" y="810077"/>
              <a:ext cx="576274" cy="850933"/>
            </a:xfrm>
            <a:custGeom>
              <a:avLst/>
              <a:gdLst>
                <a:gd name="connsiteX0" fmla="*/ 24556 w 576274"/>
                <a:gd name="connsiteY0" fmla="*/ 0 h 850933"/>
                <a:gd name="connsiteX1" fmla="*/ 28104 w 576274"/>
                <a:gd name="connsiteY1" fmla="*/ 0 h 850933"/>
                <a:gd name="connsiteX2" fmla="*/ 329430 w 576274"/>
                <a:gd name="connsiteY2" fmla="*/ 0 h 850933"/>
                <a:gd name="connsiteX3" fmla="*/ 527126 w 576274"/>
                <a:gd name="connsiteY3" fmla="*/ 0 h 850933"/>
                <a:gd name="connsiteX4" fmla="*/ 572411 w 576274"/>
                <a:gd name="connsiteY4" fmla="*/ 30017 h 850933"/>
                <a:gd name="connsiteX5" fmla="*/ 575483 w 576274"/>
                <a:gd name="connsiteY5" fmla="*/ 45234 h 850933"/>
                <a:gd name="connsiteX6" fmla="*/ 575483 w 576274"/>
                <a:gd name="connsiteY6" fmla="*/ 572261 h 850933"/>
                <a:gd name="connsiteX7" fmla="*/ 576274 w 576274"/>
                <a:gd name="connsiteY7" fmla="*/ 573052 h 850933"/>
                <a:gd name="connsiteX8" fmla="*/ 576274 w 576274"/>
                <a:gd name="connsiteY8" fmla="*/ 850933 h 850933"/>
                <a:gd name="connsiteX9" fmla="*/ 300905 w 576274"/>
                <a:gd name="connsiteY9" fmla="*/ 575564 h 850933"/>
                <a:gd name="connsiteX10" fmla="*/ 295881 w 576274"/>
                <a:gd name="connsiteY10" fmla="*/ 575564 h 850933"/>
                <a:gd name="connsiteX11" fmla="*/ 20512 w 576274"/>
                <a:gd name="connsiteY11" fmla="*/ 850933 h 850933"/>
                <a:gd name="connsiteX12" fmla="*/ 20512 w 576274"/>
                <a:gd name="connsiteY12" fmla="*/ 575564 h 850933"/>
                <a:gd name="connsiteX13" fmla="*/ 19858 w 576274"/>
                <a:gd name="connsiteY13" fmla="*/ 575564 h 850933"/>
                <a:gd name="connsiteX14" fmla="*/ 19858 w 576274"/>
                <a:gd name="connsiteY14" fmla="*/ 43281 h 850933"/>
                <a:gd name="connsiteX15" fmla="*/ 17180 w 576274"/>
                <a:gd name="connsiteY15" fmla="*/ 30017 h 850933"/>
                <a:gd name="connsiteX16" fmla="*/ 0 w 576274"/>
                <a:gd name="connsiteY16" fmla="*/ 9154 h 850933"/>
                <a:gd name="connsiteX17" fmla="*/ 626 w 576274"/>
                <a:gd name="connsiteY17" fmla="*/ 8394 h 850933"/>
                <a:gd name="connsiteX18" fmla="*/ 19858 w 576274"/>
                <a:gd name="connsiteY18" fmla="*/ 2519 h 850933"/>
                <a:gd name="connsiteX19" fmla="*/ 19858 w 576274"/>
                <a:gd name="connsiteY19" fmla="*/ 1946 h 8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274" h="850933">
                  <a:moveTo>
                    <a:pt x="24556" y="0"/>
                  </a:moveTo>
                  <a:lnTo>
                    <a:pt x="28104" y="0"/>
                  </a:lnTo>
                  <a:lnTo>
                    <a:pt x="329430" y="0"/>
                  </a:lnTo>
                  <a:lnTo>
                    <a:pt x="527126" y="0"/>
                  </a:lnTo>
                  <a:cubicBezTo>
                    <a:pt x="547483" y="0"/>
                    <a:pt x="564950" y="12377"/>
                    <a:pt x="572411" y="30017"/>
                  </a:cubicBezTo>
                  <a:lnTo>
                    <a:pt x="575483" y="45234"/>
                  </a:lnTo>
                  <a:lnTo>
                    <a:pt x="575483" y="572261"/>
                  </a:lnTo>
                  <a:lnTo>
                    <a:pt x="576274" y="573052"/>
                  </a:lnTo>
                  <a:lnTo>
                    <a:pt x="576274" y="850933"/>
                  </a:lnTo>
                  <a:lnTo>
                    <a:pt x="300905" y="575564"/>
                  </a:lnTo>
                  <a:lnTo>
                    <a:pt x="295881" y="575564"/>
                  </a:lnTo>
                  <a:lnTo>
                    <a:pt x="20512" y="850933"/>
                  </a:lnTo>
                  <a:lnTo>
                    <a:pt x="20512" y="575564"/>
                  </a:lnTo>
                  <a:lnTo>
                    <a:pt x="19858" y="575564"/>
                  </a:lnTo>
                  <a:lnTo>
                    <a:pt x="19858" y="43281"/>
                  </a:lnTo>
                  <a:lnTo>
                    <a:pt x="17180" y="30017"/>
                  </a:lnTo>
                  <a:lnTo>
                    <a:pt x="0" y="9154"/>
                  </a:lnTo>
                  <a:lnTo>
                    <a:pt x="626" y="8394"/>
                  </a:lnTo>
                  <a:lnTo>
                    <a:pt x="19858" y="2519"/>
                  </a:lnTo>
                  <a:lnTo>
                    <a:pt x="19858" y="1946"/>
                  </a:lnTo>
                  <a:close/>
                </a:path>
              </a:pathLst>
            </a:custGeom>
            <a:gradFill>
              <a:gsLst>
                <a:gs pos="81000">
                  <a:schemeClr val="bg1"/>
                </a:gs>
                <a:gs pos="55000">
                  <a:schemeClr val="bg2"/>
                </a:gs>
                <a:gs pos="0">
                  <a:schemeClr val="tx1">
                    <a:lumMod val="20000"/>
                    <a:lumOff val="80000"/>
                  </a:schemeClr>
                </a:gs>
                <a:gs pos="13000">
                  <a:schemeClr val="bg1"/>
                </a:gs>
              </a:gsLst>
              <a:lin ang="5400000" scaled="0"/>
            </a:gradFill>
            <a:ln>
              <a:noFill/>
            </a:ln>
            <a:effectLst>
              <a:outerShdw blurRad="254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dirty="0" err="1">
                <a:solidFill>
                  <a:schemeClr val="bg1"/>
                </a:solidFill>
              </a:endParaRPr>
            </a:p>
          </p:txBody>
        </p:sp>
      </p:grpSp>
      <p:sp>
        <p:nvSpPr>
          <p:cNvPr id="62" name="DATE_BOX">
            <a:extLst>
              <a:ext uri="{FF2B5EF4-FFF2-40B4-BE49-F238E27FC236}">
                <a16:creationId xmlns:a16="http://schemas.microsoft.com/office/drawing/2014/main" id="{99EAEF4D-487F-7E40-988B-DD1B4BDB1B42}"/>
              </a:ext>
            </a:extLst>
          </p:cNvPr>
          <p:cNvSpPr txBox="1"/>
          <p:nvPr/>
        </p:nvSpPr>
        <p:spPr>
          <a:xfrm>
            <a:off x="5037678" y="863629"/>
            <a:ext cx="1269963" cy="539250"/>
          </a:xfrm>
          <a:prstGeom prst="rect">
            <a:avLst/>
          </a:prstGeom>
          <a:noFill/>
        </p:spPr>
        <p:txBody>
          <a:bodyPr wrap="none" lIns="0" rIns="0" rtlCol="0">
            <a:spAutoFit/>
          </a:bodyPr>
          <a:lstStyle/>
          <a:p>
            <a:pPr algn="ctr">
              <a:lnSpc>
                <a:spcPct val="80000"/>
              </a:lnSpc>
            </a:pPr>
            <a:r>
              <a:rPr lang="en-US" sz="1200" b="1" dirty="0" err="1">
                <a:solidFill>
                  <a:schemeClr val="tx2">
                    <a:alpha val="70000"/>
                  </a:schemeClr>
                </a:solidFill>
              </a:rPr>
              <a:t>14</a:t>
            </a:r>
            <a:endParaRPr lang="en-US" sz="1200" b="1" dirty="0">
              <a:solidFill>
                <a:schemeClr val="tx2">
                  <a:alpha val="70000"/>
                </a:schemeClr>
              </a:solidFill>
            </a:endParaRPr>
          </a:p>
          <a:p>
            <a:pPr algn="ctr">
              <a:lnSpc>
                <a:spcPct val="80000"/>
              </a:lnSpc>
            </a:pPr>
            <a:r>
              <a:rPr lang="en-US" sz="1200" b="1" dirty="0" err="1">
                <a:solidFill>
                  <a:schemeClr val="tx2">
                    <a:alpha val="70000"/>
                  </a:schemeClr>
                </a:solidFill>
              </a:rPr>
              <a:t>MAY</a:t>
            </a:r>
            <a:endParaRPr lang="en-US" sz="1200" b="1" dirty="0">
              <a:solidFill>
                <a:schemeClr val="tx2">
                  <a:alpha val="70000"/>
                </a:schemeClr>
              </a:solidFill>
            </a:endParaRPr>
          </a:p>
          <a:p>
            <a:pPr algn="ctr">
              <a:lnSpc>
                <a:spcPct val="80000"/>
              </a:lnSpc>
            </a:pPr>
            <a:r>
              <a:rPr lang="en-US" sz="1200" dirty="0" err="1">
                <a:solidFill>
                  <a:schemeClr val="tx1">
                    <a:alpha val="60000"/>
                  </a:schemeClr>
                </a:solidFill>
              </a:rPr>
              <a:t>2024</a:t>
            </a:r>
            <a:endParaRPr lang="en-US" sz="1200" dirty="0">
              <a:solidFill>
                <a:schemeClr val="tx1">
                  <a:alpha val="60000"/>
                </a:schemeClr>
              </a:solidFill>
            </a:endParaRPr>
          </a:p>
        </p:txBody>
      </p:sp>
      <p:graphicFrame>
        <p:nvGraphicFramePr>
          <p:cNvPr id="6" name="CHART_1">
            <a:extLst>
              <a:ext uri="{FF2B5EF4-FFF2-40B4-BE49-F238E27FC236}">
                <a16:creationId xmlns:a16="http://schemas.microsoft.com/office/drawing/2014/main" id="{C04CE8AB-B4BC-90F2-0ABA-6641978088A2}"/>
              </a:ext>
            </a:extLst>
          </p:cNvPr>
          <p:cNvGraphicFramePr>
            <a:graphicFrameLocks/>
          </p:cNvGraphicFramePr>
          <p:nvPr>
            <p:extLst>
              <p:ext uri="{D42A27DB-BD31-4B8C-83A1-F6EECF244321}">
                <p14:modId xmlns:p14="http://schemas.microsoft.com/office/powerpoint/2010/main" val="1486656831"/>
              </p:ext>
            </p:extLst>
          </p:nvPr>
        </p:nvGraphicFramePr>
        <p:xfrm>
          <a:off x="2366249" y="2825980"/>
          <a:ext cx="3240000" cy="14758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_2">
            <a:extLst>
              <a:ext uri="{FF2B5EF4-FFF2-40B4-BE49-F238E27FC236}">
                <a16:creationId xmlns:a16="http://schemas.microsoft.com/office/drawing/2014/main" id="{81D6CA2D-63F4-2ADE-B0B2-80AF25FA20DA}"/>
              </a:ext>
            </a:extLst>
          </p:cNvPr>
          <p:cNvGraphicFramePr>
            <a:graphicFrameLocks/>
          </p:cNvGraphicFramePr>
          <p:nvPr>
            <p:extLst>
              <p:ext uri="{D42A27DB-BD31-4B8C-83A1-F6EECF244321}">
                <p14:modId xmlns:p14="http://schemas.microsoft.com/office/powerpoint/2010/main" val="97294388"/>
              </p:ext>
            </p:extLst>
          </p:nvPr>
        </p:nvGraphicFramePr>
        <p:xfrm>
          <a:off x="2365814" y="4021134"/>
          <a:ext cx="3240000" cy="252072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A6D0A0AD-8EC9-4B45-9E7B-B0715AA85681}"/>
              </a:ext>
            </a:extLst>
          </p:cNvPr>
          <p:cNvSpPr txBox="1"/>
          <p:nvPr/>
        </p:nvSpPr>
        <p:spPr>
          <a:xfrm>
            <a:off x="11068163" y="-374999"/>
            <a:ext cx="1104939"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OSH_SLIDE</a:t>
            </a:r>
            <a:endParaRPr lang="en-US" sz="1600" dirty="0">
              <a:solidFill>
                <a:schemeClr val="tx2"/>
              </a:solidFill>
            </a:endParaRPr>
          </a:p>
        </p:txBody>
      </p:sp>
    </p:spTree>
    <p:extLst>
      <p:ext uri="{BB962C8B-B14F-4D97-AF65-F5344CB8AC3E}">
        <p14:creationId xmlns:p14="http://schemas.microsoft.com/office/powerpoint/2010/main" val="1548525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2344C9-4DF8-888C-E386-5F7CF5A90C78}"/>
              </a:ext>
            </a:extLst>
          </p:cNvPr>
          <p:cNvSpPr>
            <a:spLocks noGrp="1"/>
          </p:cNvSpPr>
          <p:nvPr>
            <p:ph type="sldNum" sz="quarter" idx="4"/>
          </p:nvPr>
        </p:nvSpPr>
        <p:spPr/>
        <p:txBody>
          <a:bodyPr/>
          <a:lstStyle/>
          <a:p>
            <a:fld id="{E242BD21-9B61-2246-BCB1-4BE5E1BEBE1C}" type="slidenum">
              <a:rPr lang="en-US" smtClean="0"/>
              <a:pPr/>
              <a:t>16</a:t>
            </a:fld>
            <a:endParaRPr lang="en-US"/>
          </a:p>
        </p:txBody>
      </p:sp>
      <p:sp>
        <p:nvSpPr>
          <p:cNvPr id="220" name="Text Placeholder 219">
            <a:extLst>
              <a:ext uri="{FF2B5EF4-FFF2-40B4-BE49-F238E27FC236}">
                <a16:creationId xmlns:a16="http://schemas.microsoft.com/office/drawing/2014/main" id="{00A717DA-DAF2-CAA1-EA44-F96119C02006}"/>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Open source and IP</a:t>
            </a:r>
          </a:p>
        </p:txBody>
      </p:sp>
      <p:sp>
        <p:nvSpPr>
          <p:cNvPr id="219" name="Title 218">
            <a:extLst>
              <a:ext uri="{FF2B5EF4-FFF2-40B4-BE49-F238E27FC236}">
                <a16:creationId xmlns:a16="http://schemas.microsoft.com/office/drawing/2014/main" id="{81A0B100-9255-B9B3-FB75-7D8481E0F035}"/>
              </a:ext>
            </a:extLst>
          </p:cNvPr>
          <p:cNvSpPr>
            <a:spLocks noGrp="1"/>
          </p:cNvSpPr>
          <p:nvPr>
            <p:ph type="title"/>
          </p:nvPr>
        </p:nvSpPr>
        <p:spPr/>
        <p:txBody>
          <a:bodyPr/>
          <a:lstStyle/>
          <a:p>
            <a:r>
              <a:rPr lang="en-US" dirty="0" err="1"/>
              <a:t>Twitter-algorithm rates above market average in Open-Source health</a:t>
            </a:r>
          </a:p>
        </p:txBody>
      </p:sp>
      <p:sp>
        <p:nvSpPr>
          <p:cNvPr id="5" name="Footer Placeholder 4">
            <a:extLst>
              <a:ext uri="{FF2B5EF4-FFF2-40B4-BE49-F238E27FC236}">
                <a16:creationId xmlns:a16="http://schemas.microsoft.com/office/drawing/2014/main" id="{64E03FAA-8831-A561-22BE-0BD6A7F10B6D}"/>
              </a:ext>
            </a:extLst>
          </p:cNvPr>
          <p:cNvSpPr>
            <a:spLocks noGrp="1"/>
          </p:cNvSpPr>
          <p:nvPr>
            <p:ph type="ftr" sz="quarter" idx="3"/>
          </p:nvPr>
        </p:nvSpPr>
        <p:spPr/>
        <p:txBody>
          <a:bodyPr/>
          <a:lstStyle/>
          <a:p>
            <a:r>
              <a:rPr lang="en-US" dirty="0"/>
              <a:t>Confidential</a:t>
            </a:r>
          </a:p>
        </p:txBody>
      </p:sp>
      <p:sp>
        <p:nvSpPr>
          <p:cNvPr id="11" name="Text Placeholder 10">
            <a:extLst>
              <a:ext uri="{FF2B5EF4-FFF2-40B4-BE49-F238E27FC236}">
                <a16:creationId xmlns:a16="http://schemas.microsoft.com/office/drawing/2014/main" id="{7386256E-1079-FD76-4125-F912312BA9CB}"/>
              </a:ext>
            </a:extLst>
          </p:cNvPr>
          <p:cNvSpPr>
            <a:spLocks noGrp="1"/>
          </p:cNvSpPr>
          <p:nvPr>
            <p:ph sz="quarter" idx="13"/>
          </p:nvPr>
        </p:nvSpPr>
        <p:spPr>
          <a:xfrm>
            <a:off x="517525" y="2955487"/>
            <a:ext cx="7135680" cy="3304980"/>
          </a:xfrm>
        </p:spPr>
        <p:txBody>
          <a:bodyPr/>
          <a:lstStyle/>
          <a:p>
            <a:pPr marL="0" indent="0">
              <a:buNone/>
            </a:pPr>
            <a:r>
              <a:rPr lang="en-US" sz="1400" dirty="0" err="1"/>
              <a:t>2% of dependencies (1 in total) used in the system contain one or more known vulnerabilities.</a:t>
            </a:r>
            <a:endParaRPr lang="en-US" sz="1400" dirty="0"/>
          </a:p>
          <a:p>
            <a:pPr marL="0" indent="0">
              <a:buNone/>
            </a:pPr>
            <a:r>
              <a:rPr lang="en-US" sz="1400" dirty="0" err="1"/>
              <a:t>All dependencies in the system use relatively liberal open-source licenses.</a:t>
            </a:r>
            <a:endParaRPr lang="en-US" sz="1400" dirty="0"/>
          </a:p>
          <a:p>
            <a:pPr marL="0" indent="0">
              <a:buNone/>
            </a:pPr>
            <a:r>
              <a:rPr lang="en-US" sz="1400" dirty="0" err="1"/>
              <a:t>10% of dependencies (4 in total) used in the system have not been updated for over 2 years.</a:t>
            </a:r>
            <a:endParaRPr lang="en-US" sz="1400" dirty="0"/>
          </a:p>
          <a:p>
            <a:pPr marL="0" indent="0">
              <a:buNone/>
            </a:pPr>
            <a:r>
              <a:rPr lang="en-US" sz="1400" dirty="0" err="1"/>
              <a:t>All dependencies in the system are managed by a package manager.</a:t>
            </a:r>
            <a:endParaRPr lang="en-US" sz="1400" dirty="0"/>
          </a:p>
          <a:p>
            <a:pPr marL="0" indent="0">
              <a:buNone/>
            </a:pPr>
            <a:endParaRPr lang="en-US" sz="1400" dirty="0"/>
          </a:p>
          <a:p>
            <a:pPr marL="0" indent="0">
              <a:buNone/>
            </a:pPr>
            <a:endParaRPr lang="en-US" sz="1400" dirty="0"/>
          </a:p>
        </p:txBody>
      </p:sp>
      <p:sp>
        <p:nvSpPr>
          <p:cNvPr id="226" name="Text Placeholder 225">
            <a:extLst>
              <a:ext uri="{FF2B5EF4-FFF2-40B4-BE49-F238E27FC236}">
                <a16:creationId xmlns:a16="http://schemas.microsoft.com/office/drawing/2014/main" id="{FB22F9B3-4547-04E1-D239-8DDD0D955674}"/>
              </a:ext>
            </a:extLst>
          </p:cNvPr>
          <p:cNvSpPr>
            <a:spLocks noGrp="1"/>
          </p:cNvSpPr>
          <p:nvPr>
            <p:ph type="body" sz="quarter" idx="19"/>
          </p:nvPr>
        </p:nvSpPr>
        <p:spPr/>
        <p:txBody>
          <a:bodyPr/>
          <a:lstStyle/>
          <a:p>
            <a:r>
              <a:rPr lang="en-US" dirty="0" err="1"/>
              <a:t>14</a:t>
            </a:r>
            <a:endParaRPr lang="en-NL"/>
          </a:p>
        </p:txBody>
      </p:sp>
      <p:sp>
        <p:nvSpPr>
          <p:cNvPr id="228" name="Text Placeholder 227">
            <a:extLst>
              <a:ext uri="{FF2B5EF4-FFF2-40B4-BE49-F238E27FC236}">
                <a16:creationId xmlns:a16="http://schemas.microsoft.com/office/drawing/2014/main" id="{6875D777-0302-90E7-7B00-67C7D9448647}"/>
              </a:ext>
            </a:extLst>
          </p:cNvPr>
          <p:cNvSpPr>
            <a:spLocks noGrp="1"/>
          </p:cNvSpPr>
          <p:nvPr>
            <p:ph type="body" sz="quarter" idx="21"/>
          </p:nvPr>
        </p:nvSpPr>
        <p:spPr/>
        <p:txBody>
          <a:bodyPr/>
          <a:lstStyle/>
          <a:p>
            <a:r>
              <a:rPr lang="en-US" dirty="0" err="1"/>
              <a:t>2024</a:t>
            </a:r>
            <a:endParaRPr lang="en-NL"/>
          </a:p>
        </p:txBody>
      </p:sp>
      <p:sp>
        <p:nvSpPr>
          <p:cNvPr id="221" name="Text Placeholder 220">
            <a:extLst>
              <a:ext uri="{FF2B5EF4-FFF2-40B4-BE49-F238E27FC236}">
                <a16:creationId xmlns:a16="http://schemas.microsoft.com/office/drawing/2014/main" id="{D4753102-29AF-71C5-724A-938F8A485FE4}"/>
              </a:ext>
            </a:extLst>
          </p:cNvPr>
          <p:cNvSpPr>
            <a:spLocks noGrp="1"/>
          </p:cNvSpPr>
          <p:nvPr>
            <p:ph type="body" sz="quarter" idx="14"/>
          </p:nvPr>
        </p:nvSpPr>
        <p:spPr/>
        <p:txBody>
          <a:bodyPr/>
          <a:lstStyle/>
          <a:p>
            <a:endParaRPr lang="en-NL"/>
          </a:p>
        </p:txBody>
      </p:sp>
      <p:sp>
        <p:nvSpPr>
          <p:cNvPr id="222" name="Text Placeholder 221">
            <a:extLst>
              <a:ext uri="{FF2B5EF4-FFF2-40B4-BE49-F238E27FC236}">
                <a16:creationId xmlns:a16="http://schemas.microsoft.com/office/drawing/2014/main" id="{112BC55F-876B-F175-0A81-D56FEE3ACFB2}"/>
              </a:ext>
            </a:extLst>
          </p:cNvPr>
          <p:cNvSpPr>
            <a:spLocks noGrp="1"/>
          </p:cNvSpPr>
          <p:nvPr>
            <p:ph type="body" sz="quarter" idx="15"/>
          </p:nvPr>
        </p:nvSpPr>
        <p:spPr/>
        <p:txBody>
          <a:bodyPr/>
          <a:lstStyle/>
          <a:p>
            <a:endParaRPr lang="en-NL"/>
          </a:p>
        </p:txBody>
      </p:sp>
      <p:sp>
        <p:nvSpPr>
          <p:cNvPr id="223" name="Text Placeholder 222">
            <a:extLst>
              <a:ext uri="{FF2B5EF4-FFF2-40B4-BE49-F238E27FC236}">
                <a16:creationId xmlns:a16="http://schemas.microsoft.com/office/drawing/2014/main" id="{06A016B0-CA85-481A-1CD2-DE648976874C}"/>
              </a:ext>
            </a:extLst>
          </p:cNvPr>
          <p:cNvSpPr>
            <a:spLocks noGrp="1"/>
          </p:cNvSpPr>
          <p:nvPr>
            <p:ph type="body" sz="quarter" idx="16"/>
          </p:nvPr>
        </p:nvSpPr>
        <p:spPr/>
        <p:txBody>
          <a:bodyPr/>
          <a:lstStyle/>
          <a:p>
            <a:endParaRPr lang="en-NL"/>
          </a:p>
        </p:txBody>
      </p:sp>
      <p:sp>
        <p:nvSpPr>
          <p:cNvPr id="224" name="Text Placeholder 223">
            <a:extLst>
              <a:ext uri="{FF2B5EF4-FFF2-40B4-BE49-F238E27FC236}">
                <a16:creationId xmlns:a16="http://schemas.microsoft.com/office/drawing/2014/main" id="{8918AB29-C999-2398-FB62-CD600B4855E0}"/>
              </a:ext>
            </a:extLst>
          </p:cNvPr>
          <p:cNvSpPr>
            <a:spLocks noGrp="1"/>
          </p:cNvSpPr>
          <p:nvPr>
            <p:ph type="body" sz="quarter" idx="17"/>
          </p:nvPr>
        </p:nvSpPr>
        <p:spPr/>
        <p:txBody>
          <a:bodyPr/>
          <a:lstStyle/>
          <a:p>
            <a:endParaRPr lang="en-NL"/>
          </a:p>
        </p:txBody>
      </p:sp>
      <p:sp>
        <p:nvSpPr>
          <p:cNvPr id="225" name="Text Placeholder 224">
            <a:extLst>
              <a:ext uri="{FF2B5EF4-FFF2-40B4-BE49-F238E27FC236}">
                <a16:creationId xmlns:a16="http://schemas.microsoft.com/office/drawing/2014/main" id="{5E7F6B39-A5EF-94AB-2702-F3E643831B34}"/>
              </a:ext>
            </a:extLst>
          </p:cNvPr>
          <p:cNvSpPr>
            <a:spLocks noGrp="1"/>
          </p:cNvSpPr>
          <p:nvPr>
            <p:ph type="body" sz="quarter" idx="18"/>
          </p:nvPr>
        </p:nvSpPr>
        <p:spPr/>
        <p:txBody>
          <a:bodyPr/>
          <a:lstStyle/>
          <a:p>
            <a:endParaRPr lang="en-NL"/>
          </a:p>
        </p:txBody>
      </p:sp>
      <p:sp>
        <p:nvSpPr>
          <p:cNvPr id="8" name="Text Placeholder 228">
            <a:extLst>
              <a:ext uri="{FF2B5EF4-FFF2-40B4-BE49-F238E27FC236}">
                <a16:creationId xmlns:a16="http://schemas.microsoft.com/office/drawing/2014/main" id="{EA58BDC9-A65D-1EF9-C06F-B133B2334169}"/>
              </a:ext>
            </a:extLst>
          </p:cNvPr>
          <p:cNvSpPr>
            <a:spLocks noGrp="1"/>
          </p:cNvSpPr>
          <p:nvPr>
            <p:ph type="body" sz="quarter" idx="22"/>
          </p:nvPr>
        </p:nvSpPr>
        <p:spPr>
          <a:xfrm>
            <a:off x="8923595" y="914509"/>
            <a:ext cx="1211870" cy="257763"/>
          </a:xfrm>
        </p:spPr>
        <p:txBody>
          <a:bodyPr/>
          <a:lstStyle/>
          <a:p>
            <a:r>
              <a:rPr lang="en-NL"/>
              <a:t>Open source health</a:t>
            </a:r>
          </a:p>
        </p:txBody>
      </p:sp>
      <p:sp>
        <p:nvSpPr>
          <p:cNvPr id="4" name="Text Placeholder 3">
            <a:extLst>
              <a:ext uri="{FF2B5EF4-FFF2-40B4-BE49-F238E27FC236}">
                <a16:creationId xmlns:a16="http://schemas.microsoft.com/office/drawing/2014/main" id="{4649D8E7-562C-3F83-EDA5-551D478BD8AC}"/>
              </a:ext>
            </a:extLst>
          </p:cNvPr>
          <p:cNvSpPr>
            <a:spLocks noGrp="1"/>
          </p:cNvSpPr>
          <p:nvPr>
            <p:ph type="body" sz="quarter" idx="20"/>
          </p:nvPr>
        </p:nvSpPr>
        <p:spPr/>
        <p:txBody>
          <a:bodyPr/>
          <a:lstStyle/>
          <a:p>
            <a:r>
              <a:rPr lang="en-US" dirty="0" err="1"/>
              <a:t>MAY</a:t>
            </a:r>
            <a:endParaRPr lang="en-US" dirty="0"/>
          </a:p>
        </p:txBody>
      </p:sp>
      <p:grpSp>
        <p:nvGrpSpPr>
          <p:cNvPr id="3" name="Group 2">
            <a:extLst>
              <a:ext uri="{FF2B5EF4-FFF2-40B4-BE49-F238E27FC236}">
                <a16:creationId xmlns:a16="http://schemas.microsoft.com/office/drawing/2014/main" id="{E408717E-20F8-B094-F836-3F06B295F0CF}"/>
              </a:ext>
            </a:extLst>
          </p:cNvPr>
          <p:cNvGrpSpPr/>
          <p:nvPr/>
        </p:nvGrpSpPr>
        <p:grpSpPr>
          <a:xfrm>
            <a:off x="9831997" y="1568465"/>
            <a:ext cx="373034" cy="430054"/>
            <a:chOff x="5730574" y="2099850"/>
            <a:chExt cx="373034" cy="430054"/>
          </a:xfrm>
        </p:grpSpPr>
        <p:sp>
          <p:nvSpPr>
            <p:cNvPr id="6" name="Rectangle 5">
              <a:extLst>
                <a:ext uri="{FF2B5EF4-FFF2-40B4-BE49-F238E27FC236}">
                  <a16:creationId xmlns:a16="http://schemas.microsoft.com/office/drawing/2014/main" id="{D52849B8-61B3-C046-18A7-A21F353E4A0E}"/>
                </a:ext>
              </a:extLst>
            </p:cNvPr>
            <p:cNvSpPr>
              <a:spLocks/>
            </p:cNvSpPr>
            <p:nvPr/>
          </p:nvSpPr>
          <p:spPr>
            <a:xfrm>
              <a:off x="5730574" y="2099850"/>
              <a:ext cx="373034" cy="288147"/>
            </a:xfrm>
            <a:prstGeom prst="rect">
              <a:avLst/>
            </a:prstGeom>
            <a:solidFill>
              <a:schemeClr val="accent1"/>
            </a:solidFill>
            <a:ln>
              <a:noFill/>
            </a:ln>
            <a:effectLst>
              <a:outerShdw blurRad="215900" dist="38100" dir="5400000" sx="91000" sy="91000" algn="t" rotWithShape="0">
                <a:srgbClr val="5C6F7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b">
              <a:noAutofit/>
            </a:bodyPr>
            <a:lstStyle/>
            <a:p>
              <a:pPr algn="ctr"/>
              <a:r>
                <a:rPr lang="en-US" sz="1400" b="1" dirty="0" err="1"/>
                <a:t>4.8</a:t>
              </a:r>
              <a:endParaRPr lang="en-US" sz="1400" b="1" dirty="0"/>
            </a:p>
          </p:txBody>
        </p:sp>
        <p:sp>
          <p:nvSpPr>
            <p:cNvPr id="7" name="Pentagon 6">
              <a:extLst>
                <a:ext uri="{FF2B5EF4-FFF2-40B4-BE49-F238E27FC236}">
                  <a16:creationId xmlns:a16="http://schemas.microsoft.com/office/drawing/2014/main" id="{3E78CEEB-4204-7EE6-1D31-1B8DC2596A01}"/>
                </a:ext>
              </a:extLst>
            </p:cNvPr>
            <p:cNvSpPr/>
            <p:nvPr/>
          </p:nvSpPr>
          <p:spPr>
            <a:xfrm rot="5400000">
              <a:off x="5846487" y="2410820"/>
              <a:ext cx="146814" cy="91353"/>
            </a:xfrm>
            <a:prstGeom prst="homePlate">
              <a:avLst/>
            </a:prstGeom>
            <a:solidFill>
              <a:schemeClr val="accent1"/>
            </a:solidFill>
            <a:ln>
              <a:noFill/>
            </a:ln>
            <a:effectLst>
              <a:outerShdw dist="12700" dir="5400000" sx="102000" sy="102000" algn="t" rotWithShape="0">
                <a:srgbClr val="F0F3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9" name="Group 52">
            <a:extLst>
              <a:ext uri="{FF2B5EF4-FFF2-40B4-BE49-F238E27FC236}">
                <a16:creationId xmlns:a16="http://schemas.microsoft.com/office/drawing/2014/main" id="{9BEC8872-3FB6-1910-ED65-16029E5B2A69}"/>
              </a:ext>
            </a:extLst>
          </p:cNvPr>
          <p:cNvGraphicFramePr>
            <a:graphicFrameLocks noGrp="1"/>
          </p:cNvGraphicFramePr>
          <p:nvPr>
            <p:extLst>
              <p:ext uri="{D42A27DB-BD31-4B8C-83A1-F6EECF244321}">
                <p14:modId xmlns:p14="http://schemas.microsoft.com/office/powerpoint/2010/main" val="2068767665"/>
              </p:ext>
            </p:extLst>
          </p:nvPr>
        </p:nvGraphicFramePr>
        <p:xfrm>
          <a:off x="7984631" y="3243717"/>
          <a:ext cx="3755424" cy="5526360"/>
        </p:xfrm>
        <a:graphic>
          <a:graphicData uri="http://schemas.openxmlformats.org/drawingml/2006/table">
            <a:tbl>
              <a:tblPr>
                <a:tableStyleId>{5940675A-B579-460E-94D1-54222C63F5DA}</a:tableStyleId>
              </a:tblPr>
              <a:tblGrid>
                <a:gridCol w="2010707">
                  <a:extLst>
                    <a:ext uri="{9D8B030D-6E8A-4147-A177-3AD203B41FA5}">
                      <a16:colId xmlns:a16="http://schemas.microsoft.com/office/drawing/2014/main" val="20000"/>
                    </a:ext>
                  </a:extLst>
                </a:gridCol>
                <a:gridCol w="1177159">
                  <a:extLst>
                    <a:ext uri="{9D8B030D-6E8A-4147-A177-3AD203B41FA5}">
                      <a16:colId xmlns:a16="http://schemas.microsoft.com/office/drawing/2014/main" val="335839943"/>
                    </a:ext>
                  </a:extLst>
                </a:gridCol>
                <a:gridCol w="567558">
                  <a:extLst>
                    <a:ext uri="{9D8B030D-6E8A-4147-A177-3AD203B41FA5}">
                      <a16:colId xmlns:a16="http://schemas.microsoft.com/office/drawing/2014/main" val="2689889332"/>
                    </a:ext>
                  </a:extLst>
                </a:gridCol>
              </a:tblGrid>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u="none" strike="noStrike" cap="none" normalizeH="0" baseline="0" noProof="0" dirty="0">
                          <a:ln>
                            <a:noFill/>
                          </a:ln>
                          <a:solidFill>
                            <a:srgbClr val="173241"/>
                          </a:solidFill>
                          <a:effectLst/>
                          <a:latin typeface="+mn-lt"/>
                        </a:rPr>
                        <a:t>Vulnerability</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5.0</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License use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u="none" strike="noStrike" cap="none" normalizeH="0" baseline="0" noProof="0" dirty="0">
                          <a:ln>
                            <a:noFill/>
                          </a:ln>
                          <a:solidFill>
                            <a:srgbClr val="173241"/>
                          </a:solidFill>
                          <a:effectLst/>
                          <a:latin typeface="+mn-lt"/>
                        </a:rPr>
                        <a:t>Freshness</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3.9</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Management</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93642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Activity</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3.8</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257320"/>
                  </a:ext>
                </a:extLst>
              </a:tr>
            </a:tbl>
          </a:graphicData>
        </a:graphic>
      </p:graphicFrame>
    </p:spTree>
    <p:extLst>
      <p:ext uri="{BB962C8B-B14F-4D97-AF65-F5344CB8AC3E}">
        <p14:creationId xmlns:p14="http://schemas.microsoft.com/office/powerpoint/2010/main" val="251637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2309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20E78A-93B6-E30A-9B53-390415EDCEC8}"/>
              </a:ext>
            </a:extLst>
          </p:cNvPr>
          <p:cNvSpPr>
            <a:spLocks noGrp="1"/>
          </p:cNvSpPr>
          <p:nvPr>
            <p:ph type="body" sz="quarter" idx="13"/>
          </p:nvPr>
        </p:nvSpPr>
        <p:spPr/>
        <p:txBody>
          <a:bodyPr/>
          <a:lstStyle/>
          <a:p>
            <a:r>
              <a:rPr lang="en-US" dirty="0"/>
              <a:t>Management summary</a:t>
            </a:r>
          </a:p>
          <a:p>
            <a:r>
              <a:rPr lang="en-US" dirty="0"/>
              <a:t>Key findings</a:t>
            </a:r>
          </a:p>
          <a:p>
            <a:r>
              <a:rPr lang="en-US" b="1" dirty="0"/>
              <a:t>Appendix: Measurement model details</a:t>
            </a:r>
          </a:p>
          <a:p>
            <a:pPr lvl="1"/>
            <a:r>
              <a:rPr lang="en-US" b="1" dirty="0"/>
              <a:t>Maintainability</a:t>
            </a:r>
          </a:p>
          <a:p>
            <a:pPr lvl="1"/>
            <a:r>
              <a:rPr lang="en-US" dirty="0"/>
              <a:t>Architecture Quality</a:t>
            </a:r>
          </a:p>
        </p:txBody>
      </p:sp>
      <p:sp>
        <p:nvSpPr>
          <p:cNvPr id="3" name="Slide Number Placeholder 2">
            <a:extLst>
              <a:ext uri="{FF2B5EF4-FFF2-40B4-BE49-F238E27FC236}">
                <a16:creationId xmlns:a16="http://schemas.microsoft.com/office/drawing/2014/main" id="{6A100DC2-25EC-9AD7-0980-C001B837CD91}"/>
              </a:ext>
            </a:extLst>
          </p:cNvPr>
          <p:cNvSpPr>
            <a:spLocks noGrp="1"/>
          </p:cNvSpPr>
          <p:nvPr>
            <p:ph type="sldNum" sz="quarter" idx="4"/>
          </p:nvPr>
        </p:nvSpPr>
        <p:spPr/>
        <p:txBody>
          <a:bodyPr/>
          <a:lstStyle/>
          <a:p>
            <a:fld id="{E242BD21-9B61-2246-BCB1-4BE5E1BEBE1C}" type="slidenum">
              <a:rPr lang="en-US" smtClean="0"/>
              <a:pPr/>
              <a:t>18</a:t>
            </a:fld>
            <a:endParaRPr lang="en-US"/>
          </a:p>
        </p:txBody>
      </p:sp>
      <p:sp>
        <p:nvSpPr>
          <p:cNvPr id="4" name="Title 3">
            <a:extLst>
              <a:ext uri="{FF2B5EF4-FFF2-40B4-BE49-F238E27FC236}">
                <a16:creationId xmlns:a16="http://schemas.microsoft.com/office/drawing/2014/main" id="{2D2FEC5A-ACAB-D5DA-37B1-1EE4A78B0ED6}"/>
              </a:ext>
            </a:extLst>
          </p:cNvPr>
          <p:cNvSpPr>
            <a:spLocks noGrp="1"/>
          </p:cNvSpPr>
          <p:nvPr>
            <p:ph type="title"/>
          </p:nvPr>
        </p:nvSpPr>
        <p:spPr/>
        <p:txBody>
          <a:bodyPr/>
          <a:lstStyle/>
          <a:p>
            <a:r>
              <a:rPr lang="en-US" dirty="0"/>
              <a:t>Table of contents</a:t>
            </a:r>
          </a:p>
        </p:txBody>
      </p:sp>
    </p:spTree>
    <p:extLst>
      <p:ext uri="{BB962C8B-B14F-4D97-AF65-F5344CB8AC3E}">
        <p14:creationId xmlns:p14="http://schemas.microsoft.com/office/powerpoint/2010/main" val="1933919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25" name="Slide Number Placeholder 1">
            <a:extLst>
              <a:ext uri="{FF2B5EF4-FFF2-40B4-BE49-F238E27FC236}">
                <a16:creationId xmlns:a16="http://schemas.microsoft.com/office/drawing/2014/main" id="{5AD1DD15-6433-F244-A118-B739E2BFA214}"/>
              </a:ext>
            </a:extLst>
          </p:cNvPr>
          <p:cNvSpPr>
            <a:spLocks noGrp="1"/>
          </p:cNvSpPr>
          <p:nvPr>
            <p:ph type="sldNum" sz="quarter" idx="4"/>
          </p:nvPr>
        </p:nvSpPr>
        <p:spPr/>
        <p:txBody>
          <a:bodyPr/>
          <a:lstStyle/>
          <a:p>
            <a:fld id="{E242BD21-9B61-2246-BCB1-4BE5E1BEBE1C}" type="slidenum">
              <a:rPr lang="en-US" smtClean="0"/>
              <a:pPr/>
              <a:t>19</a:t>
            </a:fld>
            <a:endParaRPr lang="en-US" dirty="0"/>
          </a:p>
        </p:txBody>
      </p:sp>
      <p:sp>
        <p:nvSpPr>
          <p:cNvPr id="4" name="Text Placeholder 3"/>
          <p:cNvSpPr>
            <a:spLocks noGrp="1"/>
          </p:cNvSpPr>
          <p:nvPr>
            <p:ph type="body" sz="quarter" idx="12"/>
          </p:nvPr>
        </p:nvSpPr>
        <p:spPr/>
        <p:txBody>
          <a:bodyPr/>
          <a:lstStyle/>
          <a:p>
            <a:r>
              <a:rPr lang="en-US" noProof="0" dirty="0"/>
              <a:t>METRIC </a:t>
            </a:r>
            <a:r>
              <a:rPr lang="en-US" dirty="0"/>
              <a:t>INTRODUCTION – </a:t>
            </a:r>
            <a:r>
              <a:rPr lang="en-US" noProof="0" dirty="0"/>
              <a:t>VOLUME</a:t>
            </a:r>
          </a:p>
        </p:txBody>
      </p:sp>
      <p:sp>
        <p:nvSpPr>
          <p:cNvPr id="2" name="Title 1"/>
          <p:cNvSpPr>
            <a:spLocks noGrp="1"/>
          </p:cNvSpPr>
          <p:nvPr>
            <p:ph type="title"/>
          </p:nvPr>
        </p:nvSpPr>
        <p:spPr/>
        <p:txBody>
          <a:bodyPr/>
          <a:lstStyle/>
          <a:p>
            <a:r>
              <a:rPr lang="en-US" noProof="0" dirty="0"/>
              <a:t>Keep your codebase small</a:t>
            </a:r>
          </a:p>
        </p:txBody>
      </p:sp>
      <p:sp>
        <p:nvSpPr>
          <p:cNvPr id="28" name="Rectangle 27">
            <a:extLst>
              <a:ext uri="{FF2B5EF4-FFF2-40B4-BE49-F238E27FC236}">
                <a16:creationId xmlns:a16="http://schemas.microsoft.com/office/drawing/2014/main" id="{77D8964B-4480-5D44-94EE-38D593FE274F}"/>
              </a:ext>
            </a:extLst>
          </p:cNvPr>
          <p:cNvSpPr/>
          <p:nvPr/>
        </p:nvSpPr>
        <p:spPr>
          <a:xfrm>
            <a:off x="7524881" y="3485007"/>
            <a:ext cx="1861060" cy="651223"/>
          </a:xfrm>
          <a:prstGeom prst="rect">
            <a:avLst/>
          </a:prstGeom>
          <a:solidFill>
            <a:schemeClr val="tx2"/>
          </a:solidFill>
          <a:ln w="12700">
            <a:noFill/>
            <a:prstDash val="sysDot"/>
          </a:ln>
          <a:effectLst/>
        </p:spPr>
        <p:style>
          <a:lnRef idx="1">
            <a:schemeClr val="accent1"/>
          </a:lnRef>
          <a:fillRef idx="3">
            <a:schemeClr val="accent1"/>
          </a:fillRef>
          <a:effectRef idx="2">
            <a:schemeClr val="accent1"/>
          </a:effectRef>
          <a:fontRef idx="minor">
            <a:schemeClr val="lt1"/>
          </a:fontRef>
        </p:style>
        <p:txBody>
          <a:bodyPr lIns="540000" rIns="0" rtlCol="0" anchor="ctr"/>
          <a:lstStyle/>
          <a:p>
            <a:r>
              <a:rPr lang="nl-NL" sz="1399" dirty="0">
                <a:solidFill>
                  <a:schemeClr val="bg1"/>
                </a:solidFill>
                <a:latin typeface="Calibri Regular"/>
              </a:rPr>
              <a:t>Productivity benchmark </a:t>
            </a:r>
            <a:r>
              <a:rPr lang="nl-NL" sz="1399" b="1" dirty="0">
                <a:solidFill>
                  <a:schemeClr val="bg1"/>
                </a:solidFill>
                <a:latin typeface="Calibri Regular"/>
              </a:rPr>
              <a:t>C#</a:t>
            </a:r>
          </a:p>
        </p:txBody>
      </p:sp>
      <p:pic>
        <p:nvPicPr>
          <p:cNvPr id="29" name="Picture 28" descr="ico_development-01.eps">
            <a:extLst>
              <a:ext uri="{FF2B5EF4-FFF2-40B4-BE49-F238E27FC236}">
                <a16:creationId xmlns:a16="http://schemas.microsoft.com/office/drawing/2014/main" id="{63B94C92-6541-0A4B-9330-224C5F921EBA}"/>
              </a:ext>
            </a:extLst>
          </p:cNvPr>
          <p:cNvPicPr>
            <a:picLocks noChangeAspect="1"/>
          </p:cNvPicPr>
          <p:nvPr/>
        </p:nvPicPr>
        <p:blipFill>
          <a:blip r:embed="rId2">
            <a:duotone>
              <a:prstClr val="black"/>
              <a:schemeClr val="tx2">
                <a:tint val="45000"/>
                <a:satMod val="400000"/>
              </a:schemeClr>
            </a:duotone>
            <a:lum bright="100000" contrast="38000"/>
            <a:extLst>
              <a:ext uri="{28A0092B-C50C-407E-A947-70E740481C1C}">
                <a14:useLocalDpi xmlns:a14="http://schemas.microsoft.com/office/drawing/2010/main"/>
              </a:ext>
            </a:extLst>
          </a:blip>
          <a:stretch>
            <a:fillRect/>
          </a:stretch>
        </p:blipFill>
        <p:spPr>
          <a:xfrm>
            <a:off x="7598277" y="3614486"/>
            <a:ext cx="406412" cy="406412"/>
          </a:xfrm>
          <a:prstGeom prst="rect">
            <a:avLst/>
          </a:prstGeom>
          <a:noFill/>
        </p:spPr>
      </p:pic>
      <p:sp>
        <p:nvSpPr>
          <p:cNvPr id="30" name="Rectangle 29">
            <a:extLst>
              <a:ext uri="{FF2B5EF4-FFF2-40B4-BE49-F238E27FC236}">
                <a16:creationId xmlns:a16="http://schemas.microsoft.com/office/drawing/2014/main" id="{C5F64031-497F-DA40-8B63-C9D56532D0C5}"/>
              </a:ext>
            </a:extLst>
          </p:cNvPr>
          <p:cNvSpPr/>
          <p:nvPr/>
        </p:nvSpPr>
        <p:spPr>
          <a:xfrm>
            <a:off x="9566474" y="3485007"/>
            <a:ext cx="1861059" cy="651223"/>
          </a:xfrm>
          <a:prstGeom prst="rect">
            <a:avLst/>
          </a:prstGeom>
          <a:solidFill>
            <a:schemeClr val="accent2"/>
          </a:solidFill>
          <a:ln w="12700">
            <a:noFill/>
            <a:prstDash val="sysDot"/>
          </a:ln>
          <a:effectLst/>
        </p:spPr>
        <p:style>
          <a:lnRef idx="1">
            <a:schemeClr val="accent1"/>
          </a:lnRef>
          <a:fillRef idx="3">
            <a:schemeClr val="accent1"/>
          </a:fillRef>
          <a:effectRef idx="2">
            <a:schemeClr val="accent1"/>
          </a:effectRef>
          <a:fontRef idx="minor">
            <a:schemeClr val="lt1"/>
          </a:fontRef>
        </p:style>
        <p:txBody>
          <a:bodyPr lIns="540000" rIns="0" rtlCol="0" anchor="ctr"/>
          <a:lstStyle/>
          <a:p>
            <a:r>
              <a:rPr lang="nl-NL" sz="1399" dirty="0">
                <a:solidFill>
                  <a:schemeClr val="bg1"/>
                </a:solidFill>
                <a:latin typeface="Calibri Regular"/>
              </a:rPr>
              <a:t>Productivity benchmark </a:t>
            </a:r>
            <a:r>
              <a:rPr lang="nl-NL" sz="1399" b="1" dirty="0">
                <a:solidFill>
                  <a:schemeClr val="bg1"/>
                </a:solidFill>
                <a:latin typeface="Calibri Regular"/>
              </a:rPr>
              <a:t>Ruby</a:t>
            </a:r>
          </a:p>
        </p:txBody>
      </p:sp>
      <p:pic>
        <p:nvPicPr>
          <p:cNvPr id="31" name="Picture 30" descr="ico_development-01.eps">
            <a:extLst>
              <a:ext uri="{FF2B5EF4-FFF2-40B4-BE49-F238E27FC236}">
                <a16:creationId xmlns:a16="http://schemas.microsoft.com/office/drawing/2014/main" id="{8434CA27-A359-E748-A99F-81382E273EFD}"/>
              </a:ext>
            </a:extLst>
          </p:cNvPr>
          <p:cNvPicPr>
            <a:picLocks noChangeAspect="1"/>
          </p:cNvPicPr>
          <p:nvPr/>
        </p:nvPicPr>
        <p:blipFill>
          <a:blip r:embed="rId2">
            <a:duotone>
              <a:prstClr val="black"/>
              <a:srgbClr val="FFB900">
                <a:tint val="45000"/>
                <a:satMod val="400000"/>
              </a:srgbClr>
            </a:duotone>
            <a:lum bright="100000" contrast="23000"/>
            <a:extLst>
              <a:ext uri="{28A0092B-C50C-407E-A947-70E740481C1C}">
                <a14:useLocalDpi xmlns:a14="http://schemas.microsoft.com/office/drawing/2010/main"/>
              </a:ext>
            </a:extLst>
          </a:blip>
          <a:stretch>
            <a:fillRect/>
          </a:stretch>
        </p:blipFill>
        <p:spPr>
          <a:xfrm>
            <a:off x="9636586" y="3614486"/>
            <a:ext cx="406412" cy="406412"/>
          </a:xfrm>
          <a:prstGeom prst="rect">
            <a:avLst/>
          </a:prstGeom>
          <a:noFill/>
          <a:ln w="12700">
            <a:noFill/>
            <a:prstDash val="sysDot"/>
          </a:ln>
        </p:spPr>
      </p:pic>
      <p:sp>
        <p:nvSpPr>
          <p:cNvPr id="5" name="Hexagon 4">
            <a:extLst>
              <a:ext uri="{FF2B5EF4-FFF2-40B4-BE49-F238E27FC236}">
                <a16:creationId xmlns:a16="http://schemas.microsoft.com/office/drawing/2014/main" id="{BACE0128-74D0-FB44-B726-656EFD5C2BD3}"/>
              </a:ext>
            </a:extLst>
          </p:cNvPr>
          <p:cNvSpPr/>
          <p:nvPr/>
        </p:nvSpPr>
        <p:spPr>
          <a:xfrm>
            <a:off x="7939268" y="2156966"/>
            <a:ext cx="1032985" cy="890504"/>
          </a:xfrm>
          <a:prstGeom prst="hexagon">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99" dirty="0">
                <a:latin typeface="Calibri Regular"/>
              </a:rPr>
              <a:t>Lines of code</a:t>
            </a:r>
            <a:br>
              <a:rPr lang="en-US" sz="999" dirty="0">
                <a:latin typeface="Calibri Regular"/>
              </a:rPr>
            </a:br>
            <a:r>
              <a:rPr lang="en-US" sz="1399" b="1" dirty="0">
                <a:latin typeface="Calibri Regular"/>
              </a:rPr>
              <a:t>C#</a:t>
            </a:r>
          </a:p>
        </p:txBody>
      </p:sp>
      <p:sp>
        <p:nvSpPr>
          <p:cNvPr id="32" name="Hexagon 31">
            <a:extLst>
              <a:ext uri="{FF2B5EF4-FFF2-40B4-BE49-F238E27FC236}">
                <a16:creationId xmlns:a16="http://schemas.microsoft.com/office/drawing/2014/main" id="{6BE3372D-5023-0049-A947-B6308B47A82E}"/>
              </a:ext>
            </a:extLst>
          </p:cNvPr>
          <p:cNvSpPr/>
          <p:nvPr/>
        </p:nvSpPr>
        <p:spPr>
          <a:xfrm>
            <a:off x="9966598" y="2156966"/>
            <a:ext cx="1032985" cy="890504"/>
          </a:xfrm>
          <a:prstGeom prst="hexagon">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99" dirty="0">
                <a:latin typeface="Calibri Regular"/>
              </a:rPr>
              <a:t>Lines of code</a:t>
            </a:r>
            <a:br>
              <a:rPr lang="en-US" sz="999" dirty="0">
                <a:latin typeface="Calibri Regular"/>
              </a:rPr>
            </a:br>
            <a:r>
              <a:rPr lang="en-US" sz="1399" b="1" dirty="0">
                <a:latin typeface="Calibri Regular"/>
              </a:rPr>
              <a:t>Ruby</a:t>
            </a:r>
          </a:p>
        </p:txBody>
      </p:sp>
      <p:sp>
        <p:nvSpPr>
          <p:cNvPr id="33" name="Right Arrow 32">
            <a:extLst>
              <a:ext uri="{FF2B5EF4-FFF2-40B4-BE49-F238E27FC236}">
                <a16:creationId xmlns:a16="http://schemas.microsoft.com/office/drawing/2014/main" id="{C208AE4B-3D3B-DE49-A38D-C7D608CA096B}"/>
              </a:ext>
            </a:extLst>
          </p:cNvPr>
          <p:cNvSpPr/>
          <p:nvPr/>
        </p:nvSpPr>
        <p:spPr>
          <a:xfrm rot="5400000">
            <a:off x="8306437" y="3151925"/>
            <a:ext cx="303630" cy="233558"/>
          </a:xfrm>
          <a:prstGeom prst="rightArrow">
            <a:avLst/>
          </a:prstGeom>
          <a:solidFill>
            <a:srgbClr val="DBDF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799">
              <a:solidFill>
                <a:schemeClr val="tx1"/>
              </a:solidFill>
              <a:latin typeface="Calibri Regular"/>
            </a:endParaRPr>
          </a:p>
        </p:txBody>
      </p:sp>
      <p:sp>
        <p:nvSpPr>
          <p:cNvPr id="44" name="Right Arrow 43">
            <a:extLst>
              <a:ext uri="{FF2B5EF4-FFF2-40B4-BE49-F238E27FC236}">
                <a16:creationId xmlns:a16="http://schemas.microsoft.com/office/drawing/2014/main" id="{593655D8-7947-0141-BD69-F4D75E364BFB}"/>
              </a:ext>
            </a:extLst>
          </p:cNvPr>
          <p:cNvSpPr/>
          <p:nvPr/>
        </p:nvSpPr>
        <p:spPr>
          <a:xfrm rot="5400000">
            <a:off x="10339939" y="3151925"/>
            <a:ext cx="303630" cy="233558"/>
          </a:xfrm>
          <a:prstGeom prst="rightArrow">
            <a:avLst/>
          </a:prstGeom>
          <a:solidFill>
            <a:srgbClr val="DBDF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799">
              <a:solidFill>
                <a:schemeClr val="tx1"/>
              </a:solidFill>
              <a:latin typeface="Calibri Regular"/>
            </a:endParaRPr>
          </a:p>
        </p:txBody>
      </p:sp>
      <p:sp>
        <p:nvSpPr>
          <p:cNvPr id="45" name="Right Arrow 44">
            <a:extLst>
              <a:ext uri="{FF2B5EF4-FFF2-40B4-BE49-F238E27FC236}">
                <a16:creationId xmlns:a16="http://schemas.microsoft.com/office/drawing/2014/main" id="{3401372F-90D4-934D-911B-76C578E89EB1}"/>
              </a:ext>
            </a:extLst>
          </p:cNvPr>
          <p:cNvSpPr/>
          <p:nvPr/>
        </p:nvSpPr>
        <p:spPr>
          <a:xfrm rot="5400000">
            <a:off x="8306437" y="4266451"/>
            <a:ext cx="303630" cy="233558"/>
          </a:xfrm>
          <a:prstGeom prst="rightArrow">
            <a:avLst/>
          </a:prstGeom>
          <a:solidFill>
            <a:srgbClr val="DBDF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799">
              <a:solidFill>
                <a:schemeClr val="tx1"/>
              </a:solidFill>
              <a:latin typeface="Calibri Regular"/>
            </a:endParaRPr>
          </a:p>
        </p:txBody>
      </p:sp>
      <p:sp>
        <p:nvSpPr>
          <p:cNvPr id="46" name="Right Arrow 45">
            <a:extLst>
              <a:ext uri="{FF2B5EF4-FFF2-40B4-BE49-F238E27FC236}">
                <a16:creationId xmlns:a16="http://schemas.microsoft.com/office/drawing/2014/main" id="{BDCDD056-9FFD-374C-96BB-08804F393273}"/>
              </a:ext>
            </a:extLst>
          </p:cNvPr>
          <p:cNvSpPr/>
          <p:nvPr/>
        </p:nvSpPr>
        <p:spPr>
          <a:xfrm rot="5400000">
            <a:off x="10339939" y="4259966"/>
            <a:ext cx="303630" cy="233558"/>
          </a:xfrm>
          <a:prstGeom prst="rightArrow">
            <a:avLst/>
          </a:prstGeom>
          <a:solidFill>
            <a:srgbClr val="DBDF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799">
              <a:solidFill>
                <a:schemeClr val="tx1"/>
              </a:solidFill>
              <a:latin typeface="Calibri Regular"/>
            </a:endParaRPr>
          </a:p>
        </p:txBody>
      </p:sp>
      <p:sp>
        <p:nvSpPr>
          <p:cNvPr id="50" name="Rectangle 49">
            <a:extLst>
              <a:ext uri="{FF2B5EF4-FFF2-40B4-BE49-F238E27FC236}">
                <a16:creationId xmlns:a16="http://schemas.microsoft.com/office/drawing/2014/main" id="{4CE4F8B6-7BE2-624C-A239-99C1DC66B814}"/>
              </a:ext>
            </a:extLst>
          </p:cNvPr>
          <p:cNvSpPr/>
          <p:nvPr/>
        </p:nvSpPr>
        <p:spPr>
          <a:xfrm>
            <a:off x="7524880" y="4601881"/>
            <a:ext cx="3902653" cy="1429068"/>
          </a:xfrm>
          <a:prstGeom prst="rect">
            <a:avLst/>
          </a:prstGeom>
          <a:solidFill>
            <a:schemeClr val="bg2"/>
          </a:solidFill>
          <a:ln w="38100">
            <a:solidFill>
              <a:schemeClr val="accent4"/>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6" name="TextBox 5">
            <a:extLst>
              <a:ext uri="{FF2B5EF4-FFF2-40B4-BE49-F238E27FC236}">
                <a16:creationId xmlns:a16="http://schemas.microsoft.com/office/drawing/2014/main" id="{045B4D13-1E1A-FA48-846C-DECE824E8207}"/>
              </a:ext>
            </a:extLst>
          </p:cNvPr>
          <p:cNvSpPr txBox="1"/>
          <p:nvPr/>
        </p:nvSpPr>
        <p:spPr>
          <a:xfrm>
            <a:off x="9377756" y="5051609"/>
            <a:ext cx="1739722" cy="523220"/>
          </a:xfrm>
          <a:prstGeom prst="rect">
            <a:avLst/>
          </a:prstGeom>
          <a:noFill/>
        </p:spPr>
        <p:txBody>
          <a:bodyPr wrap="square" rtlCol="0">
            <a:spAutoFit/>
          </a:bodyPr>
          <a:lstStyle/>
          <a:p>
            <a:r>
              <a:rPr lang="en-US" sz="1400" b="1" dirty="0">
                <a:solidFill>
                  <a:schemeClr val="accent4"/>
                </a:solidFill>
                <a:latin typeface="Calibri Regular"/>
              </a:rPr>
              <a:t>System rebuild value</a:t>
            </a:r>
            <a:br>
              <a:rPr lang="en-US" sz="1400" dirty="0">
                <a:latin typeface="Calibri Regular"/>
              </a:rPr>
            </a:br>
            <a:r>
              <a:rPr lang="en-US" sz="1400" dirty="0">
                <a:solidFill>
                  <a:schemeClr val="accent4"/>
                </a:solidFill>
                <a:latin typeface="Calibri Regular"/>
              </a:rPr>
              <a:t>in person years (</a:t>
            </a:r>
            <a:r>
              <a:rPr lang="en-US" sz="1400" dirty="0" err="1">
                <a:solidFill>
                  <a:schemeClr val="accent4"/>
                </a:solidFill>
                <a:latin typeface="Calibri Regular"/>
              </a:rPr>
              <a:t>PY</a:t>
            </a:r>
            <a:r>
              <a:rPr lang="en-US" sz="1400" dirty="0">
                <a:solidFill>
                  <a:schemeClr val="accent4"/>
                </a:solidFill>
                <a:latin typeface="Calibri Regular"/>
              </a:rPr>
              <a:t>)</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sp>
        <p:nvSpPr>
          <p:cNvPr id="48" name="Hexagon 47">
            <a:extLst>
              <a:ext uri="{FF2B5EF4-FFF2-40B4-BE49-F238E27FC236}">
                <a16:creationId xmlns:a16="http://schemas.microsoft.com/office/drawing/2014/main" id="{E0BED7CC-8D05-274D-A993-FB556A7CB03B}"/>
              </a:ext>
            </a:extLst>
          </p:cNvPr>
          <p:cNvSpPr/>
          <p:nvPr/>
        </p:nvSpPr>
        <p:spPr>
          <a:xfrm>
            <a:off x="7885616" y="5165324"/>
            <a:ext cx="730772" cy="643225"/>
          </a:xfrm>
          <a:prstGeom prst="hexagon">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399" b="1" dirty="0">
                <a:latin typeface="Calibri Regular"/>
              </a:rPr>
              <a:t>C#</a:t>
            </a:r>
            <a:endParaRPr lang="en-US" sz="1599" b="1" dirty="0">
              <a:latin typeface="Calibri Regular"/>
            </a:endParaRPr>
          </a:p>
        </p:txBody>
      </p:sp>
      <p:sp>
        <p:nvSpPr>
          <p:cNvPr id="49" name="Hexagon 48">
            <a:extLst>
              <a:ext uri="{FF2B5EF4-FFF2-40B4-BE49-F238E27FC236}">
                <a16:creationId xmlns:a16="http://schemas.microsoft.com/office/drawing/2014/main" id="{1C168698-45C9-8647-9E68-359446957015}"/>
              </a:ext>
            </a:extLst>
          </p:cNvPr>
          <p:cNvSpPr/>
          <p:nvPr/>
        </p:nvSpPr>
        <p:spPr>
          <a:xfrm>
            <a:off x="8475040" y="4824737"/>
            <a:ext cx="730772" cy="643225"/>
          </a:xfrm>
          <a:prstGeom prst="hexagon">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399" b="1" dirty="0">
                <a:latin typeface="Calibri Regular"/>
              </a:rPr>
              <a:t>Ruby</a:t>
            </a:r>
            <a:endParaRPr lang="en-US" sz="1599" b="1" dirty="0">
              <a:latin typeface="Calibri Regular"/>
            </a:endParaRP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7A849CE-5F0F-8F41-BE14-20F238A614F3}"/>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graphicFrame>
        <p:nvGraphicFramePr>
          <p:cNvPr id="8" name="Table 7">
            <a:extLst>
              <a:ext uri="{FF2B5EF4-FFF2-40B4-BE49-F238E27FC236}">
                <a16:creationId xmlns:a16="http://schemas.microsoft.com/office/drawing/2014/main" id="{FED5F2ED-A7FB-A143-82D8-2D4191419793}"/>
              </a:ext>
            </a:extLst>
          </p:cNvPr>
          <p:cNvGraphicFramePr>
            <a:graphicFrameLocks noGrp="1"/>
          </p:cNvGraphicFramePr>
          <p:nvPr/>
        </p:nvGraphicFramePr>
        <p:xfrm>
          <a:off x="7222231" y="976868"/>
          <a:ext cx="4500768" cy="304843"/>
        </p:xfrm>
        <a:graphic>
          <a:graphicData uri="http://schemas.openxmlformats.org/drawingml/2006/table">
            <a:tbl>
              <a:tblPr>
                <a:tableStyleId>{5C22544A-7EE6-4342-B048-85BDC9FD1C3A}</a:tableStyleId>
              </a:tblPr>
              <a:tblGrid>
                <a:gridCol w="562596">
                  <a:extLst>
                    <a:ext uri="{9D8B030D-6E8A-4147-A177-3AD203B41FA5}">
                      <a16:colId xmlns:a16="http://schemas.microsoft.com/office/drawing/2014/main" val="850012570"/>
                    </a:ext>
                  </a:extLst>
                </a:gridCol>
                <a:gridCol w="562596">
                  <a:extLst>
                    <a:ext uri="{9D8B030D-6E8A-4147-A177-3AD203B41FA5}">
                      <a16:colId xmlns:a16="http://schemas.microsoft.com/office/drawing/2014/main" val="2186807942"/>
                    </a:ext>
                  </a:extLst>
                </a:gridCol>
                <a:gridCol w="562596">
                  <a:extLst>
                    <a:ext uri="{9D8B030D-6E8A-4147-A177-3AD203B41FA5}">
                      <a16:colId xmlns:a16="http://schemas.microsoft.com/office/drawing/2014/main" val="2365783644"/>
                    </a:ext>
                  </a:extLst>
                </a:gridCol>
                <a:gridCol w="562596">
                  <a:extLst>
                    <a:ext uri="{9D8B030D-6E8A-4147-A177-3AD203B41FA5}">
                      <a16:colId xmlns:a16="http://schemas.microsoft.com/office/drawing/2014/main" val="4021545026"/>
                    </a:ext>
                  </a:extLst>
                </a:gridCol>
                <a:gridCol w="562596">
                  <a:extLst>
                    <a:ext uri="{9D8B030D-6E8A-4147-A177-3AD203B41FA5}">
                      <a16:colId xmlns:a16="http://schemas.microsoft.com/office/drawing/2014/main" val="2960865968"/>
                    </a:ext>
                  </a:extLst>
                </a:gridCol>
                <a:gridCol w="562596">
                  <a:extLst>
                    <a:ext uri="{9D8B030D-6E8A-4147-A177-3AD203B41FA5}">
                      <a16:colId xmlns:a16="http://schemas.microsoft.com/office/drawing/2014/main" val="1247426490"/>
                    </a:ext>
                  </a:extLst>
                </a:gridCol>
                <a:gridCol w="562596">
                  <a:extLst>
                    <a:ext uri="{9D8B030D-6E8A-4147-A177-3AD203B41FA5}">
                      <a16:colId xmlns:a16="http://schemas.microsoft.com/office/drawing/2014/main" val="1447095275"/>
                    </a:ext>
                  </a:extLst>
                </a:gridCol>
                <a:gridCol w="562596">
                  <a:extLst>
                    <a:ext uri="{9D8B030D-6E8A-4147-A177-3AD203B41FA5}">
                      <a16:colId xmlns:a16="http://schemas.microsoft.com/office/drawing/2014/main" val="928203443"/>
                    </a:ext>
                  </a:extLst>
                </a:gridCol>
              </a:tblGrid>
              <a:tr h="304843">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00" b="1" dirty="0">
                          <a:solidFill>
                            <a:srgbClr val="AFB9C2"/>
                          </a:solidFill>
                        </a:rPr>
                        <a:t>1/8</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bl>
          </a:graphicData>
        </a:graphic>
      </p:graphicFrame>
      <p:sp>
        <p:nvSpPr>
          <p:cNvPr id="35" name="Content Placeholder 2">
            <a:extLst>
              <a:ext uri="{FF2B5EF4-FFF2-40B4-BE49-F238E27FC236}">
                <a16:creationId xmlns:a16="http://schemas.microsoft.com/office/drawing/2014/main" id="{53C32C13-EB25-6F48-95E7-591AB5BB9708}"/>
              </a:ext>
            </a:extLst>
          </p:cNvPr>
          <p:cNvSpPr txBox="1">
            <a:spLocks/>
          </p:cNvSpPr>
          <p:nvPr/>
        </p:nvSpPr>
        <p:spPr>
          <a:xfrm>
            <a:off x="514372" y="1366988"/>
            <a:ext cx="6053977"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dirty="0">
                <a:solidFill>
                  <a:schemeClr val="accent1"/>
                </a:solidFill>
              </a:rPr>
              <a:t>Guideline for Volume: </a:t>
            </a:r>
            <a:r>
              <a:rPr lang="en-GB" b="1" dirty="0">
                <a:solidFill>
                  <a:schemeClr val="accent1"/>
                </a:solidFill>
              </a:rPr>
              <a:t>keep your codebase small</a:t>
            </a:r>
            <a:br>
              <a:rPr lang="en-GB" b="1" dirty="0">
                <a:solidFill>
                  <a:schemeClr val="accent1"/>
                </a:solidFill>
              </a:rPr>
            </a:br>
            <a:endParaRPr lang="en-GB" b="1" dirty="0">
              <a:solidFill>
                <a:schemeClr val="accent1"/>
              </a:solidFill>
            </a:endParaRPr>
          </a:p>
          <a:p>
            <a:pPr marL="285750" indent="-285750">
              <a:buClr>
                <a:srgbClr val="AFB9C2"/>
              </a:buClr>
            </a:pPr>
            <a:r>
              <a:rPr lang="en-GB" dirty="0"/>
              <a:t>There is a strong correlation between </a:t>
            </a:r>
            <a:r>
              <a:rPr lang="en-GB" b="1" dirty="0"/>
              <a:t>project size </a:t>
            </a:r>
            <a:r>
              <a:rPr lang="en-GB" dirty="0"/>
              <a:t>and </a:t>
            </a:r>
            <a:r>
              <a:rPr lang="en-GB" b="1" dirty="0"/>
              <a:t>project risks</a:t>
            </a:r>
            <a:r>
              <a:rPr lang="en-GB" dirty="0"/>
              <a:t>. A large project leads to a large team, a complex design, and a longer project duration. Large systems are harder to maintain.</a:t>
            </a:r>
          </a:p>
          <a:p>
            <a:pPr marL="285750" indent="-285750">
              <a:buClr>
                <a:srgbClr val="AFB9C2"/>
              </a:buClr>
            </a:pPr>
            <a:r>
              <a:rPr lang="en-GB" dirty="0"/>
              <a:t>The </a:t>
            </a:r>
            <a:r>
              <a:rPr lang="en-GB" b="1" dirty="0"/>
              <a:t>defect density </a:t>
            </a:r>
            <a:r>
              <a:rPr lang="en-GB" dirty="0"/>
              <a:t>(defined as the number of defects per 1,000 lines of code) also increases substantially as systems grow larger.</a:t>
            </a:r>
          </a:p>
          <a:p>
            <a:pPr indent="0">
              <a:buFont typeface="Wingdings" pitchFamily="2" charset="2"/>
              <a:buNone/>
            </a:pPr>
            <a:endParaRPr lang="en-GB" dirty="0"/>
          </a:p>
          <a:p>
            <a:pPr indent="0">
              <a:buFont typeface="Wingdings" pitchFamily="2" charset="2"/>
              <a:buNone/>
            </a:pPr>
            <a:r>
              <a:rPr lang="en-GB" b="1" dirty="0">
                <a:solidFill>
                  <a:schemeClr val="accent4"/>
                </a:solidFill>
              </a:rPr>
              <a:t>Volume is measured as the estimated effort in number of person years to rebuild the current code base. </a:t>
            </a:r>
            <a:r>
              <a:rPr lang="en-GB" dirty="0">
                <a:solidFill>
                  <a:schemeClr val="accent4"/>
                </a:solidFill>
              </a:rPr>
              <a:t>This also allows for size aggregation of code over different technologies.</a:t>
            </a:r>
          </a:p>
          <a:p>
            <a:pPr indent="0">
              <a:buFont typeface="Wingdings" pitchFamily="2" charset="2"/>
              <a:buNone/>
            </a:pPr>
            <a:endParaRPr lang="en-GB" dirty="0"/>
          </a:p>
        </p:txBody>
      </p:sp>
    </p:spTree>
    <p:extLst>
      <p:ext uri="{BB962C8B-B14F-4D97-AF65-F5344CB8AC3E}">
        <p14:creationId xmlns:p14="http://schemas.microsoft.com/office/powerpoint/2010/main" val="298373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20E78A-93B6-E30A-9B53-390415EDCEC8}"/>
              </a:ext>
            </a:extLst>
          </p:cNvPr>
          <p:cNvSpPr>
            <a:spLocks noGrp="1"/>
          </p:cNvSpPr>
          <p:nvPr>
            <p:ph type="body" sz="quarter" idx="13"/>
          </p:nvPr>
        </p:nvSpPr>
        <p:spPr/>
        <p:txBody>
          <a:bodyPr/>
          <a:lstStyle/>
          <a:p>
            <a:r>
              <a:rPr lang="en-US" b="1" dirty="0"/>
              <a:t>Management summary</a:t>
            </a:r>
          </a:p>
          <a:p>
            <a:r>
              <a:rPr lang="en-US" dirty="0"/>
              <a:t>Key findings</a:t>
            </a:r>
          </a:p>
          <a:p>
            <a:r>
              <a:rPr lang="en-US" dirty="0"/>
              <a:t>Appendix: Measurement model details</a:t>
            </a:r>
          </a:p>
        </p:txBody>
      </p:sp>
      <p:sp>
        <p:nvSpPr>
          <p:cNvPr id="3" name="Slide Number Placeholder 2">
            <a:extLst>
              <a:ext uri="{FF2B5EF4-FFF2-40B4-BE49-F238E27FC236}">
                <a16:creationId xmlns:a16="http://schemas.microsoft.com/office/drawing/2014/main" id="{6A100DC2-25EC-9AD7-0980-C001B837CD91}"/>
              </a:ext>
            </a:extLst>
          </p:cNvPr>
          <p:cNvSpPr>
            <a:spLocks noGrp="1"/>
          </p:cNvSpPr>
          <p:nvPr>
            <p:ph type="sldNum" sz="quarter" idx="4"/>
          </p:nvPr>
        </p:nvSpPr>
        <p:spPr/>
        <p:txBody>
          <a:bodyPr/>
          <a:lstStyle/>
          <a:p>
            <a:fld id="{E242BD21-9B61-2246-BCB1-4BE5E1BEBE1C}" type="slidenum">
              <a:rPr lang="en-US" smtClean="0"/>
              <a:pPr/>
              <a:t>2</a:t>
            </a:fld>
            <a:endParaRPr lang="en-US"/>
          </a:p>
        </p:txBody>
      </p:sp>
      <p:sp>
        <p:nvSpPr>
          <p:cNvPr id="4" name="Title 3">
            <a:extLst>
              <a:ext uri="{FF2B5EF4-FFF2-40B4-BE49-F238E27FC236}">
                <a16:creationId xmlns:a16="http://schemas.microsoft.com/office/drawing/2014/main" id="{2D2FEC5A-ACAB-D5DA-37B1-1EE4A78B0ED6}"/>
              </a:ext>
            </a:extLst>
          </p:cNvPr>
          <p:cNvSpPr>
            <a:spLocks noGrp="1"/>
          </p:cNvSpPr>
          <p:nvPr>
            <p:ph type="title"/>
          </p:nvPr>
        </p:nvSpPr>
        <p:spPr/>
        <p:txBody>
          <a:bodyPr/>
          <a:lstStyle/>
          <a:p>
            <a:r>
              <a:rPr lang="en-US" dirty="0"/>
              <a:t>Table of contents</a:t>
            </a:r>
          </a:p>
        </p:txBody>
      </p:sp>
    </p:spTree>
    <p:extLst>
      <p:ext uri="{BB962C8B-B14F-4D97-AF65-F5344CB8AC3E}">
        <p14:creationId xmlns:p14="http://schemas.microsoft.com/office/powerpoint/2010/main" val="1399677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28" name="Slide Number Placeholder 1">
            <a:extLst>
              <a:ext uri="{FF2B5EF4-FFF2-40B4-BE49-F238E27FC236}">
                <a16:creationId xmlns:a16="http://schemas.microsoft.com/office/drawing/2014/main" id="{4E08EF16-D952-5248-9336-E9DB0F3D6058}"/>
              </a:ext>
            </a:extLst>
          </p:cNvPr>
          <p:cNvSpPr>
            <a:spLocks noGrp="1"/>
          </p:cNvSpPr>
          <p:nvPr>
            <p:ph type="sldNum" sz="quarter" idx="4"/>
          </p:nvPr>
        </p:nvSpPr>
        <p:spPr/>
        <p:txBody>
          <a:bodyPr/>
          <a:lstStyle/>
          <a:p>
            <a:fld id="{E242BD21-9B61-2246-BCB1-4BE5E1BEBE1C}" type="slidenum">
              <a:rPr lang="en-US" smtClean="0"/>
              <a:pPr/>
              <a:t>20</a:t>
            </a:fld>
            <a:endParaRPr lang="en-US" dirty="0"/>
          </a:p>
        </p:txBody>
      </p:sp>
      <p:sp>
        <p:nvSpPr>
          <p:cNvPr id="4" name="Text Placeholder 3"/>
          <p:cNvSpPr>
            <a:spLocks noGrp="1"/>
          </p:cNvSpPr>
          <p:nvPr>
            <p:ph type="body" sz="quarter" idx="12"/>
          </p:nvPr>
        </p:nvSpPr>
        <p:spPr/>
        <p:txBody>
          <a:bodyPr/>
          <a:lstStyle/>
          <a:p>
            <a:r>
              <a:rPr lang="en-US" noProof="0" dirty="0"/>
              <a:t>METRIC </a:t>
            </a:r>
            <a:r>
              <a:rPr lang="en-US" dirty="0"/>
              <a:t>INTRODUCTION – </a:t>
            </a:r>
            <a:r>
              <a:rPr lang="en-US" noProof="0" dirty="0"/>
              <a:t>DUPLICATION</a:t>
            </a:r>
          </a:p>
        </p:txBody>
      </p:sp>
      <p:sp>
        <p:nvSpPr>
          <p:cNvPr id="2" name="Title 1"/>
          <p:cNvSpPr>
            <a:spLocks noGrp="1"/>
          </p:cNvSpPr>
          <p:nvPr>
            <p:ph type="title"/>
          </p:nvPr>
        </p:nvSpPr>
        <p:spPr/>
        <p:txBody>
          <a:bodyPr/>
          <a:lstStyle/>
          <a:p>
            <a:r>
              <a:rPr lang="en-US" noProof="0" dirty="0"/>
              <a:t>Write code once</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FC95DCA-7C40-1947-BED2-A6A6661CDDB6}"/>
              </a:ext>
            </a:extLst>
          </p:cNvPr>
          <p:cNvSpPr>
            <a:spLocks noChangeArrowheads="1"/>
          </p:cNvSpPr>
          <p:nvPr/>
        </p:nvSpPr>
        <p:spPr bwMode="auto">
          <a:xfrm>
            <a:off x="7481393" y="2816014"/>
            <a:ext cx="3459786" cy="1477689"/>
          </a:xfrm>
          <a:prstGeom prst="rect">
            <a:avLst/>
          </a:prstGeom>
          <a:solidFill>
            <a:schemeClr val="accent2">
              <a:alpha val="35000"/>
            </a:schemeClr>
          </a:solidFill>
          <a:ln w="6350" cmpd="sng">
            <a:noFill/>
            <a:miter lim="800000"/>
            <a:headEnd/>
            <a:tailEnd/>
          </a:ln>
          <a:effectLst/>
        </p:spPr>
        <p:txBody>
          <a:bodyPr wrap="none" anchor="ctr"/>
          <a:lstStyle/>
          <a:p>
            <a:pPr>
              <a:defRPr/>
            </a:pPr>
            <a:endParaRPr lang="en-US" dirty="0">
              <a:latin typeface="Calibri Regular"/>
              <a:cs typeface="+mn-cs"/>
            </a:endParaRPr>
          </a:p>
        </p:txBody>
      </p:sp>
      <p:sp>
        <p:nvSpPr>
          <p:cNvPr id="24" name="AutoShape 5">
            <a:extLst>
              <a:ext uri="{FF2B5EF4-FFF2-40B4-BE49-F238E27FC236}">
                <a16:creationId xmlns:a16="http://schemas.microsoft.com/office/drawing/2014/main" id="{0671C184-D7C9-A644-9E32-AC53E59DB53C}"/>
              </a:ext>
            </a:extLst>
          </p:cNvPr>
          <p:cNvSpPr>
            <a:spLocks noChangeArrowheads="1"/>
          </p:cNvSpPr>
          <p:nvPr/>
        </p:nvSpPr>
        <p:spPr bwMode="auto">
          <a:xfrm>
            <a:off x="7581419" y="2341524"/>
            <a:ext cx="1676400" cy="2608695"/>
          </a:xfrm>
          <a:prstGeom prst="foldedCorner">
            <a:avLst>
              <a:gd name="adj" fmla="val 0"/>
            </a:avLst>
          </a:prstGeom>
          <a:noFill/>
          <a:ln w="6350" cmpd="sng">
            <a:noFill/>
            <a:round/>
            <a:headEnd/>
            <a:tailEnd/>
          </a:ln>
          <a:effectLst/>
        </p:spPr>
        <p:txBody>
          <a:bodyPr wrap="none"/>
          <a:lstStyle/>
          <a:p>
            <a:pPr algn="l" eaLnBrk="1" hangingPunct="1">
              <a:spcAft>
                <a:spcPts val="0"/>
              </a:spcAft>
              <a:defRPr/>
            </a:pPr>
            <a:r>
              <a:rPr lang="en-US" sz="1400" spc="-50" noProof="1">
                <a:solidFill>
                  <a:schemeClr val="tx2"/>
                </a:solidFill>
                <a:latin typeface="Courier" pitchFamily="2" charset="0"/>
                <a:cs typeface="TheSansMono M5"/>
              </a:rPr>
              <a:t>1:  abc</a:t>
            </a:r>
          </a:p>
          <a:p>
            <a:pPr algn="l" eaLnBrk="1" hangingPunct="1">
              <a:spcAft>
                <a:spcPts val="0"/>
              </a:spcAft>
              <a:defRPr/>
            </a:pPr>
            <a:r>
              <a:rPr lang="en-US" sz="1400" spc="-50" noProof="1">
                <a:solidFill>
                  <a:schemeClr val="tx2"/>
                </a:solidFill>
                <a:latin typeface="Courier" pitchFamily="2" charset="0"/>
                <a:cs typeface="TheSansMono M5"/>
              </a:rPr>
              <a:t>2:  yz</a:t>
            </a:r>
          </a:p>
          <a:p>
            <a:pPr algn="l" eaLnBrk="1" hangingPunct="1">
              <a:spcAft>
                <a:spcPts val="0"/>
              </a:spcAft>
              <a:defRPr/>
            </a:pPr>
            <a:r>
              <a:rPr lang="en-US" sz="1400" spc="-50" noProof="1">
                <a:solidFill>
                  <a:schemeClr val="tx2"/>
                </a:solidFill>
                <a:latin typeface="Courier" pitchFamily="2" charset="0"/>
                <a:cs typeface="TheSansMono M5"/>
              </a:rPr>
              <a:t>3:  ghi</a:t>
            </a:r>
          </a:p>
          <a:p>
            <a:pPr algn="l" eaLnBrk="1" hangingPunct="1">
              <a:spcAft>
                <a:spcPts val="0"/>
              </a:spcAft>
              <a:defRPr/>
            </a:pPr>
            <a:r>
              <a:rPr lang="en-US" sz="1400" spc="-50" noProof="1">
                <a:solidFill>
                  <a:schemeClr val="tx2"/>
                </a:solidFill>
                <a:latin typeface="Courier" pitchFamily="2" charset="0"/>
                <a:cs typeface="TheSansMono M5"/>
              </a:rPr>
              <a:t>4:  jkl</a:t>
            </a:r>
          </a:p>
          <a:p>
            <a:pPr algn="l" eaLnBrk="1" hangingPunct="1">
              <a:spcAft>
                <a:spcPts val="0"/>
              </a:spcAft>
              <a:defRPr/>
            </a:pPr>
            <a:r>
              <a:rPr lang="en-US" sz="1400" spc="-50" noProof="1">
                <a:solidFill>
                  <a:schemeClr val="tx2"/>
                </a:solidFill>
                <a:latin typeface="Courier" pitchFamily="2" charset="0"/>
                <a:cs typeface="TheSansMono M5"/>
              </a:rPr>
              <a:t>5:  mno</a:t>
            </a:r>
          </a:p>
          <a:p>
            <a:pPr algn="l" eaLnBrk="1" hangingPunct="1">
              <a:spcAft>
                <a:spcPts val="0"/>
              </a:spcAft>
              <a:defRPr/>
            </a:pPr>
            <a:r>
              <a:rPr lang="en-US" sz="1400" spc="-50" noProof="1">
                <a:solidFill>
                  <a:schemeClr val="tx2"/>
                </a:solidFill>
                <a:latin typeface="Courier" pitchFamily="2" charset="0"/>
                <a:cs typeface="TheSansMono M5"/>
              </a:rPr>
              <a:t>6:  pqr</a:t>
            </a:r>
          </a:p>
          <a:p>
            <a:pPr algn="l" eaLnBrk="1" hangingPunct="1">
              <a:spcAft>
                <a:spcPts val="0"/>
              </a:spcAft>
              <a:defRPr/>
            </a:pPr>
            <a:r>
              <a:rPr lang="en-US" sz="1400" spc="-50" noProof="1">
                <a:solidFill>
                  <a:schemeClr val="tx2"/>
                </a:solidFill>
                <a:latin typeface="Courier" pitchFamily="2" charset="0"/>
                <a:cs typeface="TheSansMono M5"/>
              </a:rPr>
              <a:t>7:  stu</a:t>
            </a:r>
          </a:p>
          <a:p>
            <a:pPr algn="l" eaLnBrk="1" hangingPunct="1">
              <a:spcAft>
                <a:spcPts val="0"/>
              </a:spcAft>
              <a:defRPr/>
            </a:pPr>
            <a:r>
              <a:rPr lang="en-US" sz="1400" spc="-50" noProof="1">
                <a:solidFill>
                  <a:schemeClr val="tx2"/>
                </a:solidFill>
                <a:latin typeface="Courier" pitchFamily="2" charset="0"/>
                <a:cs typeface="TheSansMono M5"/>
              </a:rPr>
              <a:t>8:  vwx</a:t>
            </a:r>
          </a:p>
          <a:p>
            <a:pPr algn="l" eaLnBrk="1" hangingPunct="1">
              <a:spcAft>
                <a:spcPts val="0"/>
              </a:spcAft>
              <a:defRPr/>
            </a:pPr>
            <a:r>
              <a:rPr lang="en-US" sz="1400" spc="-50" noProof="1">
                <a:solidFill>
                  <a:schemeClr val="tx2"/>
                </a:solidFill>
                <a:latin typeface="Courier" pitchFamily="2" charset="0"/>
                <a:cs typeface="TheSansMono M5"/>
              </a:rPr>
              <a:t>9:  def</a:t>
            </a:r>
          </a:p>
          <a:p>
            <a:pPr>
              <a:defRPr/>
            </a:pPr>
            <a:r>
              <a:rPr lang="en-US" sz="1400" spc="-50" noProof="1">
                <a:solidFill>
                  <a:schemeClr val="tx2"/>
                </a:solidFill>
                <a:latin typeface="Courier" pitchFamily="2" charset="0"/>
                <a:cs typeface="TheSansMono M5"/>
              </a:rPr>
              <a:t>10: stu</a:t>
            </a:r>
          </a:p>
          <a:p>
            <a:pPr>
              <a:defRPr/>
            </a:pPr>
            <a:r>
              <a:rPr lang="en-US" sz="1400" spc="-50" noProof="1">
                <a:solidFill>
                  <a:schemeClr val="tx2"/>
                </a:solidFill>
                <a:latin typeface="Courier" pitchFamily="2" charset="0"/>
                <a:cs typeface="TheSansMono M5"/>
              </a:rPr>
              <a:t>11: vwx</a:t>
            </a:r>
          </a:p>
          <a:p>
            <a:pPr>
              <a:defRPr/>
            </a:pPr>
            <a:r>
              <a:rPr lang="en-US" sz="1400" spc="-50" noProof="1">
                <a:solidFill>
                  <a:schemeClr val="tx2"/>
                </a:solidFill>
                <a:latin typeface="Courier" pitchFamily="2" charset="0"/>
                <a:cs typeface="TheSansMono M5"/>
              </a:rPr>
              <a:t>12: yz</a:t>
            </a:r>
          </a:p>
          <a:p>
            <a:pPr algn="l" eaLnBrk="1" hangingPunct="1">
              <a:spcAft>
                <a:spcPts val="0"/>
              </a:spcAft>
              <a:defRPr/>
            </a:pPr>
            <a:endParaRPr lang="en-US" sz="1400" spc="-50" noProof="1">
              <a:solidFill>
                <a:schemeClr val="tx2"/>
              </a:solidFill>
              <a:latin typeface="Courier" pitchFamily="2" charset="0"/>
              <a:cs typeface="TheSansMono M5"/>
            </a:endParaRPr>
          </a:p>
          <a:p>
            <a:pPr algn="l" eaLnBrk="1" hangingPunct="1">
              <a:spcAft>
                <a:spcPts val="0"/>
              </a:spcAft>
              <a:defRPr/>
            </a:pPr>
            <a:endParaRPr lang="en-US" sz="1400" spc="-50" noProof="1">
              <a:solidFill>
                <a:schemeClr val="tx2"/>
              </a:solidFill>
              <a:latin typeface="Courier" pitchFamily="2" charset="0"/>
              <a:cs typeface="TheSansMono M5"/>
            </a:endParaRPr>
          </a:p>
        </p:txBody>
      </p:sp>
      <p:sp>
        <p:nvSpPr>
          <p:cNvPr id="25" name="AutoShape 6">
            <a:extLst>
              <a:ext uri="{FF2B5EF4-FFF2-40B4-BE49-F238E27FC236}">
                <a16:creationId xmlns:a16="http://schemas.microsoft.com/office/drawing/2014/main" id="{2E7EA9F7-BB75-5144-BB45-6F132D909887}"/>
              </a:ext>
            </a:extLst>
          </p:cNvPr>
          <p:cNvSpPr>
            <a:spLocks noChangeArrowheads="1"/>
          </p:cNvSpPr>
          <p:nvPr/>
        </p:nvSpPr>
        <p:spPr bwMode="auto">
          <a:xfrm>
            <a:off x="8727228" y="2333574"/>
            <a:ext cx="1392231" cy="2368400"/>
          </a:xfrm>
          <a:prstGeom prst="foldedCorner">
            <a:avLst>
              <a:gd name="adj" fmla="val 0"/>
            </a:avLst>
          </a:prstGeom>
          <a:noFill/>
          <a:ln w="6350" cmpd="sng">
            <a:noFill/>
            <a:round/>
            <a:headEnd/>
            <a:tailEnd/>
          </a:ln>
          <a:effectLst/>
        </p:spPr>
        <p:txBody>
          <a:bodyPr wrap="none"/>
          <a:lstStyle/>
          <a:p>
            <a:pPr algn="l" eaLnBrk="1" hangingPunct="1">
              <a:defRPr/>
            </a:pPr>
            <a:r>
              <a:rPr lang="en-US" sz="1400" spc="-50" noProof="1">
                <a:solidFill>
                  <a:schemeClr val="tx2"/>
                </a:solidFill>
                <a:latin typeface="Courier" pitchFamily="2" charset="0"/>
                <a:cs typeface="TheSansMono M5"/>
              </a:rPr>
              <a:t>34: lra</a:t>
            </a:r>
          </a:p>
          <a:p>
            <a:pPr algn="l" eaLnBrk="1" hangingPunct="1">
              <a:defRPr/>
            </a:pPr>
            <a:r>
              <a:rPr lang="en-US" sz="1400" spc="-50" noProof="1">
                <a:solidFill>
                  <a:schemeClr val="tx2"/>
                </a:solidFill>
                <a:latin typeface="Courier" pitchFamily="2" charset="0"/>
                <a:cs typeface="TheSansMono M5"/>
              </a:rPr>
              <a:t>35: trr</a:t>
            </a:r>
          </a:p>
          <a:p>
            <a:pPr algn="l" eaLnBrk="1" hangingPunct="1">
              <a:defRPr/>
            </a:pPr>
            <a:r>
              <a:rPr lang="en-US" sz="1400" spc="-50" noProof="1">
                <a:solidFill>
                  <a:schemeClr val="tx2"/>
                </a:solidFill>
                <a:latin typeface="Courier" pitchFamily="2" charset="0"/>
                <a:cs typeface="TheSansMono M5"/>
              </a:rPr>
              <a:t>36: ghi</a:t>
            </a:r>
          </a:p>
          <a:p>
            <a:pPr algn="l" eaLnBrk="1" hangingPunct="1">
              <a:defRPr/>
            </a:pPr>
            <a:r>
              <a:rPr lang="en-US" sz="1400" spc="-50" noProof="1">
                <a:solidFill>
                  <a:schemeClr val="tx2"/>
                </a:solidFill>
                <a:latin typeface="Courier" pitchFamily="2" charset="0"/>
                <a:cs typeface="TheSansMono M5"/>
              </a:rPr>
              <a:t>37: jkl</a:t>
            </a:r>
          </a:p>
          <a:p>
            <a:pPr algn="l" eaLnBrk="1" hangingPunct="1">
              <a:defRPr/>
            </a:pPr>
            <a:r>
              <a:rPr lang="en-US" sz="1400" spc="-50" noProof="1">
                <a:solidFill>
                  <a:schemeClr val="tx2"/>
                </a:solidFill>
                <a:latin typeface="Courier" pitchFamily="2" charset="0"/>
                <a:cs typeface="TheSansMono M5"/>
              </a:rPr>
              <a:t>38: mno</a:t>
            </a:r>
          </a:p>
          <a:p>
            <a:pPr algn="l" eaLnBrk="1" hangingPunct="1">
              <a:defRPr/>
            </a:pPr>
            <a:r>
              <a:rPr lang="en-US" sz="1400" spc="-50" noProof="1">
                <a:solidFill>
                  <a:schemeClr val="tx2"/>
                </a:solidFill>
                <a:latin typeface="Courier" pitchFamily="2" charset="0"/>
                <a:cs typeface="TheSansMono M5"/>
              </a:rPr>
              <a:t>39: pqr</a:t>
            </a:r>
          </a:p>
          <a:p>
            <a:pPr algn="l" eaLnBrk="1" hangingPunct="1">
              <a:defRPr/>
            </a:pPr>
            <a:r>
              <a:rPr lang="en-US" sz="1400" spc="-50" noProof="1">
                <a:solidFill>
                  <a:schemeClr val="tx2"/>
                </a:solidFill>
                <a:latin typeface="Courier" pitchFamily="2" charset="0"/>
                <a:cs typeface="TheSansMono M5"/>
              </a:rPr>
              <a:t>40: stu</a:t>
            </a:r>
          </a:p>
          <a:p>
            <a:pPr algn="l" eaLnBrk="1" hangingPunct="1">
              <a:defRPr/>
            </a:pPr>
            <a:r>
              <a:rPr lang="en-US" sz="1400" spc="-50" noProof="1">
                <a:solidFill>
                  <a:schemeClr val="tx2"/>
                </a:solidFill>
                <a:latin typeface="Courier" pitchFamily="2" charset="0"/>
                <a:cs typeface="TheSansMono M5"/>
              </a:rPr>
              <a:t>41: vwx</a:t>
            </a:r>
          </a:p>
          <a:p>
            <a:pPr algn="l" eaLnBrk="1" hangingPunct="1">
              <a:defRPr/>
            </a:pPr>
            <a:r>
              <a:rPr lang="en-US" sz="1400" spc="-50" noProof="1">
                <a:solidFill>
                  <a:schemeClr val="tx2"/>
                </a:solidFill>
                <a:latin typeface="Courier" pitchFamily="2" charset="0"/>
                <a:cs typeface="TheSansMono M5"/>
              </a:rPr>
              <a:t>42: def</a:t>
            </a:r>
          </a:p>
          <a:p>
            <a:pPr algn="l" eaLnBrk="1" hangingPunct="1">
              <a:defRPr/>
            </a:pPr>
            <a:r>
              <a:rPr lang="en-US" sz="1400" spc="-50" noProof="1">
                <a:solidFill>
                  <a:schemeClr val="tx2"/>
                </a:solidFill>
                <a:latin typeface="Courier" pitchFamily="2" charset="0"/>
                <a:cs typeface="TheSansMono M5"/>
              </a:rPr>
              <a:t>43: rra</a:t>
            </a:r>
          </a:p>
        </p:txBody>
      </p:sp>
      <p:sp>
        <p:nvSpPr>
          <p:cNvPr id="34" name="AutoShape 6">
            <a:extLst>
              <a:ext uri="{FF2B5EF4-FFF2-40B4-BE49-F238E27FC236}">
                <a16:creationId xmlns:a16="http://schemas.microsoft.com/office/drawing/2014/main" id="{776AA527-E0B4-374E-AF5D-BFD8BD92B499}"/>
              </a:ext>
            </a:extLst>
          </p:cNvPr>
          <p:cNvSpPr>
            <a:spLocks noChangeArrowheads="1"/>
          </p:cNvSpPr>
          <p:nvPr/>
        </p:nvSpPr>
        <p:spPr bwMode="auto">
          <a:xfrm>
            <a:off x="9923515" y="2341525"/>
            <a:ext cx="1392231" cy="2368400"/>
          </a:xfrm>
          <a:prstGeom prst="foldedCorner">
            <a:avLst>
              <a:gd name="adj" fmla="val 0"/>
            </a:avLst>
          </a:prstGeom>
          <a:noFill/>
          <a:ln w="6350" cmpd="sng">
            <a:noFill/>
            <a:round/>
            <a:headEnd/>
            <a:tailEnd/>
          </a:ln>
          <a:effectLst/>
        </p:spPr>
        <p:txBody>
          <a:bodyPr wrap="none"/>
          <a:lstStyle/>
          <a:p>
            <a:pPr algn="l" eaLnBrk="1" hangingPunct="1">
              <a:defRPr/>
            </a:pPr>
            <a:r>
              <a:rPr lang="en-US" sz="1400" spc="-50" noProof="1">
                <a:solidFill>
                  <a:schemeClr val="tx2"/>
                </a:solidFill>
                <a:latin typeface="Courier" pitchFamily="2" charset="0"/>
                <a:cs typeface="TheSansMono M5"/>
              </a:rPr>
              <a:t>34: wera</a:t>
            </a:r>
          </a:p>
          <a:p>
            <a:pPr algn="l" eaLnBrk="1" hangingPunct="1">
              <a:defRPr/>
            </a:pPr>
            <a:r>
              <a:rPr lang="en-US" sz="1400" spc="-50" noProof="1">
                <a:solidFill>
                  <a:schemeClr val="tx2"/>
                </a:solidFill>
                <a:latin typeface="Courier" pitchFamily="2" charset="0"/>
                <a:cs typeface="TheSansMono M5"/>
              </a:rPr>
              <a:t>35: jhg</a:t>
            </a:r>
          </a:p>
          <a:p>
            <a:pPr algn="l" eaLnBrk="1" hangingPunct="1">
              <a:defRPr/>
            </a:pPr>
            <a:r>
              <a:rPr lang="en-US" sz="1400" spc="-50" noProof="1">
                <a:solidFill>
                  <a:schemeClr val="tx2"/>
                </a:solidFill>
                <a:latin typeface="Courier" pitchFamily="2" charset="0"/>
                <a:cs typeface="TheSansMono M5"/>
              </a:rPr>
              <a:t>22: ghi</a:t>
            </a:r>
          </a:p>
          <a:p>
            <a:pPr algn="l" eaLnBrk="1" hangingPunct="1">
              <a:defRPr/>
            </a:pPr>
            <a:r>
              <a:rPr lang="en-US" sz="1400" spc="-50" noProof="1">
                <a:solidFill>
                  <a:schemeClr val="tx2"/>
                </a:solidFill>
                <a:latin typeface="Courier" pitchFamily="2" charset="0"/>
                <a:cs typeface="TheSansMono M5"/>
              </a:rPr>
              <a:t>23: jkl</a:t>
            </a:r>
          </a:p>
          <a:p>
            <a:pPr algn="l" eaLnBrk="1" hangingPunct="1">
              <a:defRPr/>
            </a:pPr>
            <a:r>
              <a:rPr lang="en-US" sz="1400" spc="-50" noProof="1">
                <a:solidFill>
                  <a:schemeClr val="tx2"/>
                </a:solidFill>
                <a:latin typeface="Courier" pitchFamily="2" charset="0"/>
                <a:cs typeface="TheSansMono M5"/>
              </a:rPr>
              <a:t>24: mno</a:t>
            </a:r>
          </a:p>
          <a:p>
            <a:pPr algn="l" eaLnBrk="1" hangingPunct="1">
              <a:defRPr/>
            </a:pPr>
            <a:r>
              <a:rPr lang="en-US" sz="1400" spc="-50" noProof="1">
                <a:solidFill>
                  <a:schemeClr val="tx2"/>
                </a:solidFill>
                <a:latin typeface="Courier" pitchFamily="2" charset="0"/>
                <a:cs typeface="TheSansMono M5"/>
              </a:rPr>
              <a:t>25: pqr</a:t>
            </a:r>
          </a:p>
          <a:p>
            <a:pPr algn="l" eaLnBrk="1" hangingPunct="1">
              <a:defRPr/>
            </a:pPr>
            <a:r>
              <a:rPr lang="en-US" sz="1400" spc="-50" noProof="1">
                <a:solidFill>
                  <a:schemeClr val="tx2"/>
                </a:solidFill>
                <a:latin typeface="Courier" pitchFamily="2" charset="0"/>
                <a:cs typeface="TheSansMono M5"/>
              </a:rPr>
              <a:t>26: stu</a:t>
            </a:r>
          </a:p>
          <a:p>
            <a:pPr algn="l" eaLnBrk="1" hangingPunct="1">
              <a:defRPr/>
            </a:pPr>
            <a:r>
              <a:rPr lang="en-US" sz="1400" spc="-50" noProof="1">
                <a:solidFill>
                  <a:schemeClr val="tx2"/>
                </a:solidFill>
                <a:latin typeface="Courier" pitchFamily="2" charset="0"/>
                <a:cs typeface="TheSansMono M5"/>
              </a:rPr>
              <a:t>27: vwx</a:t>
            </a:r>
          </a:p>
          <a:p>
            <a:pPr algn="l" eaLnBrk="1" hangingPunct="1">
              <a:defRPr/>
            </a:pPr>
            <a:r>
              <a:rPr lang="en-US" sz="1400" spc="-50" noProof="1">
                <a:solidFill>
                  <a:schemeClr val="tx2"/>
                </a:solidFill>
                <a:latin typeface="Courier" pitchFamily="2" charset="0"/>
                <a:cs typeface="TheSansMono M5"/>
              </a:rPr>
              <a:t>28: def</a:t>
            </a:r>
          </a:p>
          <a:p>
            <a:pPr algn="l" eaLnBrk="1" hangingPunct="1">
              <a:defRPr/>
            </a:pPr>
            <a:r>
              <a:rPr lang="en-US" sz="1400" spc="-50" noProof="1">
                <a:solidFill>
                  <a:schemeClr val="tx2"/>
                </a:solidFill>
                <a:latin typeface="Courier" pitchFamily="2" charset="0"/>
                <a:cs typeface="TheSansMono M5"/>
              </a:rPr>
              <a:t>29: xx</a:t>
            </a:r>
          </a:p>
          <a:p>
            <a:pPr algn="l" eaLnBrk="1" hangingPunct="1">
              <a:defRPr/>
            </a:pPr>
            <a:r>
              <a:rPr lang="en-US" sz="1400" spc="-50" noProof="1">
                <a:solidFill>
                  <a:schemeClr val="tx2"/>
                </a:solidFill>
                <a:latin typeface="Courier" pitchFamily="2" charset="0"/>
                <a:cs typeface="TheSansMono M5"/>
              </a:rPr>
              <a:t>30: aab</a:t>
            </a:r>
          </a:p>
          <a:p>
            <a:pPr algn="l" eaLnBrk="1" hangingPunct="1">
              <a:defRPr/>
            </a:pPr>
            <a:r>
              <a:rPr lang="en-US" sz="1400" spc="-50" noProof="1">
                <a:solidFill>
                  <a:schemeClr val="tx2"/>
                </a:solidFill>
                <a:latin typeface="Courier" pitchFamily="2" charset="0"/>
                <a:cs typeface="TheSansMono M5"/>
              </a:rPr>
              <a:t>31: oop</a:t>
            </a:r>
          </a:p>
        </p:txBody>
      </p:sp>
      <p:sp>
        <p:nvSpPr>
          <p:cNvPr id="8" name="Rectangle 7">
            <a:extLst>
              <a:ext uri="{FF2B5EF4-FFF2-40B4-BE49-F238E27FC236}">
                <a16:creationId xmlns:a16="http://schemas.microsoft.com/office/drawing/2014/main" id="{05885BB0-5BB9-CC44-9664-2291F69F9C35}"/>
              </a:ext>
            </a:extLst>
          </p:cNvPr>
          <p:cNvSpPr/>
          <p:nvPr/>
        </p:nvSpPr>
        <p:spPr>
          <a:xfrm>
            <a:off x="8738483" y="2341522"/>
            <a:ext cx="2202696" cy="474492"/>
          </a:xfrm>
          <a:prstGeom prst="rect">
            <a:avLst/>
          </a:prstGeom>
          <a:gradFill>
            <a:gsLst>
              <a:gs pos="100000">
                <a:schemeClr val="bg1">
                  <a:alpha val="0"/>
                </a:schemeClr>
              </a:gs>
              <a:gs pos="80000">
                <a:srgbClr val="FFFFFF">
                  <a:alpha val="74000"/>
                </a:srgbClr>
              </a:gs>
              <a:gs pos="15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59D2FEF-438F-5C4E-97F7-2DDD08DE71AD}"/>
              </a:ext>
            </a:extLst>
          </p:cNvPr>
          <p:cNvSpPr/>
          <p:nvPr/>
        </p:nvSpPr>
        <p:spPr>
          <a:xfrm>
            <a:off x="7477297" y="4359122"/>
            <a:ext cx="1189625" cy="626926"/>
          </a:xfrm>
          <a:prstGeom prst="rect">
            <a:avLst/>
          </a:prstGeom>
          <a:gradFill>
            <a:gsLst>
              <a:gs pos="100000">
                <a:schemeClr val="bg1">
                  <a:alpha val="0"/>
                </a:schemeClr>
              </a:gs>
              <a:gs pos="80000">
                <a:srgbClr val="FFFFFF">
                  <a:alpha val="74000"/>
                </a:srgbClr>
              </a:gs>
              <a:gs pos="15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17E3D89-ACA0-C545-8445-95AC969E3376}"/>
              </a:ext>
            </a:extLst>
          </p:cNvPr>
          <p:cNvSpPr/>
          <p:nvPr/>
        </p:nvSpPr>
        <p:spPr>
          <a:xfrm>
            <a:off x="9788056" y="4359122"/>
            <a:ext cx="1153123" cy="626926"/>
          </a:xfrm>
          <a:prstGeom prst="rect">
            <a:avLst/>
          </a:prstGeom>
          <a:gradFill>
            <a:gsLst>
              <a:gs pos="100000">
                <a:schemeClr val="bg1">
                  <a:alpha val="0"/>
                </a:schemeClr>
              </a:gs>
              <a:gs pos="80000">
                <a:srgbClr val="FFFFFF">
                  <a:alpha val="74000"/>
                </a:srgbClr>
              </a:gs>
              <a:gs pos="15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utoShape 5">
            <a:extLst>
              <a:ext uri="{FF2B5EF4-FFF2-40B4-BE49-F238E27FC236}">
                <a16:creationId xmlns:a16="http://schemas.microsoft.com/office/drawing/2014/main" id="{D41914AF-CEA5-9A4C-9548-6E674B28D8B4}"/>
              </a:ext>
            </a:extLst>
          </p:cNvPr>
          <p:cNvSpPr>
            <a:spLocks noChangeArrowheads="1"/>
          </p:cNvSpPr>
          <p:nvPr/>
        </p:nvSpPr>
        <p:spPr bwMode="auto">
          <a:xfrm>
            <a:off x="7589003" y="1966802"/>
            <a:ext cx="815526" cy="26340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400" b="1" spc="-50" noProof="1">
                <a:solidFill>
                  <a:schemeClr val="accent2"/>
                </a:solidFill>
                <a:cs typeface="TheSansMono M5"/>
              </a:rPr>
              <a:t>File A</a:t>
            </a:r>
          </a:p>
        </p:txBody>
      </p:sp>
      <p:sp>
        <p:nvSpPr>
          <p:cNvPr id="38" name="AutoShape 6">
            <a:extLst>
              <a:ext uri="{FF2B5EF4-FFF2-40B4-BE49-F238E27FC236}">
                <a16:creationId xmlns:a16="http://schemas.microsoft.com/office/drawing/2014/main" id="{9B9CB6AB-DA48-7D4C-AE19-CB07924AC8DE}"/>
              </a:ext>
            </a:extLst>
          </p:cNvPr>
          <p:cNvSpPr>
            <a:spLocks noChangeArrowheads="1"/>
          </p:cNvSpPr>
          <p:nvPr/>
        </p:nvSpPr>
        <p:spPr bwMode="auto">
          <a:xfrm>
            <a:off x="8734813" y="1958851"/>
            <a:ext cx="862412" cy="280307"/>
          </a:xfrm>
          <a:prstGeom prst="foldedCorner">
            <a:avLst>
              <a:gd name="adj" fmla="val 0"/>
            </a:avLst>
          </a:prstGeom>
          <a:noFill/>
          <a:ln w="6350" cmpd="sng">
            <a:noFill/>
            <a:round/>
            <a:headEnd/>
            <a:tailEnd/>
          </a:ln>
          <a:effectLst/>
        </p:spPr>
        <p:txBody>
          <a:bodyPr wrap="none"/>
          <a:lstStyle/>
          <a:p>
            <a:pPr algn="ctr" eaLnBrk="1" hangingPunct="1">
              <a:defRPr/>
            </a:pPr>
            <a:r>
              <a:rPr lang="en-US" sz="1400" b="1" spc="-50" noProof="1">
                <a:solidFill>
                  <a:schemeClr val="accent2"/>
                </a:solidFill>
                <a:cs typeface="TheSansMono M5"/>
              </a:rPr>
              <a:t>File B</a:t>
            </a:r>
          </a:p>
        </p:txBody>
      </p:sp>
      <p:sp>
        <p:nvSpPr>
          <p:cNvPr id="40" name="AutoShape 6">
            <a:extLst>
              <a:ext uri="{FF2B5EF4-FFF2-40B4-BE49-F238E27FC236}">
                <a16:creationId xmlns:a16="http://schemas.microsoft.com/office/drawing/2014/main" id="{AE8D6B5E-9C16-C04F-89F3-79B82BEB575A}"/>
              </a:ext>
            </a:extLst>
          </p:cNvPr>
          <p:cNvSpPr>
            <a:spLocks noChangeArrowheads="1"/>
          </p:cNvSpPr>
          <p:nvPr/>
        </p:nvSpPr>
        <p:spPr bwMode="auto">
          <a:xfrm>
            <a:off x="9931099" y="1966802"/>
            <a:ext cx="954237" cy="263401"/>
          </a:xfrm>
          <a:prstGeom prst="foldedCorner">
            <a:avLst>
              <a:gd name="adj" fmla="val 0"/>
            </a:avLst>
          </a:prstGeom>
          <a:noFill/>
          <a:ln w="6350" cmpd="sng">
            <a:noFill/>
            <a:round/>
            <a:headEnd/>
            <a:tailEnd/>
          </a:ln>
          <a:effectLst/>
        </p:spPr>
        <p:txBody>
          <a:bodyPr wrap="none"/>
          <a:lstStyle/>
          <a:p>
            <a:pPr algn="ctr" eaLnBrk="1" hangingPunct="1">
              <a:defRPr/>
            </a:pPr>
            <a:r>
              <a:rPr lang="en-US" sz="1400" b="1" spc="-50" noProof="1">
                <a:solidFill>
                  <a:schemeClr val="accent2"/>
                </a:solidFill>
                <a:cs typeface="TheSansMono M5"/>
              </a:rPr>
              <a:t>File C</a:t>
            </a:r>
          </a:p>
        </p:txBody>
      </p:sp>
      <p:sp>
        <p:nvSpPr>
          <p:cNvPr id="41" name="AutoShape 5">
            <a:extLst>
              <a:ext uri="{FF2B5EF4-FFF2-40B4-BE49-F238E27FC236}">
                <a16:creationId xmlns:a16="http://schemas.microsoft.com/office/drawing/2014/main" id="{CEED8CB3-4C4E-B347-B520-49E3081EAA8D}"/>
              </a:ext>
            </a:extLst>
          </p:cNvPr>
          <p:cNvSpPr>
            <a:spLocks noChangeArrowheads="1"/>
          </p:cNvSpPr>
          <p:nvPr/>
        </p:nvSpPr>
        <p:spPr bwMode="auto">
          <a:xfrm>
            <a:off x="7477297" y="5040424"/>
            <a:ext cx="3985932" cy="795834"/>
          </a:xfrm>
          <a:prstGeom prst="foldedCorner">
            <a:avLst>
              <a:gd name="adj" fmla="val 0"/>
            </a:avLst>
          </a:prstGeom>
          <a:noFill/>
          <a:ln w="6350" cmpd="sng">
            <a:noFill/>
            <a:round/>
            <a:headEnd/>
            <a:tailEnd/>
          </a:ln>
          <a:effectLst/>
        </p:spPr>
        <p:txBody>
          <a:bodyPr wrap="none"/>
          <a:lstStyle/>
          <a:p>
            <a:pPr algn="ctr" eaLnBrk="1" hangingPunct="1">
              <a:lnSpc>
                <a:spcPct val="114000"/>
              </a:lnSpc>
              <a:spcAft>
                <a:spcPts val="0"/>
              </a:spcAft>
              <a:defRPr/>
            </a:pPr>
            <a:r>
              <a:rPr lang="en-US" sz="1400" spc="-50" noProof="1">
                <a:solidFill>
                  <a:schemeClr val="accent1"/>
                </a:solidFill>
                <a:cs typeface="TheSansMono M5"/>
              </a:rPr>
              <a:t>3 duplicate code blocks</a:t>
            </a:r>
          </a:p>
          <a:p>
            <a:pPr algn="ctr" eaLnBrk="1" hangingPunct="1">
              <a:lnSpc>
                <a:spcPct val="114000"/>
              </a:lnSpc>
              <a:spcAft>
                <a:spcPts val="0"/>
              </a:spcAft>
              <a:defRPr/>
            </a:pPr>
            <a:r>
              <a:rPr lang="en-US" sz="1400" b="1" spc="-50" noProof="1">
                <a:solidFill>
                  <a:schemeClr val="accent1"/>
                </a:solidFill>
                <a:cs typeface="TheSansMono M5"/>
              </a:rPr>
              <a:t>21 duplicated lines of code </a:t>
            </a:r>
          </a:p>
          <a:p>
            <a:pPr algn="ctr" eaLnBrk="1" hangingPunct="1">
              <a:lnSpc>
                <a:spcPct val="114000"/>
              </a:lnSpc>
              <a:spcAft>
                <a:spcPts val="0"/>
              </a:spcAft>
              <a:defRPr/>
            </a:pPr>
            <a:r>
              <a:rPr lang="en-US" sz="1400" b="1" spc="-50" noProof="1">
                <a:solidFill>
                  <a:schemeClr val="accent4"/>
                </a:solidFill>
                <a:cs typeface="TheSansMono M5"/>
              </a:rPr>
              <a:t>14 redundant lines of code</a:t>
            </a:r>
          </a:p>
        </p:txBody>
      </p:sp>
      <p:sp>
        <p:nvSpPr>
          <p:cNvPr id="9" name="Right Bracket 8">
            <a:extLst>
              <a:ext uri="{FF2B5EF4-FFF2-40B4-BE49-F238E27FC236}">
                <a16:creationId xmlns:a16="http://schemas.microsoft.com/office/drawing/2014/main" id="{2B33CE63-4BF7-0948-817A-2791EE276ACE}"/>
              </a:ext>
            </a:extLst>
          </p:cNvPr>
          <p:cNvSpPr/>
          <p:nvPr/>
        </p:nvSpPr>
        <p:spPr>
          <a:xfrm>
            <a:off x="10988701" y="2816014"/>
            <a:ext cx="71562" cy="1477689"/>
          </a:xfrm>
          <a:prstGeom prst="rightBracket">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AutoShape 6">
            <a:extLst>
              <a:ext uri="{FF2B5EF4-FFF2-40B4-BE49-F238E27FC236}">
                <a16:creationId xmlns:a16="http://schemas.microsoft.com/office/drawing/2014/main" id="{13D23EBD-3886-324B-B182-34584A11ABCF}"/>
              </a:ext>
            </a:extLst>
          </p:cNvPr>
          <p:cNvSpPr>
            <a:spLocks noChangeArrowheads="1"/>
          </p:cNvSpPr>
          <p:nvPr/>
        </p:nvSpPr>
        <p:spPr bwMode="auto">
          <a:xfrm>
            <a:off x="11053662" y="3409926"/>
            <a:ext cx="567619" cy="263401"/>
          </a:xfrm>
          <a:prstGeom prst="foldedCorner">
            <a:avLst>
              <a:gd name="adj" fmla="val 0"/>
            </a:avLst>
          </a:prstGeom>
          <a:noFill/>
          <a:ln w="6350" cmpd="sng">
            <a:noFill/>
            <a:round/>
            <a:headEnd/>
            <a:tailEnd/>
          </a:ln>
          <a:effectLst/>
        </p:spPr>
        <p:txBody>
          <a:bodyPr wrap="none"/>
          <a:lstStyle/>
          <a:p>
            <a:pPr eaLnBrk="1" hangingPunct="1">
              <a:defRPr/>
            </a:pPr>
            <a:r>
              <a:rPr lang="en-US" sz="1400" b="1" spc="-50" noProof="1">
                <a:solidFill>
                  <a:schemeClr val="accent2"/>
                </a:solidFill>
                <a:cs typeface="TheSansMono M5"/>
              </a:rPr>
              <a:t>7 LOC</a:t>
            </a:r>
          </a:p>
        </p:txBody>
      </p:sp>
      <p:sp>
        <p:nvSpPr>
          <p:cNvPr id="22" name="Rectangle 21">
            <a:extLst>
              <a:ext uri="{FF2B5EF4-FFF2-40B4-BE49-F238E27FC236}">
                <a16:creationId xmlns:a16="http://schemas.microsoft.com/office/drawing/2014/main" id="{D0635B05-AEF1-BE44-9340-EB4C038FD331}"/>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graphicFrame>
        <p:nvGraphicFramePr>
          <p:cNvPr id="23" name="Table 22">
            <a:extLst>
              <a:ext uri="{FF2B5EF4-FFF2-40B4-BE49-F238E27FC236}">
                <a16:creationId xmlns:a16="http://schemas.microsoft.com/office/drawing/2014/main" id="{F1085038-395A-414A-BD54-D56594956CDE}"/>
              </a:ext>
            </a:extLst>
          </p:cNvPr>
          <p:cNvGraphicFramePr>
            <a:graphicFrameLocks noGrp="1"/>
          </p:cNvGraphicFramePr>
          <p:nvPr/>
        </p:nvGraphicFramePr>
        <p:xfrm>
          <a:off x="7222230" y="976868"/>
          <a:ext cx="4500768" cy="304843"/>
        </p:xfrm>
        <a:graphic>
          <a:graphicData uri="http://schemas.openxmlformats.org/drawingml/2006/table">
            <a:tbl>
              <a:tblPr>
                <a:tableStyleId>{5C22544A-7EE6-4342-B048-85BDC9FD1C3A}</a:tableStyleId>
              </a:tblPr>
              <a:tblGrid>
                <a:gridCol w="562596">
                  <a:extLst>
                    <a:ext uri="{9D8B030D-6E8A-4147-A177-3AD203B41FA5}">
                      <a16:colId xmlns:a16="http://schemas.microsoft.com/office/drawing/2014/main" val="850012570"/>
                    </a:ext>
                  </a:extLst>
                </a:gridCol>
                <a:gridCol w="562596">
                  <a:extLst>
                    <a:ext uri="{9D8B030D-6E8A-4147-A177-3AD203B41FA5}">
                      <a16:colId xmlns:a16="http://schemas.microsoft.com/office/drawing/2014/main" val="2186807942"/>
                    </a:ext>
                  </a:extLst>
                </a:gridCol>
                <a:gridCol w="562596">
                  <a:extLst>
                    <a:ext uri="{9D8B030D-6E8A-4147-A177-3AD203B41FA5}">
                      <a16:colId xmlns:a16="http://schemas.microsoft.com/office/drawing/2014/main" val="4021545026"/>
                    </a:ext>
                  </a:extLst>
                </a:gridCol>
                <a:gridCol w="562596">
                  <a:extLst>
                    <a:ext uri="{9D8B030D-6E8A-4147-A177-3AD203B41FA5}">
                      <a16:colId xmlns:a16="http://schemas.microsoft.com/office/drawing/2014/main" val="2960865968"/>
                    </a:ext>
                  </a:extLst>
                </a:gridCol>
                <a:gridCol w="562596">
                  <a:extLst>
                    <a:ext uri="{9D8B030D-6E8A-4147-A177-3AD203B41FA5}">
                      <a16:colId xmlns:a16="http://schemas.microsoft.com/office/drawing/2014/main" val="1247426490"/>
                    </a:ext>
                  </a:extLst>
                </a:gridCol>
                <a:gridCol w="562596">
                  <a:extLst>
                    <a:ext uri="{9D8B030D-6E8A-4147-A177-3AD203B41FA5}">
                      <a16:colId xmlns:a16="http://schemas.microsoft.com/office/drawing/2014/main" val="1447095275"/>
                    </a:ext>
                  </a:extLst>
                </a:gridCol>
                <a:gridCol w="562596">
                  <a:extLst>
                    <a:ext uri="{9D8B030D-6E8A-4147-A177-3AD203B41FA5}">
                      <a16:colId xmlns:a16="http://schemas.microsoft.com/office/drawing/2014/main" val="928203443"/>
                    </a:ext>
                  </a:extLst>
                </a:gridCol>
                <a:gridCol w="562596">
                  <a:extLst>
                    <a:ext uri="{9D8B030D-6E8A-4147-A177-3AD203B41FA5}">
                      <a16:colId xmlns:a16="http://schemas.microsoft.com/office/drawing/2014/main" val="1652071349"/>
                    </a:ext>
                  </a:extLst>
                </a:gridCol>
              </a:tblGrid>
              <a:tr h="304843">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00" b="1" dirty="0">
                          <a:solidFill>
                            <a:srgbClr val="AFB9C2"/>
                          </a:solidFill>
                        </a:rPr>
                        <a:t>2/8</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bl>
          </a:graphicData>
        </a:graphic>
      </p:graphicFrame>
      <p:sp>
        <p:nvSpPr>
          <p:cNvPr id="30" name="Content Placeholder 2">
            <a:extLst>
              <a:ext uri="{FF2B5EF4-FFF2-40B4-BE49-F238E27FC236}">
                <a16:creationId xmlns:a16="http://schemas.microsoft.com/office/drawing/2014/main" id="{3EDDD376-3112-7C4B-817B-E9B4082D1385}"/>
              </a:ext>
            </a:extLst>
          </p:cNvPr>
          <p:cNvSpPr txBox="1">
            <a:spLocks/>
          </p:cNvSpPr>
          <p:nvPr/>
        </p:nvSpPr>
        <p:spPr>
          <a:xfrm>
            <a:off x="514372" y="1366988"/>
            <a:ext cx="6141205"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dirty="0">
                <a:solidFill>
                  <a:schemeClr val="accent1"/>
                </a:solidFill>
              </a:rPr>
              <a:t>Guideline for Duplication: </a:t>
            </a:r>
            <a:r>
              <a:rPr lang="en-GB" b="1" dirty="0">
                <a:solidFill>
                  <a:schemeClr val="accent1"/>
                </a:solidFill>
              </a:rPr>
              <a:t>write code once</a:t>
            </a:r>
            <a:br>
              <a:rPr lang="en-GB" b="1" dirty="0">
                <a:solidFill>
                  <a:schemeClr val="accent1"/>
                </a:solidFill>
              </a:rPr>
            </a:br>
            <a:endParaRPr lang="en-GB" b="1" dirty="0">
              <a:solidFill>
                <a:schemeClr val="accent1"/>
              </a:solidFill>
            </a:endParaRPr>
          </a:p>
          <a:p>
            <a:pPr indent="0">
              <a:buNone/>
            </a:pPr>
            <a:r>
              <a:rPr lang="en-GB" dirty="0"/>
              <a:t>When code is copied, the maintenance effort for fixing bugs or making changes increases:</a:t>
            </a:r>
          </a:p>
          <a:p>
            <a:pPr marL="285750" indent="-285750">
              <a:buClr>
                <a:srgbClr val="AFB9C2"/>
              </a:buClr>
            </a:pPr>
            <a:r>
              <a:rPr lang="en-GB" dirty="0"/>
              <a:t>The maintenance effort is larger as a result of more code needing to be changed to process changes.</a:t>
            </a:r>
          </a:p>
          <a:p>
            <a:pPr marL="285750" indent="-285750">
              <a:buClr>
                <a:srgbClr val="AFB9C2"/>
              </a:buClr>
            </a:pPr>
            <a:r>
              <a:rPr lang="en-GB" dirty="0"/>
              <a:t>Bugs can be introduced if changes in duplicates are not consistent.</a:t>
            </a:r>
          </a:p>
          <a:p>
            <a:pPr marL="285750" indent="-285750">
              <a:buClr>
                <a:srgbClr val="AFB9C2"/>
              </a:buClr>
            </a:pPr>
            <a:r>
              <a:rPr lang="en-GB" dirty="0"/>
              <a:t>Defects need to be fixed in multiple places, resulting in the risk that some occurrences of the defect are missed and remain present.</a:t>
            </a:r>
          </a:p>
          <a:p>
            <a:pPr indent="0">
              <a:buFont typeface="Wingdings" pitchFamily="2" charset="2"/>
              <a:buNone/>
            </a:pPr>
            <a:endParaRPr lang="en-GB" dirty="0"/>
          </a:p>
          <a:p>
            <a:pPr indent="0">
              <a:buFont typeface="Wingdings" pitchFamily="2" charset="2"/>
              <a:buNone/>
            </a:pPr>
            <a:r>
              <a:rPr lang="en-GB" b="1" dirty="0">
                <a:solidFill>
                  <a:schemeClr val="accent4"/>
                </a:solidFill>
              </a:rPr>
              <a:t>Duplication is measured as the percentage of redundant code. </a:t>
            </a:r>
            <a:r>
              <a:rPr lang="en-GB" dirty="0">
                <a:solidFill>
                  <a:schemeClr val="accent4"/>
                </a:solidFill>
              </a:rPr>
              <a:t>Duplicates count towards duplication if they are 6 lines or larger.</a:t>
            </a:r>
          </a:p>
        </p:txBody>
      </p:sp>
    </p:spTree>
    <p:extLst>
      <p:ext uri="{BB962C8B-B14F-4D97-AF65-F5344CB8AC3E}">
        <p14:creationId xmlns:p14="http://schemas.microsoft.com/office/powerpoint/2010/main" val="1993148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103" name="Slide Number Placeholder 1">
            <a:extLst>
              <a:ext uri="{FF2B5EF4-FFF2-40B4-BE49-F238E27FC236}">
                <a16:creationId xmlns:a16="http://schemas.microsoft.com/office/drawing/2014/main" id="{65B655F4-4239-2441-B1A5-4202A2DB14FB}"/>
              </a:ext>
            </a:extLst>
          </p:cNvPr>
          <p:cNvSpPr>
            <a:spLocks noGrp="1"/>
          </p:cNvSpPr>
          <p:nvPr>
            <p:ph type="sldNum" sz="quarter" idx="4"/>
          </p:nvPr>
        </p:nvSpPr>
        <p:spPr/>
        <p:txBody>
          <a:bodyPr/>
          <a:lstStyle/>
          <a:p>
            <a:fld id="{E242BD21-9B61-2246-BCB1-4BE5E1BEBE1C}" type="slidenum">
              <a:rPr lang="en-US" smtClean="0"/>
              <a:pPr/>
              <a:t>21</a:t>
            </a:fld>
            <a:endParaRPr lang="en-US" dirty="0"/>
          </a:p>
        </p:txBody>
      </p:sp>
      <p:sp>
        <p:nvSpPr>
          <p:cNvPr id="4" name="Text Placeholder 3"/>
          <p:cNvSpPr>
            <a:spLocks noGrp="1"/>
          </p:cNvSpPr>
          <p:nvPr>
            <p:ph type="body" sz="quarter" idx="12"/>
          </p:nvPr>
        </p:nvSpPr>
        <p:spPr/>
        <p:txBody>
          <a:bodyPr/>
          <a:lstStyle/>
          <a:p>
            <a:r>
              <a:rPr lang="en-US" noProof="0" dirty="0"/>
              <a:t>METRIC INTRODUCTION – UNIT SIZE</a:t>
            </a:r>
          </a:p>
        </p:txBody>
      </p:sp>
      <p:sp>
        <p:nvSpPr>
          <p:cNvPr id="2" name="Title 1"/>
          <p:cNvSpPr>
            <a:spLocks noGrp="1"/>
          </p:cNvSpPr>
          <p:nvPr>
            <p:ph type="title"/>
          </p:nvPr>
        </p:nvSpPr>
        <p:spPr/>
        <p:txBody>
          <a:bodyPr/>
          <a:lstStyle/>
          <a:p>
            <a:r>
              <a:rPr lang="en-US" noProof="0" dirty="0"/>
              <a:t>Write short units of code</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3BD0182D-6073-764D-ACD1-7B6F56B30C83}"/>
              </a:ext>
            </a:extLst>
          </p:cNvPr>
          <p:cNvSpPr txBox="1">
            <a:spLocks/>
          </p:cNvSpPr>
          <p:nvPr/>
        </p:nvSpPr>
        <p:spPr>
          <a:xfrm>
            <a:off x="7737407" y="2278318"/>
            <a:ext cx="1383161"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Recommended</a:t>
            </a:r>
            <a:br>
              <a:rPr lang="en-GB" sz="1400" b="1" dirty="0">
                <a:solidFill>
                  <a:schemeClr val="accent1"/>
                </a:solidFill>
                <a:latin typeface="Calibri Regular"/>
              </a:rPr>
            </a:br>
            <a:r>
              <a:rPr lang="en-GB" sz="1400" b="1" dirty="0">
                <a:solidFill>
                  <a:schemeClr val="accent1"/>
                </a:solidFill>
                <a:latin typeface="Calibri Regular"/>
              </a:rPr>
              <a:t>practice</a:t>
            </a:r>
          </a:p>
        </p:txBody>
      </p:sp>
      <p:sp>
        <p:nvSpPr>
          <p:cNvPr id="45" name="Content Placeholder 2">
            <a:extLst>
              <a:ext uri="{FF2B5EF4-FFF2-40B4-BE49-F238E27FC236}">
                <a16:creationId xmlns:a16="http://schemas.microsoft.com/office/drawing/2014/main" id="{42F26B90-3194-F74A-A3CE-63FAB2001345}"/>
              </a:ext>
            </a:extLst>
          </p:cNvPr>
          <p:cNvSpPr txBox="1">
            <a:spLocks/>
          </p:cNvSpPr>
          <p:nvPr/>
        </p:nvSpPr>
        <p:spPr>
          <a:xfrm>
            <a:off x="9810020" y="2280030"/>
            <a:ext cx="1430470"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dirty="0">
                <a:solidFill>
                  <a:srgbClr val="AFB9C2"/>
                </a:solidFill>
                <a:latin typeface="Calibri Regular"/>
              </a:rPr>
              <a:t>Inadvisable</a:t>
            </a:r>
            <a:br>
              <a:rPr lang="en-GB" sz="1400" dirty="0">
                <a:solidFill>
                  <a:srgbClr val="AFB9C2"/>
                </a:solidFill>
                <a:latin typeface="Calibri Regular"/>
              </a:rPr>
            </a:br>
            <a:r>
              <a:rPr lang="en-GB" sz="1400" dirty="0">
                <a:solidFill>
                  <a:srgbClr val="AFB9C2"/>
                </a:solidFill>
                <a:latin typeface="Calibri Regular"/>
              </a:rPr>
              <a:t>practice</a:t>
            </a:r>
          </a:p>
        </p:txBody>
      </p:sp>
      <p:cxnSp>
        <p:nvCxnSpPr>
          <p:cNvPr id="6" name="Straight Connector 5">
            <a:extLst>
              <a:ext uri="{FF2B5EF4-FFF2-40B4-BE49-F238E27FC236}">
                <a16:creationId xmlns:a16="http://schemas.microsoft.com/office/drawing/2014/main" id="{BA25E59A-412C-A846-8E6C-4DC10D20E0B8}"/>
              </a:ext>
            </a:extLst>
          </p:cNvPr>
          <p:cNvCxnSpPr>
            <a:cxnSpLocks/>
          </p:cNvCxnSpPr>
          <p:nvPr/>
        </p:nvCxnSpPr>
        <p:spPr>
          <a:xfrm>
            <a:off x="7636323" y="5565912"/>
            <a:ext cx="864000" cy="0"/>
          </a:xfrm>
          <a:prstGeom prst="line">
            <a:avLst/>
          </a:prstGeom>
          <a:ln w="57150" cap="rnd">
            <a:solidFill>
              <a:srgbClr val="57C968"/>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94DBE97-5C60-DC4F-8968-7D51C15A6892}"/>
              </a:ext>
            </a:extLst>
          </p:cNvPr>
          <p:cNvCxnSpPr>
            <a:cxnSpLocks/>
          </p:cNvCxnSpPr>
          <p:nvPr/>
        </p:nvCxnSpPr>
        <p:spPr>
          <a:xfrm>
            <a:off x="8575964" y="5565911"/>
            <a:ext cx="864000" cy="0"/>
          </a:xfrm>
          <a:prstGeom prst="line">
            <a:avLst/>
          </a:prstGeom>
          <a:ln w="57150" cap="rnd">
            <a:solidFill>
              <a:srgbClr val="F8C74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8960193-948B-ED4F-A9C9-A24C6E87C5FF}"/>
              </a:ext>
            </a:extLst>
          </p:cNvPr>
          <p:cNvCxnSpPr>
            <a:cxnSpLocks/>
          </p:cNvCxnSpPr>
          <p:nvPr/>
        </p:nvCxnSpPr>
        <p:spPr>
          <a:xfrm>
            <a:off x="9528880" y="5565911"/>
            <a:ext cx="864000" cy="0"/>
          </a:xfrm>
          <a:prstGeom prst="line">
            <a:avLst/>
          </a:prstGeom>
          <a:ln w="57150" cap="rnd">
            <a:solidFill>
              <a:srgbClr val="EF981A"/>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BCC0F66-12DD-0246-A546-8E907324CA95}"/>
              </a:ext>
            </a:extLst>
          </p:cNvPr>
          <p:cNvCxnSpPr>
            <a:cxnSpLocks/>
          </p:cNvCxnSpPr>
          <p:nvPr/>
        </p:nvCxnSpPr>
        <p:spPr>
          <a:xfrm>
            <a:off x="10469514" y="5565911"/>
            <a:ext cx="864000" cy="0"/>
          </a:xfrm>
          <a:prstGeom prst="line">
            <a:avLst/>
          </a:prstGeom>
          <a:ln w="57150" cap="rnd">
            <a:solidFill>
              <a:srgbClr val="DB493D"/>
            </a:solidFill>
          </a:ln>
        </p:spPr>
        <p:style>
          <a:lnRef idx="1">
            <a:schemeClr val="accent1"/>
          </a:lnRef>
          <a:fillRef idx="0">
            <a:schemeClr val="accent1"/>
          </a:fillRef>
          <a:effectRef idx="0">
            <a:schemeClr val="accent1"/>
          </a:effectRef>
          <a:fontRef idx="minor">
            <a:schemeClr val="tx1"/>
          </a:fontRef>
        </p:style>
      </p:cxnSp>
      <p:sp>
        <p:nvSpPr>
          <p:cNvPr id="60" name="AutoShape 5">
            <a:extLst>
              <a:ext uri="{FF2B5EF4-FFF2-40B4-BE49-F238E27FC236}">
                <a16:creationId xmlns:a16="http://schemas.microsoft.com/office/drawing/2014/main" id="{9D31DFFD-2A7C-D141-8EEE-8E17504C747A}"/>
              </a:ext>
            </a:extLst>
          </p:cNvPr>
          <p:cNvSpPr>
            <a:spLocks noChangeArrowheads="1"/>
          </p:cNvSpPr>
          <p:nvPr/>
        </p:nvSpPr>
        <p:spPr bwMode="auto">
          <a:xfrm>
            <a:off x="7636323" y="5630003"/>
            <a:ext cx="864000" cy="444793"/>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57C968"/>
                </a:solidFill>
                <a:cs typeface="TheSansMono M5"/>
              </a:rPr>
              <a:t>1-15 LOC</a:t>
            </a:r>
            <a:endParaRPr lang="en-US" sz="1200" spc="-50" noProof="1">
              <a:solidFill>
                <a:srgbClr val="57C968"/>
              </a:solidFill>
              <a:cs typeface="TheSansMono M5"/>
            </a:endParaRPr>
          </a:p>
          <a:p>
            <a:pPr algn="ctr" eaLnBrk="1" hangingPunct="1">
              <a:spcAft>
                <a:spcPts val="0"/>
              </a:spcAft>
              <a:defRPr/>
            </a:pPr>
            <a:r>
              <a:rPr lang="en-US" sz="1200" spc="-50" noProof="1">
                <a:solidFill>
                  <a:srgbClr val="57C968"/>
                </a:solidFill>
                <a:cs typeface="TheSansMono M5"/>
              </a:rPr>
              <a:t>low risk</a:t>
            </a:r>
          </a:p>
        </p:txBody>
      </p:sp>
      <p:sp>
        <p:nvSpPr>
          <p:cNvPr id="61" name="AutoShape 5">
            <a:extLst>
              <a:ext uri="{FF2B5EF4-FFF2-40B4-BE49-F238E27FC236}">
                <a16:creationId xmlns:a16="http://schemas.microsoft.com/office/drawing/2014/main" id="{7A0D476F-B837-D846-927B-EBA1F8DCFADC}"/>
              </a:ext>
            </a:extLst>
          </p:cNvPr>
          <p:cNvSpPr>
            <a:spLocks noChangeArrowheads="1"/>
          </p:cNvSpPr>
          <p:nvPr/>
        </p:nvSpPr>
        <p:spPr bwMode="auto">
          <a:xfrm>
            <a:off x="8575964"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F8C740"/>
                </a:solidFill>
                <a:cs typeface="TheSansMono M5"/>
              </a:rPr>
              <a:t>16-30 LOC</a:t>
            </a:r>
            <a:endParaRPr lang="en-US" sz="1200" spc="-50" noProof="1">
              <a:solidFill>
                <a:srgbClr val="F8C740"/>
              </a:solidFill>
              <a:cs typeface="TheSansMono M5"/>
            </a:endParaRPr>
          </a:p>
          <a:p>
            <a:pPr algn="ctr" eaLnBrk="1" hangingPunct="1">
              <a:spcAft>
                <a:spcPts val="0"/>
              </a:spcAft>
              <a:defRPr/>
            </a:pPr>
            <a:r>
              <a:rPr lang="en-US" sz="1200" spc="-50" noProof="1">
                <a:solidFill>
                  <a:srgbClr val="F8C740"/>
                </a:solidFill>
                <a:cs typeface="TheSansMono M5"/>
              </a:rPr>
              <a:t>moderate risk</a:t>
            </a:r>
          </a:p>
        </p:txBody>
      </p:sp>
      <p:sp>
        <p:nvSpPr>
          <p:cNvPr id="62" name="AutoShape 5">
            <a:extLst>
              <a:ext uri="{FF2B5EF4-FFF2-40B4-BE49-F238E27FC236}">
                <a16:creationId xmlns:a16="http://schemas.microsoft.com/office/drawing/2014/main" id="{9E65ED32-6318-B045-B9E2-CCB28F23BD6F}"/>
              </a:ext>
            </a:extLst>
          </p:cNvPr>
          <p:cNvSpPr>
            <a:spLocks noChangeArrowheads="1"/>
          </p:cNvSpPr>
          <p:nvPr/>
        </p:nvSpPr>
        <p:spPr bwMode="auto">
          <a:xfrm>
            <a:off x="9528028"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EF981A"/>
                </a:solidFill>
                <a:cs typeface="TheSansMono M5"/>
              </a:rPr>
              <a:t>31-60 LOC</a:t>
            </a:r>
            <a:endParaRPr lang="en-US" sz="1200" spc="-50" noProof="1">
              <a:solidFill>
                <a:srgbClr val="EF981A"/>
              </a:solidFill>
              <a:cs typeface="TheSansMono M5"/>
            </a:endParaRPr>
          </a:p>
          <a:p>
            <a:pPr algn="ctr" eaLnBrk="1" hangingPunct="1">
              <a:spcAft>
                <a:spcPts val="0"/>
              </a:spcAft>
              <a:defRPr/>
            </a:pPr>
            <a:r>
              <a:rPr lang="en-US" sz="1200" spc="-50" noProof="1">
                <a:solidFill>
                  <a:srgbClr val="EF981A"/>
                </a:solidFill>
                <a:cs typeface="TheSansMono M5"/>
              </a:rPr>
              <a:t>high risk</a:t>
            </a:r>
          </a:p>
        </p:txBody>
      </p:sp>
      <p:sp>
        <p:nvSpPr>
          <p:cNvPr id="63" name="AutoShape 5">
            <a:extLst>
              <a:ext uri="{FF2B5EF4-FFF2-40B4-BE49-F238E27FC236}">
                <a16:creationId xmlns:a16="http://schemas.microsoft.com/office/drawing/2014/main" id="{D5DA61E8-3E36-134B-89F4-56253E8EAB6F}"/>
              </a:ext>
            </a:extLst>
          </p:cNvPr>
          <p:cNvSpPr>
            <a:spLocks noChangeArrowheads="1"/>
          </p:cNvSpPr>
          <p:nvPr/>
        </p:nvSpPr>
        <p:spPr bwMode="auto">
          <a:xfrm>
            <a:off x="10467635"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DB493D"/>
                </a:solidFill>
                <a:cs typeface="TheSansMono M5"/>
              </a:rPr>
              <a:t>61+ LOC</a:t>
            </a:r>
            <a:endParaRPr lang="en-US" sz="1200" spc="-50" noProof="1">
              <a:solidFill>
                <a:srgbClr val="DB493D"/>
              </a:solidFill>
              <a:cs typeface="TheSansMono M5"/>
            </a:endParaRPr>
          </a:p>
          <a:p>
            <a:pPr algn="ctr" eaLnBrk="1" hangingPunct="1">
              <a:spcAft>
                <a:spcPts val="0"/>
              </a:spcAft>
              <a:defRPr/>
            </a:pPr>
            <a:r>
              <a:rPr lang="en-US" sz="1200" spc="-50" noProof="1">
                <a:solidFill>
                  <a:srgbClr val="DB493D"/>
                </a:solidFill>
                <a:cs typeface="TheSansMono M5"/>
              </a:rPr>
              <a:t>very high risk</a:t>
            </a:r>
          </a:p>
        </p:txBody>
      </p:sp>
      <p:sp>
        <p:nvSpPr>
          <p:cNvPr id="64" name="Content Placeholder 2">
            <a:extLst>
              <a:ext uri="{FF2B5EF4-FFF2-40B4-BE49-F238E27FC236}">
                <a16:creationId xmlns:a16="http://schemas.microsoft.com/office/drawing/2014/main" id="{26B26F8F-E814-884C-8160-8892A9081EFF}"/>
              </a:ext>
            </a:extLst>
          </p:cNvPr>
          <p:cNvSpPr txBox="1">
            <a:spLocks/>
          </p:cNvSpPr>
          <p:nvPr/>
        </p:nvSpPr>
        <p:spPr>
          <a:xfrm>
            <a:off x="7636323" y="5232245"/>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Risk categories</a:t>
            </a:r>
          </a:p>
        </p:txBody>
      </p:sp>
      <p:grpSp>
        <p:nvGrpSpPr>
          <p:cNvPr id="20" name="Group 19">
            <a:extLst>
              <a:ext uri="{FF2B5EF4-FFF2-40B4-BE49-F238E27FC236}">
                <a16:creationId xmlns:a16="http://schemas.microsoft.com/office/drawing/2014/main" id="{F207AD46-1AEA-7246-885F-0D1775F18C93}"/>
              </a:ext>
            </a:extLst>
          </p:cNvPr>
          <p:cNvGrpSpPr/>
          <p:nvPr/>
        </p:nvGrpSpPr>
        <p:grpSpPr>
          <a:xfrm>
            <a:off x="7737407" y="2895056"/>
            <a:ext cx="1383161" cy="1869286"/>
            <a:chOff x="7737407" y="2895056"/>
            <a:chExt cx="1383161" cy="1869286"/>
          </a:xfrm>
        </p:grpSpPr>
        <p:sp>
          <p:nvSpPr>
            <p:cNvPr id="67" name="Freeform 66">
              <a:extLst>
                <a:ext uri="{FF2B5EF4-FFF2-40B4-BE49-F238E27FC236}">
                  <a16:creationId xmlns:a16="http://schemas.microsoft.com/office/drawing/2014/main" id="{4D3DDE29-7412-DD42-8545-F16E93BB8323}"/>
                </a:ext>
              </a:extLst>
            </p:cNvPr>
            <p:cNvSpPr/>
            <p:nvPr/>
          </p:nvSpPr>
          <p:spPr>
            <a:xfrm>
              <a:off x="7737407" y="2896769"/>
              <a:ext cx="1383161" cy="1867573"/>
            </a:xfrm>
            <a:custGeom>
              <a:avLst/>
              <a:gdLst>
                <a:gd name="connsiteX0" fmla="*/ 0 w 2699980"/>
                <a:gd name="connsiteY0" fmla="*/ 0 h 3645569"/>
                <a:gd name="connsiteX1" fmla="*/ 1794163 w 2699980"/>
                <a:gd name="connsiteY1" fmla="*/ 0 h 3645569"/>
                <a:gd name="connsiteX2" fmla="*/ 2699980 w 2699980"/>
                <a:gd name="connsiteY2" fmla="*/ 908992 h 3645569"/>
                <a:gd name="connsiteX3" fmla="*/ 2699980 w 2699980"/>
                <a:gd name="connsiteY3" fmla="*/ 3645569 h 3645569"/>
                <a:gd name="connsiteX4" fmla="*/ 0 w 2699980"/>
                <a:gd name="connsiteY4" fmla="*/ 3645569 h 3645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980" h="3645569">
                  <a:moveTo>
                    <a:pt x="0" y="0"/>
                  </a:moveTo>
                  <a:lnTo>
                    <a:pt x="1794163" y="0"/>
                  </a:lnTo>
                  <a:lnTo>
                    <a:pt x="2699980" y="908992"/>
                  </a:lnTo>
                  <a:lnTo>
                    <a:pt x="2699980" y="3645569"/>
                  </a:lnTo>
                  <a:lnTo>
                    <a:pt x="0" y="3645569"/>
                  </a:lnTo>
                  <a:close/>
                </a:path>
              </a:pathLst>
            </a:custGeom>
            <a:solidFill>
              <a:schemeClr val="bg2"/>
            </a:solidFill>
            <a:ln w="12700">
              <a:solidFill>
                <a:schemeClr val="tx1"/>
              </a:solidFill>
              <a:prstDash val="solid"/>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69" name="Rectangle 68">
              <a:extLst>
                <a:ext uri="{FF2B5EF4-FFF2-40B4-BE49-F238E27FC236}">
                  <a16:creationId xmlns:a16="http://schemas.microsoft.com/office/drawing/2014/main" id="{4891EFE5-02F5-324F-A91B-7525002F3473}"/>
                </a:ext>
              </a:extLst>
            </p:cNvPr>
            <p:cNvSpPr/>
            <p:nvPr/>
          </p:nvSpPr>
          <p:spPr>
            <a:xfrm>
              <a:off x="7809426" y="2968562"/>
              <a:ext cx="899582" cy="637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Rectangle 69">
              <a:extLst>
                <a:ext uri="{FF2B5EF4-FFF2-40B4-BE49-F238E27FC236}">
                  <a16:creationId xmlns:a16="http://schemas.microsoft.com/office/drawing/2014/main" id="{CCEA8B89-1DC5-604D-99B9-C58111AA5E40}"/>
                </a:ext>
              </a:extLst>
            </p:cNvPr>
            <p:cNvSpPr/>
            <p:nvPr/>
          </p:nvSpPr>
          <p:spPr>
            <a:xfrm>
              <a:off x="7812233" y="3491634"/>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Rectangle 70">
              <a:extLst>
                <a:ext uri="{FF2B5EF4-FFF2-40B4-BE49-F238E27FC236}">
                  <a16:creationId xmlns:a16="http://schemas.microsoft.com/office/drawing/2014/main" id="{2720A875-1F9A-F944-B293-A8CD6558EB83}"/>
                </a:ext>
              </a:extLst>
            </p:cNvPr>
            <p:cNvSpPr/>
            <p:nvPr/>
          </p:nvSpPr>
          <p:spPr>
            <a:xfrm>
              <a:off x="7812233" y="3540490"/>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Rectangle 73">
              <a:extLst>
                <a:ext uri="{FF2B5EF4-FFF2-40B4-BE49-F238E27FC236}">
                  <a16:creationId xmlns:a16="http://schemas.microsoft.com/office/drawing/2014/main" id="{348F5EBE-A907-AA4B-A0E8-16D7BC757D12}"/>
                </a:ext>
              </a:extLst>
            </p:cNvPr>
            <p:cNvSpPr/>
            <p:nvPr/>
          </p:nvSpPr>
          <p:spPr>
            <a:xfrm>
              <a:off x="7812233" y="3684973"/>
              <a:ext cx="1233536" cy="23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Rectangle 74">
              <a:extLst>
                <a:ext uri="{FF2B5EF4-FFF2-40B4-BE49-F238E27FC236}">
                  <a16:creationId xmlns:a16="http://schemas.microsoft.com/office/drawing/2014/main" id="{9BE60094-80D8-B64F-BED9-F631A112BE9C}"/>
                </a:ext>
              </a:extLst>
            </p:cNvPr>
            <p:cNvSpPr/>
            <p:nvPr/>
          </p:nvSpPr>
          <p:spPr>
            <a:xfrm>
              <a:off x="7812233" y="3733830"/>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Rectangle 75">
              <a:extLst>
                <a:ext uri="{FF2B5EF4-FFF2-40B4-BE49-F238E27FC236}">
                  <a16:creationId xmlns:a16="http://schemas.microsoft.com/office/drawing/2014/main" id="{9F95416C-2629-644E-9E70-CC66A803654E}"/>
                </a:ext>
              </a:extLst>
            </p:cNvPr>
            <p:cNvSpPr/>
            <p:nvPr/>
          </p:nvSpPr>
          <p:spPr>
            <a:xfrm>
              <a:off x="7812233" y="3782687"/>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Rectangle 77">
              <a:extLst>
                <a:ext uri="{FF2B5EF4-FFF2-40B4-BE49-F238E27FC236}">
                  <a16:creationId xmlns:a16="http://schemas.microsoft.com/office/drawing/2014/main" id="{267EDB2F-8A92-AF41-AD4D-D0102C303AD7}"/>
                </a:ext>
              </a:extLst>
            </p:cNvPr>
            <p:cNvSpPr/>
            <p:nvPr/>
          </p:nvSpPr>
          <p:spPr>
            <a:xfrm>
              <a:off x="7814169" y="3931164"/>
              <a:ext cx="1233536" cy="23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a:extLst>
                <a:ext uri="{FF2B5EF4-FFF2-40B4-BE49-F238E27FC236}">
                  <a16:creationId xmlns:a16="http://schemas.microsoft.com/office/drawing/2014/main" id="{379E3B9D-5D4C-0E4C-8C3E-C05627FCD167}"/>
                </a:ext>
              </a:extLst>
            </p:cNvPr>
            <p:cNvSpPr/>
            <p:nvPr/>
          </p:nvSpPr>
          <p:spPr>
            <a:xfrm>
              <a:off x="7814169" y="3980021"/>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Rectangle 79">
              <a:extLst>
                <a:ext uri="{FF2B5EF4-FFF2-40B4-BE49-F238E27FC236}">
                  <a16:creationId xmlns:a16="http://schemas.microsoft.com/office/drawing/2014/main" id="{8FC86CCB-1609-C648-B099-44BDF2ADC9B4}"/>
                </a:ext>
              </a:extLst>
            </p:cNvPr>
            <p:cNvSpPr/>
            <p:nvPr/>
          </p:nvSpPr>
          <p:spPr>
            <a:xfrm>
              <a:off x="7814169" y="4025702"/>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Rectangle 83">
              <a:extLst>
                <a:ext uri="{FF2B5EF4-FFF2-40B4-BE49-F238E27FC236}">
                  <a16:creationId xmlns:a16="http://schemas.microsoft.com/office/drawing/2014/main" id="{2BA22431-D439-F44E-B126-0806DAD1586E}"/>
                </a:ext>
              </a:extLst>
            </p:cNvPr>
            <p:cNvSpPr/>
            <p:nvPr/>
          </p:nvSpPr>
          <p:spPr>
            <a:xfrm>
              <a:off x="7812233" y="4167098"/>
              <a:ext cx="1233536" cy="23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Rectangle 84">
              <a:extLst>
                <a:ext uri="{FF2B5EF4-FFF2-40B4-BE49-F238E27FC236}">
                  <a16:creationId xmlns:a16="http://schemas.microsoft.com/office/drawing/2014/main" id="{7E533820-9DB2-5044-96A9-C294F045EDC5}"/>
                </a:ext>
              </a:extLst>
            </p:cNvPr>
            <p:cNvSpPr/>
            <p:nvPr/>
          </p:nvSpPr>
          <p:spPr>
            <a:xfrm>
              <a:off x="7812233" y="4213564"/>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Rectangle 85">
              <a:extLst>
                <a:ext uri="{FF2B5EF4-FFF2-40B4-BE49-F238E27FC236}">
                  <a16:creationId xmlns:a16="http://schemas.microsoft.com/office/drawing/2014/main" id="{5FAA9B9E-0830-574E-969A-F6F65D6A3CAD}"/>
                </a:ext>
              </a:extLst>
            </p:cNvPr>
            <p:cNvSpPr/>
            <p:nvPr/>
          </p:nvSpPr>
          <p:spPr>
            <a:xfrm>
              <a:off x="7812233" y="4262421"/>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Rectangle 91">
              <a:extLst>
                <a:ext uri="{FF2B5EF4-FFF2-40B4-BE49-F238E27FC236}">
                  <a16:creationId xmlns:a16="http://schemas.microsoft.com/office/drawing/2014/main" id="{BFC35E93-DD88-3147-99C7-BD341215AFDE}"/>
                </a:ext>
              </a:extLst>
            </p:cNvPr>
            <p:cNvSpPr/>
            <p:nvPr/>
          </p:nvSpPr>
          <p:spPr>
            <a:xfrm>
              <a:off x="7812233" y="3148191"/>
              <a:ext cx="1060163" cy="23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Rectangle 92">
              <a:extLst>
                <a:ext uri="{FF2B5EF4-FFF2-40B4-BE49-F238E27FC236}">
                  <a16:creationId xmlns:a16="http://schemas.microsoft.com/office/drawing/2014/main" id="{70DE352B-9D52-6549-B238-C154080B3BE4}"/>
                </a:ext>
              </a:extLst>
            </p:cNvPr>
            <p:cNvSpPr/>
            <p:nvPr/>
          </p:nvSpPr>
          <p:spPr>
            <a:xfrm>
              <a:off x="7812234" y="3201807"/>
              <a:ext cx="1130103"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Rectangle 93">
              <a:extLst>
                <a:ext uri="{FF2B5EF4-FFF2-40B4-BE49-F238E27FC236}">
                  <a16:creationId xmlns:a16="http://schemas.microsoft.com/office/drawing/2014/main" id="{32FF91BA-B1C5-EC4D-B878-1AB63B11552B}"/>
                </a:ext>
              </a:extLst>
            </p:cNvPr>
            <p:cNvSpPr/>
            <p:nvPr/>
          </p:nvSpPr>
          <p:spPr>
            <a:xfrm>
              <a:off x="7812233" y="3248870"/>
              <a:ext cx="1164260"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Rectangle 94">
              <a:extLst>
                <a:ext uri="{FF2B5EF4-FFF2-40B4-BE49-F238E27FC236}">
                  <a16:creationId xmlns:a16="http://schemas.microsoft.com/office/drawing/2014/main" id="{A1820948-27D4-F040-92FC-6C2FCD92D22D}"/>
                </a:ext>
              </a:extLst>
            </p:cNvPr>
            <p:cNvSpPr/>
            <p:nvPr/>
          </p:nvSpPr>
          <p:spPr>
            <a:xfrm>
              <a:off x="7812233" y="3297433"/>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Rectangle 95">
              <a:extLst>
                <a:ext uri="{FF2B5EF4-FFF2-40B4-BE49-F238E27FC236}">
                  <a16:creationId xmlns:a16="http://schemas.microsoft.com/office/drawing/2014/main" id="{A4341AAF-ABE6-B24D-B21B-66C128B6AFA7}"/>
                </a:ext>
              </a:extLst>
            </p:cNvPr>
            <p:cNvSpPr/>
            <p:nvPr/>
          </p:nvSpPr>
          <p:spPr>
            <a:xfrm>
              <a:off x="7812233" y="3437080"/>
              <a:ext cx="1233536" cy="23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Right Triangle 96">
              <a:extLst>
                <a:ext uri="{FF2B5EF4-FFF2-40B4-BE49-F238E27FC236}">
                  <a16:creationId xmlns:a16="http://schemas.microsoft.com/office/drawing/2014/main" id="{F7845AB8-543C-074E-A6B7-C9C44A30A32C}"/>
                </a:ext>
              </a:extLst>
            </p:cNvPr>
            <p:cNvSpPr/>
            <p:nvPr/>
          </p:nvSpPr>
          <p:spPr>
            <a:xfrm>
              <a:off x="8656444" y="2895056"/>
              <a:ext cx="464124" cy="46575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14A1A85D-890A-DA4B-A86C-1A84C46A31C6}"/>
                </a:ext>
              </a:extLst>
            </p:cNvPr>
            <p:cNvSpPr/>
            <p:nvPr/>
          </p:nvSpPr>
          <p:spPr>
            <a:xfrm>
              <a:off x="7809426" y="3148191"/>
              <a:ext cx="117086" cy="174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rtlCol="0" anchor="ctr"/>
            <a:lstStyle/>
            <a:p>
              <a:pPr algn="ctr"/>
              <a:r>
                <a:rPr lang="en-US" sz="1200" dirty="0">
                  <a:solidFill>
                    <a:schemeClr val="bg1"/>
                  </a:solidFill>
                </a:rPr>
                <a:t>u</a:t>
              </a:r>
            </a:p>
          </p:txBody>
        </p:sp>
        <p:sp>
          <p:nvSpPr>
            <p:cNvPr id="160" name="Rectangle 159">
              <a:extLst>
                <a:ext uri="{FF2B5EF4-FFF2-40B4-BE49-F238E27FC236}">
                  <a16:creationId xmlns:a16="http://schemas.microsoft.com/office/drawing/2014/main" id="{8641B2B1-F566-024C-A3A8-F6418BF1087A}"/>
                </a:ext>
              </a:extLst>
            </p:cNvPr>
            <p:cNvSpPr/>
            <p:nvPr/>
          </p:nvSpPr>
          <p:spPr>
            <a:xfrm>
              <a:off x="7814313" y="3439614"/>
              <a:ext cx="117086" cy="1203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rtlCol="0" anchor="ctr"/>
            <a:lstStyle/>
            <a:p>
              <a:pPr algn="ctr"/>
              <a:r>
                <a:rPr lang="en-US" sz="1200" dirty="0">
                  <a:solidFill>
                    <a:schemeClr val="bg1"/>
                  </a:solidFill>
                </a:rPr>
                <a:t>u</a:t>
              </a:r>
            </a:p>
          </p:txBody>
        </p:sp>
        <p:sp>
          <p:nvSpPr>
            <p:cNvPr id="161" name="Rectangle 160">
              <a:extLst>
                <a:ext uri="{FF2B5EF4-FFF2-40B4-BE49-F238E27FC236}">
                  <a16:creationId xmlns:a16="http://schemas.microsoft.com/office/drawing/2014/main" id="{CBE203DD-80FC-3746-9FBB-9DD740357914}"/>
                </a:ext>
              </a:extLst>
            </p:cNvPr>
            <p:cNvSpPr/>
            <p:nvPr/>
          </p:nvSpPr>
          <p:spPr>
            <a:xfrm>
              <a:off x="7809426" y="3686614"/>
              <a:ext cx="117086" cy="1203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rtlCol="0" anchor="ctr"/>
            <a:lstStyle/>
            <a:p>
              <a:pPr algn="ctr"/>
              <a:r>
                <a:rPr lang="en-US" sz="1200" dirty="0">
                  <a:solidFill>
                    <a:schemeClr val="bg1"/>
                  </a:solidFill>
                </a:rPr>
                <a:t>u</a:t>
              </a:r>
            </a:p>
          </p:txBody>
        </p:sp>
        <p:sp>
          <p:nvSpPr>
            <p:cNvPr id="162" name="Rectangle 161">
              <a:extLst>
                <a:ext uri="{FF2B5EF4-FFF2-40B4-BE49-F238E27FC236}">
                  <a16:creationId xmlns:a16="http://schemas.microsoft.com/office/drawing/2014/main" id="{B5521CF1-38FF-FB42-A603-431E019541FB}"/>
                </a:ext>
              </a:extLst>
            </p:cNvPr>
            <p:cNvSpPr/>
            <p:nvPr/>
          </p:nvSpPr>
          <p:spPr>
            <a:xfrm>
              <a:off x="7809426" y="3929605"/>
              <a:ext cx="117086" cy="1203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rtlCol="0" anchor="ctr"/>
            <a:lstStyle/>
            <a:p>
              <a:pPr algn="ctr"/>
              <a:r>
                <a:rPr lang="en-US" sz="1200" dirty="0">
                  <a:solidFill>
                    <a:schemeClr val="bg1"/>
                  </a:solidFill>
                </a:rPr>
                <a:t>u</a:t>
              </a:r>
            </a:p>
          </p:txBody>
        </p:sp>
        <p:sp>
          <p:nvSpPr>
            <p:cNvPr id="164" name="Rectangle 163">
              <a:extLst>
                <a:ext uri="{FF2B5EF4-FFF2-40B4-BE49-F238E27FC236}">
                  <a16:creationId xmlns:a16="http://schemas.microsoft.com/office/drawing/2014/main" id="{5120AF42-5EE5-014C-A5A2-1340B70A0CCB}"/>
                </a:ext>
              </a:extLst>
            </p:cNvPr>
            <p:cNvSpPr/>
            <p:nvPr/>
          </p:nvSpPr>
          <p:spPr>
            <a:xfrm>
              <a:off x="7812601" y="4312303"/>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a:extLst>
                <a:ext uri="{FF2B5EF4-FFF2-40B4-BE49-F238E27FC236}">
                  <a16:creationId xmlns:a16="http://schemas.microsoft.com/office/drawing/2014/main" id="{B1F9A32C-BDCB-6449-8189-F943F9E748DF}"/>
                </a:ext>
              </a:extLst>
            </p:cNvPr>
            <p:cNvSpPr/>
            <p:nvPr/>
          </p:nvSpPr>
          <p:spPr>
            <a:xfrm>
              <a:off x="7809863" y="4167098"/>
              <a:ext cx="117086" cy="174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rtlCol="0" anchor="ctr"/>
            <a:lstStyle/>
            <a:p>
              <a:pPr algn="ctr"/>
              <a:r>
                <a:rPr lang="en-US" sz="1200" dirty="0">
                  <a:solidFill>
                    <a:schemeClr val="bg1"/>
                  </a:solidFill>
                </a:rPr>
                <a:t>u</a:t>
              </a:r>
            </a:p>
          </p:txBody>
        </p:sp>
        <p:sp>
          <p:nvSpPr>
            <p:cNvPr id="166" name="Rectangle 165">
              <a:extLst>
                <a:ext uri="{FF2B5EF4-FFF2-40B4-BE49-F238E27FC236}">
                  <a16:creationId xmlns:a16="http://schemas.microsoft.com/office/drawing/2014/main" id="{22094150-58F3-A74A-9C00-B50C2EE222D4}"/>
                </a:ext>
              </a:extLst>
            </p:cNvPr>
            <p:cNvSpPr/>
            <p:nvPr/>
          </p:nvSpPr>
          <p:spPr>
            <a:xfrm>
              <a:off x="7813644" y="4464631"/>
              <a:ext cx="1233536" cy="23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Rectangle 166">
              <a:extLst>
                <a:ext uri="{FF2B5EF4-FFF2-40B4-BE49-F238E27FC236}">
                  <a16:creationId xmlns:a16="http://schemas.microsoft.com/office/drawing/2014/main" id="{6C6435B6-9B3B-4646-B812-C71AD84D6EC7}"/>
                </a:ext>
              </a:extLst>
            </p:cNvPr>
            <p:cNvSpPr/>
            <p:nvPr/>
          </p:nvSpPr>
          <p:spPr>
            <a:xfrm>
              <a:off x="7813644" y="4511097"/>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Rectangle 167">
              <a:extLst>
                <a:ext uri="{FF2B5EF4-FFF2-40B4-BE49-F238E27FC236}">
                  <a16:creationId xmlns:a16="http://schemas.microsoft.com/office/drawing/2014/main" id="{9F09CB28-D79A-6E4E-A4BD-A47709571D73}"/>
                </a:ext>
              </a:extLst>
            </p:cNvPr>
            <p:cNvSpPr/>
            <p:nvPr/>
          </p:nvSpPr>
          <p:spPr>
            <a:xfrm>
              <a:off x="7813644" y="4559954"/>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Rectangle 168">
              <a:extLst>
                <a:ext uri="{FF2B5EF4-FFF2-40B4-BE49-F238E27FC236}">
                  <a16:creationId xmlns:a16="http://schemas.microsoft.com/office/drawing/2014/main" id="{6F3A1B6C-BB71-B545-928A-137755E6DDBD}"/>
                </a:ext>
              </a:extLst>
            </p:cNvPr>
            <p:cNvSpPr/>
            <p:nvPr/>
          </p:nvSpPr>
          <p:spPr>
            <a:xfrm>
              <a:off x="7814012" y="4609836"/>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0" name="Rectangle 169">
              <a:extLst>
                <a:ext uri="{FF2B5EF4-FFF2-40B4-BE49-F238E27FC236}">
                  <a16:creationId xmlns:a16="http://schemas.microsoft.com/office/drawing/2014/main" id="{47874A79-9569-6143-A9B8-BBFC482A5BB8}"/>
                </a:ext>
              </a:extLst>
            </p:cNvPr>
            <p:cNvSpPr/>
            <p:nvPr/>
          </p:nvSpPr>
          <p:spPr>
            <a:xfrm>
              <a:off x="7811274" y="4464631"/>
              <a:ext cx="117086" cy="174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rtlCol="0" anchor="ctr"/>
            <a:lstStyle/>
            <a:p>
              <a:pPr algn="ctr"/>
              <a:r>
                <a:rPr lang="en-US" sz="1200" dirty="0">
                  <a:solidFill>
                    <a:schemeClr val="bg1"/>
                  </a:solidFill>
                </a:rPr>
                <a:t>u</a:t>
              </a:r>
            </a:p>
          </p:txBody>
        </p:sp>
      </p:grpSp>
      <p:grpSp>
        <p:nvGrpSpPr>
          <p:cNvPr id="19" name="Group 18">
            <a:extLst>
              <a:ext uri="{FF2B5EF4-FFF2-40B4-BE49-F238E27FC236}">
                <a16:creationId xmlns:a16="http://schemas.microsoft.com/office/drawing/2014/main" id="{62EB20D8-1064-E443-A97C-A59A55A91876}"/>
              </a:ext>
            </a:extLst>
          </p:cNvPr>
          <p:cNvGrpSpPr/>
          <p:nvPr/>
        </p:nvGrpSpPr>
        <p:grpSpPr>
          <a:xfrm>
            <a:off x="9810021" y="2883785"/>
            <a:ext cx="1432198" cy="1869286"/>
            <a:chOff x="9810021" y="2883785"/>
            <a:chExt cx="1432198" cy="1869286"/>
          </a:xfrm>
        </p:grpSpPr>
        <p:sp>
          <p:nvSpPr>
            <p:cNvPr id="98" name="Freeform 97">
              <a:extLst>
                <a:ext uri="{FF2B5EF4-FFF2-40B4-BE49-F238E27FC236}">
                  <a16:creationId xmlns:a16="http://schemas.microsoft.com/office/drawing/2014/main" id="{419A908A-E818-5641-8727-26A2CF283F64}"/>
                </a:ext>
              </a:extLst>
            </p:cNvPr>
            <p:cNvSpPr/>
            <p:nvPr/>
          </p:nvSpPr>
          <p:spPr>
            <a:xfrm>
              <a:off x="9810021" y="2885498"/>
              <a:ext cx="1383161" cy="1867573"/>
            </a:xfrm>
            <a:custGeom>
              <a:avLst/>
              <a:gdLst>
                <a:gd name="connsiteX0" fmla="*/ 0 w 2699980"/>
                <a:gd name="connsiteY0" fmla="*/ 0 h 3645569"/>
                <a:gd name="connsiteX1" fmla="*/ 1794163 w 2699980"/>
                <a:gd name="connsiteY1" fmla="*/ 0 h 3645569"/>
                <a:gd name="connsiteX2" fmla="*/ 2699980 w 2699980"/>
                <a:gd name="connsiteY2" fmla="*/ 908992 h 3645569"/>
                <a:gd name="connsiteX3" fmla="*/ 2699980 w 2699980"/>
                <a:gd name="connsiteY3" fmla="*/ 3645569 h 3645569"/>
                <a:gd name="connsiteX4" fmla="*/ 0 w 2699980"/>
                <a:gd name="connsiteY4" fmla="*/ 3645569 h 3645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980" h="3645569">
                  <a:moveTo>
                    <a:pt x="0" y="0"/>
                  </a:moveTo>
                  <a:lnTo>
                    <a:pt x="1794163" y="0"/>
                  </a:lnTo>
                  <a:lnTo>
                    <a:pt x="2699980" y="908992"/>
                  </a:lnTo>
                  <a:lnTo>
                    <a:pt x="2699980" y="3645569"/>
                  </a:lnTo>
                  <a:lnTo>
                    <a:pt x="0" y="3645569"/>
                  </a:lnTo>
                  <a:close/>
                </a:path>
              </a:pathLst>
            </a:custGeom>
            <a:solidFill>
              <a:schemeClr val="bg2"/>
            </a:solidFill>
            <a:ln w="12700">
              <a:solidFill>
                <a:schemeClr val="tx1"/>
              </a:solidFill>
              <a:prstDash val="solid"/>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99" name="Rectangle 98">
              <a:extLst>
                <a:ext uri="{FF2B5EF4-FFF2-40B4-BE49-F238E27FC236}">
                  <a16:creationId xmlns:a16="http://schemas.microsoft.com/office/drawing/2014/main" id="{E884FFBE-02D1-0E46-8756-3288A38DA5A1}"/>
                </a:ext>
              </a:extLst>
            </p:cNvPr>
            <p:cNvSpPr/>
            <p:nvPr/>
          </p:nvSpPr>
          <p:spPr>
            <a:xfrm>
              <a:off x="9882040" y="2957291"/>
              <a:ext cx="899582" cy="637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Rectangle 99">
              <a:extLst>
                <a:ext uri="{FF2B5EF4-FFF2-40B4-BE49-F238E27FC236}">
                  <a16:creationId xmlns:a16="http://schemas.microsoft.com/office/drawing/2014/main" id="{09981159-CD32-9E4B-8F92-DFB2066A9705}"/>
                </a:ext>
              </a:extLst>
            </p:cNvPr>
            <p:cNvSpPr/>
            <p:nvPr/>
          </p:nvSpPr>
          <p:spPr>
            <a:xfrm>
              <a:off x="9884847" y="3480363"/>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1" name="Rectangle 100">
              <a:extLst>
                <a:ext uri="{FF2B5EF4-FFF2-40B4-BE49-F238E27FC236}">
                  <a16:creationId xmlns:a16="http://schemas.microsoft.com/office/drawing/2014/main" id="{789FC269-BF78-2246-A892-70F1841F0FDD}"/>
                </a:ext>
              </a:extLst>
            </p:cNvPr>
            <p:cNvSpPr/>
            <p:nvPr/>
          </p:nvSpPr>
          <p:spPr>
            <a:xfrm>
              <a:off x="9884847" y="3529219"/>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Rectangle 101">
              <a:extLst>
                <a:ext uri="{FF2B5EF4-FFF2-40B4-BE49-F238E27FC236}">
                  <a16:creationId xmlns:a16="http://schemas.microsoft.com/office/drawing/2014/main" id="{B4EB8180-7E9C-FA4F-8FE6-AB83C1E9A6DB}"/>
                </a:ext>
              </a:extLst>
            </p:cNvPr>
            <p:cNvSpPr/>
            <p:nvPr/>
          </p:nvSpPr>
          <p:spPr>
            <a:xfrm>
              <a:off x="9884847" y="3578076"/>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Rectangle 104">
              <a:extLst>
                <a:ext uri="{FF2B5EF4-FFF2-40B4-BE49-F238E27FC236}">
                  <a16:creationId xmlns:a16="http://schemas.microsoft.com/office/drawing/2014/main" id="{240ABFC8-6985-E74F-B3C1-9AF268DBC906}"/>
                </a:ext>
              </a:extLst>
            </p:cNvPr>
            <p:cNvSpPr/>
            <p:nvPr/>
          </p:nvSpPr>
          <p:spPr>
            <a:xfrm>
              <a:off x="9884847" y="3722559"/>
              <a:ext cx="1233536" cy="23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Rectangle 105">
              <a:extLst>
                <a:ext uri="{FF2B5EF4-FFF2-40B4-BE49-F238E27FC236}">
                  <a16:creationId xmlns:a16="http://schemas.microsoft.com/office/drawing/2014/main" id="{3D62A3A7-2599-1A46-BDBA-8F25BBF7B884}"/>
                </a:ext>
              </a:extLst>
            </p:cNvPr>
            <p:cNvSpPr/>
            <p:nvPr/>
          </p:nvSpPr>
          <p:spPr>
            <a:xfrm>
              <a:off x="9884847" y="3771416"/>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7" name="Rectangle 106">
              <a:extLst>
                <a:ext uri="{FF2B5EF4-FFF2-40B4-BE49-F238E27FC236}">
                  <a16:creationId xmlns:a16="http://schemas.microsoft.com/office/drawing/2014/main" id="{7D30D361-035A-3A49-809F-C76578D11851}"/>
                </a:ext>
              </a:extLst>
            </p:cNvPr>
            <p:cNvSpPr/>
            <p:nvPr/>
          </p:nvSpPr>
          <p:spPr>
            <a:xfrm>
              <a:off x="9886783" y="3822618"/>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Rectangle 107">
              <a:extLst>
                <a:ext uri="{FF2B5EF4-FFF2-40B4-BE49-F238E27FC236}">
                  <a16:creationId xmlns:a16="http://schemas.microsoft.com/office/drawing/2014/main" id="{5E370CB9-312B-5B4D-B00B-9D33227741A3}"/>
                </a:ext>
              </a:extLst>
            </p:cNvPr>
            <p:cNvSpPr/>
            <p:nvPr/>
          </p:nvSpPr>
          <p:spPr>
            <a:xfrm>
              <a:off x="9886783" y="3871475"/>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Rectangle 108">
              <a:extLst>
                <a:ext uri="{FF2B5EF4-FFF2-40B4-BE49-F238E27FC236}">
                  <a16:creationId xmlns:a16="http://schemas.microsoft.com/office/drawing/2014/main" id="{93F816DB-D545-6F42-9686-E3391D71F317}"/>
                </a:ext>
              </a:extLst>
            </p:cNvPr>
            <p:cNvSpPr/>
            <p:nvPr/>
          </p:nvSpPr>
          <p:spPr>
            <a:xfrm>
              <a:off x="9886783" y="3920331"/>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a:extLst>
                <a:ext uri="{FF2B5EF4-FFF2-40B4-BE49-F238E27FC236}">
                  <a16:creationId xmlns:a16="http://schemas.microsoft.com/office/drawing/2014/main" id="{66036C94-F6CA-5242-8539-09CF5595316B}"/>
                </a:ext>
              </a:extLst>
            </p:cNvPr>
            <p:cNvSpPr/>
            <p:nvPr/>
          </p:nvSpPr>
          <p:spPr>
            <a:xfrm>
              <a:off x="9884847" y="3970035"/>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Rectangle 110">
              <a:extLst>
                <a:ext uri="{FF2B5EF4-FFF2-40B4-BE49-F238E27FC236}">
                  <a16:creationId xmlns:a16="http://schemas.microsoft.com/office/drawing/2014/main" id="{5F4E3E28-101F-084E-8A12-FB50B5D00849}"/>
                </a:ext>
              </a:extLst>
            </p:cNvPr>
            <p:cNvSpPr/>
            <p:nvPr/>
          </p:nvSpPr>
          <p:spPr>
            <a:xfrm>
              <a:off x="9884847" y="4020362"/>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ectangle 111">
              <a:extLst>
                <a:ext uri="{FF2B5EF4-FFF2-40B4-BE49-F238E27FC236}">
                  <a16:creationId xmlns:a16="http://schemas.microsoft.com/office/drawing/2014/main" id="{C2EED452-76C4-DC4A-9DF7-33BE106D683A}"/>
                </a:ext>
              </a:extLst>
            </p:cNvPr>
            <p:cNvSpPr/>
            <p:nvPr/>
          </p:nvSpPr>
          <p:spPr>
            <a:xfrm>
              <a:off x="9884847" y="4069218"/>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Rectangle 112">
              <a:extLst>
                <a:ext uri="{FF2B5EF4-FFF2-40B4-BE49-F238E27FC236}">
                  <a16:creationId xmlns:a16="http://schemas.microsoft.com/office/drawing/2014/main" id="{8E6BAD5D-D3BA-9B45-B51D-B65B3FBC852E}"/>
                </a:ext>
              </a:extLst>
            </p:cNvPr>
            <p:cNvSpPr/>
            <p:nvPr/>
          </p:nvSpPr>
          <p:spPr>
            <a:xfrm>
              <a:off x="9884847" y="4118075"/>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7" name="Rectangle 116">
              <a:extLst>
                <a:ext uri="{FF2B5EF4-FFF2-40B4-BE49-F238E27FC236}">
                  <a16:creationId xmlns:a16="http://schemas.microsoft.com/office/drawing/2014/main" id="{913BB3B4-F201-3041-92B0-DD9A7E6E4B74}"/>
                </a:ext>
              </a:extLst>
            </p:cNvPr>
            <p:cNvSpPr/>
            <p:nvPr/>
          </p:nvSpPr>
          <p:spPr>
            <a:xfrm>
              <a:off x="9884847" y="3092823"/>
              <a:ext cx="1011368" cy="23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Rectangle 117">
              <a:extLst>
                <a:ext uri="{FF2B5EF4-FFF2-40B4-BE49-F238E27FC236}">
                  <a16:creationId xmlns:a16="http://schemas.microsoft.com/office/drawing/2014/main" id="{1C1E0857-FCBF-B345-8DE6-A828E1B2A600}"/>
                </a:ext>
              </a:extLst>
            </p:cNvPr>
            <p:cNvSpPr/>
            <p:nvPr/>
          </p:nvSpPr>
          <p:spPr>
            <a:xfrm>
              <a:off x="9884847" y="3141679"/>
              <a:ext cx="1060163"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Rectangle 118">
              <a:extLst>
                <a:ext uri="{FF2B5EF4-FFF2-40B4-BE49-F238E27FC236}">
                  <a16:creationId xmlns:a16="http://schemas.microsoft.com/office/drawing/2014/main" id="{7E537A72-3917-B64A-B14C-4F5F84FC2E34}"/>
                </a:ext>
              </a:extLst>
            </p:cNvPr>
            <p:cNvSpPr/>
            <p:nvPr/>
          </p:nvSpPr>
          <p:spPr>
            <a:xfrm>
              <a:off x="9884848" y="3190536"/>
              <a:ext cx="1130103"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0" name="Rectangle 119">
              <a:extLst>
                <a:ext uri="{FF2B5EF4-FFF2-40B4-BE49-F238E27FC236}">
                  <a16:creationId xmlns:a16="http://schemas.microsoft.com/office/drawing/2014/main" id="{4B9A9181-25F3-7348-AB3E-5F7863C48900}"/>
                </a:ext>
              </a:extLst>
            </p:cNvPr>
            <p:cNvSpPr/>
            <p:nvPr/>
          </p:nvSpPr>
          <p:spPr>
            <a:xfrm>
              <a:off x="9884847" y="3237599"/>
              <a:ext cx="1164260"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Rectangle 120">
              <a:extLst>
                <a:ext uri="{FF2B5EF4-FFF2-40B4-BE49-F238E27FC236}">
                  <a16:creationId xmlns:a16="http://schemas.microsoft.com/office/drawing/2014/main" id="{09B3299D-D057-5C46-988E-B067E2F005DE}"/>
                </a:ext>
              </a:extLst>
            </p:cNvPr>
            <p:cNvSpPr/>
            <p:nvPr/>
          </p:nvSpPr>
          <p:spPr>
            <a:xfrm>
              <a:off x="9884847" y="3286162"/>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2" name="Rectangle 121">
              <a:extLst>
                <a:ext uri="{FF2B5EF4-FFF2-40B4-BE49-F238E27FC236}">
                  <a16:creationId xmlns:a16="http://schemas.microsoft.com/office/drawing/2014/main" id="{919B9B92-621A-6A44-B420-2D854C580F9A}"/>
                </a:ext>
              </a:extLst>
            </p:cNvPr>
            <p:cNvSpPr/>
            <p:nvPr/>
          </p:nvSpPr>
          <p:spPr>
            <a:xfrm>
              <a:off x="9884847" y="3335019"/>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3" name="Right Triangle 122">
              <a:extLst>
                <a:ext uri="{FF2B5EF4-FFF2-40B4-BE49-F238E27FC236}">
                  <a16:creationId xmlns:a16="http://schemas.microsoft.com/office/drawing/2014/main" id="{FC1275A0-B021-BE46-A4BE-E05384528D3C}"/>
                </a:ext>
              </a:extLst>
            </p:cNvPr>
            <p:cNvSpPr/>
            <p:nvPr/>
          </p:nvSpPr>
          <p:spPr>
            <a:xfrm>
              <a:off x="10729058" y="2883785"/>
              <a:ext cx="464124" cy="46575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208103EB-B671-5840-99A6-172237729A0B}"/>
                </a:ext>
              </a:extLst>
            </p:cNvPr>
            <p:cNvSpPr/>
            <p:nvPr/>
          </p:nvSpPr>
          <p:spPr>
            <a:xfrm>
              <a:off x="9884847" y="4171681"/>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5" name="Rectangle 124">
              <a:extLst>
                <a:ext uri="{FF2B5EF4-FFF2-40B4-BE49-F238E27FC236}">
                  <a16:creationId xmlns:a16="http://schemas.microsoft.com/office/drawing/2014/main" id="{6E8F7E46-4F4E-C046-BC5E-99C374C16A12}"/>
                </a:ext>
              </a:extLst>
            </p:cNvPr>
            <p:cNvSpPr/>
            <p:nvPr/>
          </p:nvSpPr>
          <p:spPr>
            <a:xfrm>
              <a:off x="9884847" y="4220537"/>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Rectangle 125">
              <a:extLst>
                <a:ext uri="{FF2B5EF4-FFF2-40B4-BE49-F238E27FC236}">
                  <a16:creationId xmlns:a16="http://schemas.microsoft.com/office/drawing/2014/main" id="{79C341FB-02D5-4E43-9D2C-B5ED9573B346}"/>
                </a:ext>
              </a:extLst>
            </p:cNvPr>
            <p:cNvSpPr/>
            <p:nvPr/>
          </p:nvSpPr>
          <p:spPr>
            <a:xfrm>
              <a:off x="9884847" y="4269394"/>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7" name="Rectangle 126">
              <a:extLst>
                <a:ext uri="{FF2B5EF4-FFF2-40B4-BE49-F238E27FC236}">
                  <a16:creationId xmlns:a16="http://schemas.microsoft.com/office/drawing/2014/main" id="{1E942A01-B05D-5349-A40D-B911ACC0FC0E}"/>
                </a:ext>
              </a:extLst>
            </p:cNvPr>
            <p:cNvSpPr/>
            <p:nvPr/>
          </p:nvSpPr>
          <p:spPr>
            <a:xfrm>
              <a:off x="9884847" y="4316457"/>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8" name="Rectangle 127">
              <a:extLst>
                <a:ext uri="{FF2B5EF4-FFF2-40B4-BE49-F238E27FC236}">
                  <a16:creationId xmlns:a16="http://schemas.microsoft.com/office/drawing/2014/main" id="{1DE01704-41BB-5D46-B7AF-0716B69C8BFA}"/>
                </a:ext>
              </a:extLst>
            </p:cNvPr>
            <p:cNvSpPr/>
            <p:nvPr/>
          </p:nvSpPr>
          <p:spPr>
            <a:xfrm>
              <a:off x="9884847" y="4365020"/>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9" name="Rectangle 128">
              <a:extLst>
                <a:ext uri="{FF2B5EF4-FFF2-40B4-BE49-F238E27FC236}">
                  <a16:creationId xmlns:a16="http://schemas.microsoft.com/office/drawing/2014/main" id="{BF0DA83B-0EBA-7149-B898-30D438096563}"/>
                </a:ext>
              </a:extLst>
            </p:cNvPr>
            <p:cNvSpPr/>
            <p:nvPr/>
          </p:nvSpPr>
          <p:spPr>
            <a:xfrm>
              <a:off x="9884847" y="4413877"/>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 name="Rectangle 138">
              <a:extLst>
                <a:ext uri="{FF2B5EF4-FFF2-40B4-BE49-F238E27FC236}">
                  <a16:creationId xmlns:a16="http://schemas.microsoft.com/office/drawing/2014/main" id="{03842283-EE02-C04D-A0F7-21E156158B9B}"/>
                </a:ext>
              </a:extLst>
            </p:cNvPr>
            <p:cNvSpPr/>
            <p:nvPr/>
          </p:nvSpPr>
          <p:spPr>
            <a:xfrm>
              <a:off x="9884847" y="4560482"/>
              <a:ext cx="1233536" cy="23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0" name="Rectangle 139">
              <a:extLst>
                <a:ext uri="{FF2B5EF4-FFF2-40B4-BE49-F238E27FC236}">
                  <a16:creationId xmlns:a16="http://schemas.microsoft.com/office/drawing/2014/main" id="{5F4BC07D-CDFC-1340-94A7-A237B25668A9}"/>
                </a:ext>
              </a:extLst>
            </p:cNvPr>
            <p:cNvSpPr/>
            <p:nvPr/>
          </p:nvSpPr>
          <p:spPr>
            <a:xfrm>
              <a:off x="9884847" y="4609045"/>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Rectangle 140">
              <a:extLst>
                <a:ext uri="{FF2B5EF4-FFF2-40B4-BE49-F238E27FC236}">
                  <a16:creationId xmlns:a16="http://schemas.microsoft.com/office/drawing/2014/main" id="{DE8AEAA9-04E2-F740-B796-4284DC646899}"/>
                </a:ext>
              </a:extLst>
            </p:cNvPr>
            <p:cNvSpPr/>
            <p:nvPr/>
          </p:nvSpPr>
          <p:spPr>
            <a:xfrm>
              <a:off x="9884847" y="4657902"/>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Rectangle 142">
              <a:extLst>
                <a:ext uri="{FF2B5EF4-FFF2-40B4-BE49-F238E27FC236}">
                  <a16:creationId xmlns:a16="http://schemas.microsoft.com/office/drawing/2014/main" id="{F2789059-993D-DE43-BD00-E8E19103AB63}"/>
                </a:ext>
              </a:extLst>
            </p:cNvPr>
            <p:cNvSpPr/>
            <p:nvPr/>
          </p:nvSpPr>
          <p:spPr>
            <a:xfrm>
              <a:off x="9884847" y="3382943"/>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4" name="Rectangle 143">
              <a:extLst>
                <a:ext uri="{FF2B5EF4-FFF2-40B4-BE49-F238E27FC236}">
                  <a16:creationId xmlns:a16="http://schemas.microsoft.com/office/drawing/2014/main" id="{F031B27D-9743-2B44-846A-7B3A47431A88}"/>
                </a:ext>
              </a:extLst>
            </p:cNvPr>
            <p:cNvSpPr/>
            <p:nvPr/>
          </p:nvSpPr>
          <p:spPr>
            <a:xfrm>
              <a:off x="9884847" y="3431799"/>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5" name="Rectangle 144">
              <a:extLst>
                <a:ext uri="{FF2B5EF4-FFF2-40B4-BE49-F238E27FC236}">
                  <a16:creationId xmlns:a16="http://schemas.microsoft.com/office/drawing/2014/main" id="{07EA2C57-659C-184B-9600-668B252C89BB}"/>
                </a:ext>
              </a:extLst>
            </p:cNvPr>
            <p:cNvSpPr/>
            <p:nvPr/>
          </p:nvSpPr>
          <p:spPr>
            <a:xfrm>
              <a:off x="9884847" y="3480656"/>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F5B68020-EFE9-3148-896F-BB543C3E2116}"/>
                </a:ext>
              </a:extLst>
            </p:cNvPr>
            <p:cNvSpPr txBox="1"/>
            <p:nvPr/>
          </p:nvSpPr>
          <p:spPr>
            <a:xfrm>
              <a:off x="11026219" y="4023968"/>
              <a:ext cx="216000" cy="215444"/>
            </a:xfrm>
            <a:prstGeom prst="rect">
              <a:avLst/>
            </a:prstGeom>
            <a:solidFill>
              <a:srgbClr val="DB493D"/>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sp>
          <p:nvSpPr>
            <p:cNvPr id="43" name="TextBox 42">
              <a:extLst>
                <a:ext uri="{FF2B5EF4-FFF2-40B4-BE49-F238E27FC236}">
                  <a16:creationId xmlns:a16="http://schemas.microsoft.com/office/drawing/2014/main" id="{7AE9DADD-47AD-6540-BA1A-2E64F6864DCC}"/>
                </a:ext>
              </a:extLst>
            </p:cNvPr>
            <p:cNvSpPr txBox="1"/>
            <p:nvPr/>
          </p:nvSpPr>
          <p:spPr>
            <a:xfrm>
              <a:off x="11024490" y="3318472"/>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defPPr>
                <a:defRPr lang="en-US"/>
              </a:defPPr>
              <a:lvl1pPr algn="ctr">
                <a:defRPr sz="1600">
                  <a:solidFill>
                    <a:schemeClr val="bg1"/>
                  </a:solidFill>
                  <a:latin typeface="Calibri Regular"/>
                </a:defRPr>
              </a:lvl1pPr>
            </a:lstStyle>
            <a:p>
              <a:r>
                <a:rPr lang="en-US" sz="1400" b="1" dirty="0"/>
                <a:t>!</a:t>
              </a:r>
            </a:p>
          </p:txBody>
        </p:sp>
        <p:sp>
          <p:nvSpPr>
            <p:cNvPr id="171" name="Rectangle 170">
              <a:extLst>
                <a:ext uri="{FF2B5EF4-FFF2-40B4-BE49-F238E27FC236}">
                  <a16:creationId xmlns:a16="http://schemas.microsoft.com/office/drawing/2014/main" id="{B108C1E3-81BA-5147-A2B6-B09087F843DA}"/>
                </a:ext>
              </a:extLst>
            </p:cNvPr>
            <p:cNvSpPr/>
            <p:nvPr/>
          </p:nvSpPr>
          <p:spPr>
            <a:xfrm>
              <a:off x="9882040" y="3092816"/>
              <a:ext cx="117086" cy="5034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rtlCol="0" anchor="ctr"/>
            <a:lstStyle/>
            <a:p>
              <a:pPr algn="ctr"/>
              <a:r>
                <a:rPr lang="en-US" sz="1200" dirty="0">
                  <a:solidFill>
                    <a:schemeClr val="bg1"/>
                  </a:solidFill>
                </a:rPr>
                <a:t>u</a:t>
              </a:r>
            </a:p>
          </p:txBody>
        </p:sp>
        <p:sp>
          <p:nvSpPr>
            <p:cNvPr id="172" name="Rectangle 171">
              <a:extLst>
                <a:ext uri="{FF2B5EF4-FFF2-40B4-BE49-F238E27FC236}">
                  <a16:creationId xmlns:a16="http://schemas.microsoft.com/office/drawing/2014/main" id="{F885EF3C-278E-8A47-BA3B-3356BE035D9E}"/>
                </a:ext>
              </a:extLst>
            </p:cNvPr>
            <p:cNvSpPr/>
            <p:nvPr/>
          </p:nvSpPr>
          <p:spPr>
            <a:xfrm>
              <a:off x="9882040" y="3721100"/>
              <a:ext cx="117086" cy="7161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rtlCol="0" anchor="ctr"/>
            <a:lstStyle/>
            <a:p>
              <a:pPr algn="ctr"/>
              <a:r>
                <a:rPr lang="en-US" sz="1200" dirty="0">
                  <a:solidFill>
                    <a:schemeClr val="bg1"/>
                  </a:solidFill>
                </a:rPr>
                <a:t>u</a:t>
              </a:r>
            </a:p>
          </p:txBody>
        </p:sp>
        <p:sp>
          <p:nvSpPr>
            <p:cNvPr id="173" name="Rectangle 172">
              <a:extLst>
                <a:ext uri="{FF2B5EF4-FFF2-40B4-BE49-F238E27FC236}">
                  <a16:creationId xmlns:a16="http://schemas.microsoft.com/office/drawing/2014/main" id="{B1F89393-50D3-7147-AF1E-B800889A019C}"/>
                </a:ext>
              </a:extLst>
            </p:cNvPr>
            <p:cNvSpPr/>
            <p:nvPr/>
          </p:nvSpPr>
          <p:spPr>
            <a:xfrm>
              <a:off x="9882040" y="4560076"/>
              <a:ext cx="117086" cy="1203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rtlCol="0" anchor="ctr"/>
            <a:lstStyle/>
            <a:p>
              <a:pPr algn="ctr"/>
              <a:r>
                <a:rPr lang="en-US" sz="1200" dirty="0">
                  <a:solidFill>
                    <a:schemeClr val="bg1"/>
                  </a:solidFill>
                </a:rPr>
                <a:t>u</a:t>
              </a:r>
            </a:p>
          </p:txBody>
        </p:sp>
      </p:grpSp>
      <p:sp>
        <p:nvSpPr>
          <p:cNvPr id="90" name="Rectangle 89">
            <a:extLst>
              <a:ext uri="{FF2B5EF4-FFF2-40B4-BE49-F238E27FC236}">
                <a16:creationId xmlns:a16="http://schemas.microsoft.com/office/drawing/2014/main" id="{12EDFED5-CE58-DF4B-9633-16BE6B7573F8}"/>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graphicFrame>
        <p:nvGraphicFramePr>
          <p:cNvPr id="91" name="Table 90">
            <a:extLst>
              <a:ext uri="{FF2B5EF4-FFF2-40B4-BE49-F238E27FC236}">
                <a16:creationId xmlns:a16="http://schemas.microsoft.com/office/drawing/2014/main" id="{D964F4B5-616C-7E45-AF63-3B1D5CC4D48A}"/>
              </a:ext>
            </a:extLst>
          </p:cNvPr>
          <p:cNvGraphicFramePr>
            <a:graphicFrameLocks noGrp="1"/>
          </p:cNvGraphicFramePr>
          <p:nvPr/>
        </p:nvGraphicFramePr>
        <p:xfrm>
          <a:off x="7222231" y="976868"/>
          <a:ext cx="4500768" cy="304843"/>
        </p:xfrm>
        <a:graphic>
          <a:graphicData uri="http://schemas.openxmlformats.org/drawingml/2006/table">
            <a:tbl>
              <a:tblPr>
                <a:tableStyleId>{5C22544A-7EE6-4342-B048-85BDC9FD1C3A}</a:tableStyleId>
              </a:tblPr>
              <a:tblGrid>
                <a:gridCol w="562596">
                  <a:extLst>
                    <a:ext uri="{9D8B030D-6E8A-4147-A177-3AD203B41FA5}">
                      <a16:colId xmlns:a16="http://schemas.microsoft.com/office/drawing/2014/main" val="850012570"/>
                    </a:ext>
                  </a:extLst>
                </a:gridCol>
                <a:gridCol w="562596">
                  <a:extLst>
                    <a:ext uri="{9D8B030D-6E8A-4147-A177-3AD203B41FA5}">
                      <a16:colId xmlns:a16="http://schemas.microsoft.com/office/drawing/2014/main" val="2186807942"/>
                    </a:ext>
                  </a:extLst>
                </a:gridCol>
                <a:gridCol w="562596">
                  <a:extLst>
                    <a:ext uri="{9D8B030D-6E8A-4147-A177-3AD203B41FA5}">
                      <a16:colId xmlns:a16="http://schemas.microsoft.com/office/drawing/2014/main" val="2365783644"/>
                    </a:ext>
                  </a:extLst>
                </a:gridCol>
                <a:gridCol w="562596">
                  <a:extLst>
                    <a:ext uri="{9D8B030D-6E8A-4147-A177-3AD203B41FA5}">
                      <a16:colId xmlns:a16="http://schemas.microsoft.com/office/drawing/2014/main" val="2960865968"/>
                    </a:ext>
                  </a:extLst>
                </a:gridCol>
                <a:gridCol w="562596">
                  <a:extLst>
                    <a:ext uri="{9D8B030D-6E8A-4147-A177-3AD203B41FA5}">
                      <a16:colId xmlns:a16="http://schemas.microsoft.com/office/drawing/2014/main" val="1247426490"/>
                    </a:ext>
                  </a:extLst>
                </a:gridCol>
                <a:gridCol w="562596">
                  <a:extLst>
                    <a:ext uri="{9D8B030D-6E8A-4147-A177-3AD203B41FA5}">
                      <a16:colId xmlns:a16="http://schemas.microsoft.com/office/drawing/2014/main" val="1447095275"/>
                    </a:ext>
                  </a:extLst>
                </a:gridCol>
                <a:gridCol w="562596">
                  <a:extLst>
                    <a:ext uri="{9D8B030D-6E8A-4147-A177-3AD203B41FA5}">
                      <a16:colId xmlns:a16="http://schemas.microsoft.com/office/drawing/2014/main" val="928203443"/>
                    </a:ext>
                  </a:extLst>
                </a:gridCol>
                <a:gridCol w="562596">
                  <a:extLst>
                    <a:ext uri="{9D8B030D-6E8A-4147-A177-3AD203B41FA5}">
                      <a16:colId xmlns:a16="http://schemas.microsoft.com/office/drawing/2014/main" val="1652071349"/>
                    </a:ext>
                  </a:extLst>
                </a:gridCol>
              </a:tblGrid>
              <a:tr h="304843">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00" b="1" dirty="0">
                          <a:solidFill>
                            <a:srgbClr val="AFB9C2"/>
                          </a:solidFill>
                        </a:rPr>
                        <a:t>3/8</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bl>
          </a:graphicData>
        </a:graphic>
      </p:graphicFrame>
      <p:sp>
        <p:nvSpPr>
          <p:cNvPr id="114" name="Content Placeholder 2">
            <a:extLst>
              <a:ext uri="{FF2B5EF4-FFF2-40B4-BE49-F238E27FC236}">
                <a16:creationId xmlns:a16="http://schemas.microsoft.com/office/drawing/2014/main" id="{E22327D5-7CD7-344C-8147-4EEE0A97021E}"/>
              </a:ext>
            </a:extLst>
          </p:cNvPr>
          <p:cNvSpPr txBox="1">
            <a:spLocks/>
          </p:cNvSpPr>
          <p:nvPr/>
        </p:nvSpPr>
        <p:spPr>
          <a:xfrm>
            <a:off x="514372" y="1366988"/>
            <a:ext cx="6141205"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dirty="0">
                <a:solidFill>
                  <a:schemeClr val="accent1"/>
                </a:solidFill>
              </a:rPr>
              <a:t>Guideline for Unit size: </a:t>
            </a:r>
            <a:r>
              <a:rPr lang="en-GB" b="1" dirty="0">
                <a:solidFill>
                  <a:schemeClr val="accent1"/>
                </a:solidFill>
              </a:rPr>
              <a:t>write short units of code</a:t>
            </a:r>
            <a:br>
              <a:rPr lang="en-GB" b="1" dirty="0">
                <a:solidFill>
                  <a:schemeClr val="accent1"/>
                </a:solidFill>
              </a:rPr>
            </a:br>
            <a:endParaRPr lang="en-GB" b="1" dirty="0">
              <a:solidFill>
                <a:schemeClr val="accent1"/>
              </a:solidFill>
            </a:endParaRPr>
          </a:p>
          <a:p>
            <a:pPr marL="285750" indent="-285750"/>
            <a:r>
              <a:rPr lang="en-GB" dirty="0"/>
              <a:t>Short units (e.g. functions, methods) generally have a </a:t>
            </a:r>
            <a:r>
              <a:rPr lang="en-GB" b="1" dirty="0"/>
              <a:t>single responsibility</a:t>
            </a:r>
            <a:r>
              <a:rPr lang="en-GB" dirty="0"/>
              <a:t>. Code with a single responsibility is easier to test and reuse. </a:t>
            </a:r>
          </a:p>
          <a:p>
            <a:pPr marL="285750" indent="-285750"/>
            <a:r>
              <a:rPr lang="en-GB" dirty="0"/>
              <a:t>Short units takes less time to read allowing a quicker understanding of how it works internally.</a:t>
            </a:r>
          </a:p>
          <a:p>
            <a:pPr indent="0">
              <a:buNone/>
            </a:pPr>
            <a:endParaRPr lang="en-GB" dirty="0">
              <a:solidFill>
                <a:schemeClr val="accent2"/>
              </a:solidFill>
            </a:endParaRPr>
          </a:p>
          <a:p>
            <a:pPr indent="0">
              <a:buClr>
                <a:srgbClr val="AFB9C2"/>
              </a:buClr>
              <a:buNone/>
            </a:pPr>
            <a:r>
              <a:rPr lang="en-GB" b="1" dirty="0">
                <a:solidFill>
                  <a:schemeClr val="accent4"/>
                </a:solidFill>
              </a:rPr>
              <a:t>Unit size is measured as the number of lines of code in a unit. </a:t>
            </a:r>
            <a:br>
              <a:rPr lang="en-GB" b="1" dirty="0">
                <a:solidFill>
                  <a:schemeClr val="accent4"/>
                </a:solidFill>
              </a:rPr>
            </a:br>
            <a:r>
              <a:rPr lang="en-GB" dirty="0">
                <a:solidFill>
                  <a:schemeClr val="accent4"/>
                </a:solidFill>
              </a:rPr>
              <a:t>Every unit of the system is mapped to a risk profile based on the number of lines of code it contains.</a:t>
            </a:r>
          </a:p>
          <a:p>
            <a:pPr indent="0">
              <a:buFont typeface="Wingdings" pitchFamily="2" charset="2"/>
              <a:buNone/>
            </a:pPr>
            <a:endParaRPr lang="en-GB" dirty="0"/>
          </a:p>
        </p:txBody>
      </p:sp>
    </p:spTree>
    <p:extLst>
      <p:ext uri="{BB962C8B-B14F-4D97-AF65-F5344CB8AC3E}">
        <p14:creationId xmlns:p14="http://schemas.microsoft.com/office/powerpoint/2010/main" val="1309905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98" name="Slide Number Placeholder 1">
            <a:extLst>
              <a:ext uri="{FF2B5EF4-FFF2-40B4-BE49-F238E27FC236}">
                <a16:creationId xmlns:a16="http://schemas.microsoft.com/office/drawing/2014/main" id="{D0E236AD-C444-3746-BE54-454759A26B4A}"/>
              </a:ext>
            </a:extLst>
          </p:cNvPr>
          <p:cNvSpPr>
            <a:spLocks noGrp="1"/>
          </p:cNvSpPr>
          <p:nvPr>
            <p:ph type="sldNum" sz="quarter" idx="4"/>
          </p:nvPr>
        </p:nvSpPr>
        <p:spPr/>
        <p:txBody>
          <a:bodyPr/>
          <a:lstStyle/>
          <a:p>
            <a:fld id="{E242BD21-9B61-2246-BCB1-4BE5E1BEBE1C}" type="slidenum">
              <a:rPr lang="en-US" smtClean="0"/>
              <a:pPr/>
              <a:t>22</a:t>
            </a:fld>
            <a:endParaRPr lang="en-US" dirty="0"/>
          </a:p>
        </p:txBody>
      </p:sp>
      <p:sp>
        <p:nvSpPr>
          <p:cNvPr id="4" name="Text Placeholder 3"/>
          <p:cNvSpPr>
            <a:spLocks noGrp="1"/>
          </p:cNvSpPr>
          <p:nvPr>
            <p:ph type="body" sz="quarter" idx="12"/>
          </p:nvPr>
        </p:nvSpPr>
        <p:spPr/>
        <p:txBody>
          <a:bodyPr/>
          <a:lstStyle/>
          <a:p>
            <a:r>
              <a:rPr lang="en-US" noProof="0" dirty="0"/>
              <a:t>METRIC INTRODUCTION – UNIT COMPLEXITY</a:t>
            </a:r>
          </a:p>
        </p:txBody>
      </p:sp>
      <p:sp>
        <p:nvSpPr>
          <p:cNvPr id="2" name="Title 1"/>
          <p:cNvSpPr>
            <a:spLocks noGrp="1"/>
          </p:cNvSpPr>
          <p:nvPr>
            <p:ph type="title"/>
          </p:nvPr>
        </p:nvSpPr>
        <p:spPr/>
        <p:txBody>
          <a:bodyPr/>
          <a:lstStyle/>
          <a:p>
            <a:r>
              <a:rPr lang="en-US" noProof="0" dirty="0"/>
              <a:t>Write simple units of code</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Hexagon 30">
            <a:extLst>
              <a:ext uri="{FF2B5EF4-FFF2-40B4-BE49-F238E27FC236}">
                <a16:creationId xmlns:a16="http://schemas.microsoft.com/office/drawing/2014/main" id="{BB2DEA47-E9D4-6049-8AF2-33187B03763D}"/>
              </a:ext>
            </a:extLst>
          </p:cNvPr>
          <p:cNvSpPr/>
          <p:nvPr/>
        </p:nvSpPr>
        <p:spPr>
          <a:xfrm>
            <a:off x="7486782" y="2906456"/>
            <a:ext cx="1929325" cy="1663211"/>
          </a:xfrm>
          <a:prstGeom prst="hexagon">
            <a:avLst/>
          </a:prstGeom>
          <a:solidFill>
            <a:schemeClr val="bg2"/>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32" name="Hexagon 31">
            <a:extLst>
              <a:ext uri="{FF2B5EF4-FFF2-40B4-BE49-F238E27FC236}">
                <a16:creationId xmlns:a16="http://schemas.microsoft.com/office/drawing/2014/main" id="{57B2F6D6-40B4-6646-96B0-C2A6B7FBF1E1}"/>
              </a:ext>
            </a:extLst>
          </p:cNvPr>
          <p:cNvSpPr/>
          <p:nvPr/>
        </p:nvSpPr>
        <p:spPr>
          <a:xfrm>
            <a:off x="9536867" y="2906456"/>
            <a:ext cx="1929325" cy="1663211"/>
          </a:xfrm>
          <a:prstGeom prst="hexagon">
            <a:avLst/>
          </a:prstGeom>
          <a:solidFill>
            <a:schemeClr val="bg2"/>
          </a:solidFill>
          <a:ln w="1905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44" name="Content Placeholder 2">
            <a:extLst>
              <a:ext uri="{FF2B5EF4-FFF2-40B4-BE49-F238E27FC236}">
                <a16:creationId xmlns:a16="http://schemas.microsoft.com/office/drawing/2014/main" id="{3BD0182D-6073-764D-ACD1-7B6F56B30C83}"/>
              </a:ext>
            </a:extLst>
          </p:cNvPr>
          <p:cNvSpPr txBox="1">
            <a:spLocks/>
          </p:cNvSpPr>
          <p:nvPr/>
        </p:nvSpPr>
        <p:spPr>
          <a:xfrm>
            <a:off x="7552348" y="2278318"/>
            <a:ext cx="1784511"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Recommended</a:t>
            </a:r>
            <a:br>
              <a:rPr lang="en-GB" sz="1400" b="1" dirty="0">
                <a:solidFill>
                  <a:schemeClr val="accent1"/>
                </a:solidFill>
                <a:latin typeface="Calibri Regular"/>
              </a:rPr>
            </a:br>
            <a:r>
              <a:rPr lang="en-GB" sz="1400" b="1" dirty="0">
                <a:solidFill>
                  <a:schemeClr val="accent1"/>
                </a:solidFill>
                <a:latin typeface="Calibri Regular"/>
              </a:rPr>
              <a:t>practice</a:t>
            </a:r>
          </a:p>
        </p:txBody>
      </p:sp>
      <p:sp>
        <p:nvSpPr>
          <p:cNvPr id="45" name="Content Placeholder 2">
            <a:extLst>
              <a:ext uri="{FF2B5EF4-FFF2-40B4-BE49-F238E27FC236}">
                <a16:creationId xmlns:a16="http://schemas.microsoft.com/office/drawing/2014/main" id="{42F26B90-3194-F74A-A3CE-63FAB2001345}"/>
              </a:ext>
            </a:extLst>
          </p:cNvPr>
          <p:cNvSpPr txBox="1">
            <a:spLocks/>
          </p:cNvSpPr>
          <p:nvPr/>
        </p:nvSpPr>
        <p:spPr>
          <a:xfrm>
            <a:off x="9712167" y="2280030"/>
            <a:ext cx="1552350"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dirty="0">
                <a:solidFill>
                  <a:srgbClr val="AFB9C2"/>
                </a:solidFill>
                <a:latin typeface="Calibri Regular"/>
              </a:rPr>
              <a:t>Inadvisable</a:t>
            </a:r>
            <a:br>
              <a:rPr lang="en-GB" sz="1400" dirty="0">
                <a:solidFill>
                  <a:srgbClr val="AFB9C2"/>
                </a:solidFill>
                <a:latin typeface="Calibri Regular"/>
              </a:rPr>
            </a:br>
            <a:r>
              <a:rPr lang="en-GB" sz="1400" dirty="0">
                <a:solidFill>
                  <a:srgbClr val="AFB9C2"/>
                </a:solidFill>
                <a:latin typeface="Calibri Regular"/>
              </a:rPr>
              <a:t>practice</a:t>
            </a:r>
          </a:p>
        </p:txBody>
      </p:sp>
      <p:sp>
        <p:nvSpPr>
          <p:cNvPr id="60" name="AutoShape 5">
            <a:extLst>
              <a:ext uri="{FF2B5EF4-FFF2-40B4-BE49-F238E27FC236}">
                <a16:creationId xmlns:a16="http://schemas.microsoft.com/office/drawing/2014/main" id="{9D31DFFD-2A7C-D141-8EEE-8E17504C747A}"/>
              </a:ext>
            </a:extLst>
          </p:cNvPr>
          <p:cNvSpPr>
            <a:spLocks noChangeArrowheads="1"/>
          </p:cNvSpPr>
          <p:nvPr/>
        </p:nvSpPr>
        <p:spPr bwMode="auto">
          <a:xfrm>
            <a:off x="7636323" y="5630003"/>
            <a:ext cx="864000" cy="444793"/>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57C968"/>
                </a:solidFill>
                <a:cs typeface="TheSansMono M5"/>
              </a:rPr>
              <a:t>1-5 McCabe</a:t>
            </a:r>
            <a:endParaRPr lang="en-US" sz="1200" spc="-50" noProof="1">
              <a:solidFill>
                <a:srgbClr val="57C968"/>
              </a:solidFill>
              <a:cs typeface="TheSansMono M5"/>
            </a:endParaRPr>
          </a:p>
          <a:p>
            <a:pPr algn="ctr" eaLnBrk="1" hangingPunct="1">
              <a:spcAft>
                <a:spcPts val="0"/>
              </a:spcAft>
              <a:defRPr/>
            </a:pPr>
            <a:r>
              <a:rPr lang="en-US" sz="1200" spc="-50" noProof="1">
                <a:solidFill>
                  <a:srgbClr val="57C968"/>
                </a:solidFill>
                <a:cs typeface="TheSansMono M5"/>
              </a:rPr>
              <a:t>low risk</a:t>
            </a:r>
          </a:p>
        </p:txBody>
      </p:sp>
      <p:sp>
        <p:nvSpPr>
          <p:cNvPr id="61" name="AutoShape 5">
            <a:extLst>
              <a:ext uri="{FF2B5EF4-FFF2-40B4-BE49-F238E27FC236}">
                <a16:creationId xmlns:a16="http://schemas.microsoft.com/office/drawing/2014/main" id="{7A0D476F-B837-D846-927B-EBA1F8DCFADC}"/>
              </a:ext>
            </a:extLst>
          </p:cNvPr>
          <p:cNvSpPr>
            <a:spLocks noChangeArrowheads="1"/>
          </p:cNvSpPr>
          <p:nvPr/>
        </p:nvSpPr>
        <p:spPr bwMode="auto">
          <a:xfrm>
            <a:off x="8575964"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F8C740"/>
                </a:solidFill>
                <a:cs typeface="TheSansMono M5"/>
              </a:rPr>
              <a:t>6-10 McCabe</a:t>
            </a:r>
            <a:endParaRPr lang="en-US" sz="1200" spc="-50" noProof="1">
              <a:solidFill>
                <a:srgbClr val="F8C740"/>
              </a:solidFill>
              <a:cs typeface="TheSansMono M5"/>
            </a:endParaRPr>
          </a:p>
          <a:p>
            <a:pPr algn="ctr" eaLnBrk="1" hangingPunct="1">
              <a:spcAft>
                <a:spcPts val="0"/>
              </a:spcAft>
              <a:defRPr/>
            </a:pPr>
            <a:r>
              <a:rPr lang="en-US" sz="1200" spc="-50" noProof="1">
                <a:solidFill>
                  <a:srgbClr val="F8C740"/>
                </a:solidFill>
                <a:cs typeface="TheSansMono M5"/>
              </a:rPr>
              <a:t>moderate risk</a:t>
            </a:r>
          </a:p>
        </p:txBody>
      </p:sp>
      <p:sp>
        <p:nvSpPr>
          <p:cNvPr id="62" name="AutoShape 5">
            <a:extLst>
              <a:ext uri="{FF2B5EF4-FFF2-40B4-BE49-F238E27FC236}">
                <a16:creationId xmlns:a16="http://schemas.microsoft.com/office/drawing/2014/main" id="{9E65ED32-6318-B045-B9E2-CCB28F23BD6F}"/>
              </a:ext>
            </a:extLst>
          </p:cNvPr>
          <p:cNvSpPr>
            <a:spLocks noChangeArrowheads="1"/>
          </p:cNvSpPr>
          <p:nvPr/>
        </p:nvSpPr>
        <p:spPr bwMode="auto">
          <a:xfrm>
            <a:off x="9528028"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EF981A"/>
                </a:solidFill>
                <a:cs typeface="TheSansMono M5"/>
              </a:rPr>
              <a:t>11-25 McCabe</a:t>
            </a:r>
            <a:endParaRPr lang="en-US" sz="1200" spc="-50" noProof="1">
              <a:solidFill>
                <a:srgbClr val="EF981A"/>
              </a:solidFill>
              <a:cs typeface="TheSansMono M5"/>
            </a:endParaRPr>
          </a:p>
          <a:p>
            <a:pPr algn="ctr" eaLnBrk="1" hangingPunct="1">
              <a:spcAft>
                <a:spcPts val="0"/>
              </a:spcAft>
              <a:defRPr/>
            </a:pPr>
            <a:r>
              <a:rPr lang="en-US" sz="1200" spc="-50" noProof="1">
                <a:solidFill>
                  <a:srgbClr val="EF981A"/>
                </a:solidFill>
                <a:cs typeface="TheSansMono M5"/>
              </a:rPr>
              <a:t>high risk</a:t>
            </a:r>
          </a:p>
        </p:txBody>
      </p:sp>
      <p:sp>
        <p:nvSpPr>
          <p:cNvPr id="63" name="AutoShape 5">
            <a:extLst>
              <a:ext uri="{FF2B5EF4-FFF2-40B4-BE49-F238E27FC236}">
                <a16:creationId xmlns:a16="http://schemas.microsoft.com/office/drawing/2014/main" id="{D5DA61E8-3E36-134B-89F4-56253E8EAB6F}"/>
              </a:ext>
            </a:extLst>
          </p:cNvPr>
          <p:cNvSpPr>
            <a:spLocks noChangeArrowheads="1"/>
          </p:cNvSpPr>
          <p:nvPr/>
        </p:nvSpPr>
        <p:spPr bwMode="auto">
          <a:xfrm>
            <a:off x="10467635"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DB493D"/>
                </a:solidFill>
                <a:cs typeface="TheSansMono M5"/>
              </a:rPr>
              <a:t>26+ McCabe</a:t>
            </a:r>
            <a:endParaRPr lang="en-US" sz="1200" spc="-50" noProof="1">
              <a:solidFill>
                <a:srgbClr val="DB493D"/>
              </a:solidFill>
              <a:cs typeface="TheSansMono M5"/>
            </a:endParaRPr>
          </a:p>
          <a:p>
            <a:pPr algn="ctr" eaLnBrk="1" hangingPunct="1">
              <a:spcAft>
                <a:spcPts val="0"/>
              </a:spcAft>
              <a:defRPr/>
            </a:pPr>
            <a:r>
              <a:rPr lang="en-US" sz="1200" spc="-50" noProof="1">
                <a:solidFill>
                  <a:srgbClr val="DB493D"/>
                </a:solidFill>
                <a:cs typeface="TheSansMono M5"/>
              </a:rPr>
              <a:t>very high risk</a:t>
            </a:r>
          </a:p>
        </p:txBody>
      </p:sp>
      <p:sp>
        <p:nvSpPr>
          <p:cNvPr id="64" name="Content Placeholder 2">
            <a:extLst>
              <a:ext uri="{FF2B5EF4-FFF2-40B4-BE49-F238E27FC236}">
                <a16:creationId xmlns:a16="http://schemas.microsoft.com/office/drawing/2014/main" id="{26B26F8F-E814-884C-8160-8892A9081EFF}"/>
              </a:ext>
            </a:extLst>
          </p:cNvPr>
          <p:cNvSpPr txBox="1">
            <a:spLocks/>
          </p:cNvSpPr>
          <p:nvPr/>
        </p:nvSpPr>
        <p:spPr>
          <a:xfrm>
            <a:off x="7636323" y="5232245"/>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Risk categories</a:t>
            </a:r>
          </a:p>
        </p:txBody>
      </p:sp>
      <p:cxnSp>
        <p:nvCxnSpPr>
          <p:cNvPr id="38" name="Straight Arrow Connector 37">
            <a:extLst>
              <a:ext uri="{FF2B5EF4-FFF2-40B4-BE49-F238E27FC236}">
                <a16:creationId xmlns:a16="http://schemas.microsoft.com/office/drawing/2014/main" id="{1829B86C-E46B-B046-ACC8-B01DC14730A8}"/>
              </a:ext>
            </a:extLst>
          </p:cNvPr>
          <p:cNvCxnSpPr>
            <a:stCxn id="71" idx="4"/>
            <a:endCxn id="72" idx="0"/>
          </p:cNvCxnSpPr>
          <p:nvPr/>
        </p:nvCxnSpPr>
        <p:spPr>
          <a:xfrm>
            <a:off x="8470772" y="3444457"/>
            <a:ext cx="0" cy="195098"/>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0355C43-CCD2-1443-9B58-B59A95D2C61C}"/>
              </a:ext>
            </a:extLst>
          </p:cNvPr>
          <p:cNvCxnSpPr>
            <a:cxnSpLocks/>
            <a:stCxn id="72" idx="3"/>
            <a:endCxn id="73" idx="0"/>
          </p:cNvCxnSpPr>
          <p:nvPr/>
        </p:nvCxnSpPr>
        <p:spPr>
          <a:xfrm flipH="1">
            <a:off x="8235560" y="3819129"/>
            <a:ext cx="160830" cy="230046"/>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5D5C2A8-175D-F346-A3CF-B83F0C45F144}"/>
              </a:ext>
            </a:extLst>
          </p:cNvPr>
          <p:cNvCxnSpPr>
            <a:cxnSpLocks/>
            <a:stCxn id="72" idx="5"/>
            <a:endCxn id="74" idx="0"/>
          </p:cNvCxnSpPr>
          <p:nvPr/>
        </p:nvCxnSpPr>
        <p:spPr>
          <a:xfrm>
            <a:off x="8545154" y="3819129"/>
            <a:ext cx="153811" cy="230046"/>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DEC27E6-28FE-8548-8AFA-5073F73EA13C}"/>
              </a:ext>
            </a:extLst>
          </p:cNvPr>
          <p:cNvCxnSpPr>
            <a:cxnSpLocks/>
            <a:stCxn id="75" idx="3"/>
            <a:endCxn id="76" idx="0"/>
          </p:cNvCxnSpPr>
          <p:nvPr/>
        </p:nvCxnSpPr>
        <p:spPr>
          <a:xfrm flipH="1">
            <a:off x="10288958" y="3413611"/>
            <a:ext cx="142583" cy="225220"/>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F2D3558-BAF8-0242-8165-EF7F38CD731D}"/>
              </a:ext>
            </a:extLst>
          </p:cNvPr>
          <p:cNvCxnSpPr>
            <a:cxnSpLocks/>
            <a:stCxn id="75" idx="5"/>
            <a:endCxn id="77" idx="1"/>
          </p:cNvCxnSpPr>
          <p:nvPr/>
        </p:nvCxnSpPr>
        <p:spPr>
          <a:xfrm>
            <a:off x="10580305" y="3413611"/>
            <a:ext cx="200852" cy="252900"/>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6EE153F-17C4-1045-8C57-B791B2BD46C8}"/>
              </a:ext>
            </a:extLst>
          </p:cNvPr>
          <p:cNvCxnSpPr>
            <a:cxnSpLocks/>
            <a:stCxn id="76" idx="3"/>
            <a:endCxn id="78" idx="0"/>
          </p:cNvCxnSpPr>
          <p:nvPr/>
        </p:nvCxnSpPr>
        <p:spPr>
          <a:xfrm flipH="1">
            <a:off x="10054452" y="3818405"/>
            <a:ext cx="160124" cy="235924"/>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740199D-7C6C-C046-B6D4-85BAB1824771}"/>
              </a:ext>
            </a:extLst>
          </p:cNvPr>
          <p:cNvCxnSpPr>
            <a:cxnSpLocks/>
            <a:stCxn id="76" idx="4"/>
            <a:endCxn id="79" idx="0"/>
          </p:cNvCxnSpPr>
          <p:nvPr/>
        </p:nvCxnSpPr>
        <p:spPr>
          <a:xfrm flipH="1">
            <a:off x="10286941" y="3849215"/>
            <a:ext cx="2017" cy="205114"/>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EC63F8A-B87D-0A4C-AE48-7930843F988D}"/>
              </a:ext>
            </a:extLst>
          </p:cNvPr>
          <p:cNvCxnSpPr>
            <a:cxnSpLocks/>
            <a:stCxn id="77" idx="4"/>
            <a:endCxn id="81" idx="0"/>
          </p:cNvCxnSpPr>
          <p:nvPr/>
        </p:nvCxnSpPr>
        <p:spPr>
          <a:xfrm flipH="1">
            <a:off x="10753705" y="3846085"/>
            <a:ext cx="101834" cy="208244"/>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CD754DC-E559-7E45-A642-B9E9F8F79CC0}"/>
              </a:ext>
            </a:extLst>
          </p:cNvPr>
          <p:cNvCxnSpPr>
            <a:cxnSpLocks/>
            <a:stCxn id="77" idx="4"/>
            <a:endCxn id="82" idx="0"/>
          </p:cNvCxnSpPr>
          <p:nvPr/>
        </p:nvCxnSpPr>
        <p:spPr>
          <a:xfrm>
            <a:off x="10855539" y="3846085"/>
            <a:ext cx="127298" cy="208244"/>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C021FA-6409-A140-99CD-96C4C4D4643A}"/>
              </a:ext>
            </a:extLst>
          </p:cNvPr>
          <p:cNvSpPr/>
          <p:nvPr/>
        </p:nvSpPr>
        <p:spPr>
          <a:xfrm>
            <a:off x="8365580" y="3234073"/>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72" name="Oval 71">
            <a:extLst>
              <a:ext uri="{FF2B5EF4-FFF2-40B4-BE49-F238E27FC236}">
                <a16:creationId xmlns:a16="http://schemas.microsoft.com/office/drawing/2014/main" id="{BD1DE8B0-AF7F-0B4E-BCAE-66447D87ADEA}"/>
              </a:ext>
            </a:extLst>
          </p:cNvPr>
          <p:cNvSpPr/>
          <p:nvPr/>
        </p:nvSpPr>
        <p:spPr>
          <a:xfrm>
            <a:off x="8365580" y="3639555"/>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73" name="Oval 72">
            <a:extLst>
              <a:ext uri="{FF2B5EF4-FFF2-40B4-BE49-F238E27FC236}">
                <a16:creationId xmlns:a16="http://schemas.microsoft.com/office/drawing/2014/main" id="{A7A46DA6-6757-8849-A868-C56AEF73ECA4}"/>
              </a:ext>
            </a:extLst>
          </p:cNvPr>
          <p:cNvSpPr/>
          <p:nvPr/>
        </p:nvSpPr>
        <p:spPr>
          <a:xfrm>
            <a:off x="8130368" y="4049175"/>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74" name="Oval 73">
            <a:extLst>
              <a:ext uri="{FF2B5EF4-FFF2-40B4-BE49-F238E27FC236}">
                <a16:creationId xmlns:a16="http://schemas.microsoft.com/office/drawing/2014/main" id="{D0159D4A-12A1-8643-9274-0DAB17A58D2A}"/>
              </a:ext>
            </a:extLst>
          </p:cNvPr>
          <p:cNvSpPr/>
          <p:nvPr/>
        </p:nvSpPr>
        <p:spPr>
          <a:xfrm>
            <a:off x="8593773" y="4049175"/>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75" name="Oval 74">
            <a:extLst>
              <a:ext uri="{FF2B5EF4-FFF2-40B4-BE49-F238E27FC236}">
                <a16:creationId xmlns:a16="http://schemas.microsoft.com/office/drawing/2014/main" id="{0F41962D-28DF-A845-A878-E20EA53BE726}"/>
              </a:ext>
            </a:extLst>
          </p:cNvPr>
          <p:cNvSpPr/>
          <p:nvPr/>
        </p:nvSpPr>
        <p:spPr>
          <a:xfrm>
            <a:off x="10400731" y="3234037"/>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76" name="Oval 75">
            <a:extLst>
              <a:ext uri="{FF2B5EF4-FFF2-40B4-BE49-F238E27FC236}">
                <a16:creationId xmlns:a16="http://schemas.microsoft.com/office/drawing/2014/main" id="{8CF3E9C3-84DD-7446-BF76-F44363C915B9}"/>
              </a:ext>
            </a:extLst>
          </p:cNvPr>
          <p:cNvSpPr/>
          <p:nvPr/>
        </p:nvSpPr>
        <p:spPr>
          <a:xfrm>
            <a:off x="10183766" y="3638831"/>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77" name="Oval 76">
            <a:extLst>
              <a:ext uri="{FF2B5EF4-FFF2-40B4-BE49-F238E27FC236}">
                <a16:creationId xmlns:a16="http://schemas.microsoft.com/office/drawing/2014/main" id="{3D308B3B-1087-7345-83ED-1A0D25508904}"/>
              </a:ext>
            </a:extLst>
          </p:cNvPr>
          <p:cNvSpPr/>
          <p:nvPr/>
        </p:nvSpPr>
        <p:spPr>
          <a:xfrm>
            <a:off x="10750347" y="3635701"/>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78" name="Oval 77">
            <a:extLst>
              <a:ext uri="{FF2B5EF4-FFF2-40B4-BE49-F238E27FC236}">
                <a16:creationId xmlns:a16="http://schemas.microsoft.com/office/drawing/2014/main" id="{D8008C63-0A99-5D44-80A0-0EADC585D437}"/>
              </a:ext>
            </a:extLst>
          </p:cNvPr>
          <p:cNvSpPr/>
          <p:nvPr/>
        </p:nvSpPr>
        <p:spPr>
          <a:xfrm>
            <a:off x="9949260" y="4054329"/>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79" name="Oval 78">
            <a:extLst>
              <a:ext uri="{FF2B5EF4-FFF2-40B4-BE49-F238E27FC236}">
                <a16:creationId xmlns:a16="http://schemas.microsoft.com/office/drawing/2014/main" id="{0604A0D4-F364-0B4D-B90B-010A4547A397}"/>
              </a:ext>
            </a:extLst>
          </p:cNvPr>
          <p:cNvSpPr/>
          <p:nvPr/>
        </p:nvSpPr>
        <p:spPr>
          <a:xfrm>
            <a:off x="10181749" y="4054329"/>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80" name="Oval 79">
            <a:extLst>
              <a:ext uri="{FF2B5EF4-FFF2-40B4-BE49-F238E27FC236}">
                <a16:creationId xmlns:a16="http://schemas.microsoft.com/office/drawing/2014/main" id="{785A34DF-DC29-F147-8AC8-FA99E6F4A0CB}"/>
              </a:ext>
            </a:extLst>
          </p:cNvPr>
          <p:cNvSpPr/>
          <p:nvPr/>
        </p:nvSpPr>
        <p:spPr>
          <a:xfrm>
            <a:off x="10410881" y="4054329"/>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81" name="Oval 80">
            <a:extLst>
              <a:ext uri="{FF2B5EF4-FFF2-40B4-BE49-F238E27FC236}">
                <a16:creationId xmlns:a16="http://schemas.microsoft.com/office/drawing/2014/main" id="{521AC53A-49C9-8F4D-AE50-929DF851D10B}"/>
              </a:ext>
            </a:extLst>
          </p:cNvPr>
          <p:cNvSpPr/>
          <p:nvPr/>
        </p:nvSpPr>
        <p:spPr>
          <a:xfrm>
            <a:off x="10648513" y="4054329"/>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82" name="Oval 81">
            <a:extLst>
              <a:ext uri="{FF2B5EF4-FFF2-40B4-BE49-F238E27FC236}">
                <a16:creationId xmlns:a16="http://schemas.microsoft.com/office/drawing/2014/main" id="{4BB11E1B-8EEC-1D4E-B93F-8AE2C4632C34}"/>
              </a:ext>
            </a:extLst>
          </p:cNvPr>
          <p:cNvSpPr/>
          <p:nvPr/>
        </p:nvSpPr>
        <p:spPr>
          <a:xfrm>
            <a:off x="10877645" y="4054329"/>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cxnSp>
        <p:nvCxnSpPr>
          <p:cNvPr id="84" name="Straight Arrow Connector 83">
            <a:extLst>
              <a:ext uri="{FF2B5EF4-FFF2-40B4-BE49-F238E27FC236}">
                <a16:creationId xmlns:a16="http://schemas.microsoft.com/office/drawing/2014/main" id="{73C0788A-64DB-3449-A34C-855234C33363}"/>
              </a:ext>
            </a:extLst>
          </p:cNvPr>
          <p:cNvCxnSpPr>
            <a:cxnSpLocks/>
            <a:stCxn id="76" idx="5"/>
            <a:endCxn id="80" idx="0"/>
          </p:cNvCxnSpPr>
          <p:nvPr/>
        </p:nvCxnSpPr>
        <p:spPr>
          <a:xfrm>
            <a:off x="10363340" y="3818405"/>
            <a:ext cx="152733" cy="235924"/>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EE3FCE50-459A-A748-A744-572B703E8510}"/>
              </a:ext>
            </a:extLst>
          </p:cNvPr>
          <p:cNvSpPr/>
          <p:nvPr/>
        </p:nvSpPr>
        <p:spPr>
          <a:xfrm flipH="1">
            <a:off x="9962084" y="3237270"/>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cxnSp>
        <p:nvCxnSpPr>
          <p:cNvPr id="86" name="Straight Arrow Connector 85">
            <a:extLst>
              <a:ext uri="{FF2B5EF4-FFF2-40B4-BE49-F238E27FC236}">
                <a16:creationId xmlns:a16="http://schemas.microsoft.com/office/drawing/2014/main" id="{E8B8F542-FF18-8449-8A54-9A00E24B5C3D}"/>
              </a:ext>
            </a:extLst>
          </p:cNvPr>
          <p:cNvCxnSpPr>
            <a:cxnSpLocks/>
            <a:stCxn id="75" idx="2"/>
            <a:endCxn id="85" idx="2"/>
          </p:cNvCxnSpPr>
          <p:nvPr/>
        </p:nvCxnSpPr>
        <p:spPr>
          <a:xfrm flipH="1">
            <a:off x="10172468" y="3339229"/>
            <a:ext cx="228263" cy="3233"/>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C7999E4E-C51B-AD4F-9305-97D549B5C1CE}"/>
              </a:ext>
            </a:extLst>
          </p:cNvPr>
          <p:cNvCxnSpPr>
            <a:cxnSpLocks/>
            <a:endCxn id="71" idx="0"/>
          </p:cNvCxnSpPr>
          <p:nvPr/>
        </p:nvCxnSpPr>
        <p:spPr>
          <a:xfrm>
            <a:off x="8470772" y="2930309"/>
            <a:ext cx="0" cy="303764"/>
          </a:xfrm>
          <a:prstGeom prst="straightConnector1">
            <a:avLst/>
          </a:prstGeom>
          <a:ln w="25400">
            <a:gradFill>
              <a:gsLst>
                <a:gs pos="10000">
                  <a:schemeClr val="accent4">
                    <a:alpha val="0"/>
                  </a:schemeClr>
                </a:gs>
                <a:gs pos="70000">
                  <a:schemeClr val="accent4"/>
                </a:gs>
              </a:gsLst>
              <a:lin ang="5400000" scaled="1"/>
            </a:gradFill>
            <a:tailEnd type="triangle" w="lg"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6470C8ED-7A4A-A54D-80CA-9620DEC3C6F0}"/>
              </a:ext>
            </a:extLst>
          </p:cNvPr>
          <p:cNvCxnSpPr>
            <a:cxnSpLocks/>
            <a:endCxn id="75" idx="0"/>
          </p:cNvCxnSpPr>
          <p:nvPr/>
        </p:nvCxnSpPr>
        <p:spPr>
          <a:xfrm>
            <a:off x="10505923" y="2930309"/>
            <a:ext cx="0" cy="303728"/>
          </a:xfrm>
          <a:prstGeom prst="straightConnector1">
            <a:avLst/>
          </a:prstGeom>
          <a:ln w="25400">
            <a:gradFill>
              <a:gsLst>
                <a:gs pos="10000">
                  <a:schemeClr val="accent4">
                    <a:alpha val="0"/>
                  </a:schemeClr>
                </a:gs>
                <a:gs pos="70000">
                  <a:schemeClr val="accent4"/>
                </a:gs>
              </a:gsLst>
              <a:lin ang="5400000" scaled="1"/>
            </a:gradFill>
            <a:tailEnd type="triangle" w="lg" len="med"/>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A80ED5AD-75C3-4A48-A1A7-E9497367785D}"/>
              </a:ext>
            </a:extLst>
          </p:cNvPr>
          <p:cNvSpPr txBox="1"/>
          <p:nvPr/>
        </p:nvSpPr>
        <p:spPr>
          <a:xfrm>
            <a:off x="10860857" y="3246353"/>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a:solidFill>
                  <a:schemeClr val="bg1"/>
                </a:solidFill>
                <a:latin typeface="Calibri Regular"/>
              </a:rPr>
              <a:t>!</a:t>
            </a:r>
          </a:p>
        </p:txBody>
      </p:sp>
      <p:sp>
        <p:nvSpPr>
          <p:cNvPr id="90" name="Oval 89">
            <a:extLst>
              <a:ext uri="{FF2B5EF4-FFF2-40B4-BE49-F238E27FC236}">
                <a16:creationId xmlns:a16="http://schemas.microsoft.com/office/drawing/2014/main" id="{8E48613E-8AB9-734B-8115-2AD2608982A8}"/>
              </a:ext>
            </a:extLst>
          </p:cNvPr>
          <p:cNvSpPr/>
          <p:nvPr/>
        </p:nvSpPr>
        <p:spPr>
          <a:xfrm>
            <a:off x="11118280" y="3637655"/>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cxnSp>
        <p:nvCxnSpPr>
          <p:cNvPr id="91" name="Straight Arrow Connector 90">
            <a:extLst>
              <a:ext uri="{FF2B5EF4-FFF2-40B4-BE49-F238E27FC236}">
                <a16:creationId xmlns:a16="http://schemas.microsoft.com/office/drawing/2014/main" id="{463AE1FD-B37E-9047-A293-E59E1132DE82}"/>
              </a:ext>
            </a:extLst>
          </p:cNvPr>
          <p:cNvCxnSpPr>
            <a:cxnSpLocks/>
            <a:stCxn id="77" idx="6"/>
            <a:endCxn id="90" idx="2"/>
          </p:cNvCxnSpPr>
          <p:nvPr/>
        </p:nvCxnSpPr>
        <p:spPr>
          <a:xfrm>
            <a:off x="10960731" y="3740893"/>
            <a:ext cx="157549" cy="1954"/>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5B061794-00DB-6743-9949-A2D318AADCBC}"/>
              </a:ext>
            </a:extLst>
          </p:cNvPr>
          <p:cNvSpPr/>
          <p:nvPr/>
        </p:nvSpPr>
        <p:spPr>
          <a:xfrm>
            <a:off x="9676792" y="3638831"/>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cxnSp>
        <p:nvCxnSpPr>
          <p:cNvPr id="93" name="Straight Arrow Connector 92">
            <a:extLst>
              <a:ext uri="{FF2B5EF4-FFF2-40B4-BE49-F238E27FC236}">
                <a16:creationId xmlns:a16="http://schemas.microsoft.com/office/drawing/2014/main" id="{809E6EC4-1B73-C747-BF70-31FBE8A8714A}"/>
              </a:ext>
            </a:extLst>
          </p:cNvPr>
          <p:cNvCxnSpPr>
            <a:cxnSpLocks/>
            <a:stCxn id="76" idx="2"/>
            <a:endCxn id="92" idx="6"/>
          </p:cNvCxnSpPr>
          <p:nvPr/>
        </p:nvCxnSpPr>
        <p:spPr>
          <a:xfrm flipH="1">
            <a:off x="9887176" y="3744023"/>
            <a:ext cx="296590" cy="0"/>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sp>
        <p:nvSpPr>
          <p:cNvPr id="94" name="Content Placeholder 2">
            <a:extLst>
              <a:ext uri="{FF2B5EF4-FFF2-40B4-BE49-F238E27FC236}">
                <a16:creationId xmlns:a16="http://schemas.microsoft.com/office/drawing/2014/main" id="{AE0E3A45-BA3F-1542-8E53-0BF9D72C85D9}"/>
              </a:ext>
            </a:extLst>
          </p:cNvPr>
          <p:cNvSpPr txBox="1">
            <a:spLocks/>
          </p:cNvSpPr>
          <p:nvPr/>
        </p:nvSpPr>
        <p:spPr>
          <a:xfrm>
            <a:off x="7964411" y="4614052"/>
            <a:ext cx="97855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200" b="1" dirty="0">
                <a:latin typeface="Calibri Regular"/>
              </a:rPr>
              <a:t>Unit</a:t>
            </a:r>
          </a:p>
        </p:txBody>
      </p:sp>
      <p:sp>
        <p:nvSpPr>
          <p:cNvPr id="95" name="Content Placeholder 2">
            <a:extLst>
              <a:ext uri="{FF2B5EF4-FFF2-40B4-BE49-F238E27FC236}">
                <a16:creationId xmlns:a16="http://schemas.microsoft.com/office/drawing/2014/main" id="{A0EB225D-405A-9D42-B5D3-CA7E43596743}"/>
              </a:ext>
            </a:extLst>
          </p:cNvPr>
          <p:cNvSpPr txBox="1">
            <a:spLocks/>
          </p:cNvSpPr>
          <p:nvPr/>
        </p:nvSpPr>
        <p:spPr>
          <a:xfrm>
            <a:off x="10025006" y="4613219"/>
            <a:ext cx="97855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200" b="1" dirty="0">
                <a:solidFill>
                  <a:srgbClr val="AFB9C2"/>
                </a:solidFill>
                <a:latin typeface="Calibri Regular"/>
              </a:rPr>
              <a:t>Unit</a:t>
            </a:r>
          </a:p>
        </p:txBody>
      </p:sp>
      <p:sp>
        <p:nvSpPr>
          <p:cNvPr id="55" name="Rectangle 54">
            <a:extLst>
              <a:ext uri="{FF2B5EF4-FFF2-40B4-BE49-F238E27FC236}">
                <a16:creationId xmlns:a16="http://schemas.microsoft.com/office/drawing/2014/main" id="{3C3E9E18-0106-7843-8743-AED6A41B4691}"/>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graphicFrame>
        <p:nvGraphicFramePr>
          <p:cNvPr id="67" name="Table 66">
            <a:extLst>
              <a:ext uri="{FF2B5EF4-FFF2-40B4-BE49-F238E27FC236}">
                <a16:creationId xmlns:a16="http://schemas.microsoft.com/office/drawing/2014/main" id="{0DB20016-AB15-554E-9580-BB1C731BA248}"/>
              </a:ext>
            </a:extLst>
          </p:cNvPr>
          <p:cNvGraphicFramePr>
            <a:graphicFrameLocks noGrp="1"/>
          </p:cNvGraphicFramePr>
          <p:nvPr/>
        </p:nvGraphicFramePr>
        <p:xfrm>
          <a:off x="7222230" y="976868"/>
          <a:ext cx="4500768" cy="304843"/>
        </p:xfrm>
        <a:graphic>
          <a:graphicData uri="http://schemas.openxmlformats.org/drawingml/2006/table">
            <a:tbl>
              <a:tblPr>
                <a:tableStyleId>{5C22544A-7EE6-4342-B048-85BDC9FD1C3A}</a:tableStyleId>
              </a:tblPr>
              <a:tblGrid>
                <a:gridCol w="562596">
                  <a:extLst>
                    <a:ext uri="{9D8B030D-6E8A-4147-A177-3AD203B41FA5}">
                      <a16:colId xmlns:a16="http://schemas.microsoft.com/office/drawing/2014/main" val="850012570"/>
                    </a:ext>
                  </a:extLst>
                </a:gridCol>
                <a:gridCol w="562596">
                  <a:extLst>
                    <a:ext uri="{9D8B030D-6E8A-4147-A177-3AD203B41FA5}">
                      <a16:colId xmlns:a16="http://schemas.microsoft.com/office/drawing/2014/main" val="2186807942"/>
                    </a:ext>
                  </a:extLst>
                </a:gridCol>
                <a:gridCol w="562596">
                  <a:extLst>
                    <a:ext uri="{9D8B030D-6E8A-4147-A177-3AD203B41FA5}">
                      <a16:colId xmlns:a16="http://schemas.microsoft.com/office/drawing/2014/main" val="2365783644"/>
                    </a:ext>
                  </a:extLst>
                </a:gridCol>
                <a:gridCol w="562596">
                  <a:extLst>
                    <a:ext uri="{9D8B030D-6E8A-4147-A177-3AD203B41FA5}">
                      <a16:colId xmlns:a16="http://schemas.microsoft.com/office/drawing/2014/main" val="4021545026"/>
                    </a:ext>
                  </a:extLst>
                </a:gridCol>
                <a:gridCol w="562596">
                  <a:extLst>
                    <a:ext uri="{9D8B030D-6E8A-4147-A177-3AD203B41FA5}">
                      <a16:colId xmlns:a16="http://schemas.microsoft.com/office/drawing/2014/main" val="1247426490"/>
                    </a:ext>
                  </a:extLst>
                </a:gridCol>
                <a:gridCol w="562596">
                  <a:extLst>
                    <a:ext uri="{9D8B030D-6E8A-4147-A177-3AD203B41FA5}">
                      <a16:colId xmlns:a16="http://schemas.microsoft.com/office/drawing/2014/main" val="1447095275"/>
                    </a:ext>
                  </a:extLst>
                </a:gridCol>
                <a:gridCol w="562596">
                  <a:extLst>
                    <a:ext uri="{9D8B030D-6E8A-4147-A177-3AD203B41FA5}">
                      <a16:colId xmlns:a16="http://schemas.microsoft.com/office/drawing/2014/main" val="928203443"/>
                    </a:ext>
                  </a:extLst>
                </a:gridCol>
                <a:gridCol w="562596">
                  <a:extLst>
                    <a:ext uri="{9D8B030D-6E8A-4147-A177-3AD203B41FA5}">
                      <a16:colId xmlns:a16="http://schemas.microsoft.com/office/drawing/2014/main" val="1652071349"/>
                    </a:ext>
                  </a:extLst>
                </a:gridCol>
              </a:tblGrid>
              <a:tr h="304843">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00" b="1" dirty="0">
                          <a:solidFill>
                            <a:srgbClr val="AFB9C2"/>
                          </a:solidFill>
                        </a:rPr>
                        <a:t>4/8</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bl>
          </a:graphicData>
        </a:graphic>
      </p:graphicFrame>
      <p:sp>
        <p:nvSpPr>
          <p:cNvPr id="101" name="Content Placeholder 2">
            <a:extLst>
              <a:ext uri="{FF2B5EF4-FFF2-40B4-BE49-F238E27FC236}">
                <a16:creationId xmlns:a16="http://schemas.microsoft.com/office/drawing/2014/main" id="{FF7CD860-6E8F-A247-8F26-6ACB2D1930C8}"/>
              </a:ext>
            </a:extLst>
          </p:cNvPr>
          <p:cNvSpPr txBox="1">
            <a:spLocks/>
          </p:cNvSpPr>
          <p:nvPr/>
        </p:nvSpPr>
        <p:spPr>
          <a:xfrm>
            <a:off x="514372" y="1366988"/>
            <a:ext cx="6141205"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dirty="0">
                <a:solidFill>
                  <a:schemeClr val="accent1"/>
                </a:solidFill>
              </a:rPr>
              <a:t>Guideline for Unit complex: </a:t>
            </a:r>
            <a:r>
              <a:rPr lang="en-GB" b="1" dirty="0">
                <a:solidFill>
                  <a:schemeClr val="accent1"/>
                </a:solidFill>
              </a:rPr>
              <a:t>write simple units of code</a:t>
            </a:r>
            <a:br>
              <a:rPr lang="en-GB" b="1" dirty="0">
                <a:solidFill>
                  <a:schemeClr val="accent1"/>
                </a:solidFill>
              </a:rPr>
            </a:br>
            <a:endParaRPr lang="en-GB" b="1" dirty="0">
              <a:solidFill>
                <a:schemeClr val="accent1"/>
              </a:solidFill>
            </a:endParaRPr>
          </a:p>
          <a:p>
            <a:pPr marL="285750" indent="-285750"/>
            <a:r>
              <a:rPr lang="en-GB" dirty="0"/>
              <a:t>Complex units (e.g. functions, methods) take more time to understand, </a:t>
            </a:r>
            <a:r>
              <a:rPr lang="en-GB" b="1" dirty="0"/>
              <a:t>increasing the difficulty of modifying</a:t>
            </a:r>
            <a:r>
              <a:rPr lang="en-GB" dirty="0"/>
              <a:t> them.</a:t>
            </a:r>
          </a:p>
          <a:p>
            <a:pPr marL="285750" indent="-285750"/>
            <a:r>
              <a:rPr lang="en-GB" dirty="0"/>
              <a:t>A complex unit has a high number of possible execution paths and therefore </a:t>
            </a:r>
            <a:r>
              <a:rPr lang="en-GB" b="1" dirty="0"/>
              <a:t>requires more test cases</a:t>
            </a:r>
            <a:r>
              <a:rPr lang="en-GB" dirty="0"/>
              <a:t>. </a:t>
            </a:r>
          </a:p>
          <a:p>
            <a:pPr indent="0">
              <a:buNone/>
            </a:pPr>
            <a:endParaRPr lang="en-GB" dirty="0">
              <a:solidFill>
                <a:schemeClr val="accent2"/>
              </a:solidFill>
            </a:endParaRPr>
          </a:p>
          <a:p>
            <a:pPr indent="0">
              <a:buNone/>
            </a:pPr>
            <a:r>
              <a:rPr lang="en-GB" b="1" dirty="0">
                <a:solidFill>
                  <a:schemeClr val="accent4"/>
                </a:solidFill>
              </a:rPr>
              <a:t>Unit complexity is measured as the McCabe complexity (decision points +1) of a unit. </a:t>
            </a:r>
            <a:r>
              <a:rPr lang="en-GB" dirty="0">
                <a:solidFill>
                  <a:schemeClr val="accent4"/>
                </a:solidFill>
              </a:rPr>
              <a:t>Every unit of the system is categorized in one of four risk categories depending on its McCabe measurement.</a:t>
            </a:r>
          </a:p>
          <a:p>
            <a:pPr indent="0">
              <a:buFont typeface="Wingdings" pitchFamily="2" charset="2"/>
              <a:buNone/>
            </a:pPr>
            <a:endParaRPr lang="en-GB" dirty="0"/>
          </a:p>
        </p:txBody>
      </p:sp>
      <p:cxnSp>
        <p:nvCxnSpPr>
          <p:cNvPr id="58" name="Straight Connector 57">
            <a:extLst>
              <a:ext uri="{FF2B5EF4-FFF2-40B4-BE49-F238E27FC236}">
                <a16:creationId xmlns:a16="http://schemas.microsoft.com/office/drawing/2014/main" id="{4ACD7EDD-2910-D340-93A6-09D728C8F968}"/>
              </a:ext>
            </a:extLst>
          </p:cNvPr>
          <p:cNvCxnSpPr>
            <a:cxnSpLocks/>
          </p:cNvCxnSpPr>
          <p:nvPr/>
        </p:nvCxnSpPr>
        <p:spPr>
          <a:xfrm>
            <a:off x="7636323" y="5565912"/>
            <a:ext cx="864000" cy="0"/>
          </a:xfrm>
          <a:prstGeom prst="line">
            <a:avLst/>
          </a:prstGeom>
          <a:ln w="57150" cap="rnd">
            <a:solidFill>
              <a:srgbClr val="57C968"/>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900EB12-DC4C-BC42-9683-711B117B0CD3}"/>
              </a:ext>
            </a:extLst>
          </p:cNvPr>
          <p:cNvCxnSpPr>
            <a:cxnSpLocks/>
          </p:cNvCxnSpPr>
          <p:nvPr/>
        </p:nvCxnSpPr>
        <p:spPr>
          <a:xfrm>
            <a:off x="8575964" y="5565911"/>
            <a:ext cx="864000" cy="0"/>
          </a:xfrm>
          <a:prstGeom prst="line">
            <a:avLst/>
          </a:prstGeom>
          <a:ln w="57150" cap="rnd">
            <a:solidFill>
              <a:srgbClr val="F8C74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9DFF8B6-8407-6D45-ACA9-4EDD96F777E1}"/>
              </a:ext>
            </a:extLst>
          </p:cNvPr>
          <p:cNvCxnSpPr>
            <a:cxnSpLocks/>
          </p:cNvCxnSpPr>
          <p:nvPr/>
        </p:nvCxnSpPr>
        <p:spPr>
          <a:xfrm>
            <a:off x="9528880" y="5565911"/>
            <a:ext cx="864000" cy="0"/>
          </a:xfrm>
          <a:prstGeom prst="line">
            <a:avLst/>
          </a:prstGeom>
          <a:ln w="57150" cap="rnd">
            <a:solidFill>
              <a:srgbClr val="EF981A"/>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0D83D8A-8D79-194F-9D47-D273ADD61A44}"/>
              </a:ext>
            </a:extLst>
          </p:cNvPr>
          <p:cNvCxnSpPr>
            <a:cxnSpLocks/>
          </p:cNvCxnSpPr>
          <p:nvPr/>
        </p:nvCxnSpPr>
        <p:spPr>
          <a:xfrm>
            <a:off x="10469514" y="5565911"/>
            <a:ext cx="864000" cy="0"/>
          </a:xfrm>
          <a:prstGeom prst="line">
            <a:avLst/>
          </a:prstGeom>
          <a:ln w="57150" cap="rnd">
            <a:solidFill>
              <a:srgbClr val="DB49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129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42" name="Slide Number Placeholder 1">
            <a:extLst>
              <a:ext uri="{FF2B5EF4-FFF2-40B4-BE49-F238E27FC236}">
                <a16:creationId xmlns:a16="http://schemas.microsoft.com/office/drawing/2014/main" id="{E2493E46-8CD6-254F-A4B5-7B16C21E8754}"/>
              </a:ext>
            </a:extLst>
          </p:cNvPr>
          <p:cNvSpPr>
            <a:spLocks noGrp="1"/>
          </p:cNvSpPr>
          <p:nvPr>
            <p:ph type="sldNum" sz="quarter" idx="4"/>
          </p:nvPr>
        </p:nvSpPr>
        <p:spPr/>
        <p:txBody>
          <a:bodyPr/>
          <a:lstStyle/>
          <a:p>
            <a:fld id="{E242BD21-9B61-2246-BCB1-4BE5E1BEBE1C}" type="slidenum">
              <a:rPr lang="en-US" smtClean="0"/>
              <a:pPr/>
              <a:t>23</a:t>
            </a:fld>
            <a:endParaRPr lang="en-US" dirty="0"/>
          </a:p>
        </p:txBody>
      </p:sp>
      <p:sp>
        <p:nvSpPr>
          <p:cNvPr id="4" name="Text Placeholder 3"/>
          <p:cNvSpPr>
            <a:spLocks noGrp="1"/>
          </p:cNvSpPr>
          <p:nvPr>
            <p:ph type="body" sz="quarter" idx="12"/>
          </p:nvPr>
        </p:nvSpPr>
        <p:spPr/>
        <p:txBody>
          <a:bodyPr/>
          <a:lstStyle/>
          <a:p>
            <a:r>
              <a:rPr lang="en-US" noProof="0" dirty="0"/>
              <a:t>METRIC INTRODUCTION – UNIT INTERFACING</a:t>
            </a:r>
          </a:p>
        </p:txBody>
      </p:sp>
      <p:sp>
        <p:nvSpPr>
          <p:cNvPr id="2" name="Title 1"/>
          <p:cNvSpPr>
            <a:spLocks noGrp="1"/>
          </p:cNvSpPr>
          <p:nvPr>
            <p:ph type="title"/>
          </p:nvPr>
        </p:nvSpPr>
        <p:spPr/>
        <p:txBody>
          <a:bodyPr/>
          <a:lstStyle/>
          <a:p>
            <a:r>
              <a:rPr lang="en-US" noProof="0" dirty="0"/>
              <a:t>Keep unit interfaces small</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Hexagon 30">
            <a:extLst>
              <a:ext uri="{FF2B5EF4-FFF2-40B4-BE49-F238E27FC236}">
                <a16:creationId xmlns:a16="http://schemas.microsoft.com/office/drawing/2014/main" id="{BB2DEA47-E9D4-6049-8AF2-33187B03763D}"/>
              </a:ext>
            </a:extLst>
          </p:cNvPr>
          <p:cNvSpPr/>
          <p:nvPr/>
        </p:nvSpPr>
        <p:spPr>
          <a:xfrm>
            <a:off x="7486782" y="2906456"/>
            <a:ext cx="1929325" cy="1663211"/>
          </a:xfrm>
          <a:prstGeom prst="hexagon">
            <a:avLst/>
          </a:prstGeom>
          <a:solidFill>
            <a:schemeClr val="bg2"/>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32" name="Hexagon 31">
            <a:extLst>
              <a:ext uri="{FF2B5EF4-FFF2-40B4-BE49-F238E27FC236}">
                <a16:creationId xmlns:a16="http://schemas.microsoft.com/office/drawing/2014/main" id="{57B2F6D6-40B4-6646-96B0-C2A6B7FBF1E1}"/>
              </a:ext>
            </a:extLst>
          </p:cNvPr>
          <p:cNvSpPr/>
          <p:nvPr/>
        </p:nvSpPr>
        <p:spPr>
          <a:xfrm>
            <a:off x="9536867" y="2906456"/>
            <a:ext cx="1929325" cy="1663211"/>
          </a:xfrm>
          <a:prstGeom prst="hexagon">
            <a:avLst/>
          </a:prstGeom>
          <a:solidFill>
            <a:schemeClr val="bg2"/>
          </a:solidFill>
          <a:ln w="1905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44" name="Content Placeholder 2">
            <a:extLst>
              <a:ext uri="{FF2B5EF4-FFF2-40B4-BE49-F238E27FC236}">
                <a16:creationId xmlns:a16="http://schemas.microsoft.com/office/drawing/2014/main" id="{3BD0182D-6073-764D-ACD1-7B6F56B30C83}"/>
              </a:ext>
            </a:extLst>
          </p:cNvPr>
          <p:cNvSpPr txBox="1">
            <a:spLocks/>
          </p:cNvSpPr>
          <p:nvPr/>
        </p:nvSpPr>
        <p:spPr>
          <a:xfrm>
            <a:off x="7552348" y="2141158"/>
            <a:ext cx="1784511"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Recommended</a:t>
            </a:r>
            <a:br>
              <a:rPr lang="en-GB" sz="1400" b="1" dirty="0">
                <a:solidFill>
                  <a:schemeClr val="accent1"/>
                </a:solidFill>
                <a:latin typeface="Calibri Regular"/>
              </a:rPr>
            </a:br>
            <a:r>
              <a:rPr lang="en-GB" sz="1400" b="1" dirty="0">
                <a:solidFill>
                  <a:schemeClr val="accent1"/>
                </a:solidFill>
                <a:latin typeface="Calibri Regular"/>
              </a:rPr>
              <a:t>practice</a:t>
            </a:r>
          </a:p>
        </p:txBody>
      </p:sp>
      <p:sp>
        <p:nvSpPr>
          <p:cNvPr id="45" name="Content Placeholder 2">
            <a:extLst>
              <a:ext uri="{FF2B5EF4-FFF2-40B4-BE49-F238E27FC236}">
                <a16:creationId xmlns:a16="http://schemas.microsoft.com/office/drawing/2014/main" id="{42F26B90-3194-F74A-A3CE-63FAB2001345}"/>
              </a:ext>
            </a:extLst>
          </p:cNvPr>
          <p:cNvSpPr txBox="1">
            <a:spLocks/>
          </p:cNvSpPr>
          <p:nvPr/>
        </p:nvSpPr>
        <p:spPr>
          <a:xfrm>
            <a:off x="9712167" y="2142870"/>
            <a:ext cx="1552350"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dirty="0">
                <a:solidFill>
                  <a:srgbClr val="AFB9C2"/>
                </a:solidFill>
                <a:latin typeface="Calibri Regular"/>
              </a:rPr>
              <a:t>Inadvisable</a:t>
            </a:r>
            <a:br>
              <a:rPr lang="en-GB" sz="1400" dirty="0">
                <a:solidFill>
                  <a:srgbClr val="AFB9C2"/>
                </a:solidFill>
                <a:latin typeface="Calibri Regular"/>
              </a:rPr>
            </a:br>
            <a:r>
              <a:rPr lang="en-GB" sz="1400" dirty="0">
                <a:solidFill>
                  <a:srgbClr val="AFB9C2"/>
                </a:solidFill>
                <a:latin typeface="Calibri Regular"/>
              </a:rPr>
              <a:t>practice</a:t>
            </a:r>
          </a:p>
        </p:txBody>
      </p:sp>
      <p:sp>
        <p:nvSpPr>
          <p:cNvPr id="60" name="AutoShape 5">
            <a:extLst>
              <a:ext uri="{FF2B5EF4-FFF2-40B4-BE49-F238E27FC236}">
                <a16:creationId xmlns:a16="http://schemas.microsoft.com/office/drawing/2014/main" id="{9D31DFFD-2A7C-D141-8EEE-8E17504C747A}"/>
              </a:ext>
            </a:extLst>
          </p:cNvPr>
          <p:cNvSpPr>
            <a:spLocks noChangeArrowheads="1"/>
          </p:cNvSpPr>
          <p:nvPr/>
        </p:nvSpPr>
        <p:spPr bwMode="auto">
          <a:xfrm>
            <a:off x="7636323" y="5630003"/>
            <a:ext cx="864000" cy="444793"/>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57C968"/>
                </a:solidFill>
                <a:cs typeface="TheSansMono M5"/>
              </a:rPr>
              <a:t>0-2 parameters</a:t>
            </a:r>
            <a:endParaRPr lang="en-US" sz="1200" spc="-50" noProof="1">
              <a:solidFill>
                <a:srgbClr val="57C968"/>
              </a:solidFill>
              <a:cs typeface="TheSansMono M5"/>
            </a:endParaRPr>
          </a:p>
          <a:p>
            <a:pPr algn="ctr" eaLnBrk="1" hangingPunct="1">
              <a:spcAft>
                <a:spcPts val="0"/>
              </a:spcAft>
              <a:defRPr/>
            </a:pPr>
            <a:r>
              <a:rPr lang="en-US" sz="1200" spc="-50" noProof="1">
                <a:solidFill>
                  <a:srgbClr val="57C968"/>
                </a:solidFill>
                <a:cs typeface="TheSansMono M5"/>
              </a:rPr>
              <a:t>low risk</a:t>
            </a:r>
          </a:p>
        </p:txBody>
      </p:sp>
      <p:sp>
        <p:nvSpPr>
          <p:cNvPr id="61" name="AutoShape 5">
            <a:extLst>
              <a:ext uri="{FF2B5EF4-FFF2-40B4-BE49-F238E27FC236}">
                <a16:creationId xmlns:a16="http://schemas.microsoft.com/office/drawing/2014/main" id="{7A0D476F-B837-D846-927B-EBA1F8DCFADC}"/>
              </a:ext>
            </a:extLst>
          </p:cNvPr>
          <p:cNvSpPr>
            <a:spLocks noChangeArrowheads="1"/>
          </p:cNvSpPr>
          <p:nvPr/>
        </p:nvSpPr>
        <p:spPr bwMode="auto">
          <a:xfrm>
            <a:off x="8575964"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F8C740"/>
                </a:solidFill>
                <a:cs typeface="TheSansMono M5"/>
              </a:rPr>
              <a:t>3-4 parameters</a:t>
            </a:r>
            <a:endParaRPr lang="en-US" sz="1200" spc="-50" noProof="1">
              <a:solidFill>
                <a:srgbClr val="F8C740"/>
              </a:solidFill>
              <a:cs typeface="TheSansMono M5"/>
            </a:endParaRPr>
          </a:p>
          <a:p>
            <a:pPr algn="ctr" eaLnBrk="1" hangingPunct="1">
              <a:spcAft>
                <a:spcPts val="0"/>
              </a:spcAft>
              <a:defRPr/>
            </a:pPr>
            <a:r>
              <a:rPr lang="en-US" sz="1200" spc="-50" noProof="1">
                <a:solidFill>
                  <a:srgbClr val="F8C740"/>
                </a:solidFill>
                <a:cs typeface="TheSansMono M5"/>
              </a:rPr>
              <a:t>moderate risk</a:t>
            </a:r>
          </a:p>
        </p:txBody>
      </p:sp>
      <p:sp>
        <p:nvSpPr>
          <p:cNvPr id="62" name="AutoShape 5">
            <a:extLst>
              <a:ext uri="{FF2B5EF4-FFF2-40B4-BE49-F238E27FC236}">
                <a16:creationId xmlns:a16="http://schemas.microsoft.com/office/drawing/2014/main" id="{9E65ED32-6318-B045-B9E2-CCB28F23BD6F}"/>
              </a:ext>
            </a:extLst>
          </p:cNvPr>
          <p:cNvSpPr>
            <a:spLocks noChangeArrowheads="1"/>
          </p:cNvSpPr>
          <p:nvPr/>
        </p:nvSpPr>
        <p:spPr bwMode="auto">
          <a:xfrm>
            <a:off x="9528028"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EF981A"/>
                </a:solidFill>
                <a:cs typeface="TheSansMono M5"/>
              </a:rPr>
              <a:t>5-6 parameters</a:t>
            </a:r>
            <a:endParaRPr lang="en-US" sz="1200" spc="-50" noProof="1">
              <a:solidFill>
                <a:srgbClr val="EF981A"/>
              </a:solidFill>
              <a:cs typeface="TheSansMono M5"/>
            </a:endParaRPr>
          </a:p>
          <a:p>
            <a:pPr algn="ctr" eaLnBrk="1" hangingPunct="1">
              <a:spcAft>
                <a:spcPts val="0"/>
              </a:spcAft>
              <a:defRPr/>
            </a:pPr>
            <a:r>
              <a:rPr lang="en-US" sz="1200" spc="-50" noProof="1">
                <a:solidFill>
                  <a:srgbClr val="EF981A"/>
                </a:solidFill>
                <a:cs typeface="TheSansMono M5"/>
              </a:rPr>
              <a:t>high risk</a:t>
            </a:r>
          </a:p>
        </p:txBody>
      </p:sp>
      <p:sp>
        <p:nvSpPr>
          <p:cNvPr id="63" name="AutoShape 5">
            <a:extLst>
              <a:ext uri="{FF2B5EF4-FFF2-40B4-BE49-F238E27FC236}">
                <a16:creationId xmlns:a16="http://schemas.microsoft.com/office/drawing/2014/main" id="{D5DA61E8-3E36-134B-89F4-56253E8EAB6F}"/>
              </a:ext>
            </a:extLst>
          </p:cNvPr>
          <p:cNvSpPr>
            <a:spLocks noChangeArrowheads="1"/>
          </p:cNvSpPr>
          <p:nvPr/>
        </p:nvSpPr>
        <p:spPr bwMode="auto">
          <a:xfrm>
            <a:off x="10467635"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DB493D"/>
                </a:solidFill>
                <a:cs typeface="TheSansMono M5"/>
              </a:rPr>
              <a:t>7+ parameters</a:t>
            </a:r>
            <a:endParaRPr lang="en-US" sz="1200" spc="-50" noProof="1">
              <a:solidFill>
                <a:srgbClr val="DB493D"/>
              </a:solidFill>
              <a:cs typeface="TheSansMono M5"/>
            </a:endParaRPr>
          </a:p>
          <a:p>
            <a:pPr algn="ctr" eaLnBrk="1" hangingPunct="1">
              <a:spcAft>
                <a:spcPts val="0"/>
              </a:spcAft>
              <a:defRPr/>
            </a:pPr>
            <a:r>
              <a:rPr lang="en-US" sz="1200" spc="-50" noProof="1">
                <a:solidFill>
                  <a:srgbClr val="DB493D"/>
                </a:solidFill>
                <a:cs typeface="TheSansMono M5"/>
              </a:rPr>
              <a:t>very high risk</a:t>
            </a:r>
          </a:p>
        </p:txBody>
      </p:sp>
      <p:sp>
        <p:nvSpPr>
          <p:cNvPr id="64" name="Content Placeholder 2">
            <a:extLst>
              <a:ext uri="{FF2B5EF4-FFF2-40B4-BE49-F238E27FC236}">
                <a16:creationId xmlns:a16="http://schemas.microsoft.com/office/drawing/2014/main" id="{26B26F8F-E814-884C-8160-8892A9081EFF}"/>
              </a:ext>
            </a:extLst>
          </p:cNvPr>
          <p:cNvSpPr txBox="1">
            <a:spLocks/>
          </p:cNvSpPr>
          <p:nvPr/>
        </p:nvSpPr>
        <p:spPr>
          <a:xfrm>
            <a:off x="7636323" y="5232245"/>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Risk categories</a:t>
            </a:r>
          </a:p>
        </p:txBody>
      </p:sp>
      <p:sp>
        <p:nvSpPr>
          <p:cNvPr id="71" name="Oval 70">
            <a:extLst>
              <a:ext uri="{FF2B5EF4-FFF2-40B4-BE49-F238E27FC236}">
                <a16:creationId xmlns:a16="http://schemas.microsoft.com/office/drawing/2014/main" id="{72C021FA-6409-A140-99CD-96C4C4D4643A}"/>
              </a:ext>
            </a:extLst>
          </p:cNvPr>
          <p:cNvSpPr/>
          <p:nvPr/>
        </p:nvSpPr>
        <p:spPr>
          <a:xfrm>
            <a:off x="8346252" y="2991191"/>
            <a:ext cx="210384" cy="2103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r>
              <a:rPr lang="en-US" sz="1200" dirty="0">
                <a:latin typeface="Calibri Regular"/>
              </a:rPr>
              <a:t>p</a:t>
            </a:r>
          </a:p>
        </p:txBody>
      </p:sp>
      <p:sp>
        <p:nvSpPr>
          <p:cNvPr id="75" name="Oval 74">
            <a:extLst>
              <a:ext uri="{FF2B5EF4-FFF2-40B4-BE49-F238E27FC236}">
                <a16:creationId xmlns:a16="http://schemas.microsoft.com/office/drawing/2014/main" id="{0F41962D-28DF-A845-A878-E20EA53BE726}"/>
              </a:ext>
            </a:extLst>
          </p:cNvPr>
          <p:cNvSpPr/>
          <p:nvPr/>
        </p:nvSpPr>
        <p:spPr>
          <a:xfrm>
            <a:off x="10167013" y="2991191"/>
            <a:ext cx="210384" cy="2103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r>
              <a:rPr lang="en-US" sz="1200" dirty="0">
                <a:latin typeface="Calibri Regular"/>
              </a:rPr>
              <a:t>p</a:t>
            </a:r>
          </a:p>
        </p:txBody>
      </p:sp>
      <p:sp>
        <p:nvSpPr>
          <p:cNvPr id="77" name="Oval 76">
            <a:extLst>
              <a:ext uri="{FF2B5EF4-FFF2-40B4-BE49-F238E27FC236}">
                <a16:creationId xmlns:a16="http://schemas.microsoft.com/office/drawing/2014/main" id="{3D308B3B-1087-7345-83ED-1A0D25508904}"/>
              </a:ext>
            </a:extLst>
          </p:cNvPr>
          <p:cNvSpPr/>
          <p:nvPr/>
        </p:nvSpPr>
        <p:spPr>
          <a:xfrm>
            <a:off x="10392965" y="2991191"/>
            <a:ext cx="210384" cy="2103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r>
              <a:rPr lang="en-US" sz="1200" dirty="0">
                <a:latin typeface="Calibri Regular"/>
              </a:rPr>
              <a:t>p</a:t>
            </a:r>
          </a:p>
        </p:txBody>
      </p:sp>
      <p:sp>
        <p:nvSpPr>
          <p:cNvPr id="82" name="Oval 81">
            <a:extLst>
              <a:ext uri="{FF2B5EF4-FFF2-40B4-BE49-F238E27FC236}">
                <a16:creationId xmlns:a16="http://schemas.microsoft.com/office/drawing/2014/main" id="{4BB11E1B-8EEC-1D4E-B93F-8AE2C4632C34}"/>
              </a:ext>
            </a:extLst>
          </p:cNvPr>
          <p:cNvSpPr/>
          <p:nvPr/>
        </p:nvSpPr>
        <p:spPr>
          <a:xfrm>
            <a:off x="10847510" y="2991191"/>
            <a:ext cx="210384" cy="2103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r>
              <a:rPr lang="en-US" sz="1200" dirty="0">
                <a:latin typeface="Calibri Regular"/>
              </a:rPr>
              <a:t>p</a:t>
            </a:r>
          </a:p>
        </p:txBody>
      </p:sp>
      <p:sp>
        <p:nvSpPr>
          <p:cNvPr id="85" name="Oval 84">
            <a:extLst>
              <a:ext uri="{FF2B5EF4-FFF2-40B4-BE49-F238E27FC236}">
                <a16:creationId xmlns:a16="http://schemas.microsoft.com/office/drawing/2014/main" id="{EE3FCE50-459A-A748-A744-572B703E8510}"/>
              </a:ext>
            </a:extLst>
          </p:cNvPr>
          <p:cNvSpPr/>
          <p:nvPr/>
        </p:nvSpPr>
        <p:spPr>
          <a:xfrm flipH="1">
            <a:off x="9938040" y="2991191"/>
            <a:ext cx="210384" cy="2103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r>
              <a:rPr lang="en-US" sz="1200" dirty="0">
                <a:latin typeface="Calibri Regular"/>
              </a:rPr>
              <a:t>p</a:t>
            </a:r>
          </a:p>
        </p:txBody>
      </p:sp>
      <p:sp>
        <p:nvSpPr>
          <p:cNvPr id="89" name="TextBox 88">
            <a:extLst>
              <a:ext uri="{FF2B5EF4-FFF2-40B4-BE49-F238E27FC236}">
                <a16:creationId xmlns:a16="http://schemas.microsoft.com/office/drawing/2014/main" id="{A80ED5AD-75C3-4A48-A1A7-E9497367785D}"/>
              </a:ext>
            </a:extLst>
          </p:cNvPr>
          <p:cNvSpPr txBox="1"/>
          <p:nvPr/>
        </p:nvSpPr>
        <p:spPr>
          <a:xfrm>
            <a:off x="11022575" y="2878897"/>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a:solidFill>
                  <a:schemeClr val="bg1"/>
                </a:solidFill>
                <a:latin typeface="Calibri Regular"/>
              </a:rPr>
              <a:t>!</a:t>
            </a:r>
          </a:p>
        </p:txBody>
      </p:sp>
      <p:sp>
        <p:nvSpPr>
          <p:cNvPr id="90" name="Oval 89">
            <a:extLst>
              <a:ext uri="{FF2B5EF4-FFF2-40B4-BE49-F238E27FC236}">
                <a16:creationId xmlns:a16="http://schemas.microsoft.com/office/drawing/2014/main" id="{8E48613E-8AB9-734B-8115-2AD2608982A8}"/>
              </a:ext>
            </a:extLst>
          </p:cNvPr>
          <p:cNvSpPr/>
          <p:nvPr/>
        </p:nvSpPr>
        <p:spPr>
          <a:xfrm>
            <a:off x="10621709" y="2991191"/>
            <a:ext cx="210384" cy="2103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r>
              <a:rPr lang="en-US" sz="1200" dirty="0">
                <a:latin typeface="Calibri Regular"/>
              </a:rPr>
              <a:t>p</a:t>
            </a:r>
          </a:p>
        </p:txBody>
      </p:sp>
      <p:sp>
        <p:nvSpPr>
          <p:cNvPr id="67" name="Content Placeholder 2">
            <a:extLst>
              <a:ext uri="{FF2B5EF4-FFF2-40B4-BE49-F238E27FC236}">
                <a16:creationId xmlns:a16="http://schemas.microsoft.com/office/drawing/2014/main" id="{E0E4DEB1-A7CE-3842-A36F-ADA79CDFF861}"/>
              </a:ext>
            </a:extLst>
          </p:cNvPr>
          <p:cNvSpPr txBox="1">
            <a:spLocks/>
          </p:cNvSpPr>
          <p:nvPr/>
        </p:nvSpPr>
        <p:spPr>
          <a:xfrm>
            <a:off x="7964411" y="4614052"/>
            <a:ext cx="97855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200" b="1" dirty="0">
                <a:latin typeface="Calibri Regular"/>
              </a:rPr>
              <a:t>Unit</a:t>
            </a:r>
          </a:p>
        </p:txBody>
      </p:sp>
      <p:sp>
        <p:nvSpPr>
          <p:cNvPr id="83" name="Content Placeholder 2">
            <a:extLst>
              <a:ext uri="{FF2B5EF4-FFF2-40B4-BE49-F238E27FC236}">
                <a16:creationId xmlns:a16="http://schemas.microsoft.com/office/drawing/2014/main" id="{27F5FB0D-8B5F-6147-AB03-0E8FC60C22A2}"/>
              </a:ext>
            </a:extLst>
          </p:cNvPr>
          <p:cNvSpPr txBox="1">
            <a:spLocks/>
          </p:cNvSpPr>
          <p:nvPr/>
        </p:nvSpPr>
        <p:spPr>
          <a:xfrm>
            <a:off x="10025006" y="4613219"/>
            <a:ext cx="97855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200" b="1" dirty="0">
                <a:solidFill>
                  <a:srgbClr val="AFB9C2"/>
                </a:solidFill>
                <a:latin typeface="Calibri Regular"/>
              </a:rPr>
              <a:t>Unit</a:t>
            </a:r>
          </a:p>
        </p:txBody>
      </p:sp>
      <p:cxnSp>
        <p:nvCxnSpPr>
          <p:cNvPr id="97" name="Straight Arrow Connector 96">
            <a:extLst>
              <a:ext uri="{FF2B5EF4-FFF2-40B4-BE49-F238E27FC236}">
                <a16:creationId xmlns:a16="http://schemas.microsoft.com/office/drawing/2014/main" id="{38FBB3E3-9AF9-B14D-8AF0-E440B8544564}"/>
              </a:ext>
            </a:extLst>
          </p:cNvPr>
          <p:cNvCxnSpPr>
            <a:cxnSpLocks/>
          </p:cNvCxnSpPr>
          <p:nvPr/>
        </p:nvCxnSpPr>
        <p:spPr>
          <a:xfrm>
            <a:off x="8452484"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A7C9F17-7E64-7E4B-90DC-7D5433F148EE}"/>
              </a:ext>
            </a:extLst>
          </p:cNvPr>
          <p:cNvCxnSpPr>
            <a:cxnSpLocks/>
          </p:cNvCxnSpPr>
          <p:nvPr/>
        </p:nvCxnSpPr>
        <p:spPr>
          <a:xfrm>
            <a:off x="10052438"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6B98B669-27DA-B049-8D3F-458E46F2280A}"/>
              </a:ext>
            </a:extLst>
          </p:cNvPr>
          <p:cNvCxnSpPr>
            <a:cxnSpLocks/>
          </p:cNvCxnSpPr>
          <p:nvPr/>
        </p:nvCxnSpPr>
        <p:spPr>
          <a:xfrm>
            <a:off x="10271894"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81B2F729-17D4-8147-B182-37061AA97314}"/>
              </a:ext>
            </a:extLst>
          </p:cNvPr>
          <p:cNvCxnSpPr>
            <a:cxnSpLocks/>
          </p:cNvCxnSpPr>
          <p:nvPr/>
        </p:nvCxnSpPr>
        <p:spPr>
          <a:xfrm>
            <a:off x="10495067"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D44B950-28BD-BA48-A0D8-7A778593D298}"/>
              </a:ext>
            </a:extLst>
          </p:cNvPr>
          <p:cNvCxnSpPr>
            <a:cxnSpLocks/>
          </p:cNvCxnSpPr>
          <p:nvPr/>
        </p:nvCxnSpPr>
        <p:spPr>
          <a:xfrm>
            <a:off x="10732811"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16D6A6C-0226-E948-915C-2BB04D9107A5}"/>
              </a:ext>
            </a:extLst>
          </p:cNvPr>
          <p:cNvCxnSpPr>
            <a:cxnSpLocks/>
          </p:cNvCxnSpPr>
          <p:nvPr/>
        </p:nvCxnSpPr>
        <p:spPr>
          <a:xfrm>
            <a:off x="10934009"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7218565-F341-5448-97A3-DBBFA15D4A64}"/>
              </a:ext>
            </a:extLst>
          </p:cNvPr>
          <p:cNvCxnSpPr>
            <a:cxnSpLocks/>
          </p:cNvCxnSpPr>
          <p:nvPr/>
        </p:nvCxnSpPr>
        <p:spPr>
          <a:xfrm flipH="1">
            <a:off x="7818120" y="3285016"/>
            <a:ext cx="1271016"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3AEE66E-F2AF-5D4E-AAD2-9AA95EEBBCC5}"/>
              </a:ext>
            </a:extLst>
          </p:cNvPr>
          <p:cNvCxnSpPr>
            <a:cxnSpLocks/>
          </p:cNvCxnSpPr>
          <p:nvPr/>
        </p:nvCxnSpPr>
        <p:spPr>
          <a:xfrm flipH="1">
            <a:off x="9859559" y="3287336"/>
            <a:ext cx="1271016"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60B70E3-374B-E04A-BA11-34D7417BB0EE}"/>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graphicFrame>
        <p:nvGraphicFramePr>
          <p:cNvPr id="41" name="Table 40">
            <a:extLst>
              <a:ext uri="{FF2B5EF4-FFF2-40B4-BE49-F238E27FC236}">
                <a16:creationId xmlns:a16="http://schemas.microsoft.com/office/drawing/2014/main" id="{24F84E71-A43C-F348-B5D5-A631AF43EADA}"/>
              </a:ext>
            </a:extLst>
          </p:cNvPr>
          <p:cNvGraphicFramePr>
            <a:graphicFrameLocks noGrp="1"/>
          </p:cNvGraphicFramePr>
          <p:nvPr/>
        </p:nvGraphicFramePr>
        <p:xfrm>
          <a:off x="7222230" y="976868"/>
          <a:ext cx="4500768" cy="304843"/>
        </p:xfrm>
        <a:graphic>
          <a:graphicData uri="http://schemas.openxmlformats.org/drawingml/2006/table">
            <a:tbl>
              <a:tblPr>
                <a:tableStyleId>{5C22544A-7EE6-4342-B048-85BDC9FD1C3A}</a:tableStyleId>
              </a:tblPr>
              <a:tblGrid>
                <a:gridCol w="562596">
                  <a:extLst>
                    <a:ext uri="{9D8B030D-6E8A-4147-A177-3AD203B41FA5}">
                      <a16:colId xmlns:a16="http://schemas.microsoft.com/office/drawing/2014/main" val="850012570"/>
                    </a:ext>
                  </a:extLst>
                </a:gridCol>
                <a:gridCol w="562596">
                  <a:extLst>
                    <a:ext uri="{9D8B030D-6E8A-4147-A177-3AD203B41FA5}">
                      <a16:colId xmlns:a16="http://schemas.microsoft.com/office/drawing/2014/main" val="2186807942"/>
                    </a:ext>
                  </a:extLst>
                </a:gridCol>
                <a:gridCol w="562596">
                  <a:extLst>
                    <a:ext uri="{9D8B030D-6E8A-4147-A177-3AD203B41FA5}">
                      <a16:colId xmlns:a16="http://schemas.microsoft.com/office/drawing/2014/main" val="2365783644"/>
                    </a:ext>
                  </a:extLst>
                </a:gridCol>
                <a:gridCol w="562596">
                  <a:extLst>
                    <a:ext uri="{9D8B030D-6E8A-4147-A177-3AD203B41FA5}">
                      <a16:colId xmlns:a16="http://schemas.microsoft.com/office/drawing/2014/main" val="4021545026"/>
                    </a:ext>
                  </a:extLst>
                </a:gridCol>
                <a:gridCol w="562596">
                  <a:extLst>
                    <a:ext uri="{9D8B030D-6E8A-4147-A177-3AD203B41FA5}">
                      <a16:colId xmlns:a16="http://schemas.microsoft.com/office/drawing/2014/main" val="2960865968"/>
                    </a:ext>
                  </a:extLst>
                </a:gridCol>
                <a:gridCol w="562596">
                  <a:extLst>
                    <a:ext uri="{9D8B030D-6E8A-4147-A177-3AD203B41FA5}">
                      <a16:colId xmlns:a16="http://schemas.microsoft.com/office/drawing/2014/main" val="1447095275"/>
                    </a:ext>
                  </a:extLst>
                </a:gridCol>
                <a:gridCol w="562596">
                  <a:extLst>
                    <a:ext uri="{9D8B030D-6E8A-4147-A177-3AD203B41FA5}">
                      <a16:colId xmlns:a16="http://schemas.microsoft.com/office/drawing/2014/main" val="928203443"/>
                    </a:ext>
                  </a:extLst>
                </a:gridCol>
                <a:gridCol w="562596">
                  <a:extLst>
                    <a:ext uri="{9D8B030D-6E8A-4147-A177-3AD203B41FA5}">
                      <a16:colId xmlns:a16="http://schemas.microsoft.com/office/drawing/2014/main" val="1652071349"/>
                    </a:ext>
                  </a:extLst>
                </a:gridCol>
              </a:tblGrid>
              <a:tr h="304843">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00" b="1" dirty="0">
                          <a:solidFill>
                            <a:srgbClr val="AFB9C2"/>
                          </a:solidFill>
                        </a:rPr>
                        <a:t>5/8</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bl>
          </a:graphicData>
        </a:graphic>
      </p:graphicFrame>
      <p:sp>
        <p:nvSpPr>
          <p:cNvPr id="50" name="Content Placeholder 2">
            <a:extLst>
              <a:ext uri="{FF2B5EF4-FFF2-40B4-BE49-F238E27FC236}">
                <a16:creationId xmlns:a16="http://schemas.microsoft.com/office/drawing/2014/main" id="{E84B6D8C-0595-7944-924B-3E333DDE44FC}"/>
              </a:ext>
            </a:extLst>
          </p:cNvPr>
          <p:cNvSpPr txBox="1">
            <a:spLocks/>
          </p:cNvSpPr>
          <p:nvPr/>
        </p:nvSpPr>
        <p:spPr>
          <a:xfrm>
            <a:off x="514372" y="1366988"/>
            <a:ext cx="6141205"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dirty="0">
                <a:solidFill>
                  <a:schemeClr val="accent1"/>
                </a:solidFill>
              </a:rPr>
              <a:t>Guideline for Unit interfacing: </a:t>
            </a:r>
            <a:r>
              <a:rPr lang="en-GB" b="1" dirty="0">
                <a:solidFill>
                  <a:schemeClr val="accent1"/>
                </a:solidFill>
              </a:rPr>
              <a:t>keep unit interfaces small</a:t>
            </a:r>
            <a:br>
              <a:rPr lang="en-GB" b="1" dirty="0">
                <a:solidFill>
                  <a:schemeClr val="accent1"/>
                </a:solidFill>
              </a:rPr>
            </a:br>
            <a:endParaRPr lang="en-GB" b="1" dirty="0">
              <a:solidFill>
                <a:schemeClr val="accent1"/>
              </a:solidFill>
            </a:endParaRPr>
          </a:p>
          <a:p>
            <a:pPr marL="285750" indent="-285750"/>
            <a:r>
              <a:rPr lang="en-GB" dirty="0"/>
              <a:t>Interface size correlates with unit size and unit complexity. Units (e.g. functions, methods) with large interfaces are </a:t>
            </a:r>
            <a:r>
              <a:rPr lang="en-GB" b="1" dirty="0"/>
              <a:t>hard to modify</a:t>
            </a:r>
            <a:r>
              <a:rPr lang="en-GB" dirty="0"/>
              <a:t>.</a:t>
            </a:r>
          </a:p>
          <a:p>
            <a:pPr marL="285750" indent="-285750"/>
            <a:r>
              <a:rPr lang="en-GB" dirty="0"/>
              <a:t>Large unit interfaces (especially in the core classes) are </a:t>
            </a:r>
            <a:r>
              <a:rPr lang="en-GB" b="1" dirty="0"/>
              <a:t>error-prone</a:t>
            </a:r>
            <a:r>
              <a:rPr lang="en-GB" dirty="0"/>
              <a:t> and </a:t>
            </a:r>
            <a:r>
              <a:rPr lang="en-GB" b="1" dirty="0"/>
              <a:t>impede the speed of development</a:t>
            </a:r>
            <a:r>
              <a:rPr lang="en-GB" dirty="0"/>
              <a:t>.</a:t>
            </a:r>
          </a:p>
          <a:p>
            <a:endParaRPr lang="en-GB" dirty="0">
              <a:solidFill>
                <a:schemeClr val="accent2"/>
              </a:solidFill>
            </a:endParaRPr>
          </a:p>
          <a:p>
            <a:pPr indent="0">
              <a:buNone/>
            </a:pPr>
            <a:r>
              <a:rPr lang="en-GB" b="1" dirty="0">
                <a:solidFill>
                  <a:schemeClr val="accent4"/>
                </a:solidFill>
              </a:rPr>
              <a:t>Unit interfacing is measured as the number of parameters a unit expects. </a:t>
            </a:r>
            <a:r>
              <a:rPr lang="en-GB" dirty="0">
                <a:solidFill>
                  <a:schemeClr val="accent4"/>
                </a:solidFill>
              </a:rPr>
              <a:t>Every unit of the system is categorized in one of four risk categories depending on the number of parameters.</a:t>
            </a:r>
          </a:p>
          <a:p>
            <a:pPr indent="0">
              <a:buFont typeface="Wingdings" pitchFamily="2" charset="2"/>
              <a:buNone/>
            </a:pPr>
            <a:endParaRPr lang="en-GB" dirty="0"/>
          </a:p>
        </p:txBody>
      </p:sp>
      <p:cxnSp>
        <p:nvCxnSpPr>
          <p:cNvPr id="51" name="Straight Connector 50">
            <a:extLst>
              <a:ext uri="{FF2B5EF4-FFF2-40B4-BE49-F238E27FC236}">
                <a16:creationId xmlns:a16="http://schemas.microsoft.com/office/drawing/2014/main" id="{7F8821CC-63E4-A643-929A-C7D3B0FCAD93}"/>
              </a:ext>
            </a:extLst>
          </p:cNvPr>
          <p:cNvCxnSpPr>
            <a:cxnSpLocks/>
          </p:cNvCxnSpPr>
          <p:nvPr/>
        </p:nvCxnSpPr>
        <p:spPr>
          <a:xfrm>
            <a:off x="7636323" y="5565912"/>
            <a:ext cx="864000" cy="0"/>
          </a:xfrm>
          <a:prstGeom prst="line">
            <a:avLst/>
          </a:prstGeom>
          <a:ln w="57150" cap="rnd">
            <a:solidFill>
              <a:srgbClr val="57C968"/>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9B06B56-F347-FF43-BE51-4BEEDA77C819}"/>
              </a:ext>
            </a:extLst>
          </p:cNvPr>
          <p:cNvCxnSpPr>
            <a:cxnSpLocks/>
          </p:cNvCxnSpPr>
          <p:nvPr/>
        </p:nvCxnSpPr>
        <p:spPr>
          <a:xfrm>
            <a:off x="8575964" y="5565911"/>
            <a:ext cx="864000" cy="0"/>
          </a:xfrm>
          <a:prstGeom prst="line">
            <a:avLst/>
          </a:prstGeom>
          <a:ln w="57150" cap="rnd">
            <a:solidFill>
              <a:srgbClr val="F8C74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4212E77-EDAC-894A-9B3E-920F432B506C}"/>
              </a:ext>
            </a:extLst>
          </p:cNvPr>
          <p:cNvCxnSpPr>
            <a:cxnSpLocks/>
          </p:cNvCxnSpPr>
          <p:nvPr/>
        </p:nvCxnSpPr>
        <p:spPr>
          <a:xfrm>
            <a:off x="9528880" y="5565911"/>
            <a:ext cx="864000" cy="0"/>
          </a:xfrm>
          <a:prstGeom prst="line">
            <a:avLst/>
          </a:prstGeom>
          <a:ln w="57150" cap="rnd">
            <a:solidFill>
              <a:srgbClr val="EF981A"/>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6814D53-4F3E-D848-9659-8AE0080C67E3}"/>
              </a:ext>
            </a:extLst>
          </p:cNvPr>
          <p:cNvCxnSpPr>
            <a:cxnSpLocks/>
          </p:cNvCxnSpPr>
          <p:nvPr/>
        </p:nvCxnSpPr>
        <p:spPr>
          <a:xfrm>
            <a:off x="10469514" y="5565911"/>
            <a:ext cx="864000" cy="0"/>
          </a:xfrm>
          <a:prstGeom prst="line">
            <a:avLst/>
          </a:prstGeom>
          <a:ln w="57150" cap="rnd">
            <a:solidFill>
              <a:srgbClr val="DB49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127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49" name="Slide Number Placeholder 1">
            <a:extLst>
              <a:ext uri="{FF2B5EF4-FFF2-40B4-BE49-F238E27FC236}">
                <a16:creationId xmlns:a16="http://schemas.microsoft.com/office/drawing/2014/main" id="{17084C7C-88D5-B94C-8437-E1472E25B47B}"/>
              </a:ext>
            </a:extLst>
          </p:cNvPr>
          <p:cNvSpPr>
            <a:spLocks noGrp="1"/>
          </p:cNvSpPr>
          <p:nvPr>
            <p:ph type="sldNum" sz="quarter" idx="4"/>
          </p:nvPr>
        </p:nvSpPr>
        <p:spPr/>
        <p:txBody>
          <a:bodyPr/>
          <a:lstStyle/>
          <a:p>
            <a:fld id="{E242BD21-9B61-2246-BCB1-4BE5E1BEBE1C}" type="slidenum">
              <a:rPr lang="en-US" smtClean="0"/>
              <a:pPr/>
              <a:t>24</a:t>
            </a:fld>
            <a:endParaRPr lang="en-US" dirty="0"/>
          </a:p>
        </p:txBody>
      </p:sp>
      <p:sp>
        <p:nvSpPr>
          <p:cNvPr id="4" name="Text Placeholder 3"/>
          <p:cNvSpPr>
            <a:spLocks noGrp="1"/>
          </p:cNvSpPr>
          <p:nvPr>
            <p:ph type="body" sz="quarter" idx="12"/>
          </p:nvPr>
        </p:nvSpPr>
        <p:spPr/>
        <p:txBody>
          <a:bodyPr/>
          <a:lstStyle/>
          <a:p>
            <a:r>
              <a:rPr lang="en-US" noProof="0" dirty="0"/>
              <a:t>METRIC INTRODUCTION – MODULE COUPLING</a:t>
            </a:r>
          </a:p>
        </p:txBody>
      </p:sp>
      <p:sp>
        <p:nvSpPr>
          <p:cNvPr id="2" name="Title 1"/>
          <p:cNvSpPr>
            <a:spLocks noGrp="1"/>
          </p:cNvSpPr>
          <p:nvPr>
            <p:ph type="title"/>
          </p:nvPr>
        </p:nvSpPr>
        <p:spPr/>
        <p:txBody>
          <a:bodyPr/>
          <a:lstStyle/>
          <a:p>
            <a:r>
              <a:rPr lang="en-US" noProof="0" dirty="0"/>
              <a:t>Separate concerns in modules</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3BD0182D-6073-764D-ACD1-7B6F56B30C83}"/>
              </a:ext>
            </a:extLst>
          </p:cNvPr>
          <p:cNvSpPr txBox="1">
            <a:spLocks/>
          </p:cNvSpPr>
          <p:nvPr/>
        </p:nvSpPr>
        <p:spPr>
          <a:xfrm>
            <a:off x="7739764" y="2141158"/>
            <a:ext cx="1268073"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Recommended</a:t>
            </a:r>
            <a:br>
              <a:rPr lang="en-GB" sz="1400" b="1" dirty="0">
                <a:solidFill>
                  <a:schemeClr val="accent1"/>
                </a:solidFill>
                <a:latin typeface="Calibri Regular"/>
              </a:rPr>
            </a:br>
            <a:r>
              <a:rPr lang="en-GB" sz="1400" b="1" dirty="0">
                <a:solidFill>
                  <a:schemeClr val="accent1"/>
                </a:solidFill>
                <a:latin typeface="Calibri Regular"/>
              </a:rPr>
              <a:t>practice</a:t>
            </a:r>
          </a:p>
        </p:txBody>
      </p:sp>
      <p:sp>
        <p:nvSpPr>
          <p:cNvPr id="45" name="Content Placeholder 2">
            <a:extLst>
              <a:ext uri="{FF2B5EF4-FFF2-40B4-BE49-F238E27FC236}">
                <a16:creationId xmlns:a16="http://schemas.microsoft.com/office/drawing/2014/main" id="{42F26B90-3194-F74A-A3CE-63FAB2001345}"/>
              </a:ext>
            </a:extLst>
          </p:cNvPr>
          <p:cNvSpPr txBox="1">
            <a:spLocks/>
          </p:cNvSpPr>
          <p:nvPr/>
        </p:nvSpPr>
        <p:spPr>
          <a:xfrm>
            <a:off x="9448270" y="2142870"/>
            <a:ext cx="2036805"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dirty="0">
                <a:solidFill>
                  <a:srgbClr val="AFB9C2"/>
                </a:solidFill>
                <a:latin typeface="Calibri Regular"/>
              </a:rPr>
              <a:t>Inadvisable</a:t>
            </a:r>
            <a:br>
              <a:rPr lang="en-GB" sz="1400" dirty="0">
                <a:solidFill>
                  <a:srgbClr val="AFB9C2"/>
                </a:solidFill>
                <a:latin typeface="Calibri Regular"/>
              </a:rPr>
            </a:br>
            <a:r>
              <a:rPr lang="en-GB" sz="1400" dirty="0">
                <a:solidFill>
                  <a:srgbClr val="AFB9C2"/>
                </a:solidFill>
                <a:latin typeface="Calibri Regular"/>
              </a:rPr>
              <a:t>practice</a:t>
            </a:r>
          </a:p>
        </p:txBody>
      </p:sp>
      <p:sp>
        <p:nvSpPr>
          <p:cNvPr id="60" name="AutoShape 5">
            <a:extLst>
              <a:ext uri="{FF2B5EF4-FFF2-40B4-BE49-F238E27FC236}">
                <a16:creationId xmlns:a16="http://schemas.microsoft.com/office/drawing/2014/main" id="{9D31DFFD-2A7C-D141-8EEE-8E17504C747A}"/>
              </a:ext>
            </a:extLst>
          </p:cNvPr>
          <p:cNvSpPr>
            <a:spLocks noChangeArrowheads="1"/>
          </p:cNvSpPr>
          <p:nvPr/>
        </p:nvSpPr>
        <p:spPr bwMode="auto">
          <a:xfrm>
            <a:off x="7636323" y="5630003"/>
            <a:ext cx="864000" cy="444793"/>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57C968"/>
                </a:solidFill>
                <a:cs typeface="TheSansMono M5"/>
              </a:rPr>
              <a:t>0-10 fan-in</a:t>
            </a:r>
            <a:endParaRPr lang="en-US" sz="1200" spc="-50" noProof="1">
              <a:solidFill>
                <a:srgbClr val="57C968"/>
              </a:solidFill>
              <a:cs typeface="TheSansMono M5"/>
            </a:endParaRPr>
          </a:p>
          <a:p>
            <a:pPr algn="ctr" eaLnBrk="1" hangingPunct="1">
              <a:spcAft>
                <a:spcPts val="0"/>
              </a:spcAft>
              <a:defRPr/>
            </a:pPr>
            <a:r>
              <a:rPr lang="en-US" sz="1200" spc="-50" noProof="1">
                <a:solidFill>
                  <a:srgbClr val="57C968"/>
                </a:solidFill>
                <a:cs typeface="TheSansMono M5"/>
              </a:rPr>
              <a:t>low risk</a:t>
            </a:r>
          </a:p>
        </p:txBody>
      </p:sp>
      <p:sp>
        <p:nvSpPr>
          <p:cNvPr id="61" name="AutoShape 5">
            <a:extLst>
              <a:ext uri="{FF2B5EF4-FFF2-40B4-BE49-F238E27FC236}">
                <a16:creationId xmlns:a16="http://schemas.microsoft.com/office/drawing/2014/main" id="{7A0D476F-B837-D846-927B-EBA1F8DCFADC}"/>
              </a:ext>
            </a:extLst>
          </p:cNvPr>
          <p:cNvSpPr>
            <a:spLocks noChangeArrowheads="1"/>
          </p:cNvSpPr>
          <p:nvPr/>
        </p:nvSpPr>
        <p:spPr bwMode="auto">
          <a:xfrm>
            <a:off x="8575964"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F8C740"/>
                </a:solidFill>
                <a:cs typeface="TheSansMono M5"/>
              </a:rPr>
              <a:t>11-20 fan-in</a:t>
            </a:r>
            <a:endParaRPr lang="en-US" sz="1200" spc="-50" noProof="1">
              <a:solidFill>
                <a:srgbClr val="F8C740"/>
              </a:solidFill>
              <a:cs typeface="TheSansMono M5"/>
            </a:endParaRPr>
          </a:p>
          <a:p>
            <a:pPr algn="ctr" eaLnBrk="1" hangingPunct="1">
              <a:spcAft>
                <a:spcPts val="0"/>
              </a:spcAft>
              <a:defRPr/>
            </a:pPr>
            <a:r>
              <a:rPr lang="en-US" sz="1200" spc="-50" noProof="1">
                <a:solidFill>
                  <a:srgbClr val="F8C740"/>
                </a:solidFill>
                <a:cs typeface="TheSansMono M5"/>
              </a:rPr>
              <a:t>moderate risk</a:t>
            </a:r>
          </a:p>
        </p:txBody>
      </p:sp>
      <p:sp>
        <p:nvSpPr>
          <p:cNvPr id="62" name="AutoShape 5">
            <a:extLst>
              <a:ext uri="{FF2B5EF4-FFF2-40B4-BE49-F238E27FC236}">
                <a16:creationId xmlns:a16="http://schemas.microsoft.com/office/drawing/2014/main" id="{9E65ED32-6318-B045-B9E2-CCB28F23BD6F}"/>
              </a:ext>
            </a:extLst>
          </p:cNvPr>
          <p:cNvSpPr>
            <a:spLocks noChangeArrowheads="1"/>
          </p:cNvSpPr>
          <p:nvPr/>
        </p:nvSpPr>
        <p:spPr bwMode="auto">
          <a:xfrm>
            <a:off x="9528028"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EF981A"/>
                </a:solidFill>
                <a:cs typeface="TheSansMono M5"/>
              </a:rPr>
              <a:t>21-50 fan-in</a:t>
            </a:r>
            <a:endParaRPr lang="en-US" sz="1200" spc="-50" noProof="1">
              <a:solidFill>
                <a:srgbClr val="EF981A"/>
              </a:solidFill>
              <a:cs typeface="TheSansMono M5"/>
            </a:endParaRPr>
          </a:p>
          <a:p>
            <a:pPr algn="ctr" eaLnBrk="1" hangingPunct="1">
              <a:spcAft>
                <a:spcPts val="0"/>
              </a:spcAft>
              <a:defRPr/>
            </a:pPr>
            <a:r>
              <a:rPr lang="en-US" sz="1200" spc="-50" noProof="1">
                <a:solidFill>
                  <a:srgbClr val="EF981A"/>
                </a:solidFill>
                <a:cs typeface="TheSansMono M5"/>
              </a:rPr>
              <a:t>high risk</a:t>
            </a:r>
          </a:p>
        </p:txBody>
      </p:sp>
      <p:sp>
        <p:nvSpPr>
          <p:cNvPr id="63" name="AutoShape 5">
            <a:extLst>
              <a:ext uri="{FF2B5EF4-FFF2-40B4-BE49-F238E27FC236}">
                <a16:creationId xmlns:a16="http://schemas.microsoft.com/office/drawing/2014/main" id="{D5DA61E8-3E36-134B-89F4-56253E8EAB6F}"/>
              </a:ext>
            </a:extLst>
          </p:cNvPr>
          <p:cNvSpPr>
            <a:spLocks noChangeArrowheads="1"/>
          </p:cNvSpPr>
          <p:nvPr/>
        </p:nvSpPr>
        <p:spPr bwMode="auto">
          <a:xfrm>
            <a:off x="10467635"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DB493D"/>
                </a:solidFill>
                <a:cs typeface="TheSansMono M5"/>
              </a:rPr>
              <a:t>51+ fan-in</a:t>
            </a:r>
            <a:endParaRPr lang="en-US" sz="1200" spc="-50" noProof="1">
              <a:solidFill>
                <a:srgbClr val="DB493D"/>
              </a:solidFill>
              <a:cs typeface="TheSansMono M5"/>
            </a:endParaRPr>
          </a:p>
          <a:p>
            <a:pPr algn="ctr" eaLnBrk="1" hangingPunct="1">
              <a:spcAft>
                <a:spcPts val="0"/>
              </a:spcAft>
              <a:defRPr/>
            </a:pPr>
            <a:r>
              <a:rPr lang="en-US" sz="1200" spc="-50" noProof="1">
                <a:solidFill>
                  <a:srgbClr val="DB493D"/>
                </a:solidFill>
                <a:cs typeface="TheSansMono M5"/>
              </a:rPr>
              <a:t>very high risk</a:t>
            </a:r>
          </a:p>
        </p:txBody>
      </p:sp>
      <p:sp>
        <p:nvSpPr>
          <p:cNvPr id="64" name="Content Placeholder 2">
            <a:extLst>
              <a:ext uri="{FF2B5EF4-FFF2-40B4-BE49-F238E27FC236}">
                <a16:creationId xmlns:a16="http://schemas.microsoft.com/office/drawing/2014/main" id="{26B26F8F-E814-884C-8160-8892A9081EFF}"/>
              </a:ext>
            </a:extLst>
          </p:cNvPr>
          <p:cNvSpPr txBox="1">
            <a:spLocks/>
          </p:cNvSpPr>
          <p:nvPr/>
        </p:nvSpPr>
        <p:spPr>
          <a:xfrm>
            <a:off x="7636323" y="5232245"/>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Risk categories</a:t>
            </a:r>
          </a:p>
        </p:txBody>
      </p:sp>
      <p:sp>
        <p:nvSpPr>
          <p:cNvPr id="40" name="Hexagon 39">
            <a:extLst>
              <a:ext uri="{FF2B5EF4-FFF2-40B4-BE49-F238E27FC236}">
                <a16:creationId xmlns:a16="http://schemas.microsoft.com/office/drawing/2014/main" id="{7FD395C2-8CB0-5143-B14E-27815BD2B60C}"/>
              </a:ext>
            </a:extLst>
          </p:cNvPr>
          <p:cNvSpPr/>
          <p:nvPr/>
        </p:nvSpPr>
        <p:spPr>
          <a:xfrm>
            <a:off x="7739764" y="2913076"/>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sp>
        <p:nvSpPr>
          <p:cNvPr id="41" name="Hexagon 40">
            <a:extLst>
              <a:ext uri="{FF2B5EF4-FFF2-40B4-BE49-F238E27FC236}">
                <a16:creationId xmlns:a16="http://schemas.microsoft.com/office/drawing/2014/main" id="{5A267150-2C32-BB46-A8D2-1B4F2CDE75AF}"/>
              </a:ext>
            </a:extLst>
          </p:cNvPr>
          <p:cNvSpPr/>
          <p:nvPr/>
        </p:nvSpPr>
        <p:spPr>
          <a:xfrm>
            <a:off x="8615377" y="2913076"/>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sp>
        <p:nvSpPr>
          <p:cNvPr id="42" name="Hexagon 41">
            <a:extLst>
              <a:ext uri="{FF2B5EF4-FFF2-40B4-BE49-F238E27FC236}">
                <a16:creationId xmlns:a16="http://schemas.microsoft.com/office/drawing/2014/main" id="{9967D8D5-05C2-484E-B21C-30297D192E5E}"/>
              </a:ext>
            </a:extLst>
          </p:cNvPr>
          <p:cNvSpPr/>
          <p:nvPr/>
        </p:nvSpPr>
        <p:spPr>
          <a:xfrm>
            <a:off x="8181431" y="3464072"/>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sp>
        <p:nvSpPr>
          <p:cNvPr id="46" name="Hexagon 45">
            <a:extLst>
              <a:ext uri="{FF2B5EF4-FFF2-40B4-BE49-F238E27FC236}">
                <a16:creationId xmlns:a16="http://schemas.microsoft.com/office/drawing/2014/main" id="{5628E53F-DF5A-C04E-B1DA-C7DDE0D43A2D}"/>
              </a:ext>
            </a:extLst>
          </p:cNvPr>
          <p:cNvSpPr/>
          <p:nvPr/>
        </p:nvSpPr>
        <p:spPr>
          <a:xfrm>
            <a:off x="8181431" y="4110525"/>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cxnSp>
        <p:nvCxnSpPr>
          <p:cNvPr id="47" name="Straight Arrow Connector 46">
            <a:extLst>
              <a:ext uri="{FF2B5EF4-FFF2-40B4-BE49-F238E27FC236}">
                <a16:creationId xmlns:a16="http://schemas.microsoft.com/office/drawing/2014/main" id="{0A48017D-D0DC-3A44-B4BA-A46248686FB5}"/>
              </a:ext>
            </a:extLst>
          </p:cNvPr>
          <p:cNvCxnSpPr>
            <a:cxnSpLocks/>
            <a:stCxn id="40" idx="1"/>
            <a:endCxn id="42" idx="4"/>
          </p:cNvCxnSpPr>
          <p:nvPr/>
        </p:nvCxnSpPr>
        <p:spPr>
          <a:xfrm>
            <a:off x="8047642" y="3251404"/>
            <a:ext cx="218371" cy="212668"/>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EDA7589-8386-C442-A557-790F629969F5}"/>
              </a:ext>
            </a:extLst>
          </p:cNvPr>
          <p:cNvCxnSpPr>
            <a:cxnSpLocks/>
          </p:cNvCxnSpPr>
          <p:nvPr/>
        </p:nvCxnSpPr>
        <p:spPr>
          <a:xfrm>
            <a:off x="8372723" y="3792773"/>
            <a:ext cx="1" cy="318052"/>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87462B4-3ED7-944B-88CB-3251854FF340}"/>
              </a:ext>
            </a:extLst>
          </p:cNvPr>
          <p:cNvCxnSpPr>
            <a:cxnSpLocks/>
            <a:stCxn id="41" idx="2"/>
            <a:endCxn id="42" idx="5"/>
          </p:cNvCxnSpPr>
          <p:nvPr/>
        </p:nvCxnSpPr>
        <p:spPr>
          <a:xfrm flipH="1">
            <a:off x="8489309" y="3251404"/>
            <a:ext cx="210650" cy="212668"/>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2" name="Hexagon 51">
            <a:extLst>
              <a:ext uri="{FF2B5EF4-FFF2-40B4-BE49-F238E27FC236}">
                <a16:creationId xmlns:a16="http://schemas.microsoft.com/office/drawing/2014/main" id="{3814EDD8-183F-0947-9D99-DA3D81F81511}"/>
              </a:ext>
            </a:extLst>
          </p:cNvPr>
          <p:cNvSpPr/>
          <p:nvPr/>
        </p:nvSpPr>
        <p:spPr>
          <a:xfrm>
            <a:off x="9799792" y="2911097"/>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sp>
        <p:nvSpPr>
          <p:cNvPr id="53" name="Hexagon 52">
            <a:extLst>
              <a:ext uri="{FF2B5EF4-FFF2-40B4-BE49-F238E27FC236}">
                <a16:creationId xmlns:a16="http://schemas.microsoft.com/office/drawing/2014/main" id="{EF5A5B26-3A92-644D-AAA9-CCE61E44859F}"/>
              </a:ext>
            </a:extLst>
          </p:cNvPr>
          <p:cNvSpPr/>
          <p:nvPr/>
        </p:nvSpPr>
        <p:spPr>
          <a:xfrm>
            <a:off x="10070382" y="3459940"/>
            <a:ext cx="794506" cy="68492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cxnSp>
        <p:nvCxnSpPr>
          <p:cNvPr id="54" name="Straight Arrow Connector 53">
            <a:extLst>
              <a:ext uri="{FF2B5EF4-FFF2-40B4-BE49-F238E27FC236}">
                <a16:creationId xmlns:a16="http://schemas.microsoft.com/office/drawing/2014/main" id="{D779C642-FEFE-FC49-9A58-C535C4030D47}"/>
              </a:ext>
            </a:extLst>
          </p:cNvPr>
          <p:cNvCxnSpPr>
            <a:cxnSpLocks/>
            <a:stCxn id="52" idx="1"/>
            <a:endCxn id="53" idx="4"/>
          </p:cNvCxnSpPr>
          <p:nvPr/>
        </p:nvCxnSpPr>
        <p:spPr>
          <a:xfrm>
            <a:off x="10107670" y="3249425"/>
            <a:ext cx="133942" cy="210515"/>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73345C8-8664-5C4B-B68E-EE21421D1D7A}"/>
              </a:ext>
            </a:extLst>
          </p:cNvPr>
          <p:cNvCxnSpPr>
            <a:cxnSpLocks/>
            <a:stCxn id="73" idx="0"/>
            <a:endCxn id="53" idx="3"/>
          </p:cNvCxnSpPr>
          <p:nvPr/>
        </p:nvCxnSpPr>
        <p:spPr>
          <a:xfrm>
            <a:off x="9840729" y="3800239"/>
            <a:ext cx="229653" cy="2161"/>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97047A0-4D2C-9344-9791-9FD4B5CA6E10}"/>
              </a:ext>
            </a:extLst>
          </p:cNvPr>
          <p:cNvCxnSpPr>
            <a:cxnSpLocks/>
            <a:stCxn id="72" idx="5"/>
            <a:endCxn id="53" idx="2"/>
          </p:cNvCxnSpPr>
          <p:nvPr/>
        </p:nvCxnSpPr>
        <p:spPr>
          <a:xfrm flipV="1">
            <a:off x="10107670" y="4144860"/>
            <a:ext cx="133942" cy="202585"/>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B60EE13-C4F0-EF4C-A47B-41F50DD0ABD2}"/>
              </a:ext>
            </a:extLst>
          </p:cNvPr>
          <p:cNvCxnSpPr>
            <a:cxnSpLocks/>
            <a:stCxn id="69" idx="4"/>
            <a:endCxn id="53" idx="1"/>
          </p:cNvCxnSpPr>
          <p:nvPr/>
        </p:nvCxnSpPr>
        <p:spPr>
          <a:xfrm flipH="1" flipV="1">
            <a:off x="10693658" y="4144860"/>
            <a:ext cx="135826" cy="202585"/>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1702AAF-7499-484D-8204-C349C06ABC2F}"/>
              </a:ext>
            </a:extLst>
          </p:cNvPr>
          <p:cNvCxnSpPr>
            <a:cxnSpLocks/>
            <a:stCxn id="74" idx="2"/>
            <a:endCxn id="53" idx="5"/>
          </p:cNvCxnSpPr>
          <p:nvPr/>
        </p:nvCxnSpPr>
        <p:spPr>
          <a:xfrm flipH="1">
            <a:off x="10693658" y="3253866"/>
            <a:ext cx="133709" cy="206074"/>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Hexagon 68">
            <a:extLst>
              <a:ext uri="{FF2B5EF4-FFF2-40B4-BE49-F238E27FC236}">
                <a16:creationId xmlns:a16="http://schemas.microsoft.com/office/drawing/2014/main" id="{B18C73CF-6670-6E4D-A090-7C85AD0583E3}"/>
              </a:ext>
            </a:extLst>
          </p:cNvPr>
          <p:cNvSpPr/>
          <p:nvPr/>
        </p:nvSpPr>
        <p:spPr>
          <a:xfrm>
            <a:off x="10744902" y="4347445"/>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sp>
        <p:nvSpPr>
          <p:cNvPr id="72" name="Hexagon 71">
            <a:extLst>
              <a:ext uri="{FF2B5EF4-FFF2-40B4-BE49-F238E27FC236}">
                <a16:creationId xmlns:a16="http://schemas.microsoft.com/office/drawing/2014/main" id="{404B08E5-06B7-1544-93D7-11497466565A}"/>
              </a:ext>
            </a:extLst>
          </p:cNvPr>
          <p:cNvSpPr/>
          <p:nvPr/>
        </p:nvSpPr>
        <p:spPr>
          <a:xfrm>
            <a:off x="9799792" y="4347445"/>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sp>
        <p:nvSpPr>
          <p:cNvPr id="73" name="Hexagon 72">
            <a:extLst>
              <a:ext uri="{FF2B5EF4-FFF2-40B4-BE49-F238E27FC236}">
                <a16:creationId xmlns:a16="http://schemas.microsoft.com/office/drawing/2014/main" id="{88050709-0F12-9A4E-B3B4-3C40BB49F87E}"/>
              </a:ext>
            </a:extLst>
          </p:cNvPr>
          <p:cNvSpPr/>
          <p:nvPr/>
        </p:nvSpPr>
        <p:spPr>
          <a:xfrm>
            <a:off x="9448269" y="3631075"/>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sp>
        <p:nvSpPr>
          <p:cNvPr id="74" name="Hexagon 73">
            <a:extLst>
              <a:ext uri="{FF2B5EF4-FFF2-40B4-BE49-F238E27FC236}">
                <a16:creationId xmlns:a16="http://schemas.microsoft.com/office/drawing/2014/main" id="{27F7B5FD-966E-774B-91EE-5EA1C184BEBF}"/>
              </a:ext>
            </a:extLst>
          </p:cNvPr>
          <p:cNvSpPr/>
          <p:nvPr/>
        </p:nvSpPr>
        <p:spPr>
          <a:xfrm>
            <a:off x="10742785" y="2915538"/>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sp>
        <p:nvSpPr>
          <p:cNvPr id="78" name="TextBox 77">
            <a:extLst>
              <a:ext uri="{FF2B5EF4-FFF2-40B4-BE49-F238E27FC236}">
                <a16:creationId xmlns:a16="http://schemas.microsoft.com/office/drawing/2014/main" id="{B6B42A5F-8352-8846-B5F7-F00CE76366CF}"/>
              </a:ext>
            </a:extLst>
          </p:cNvPr>
          <p:cNvSpPr txBox="1"/>
          <p:nvPr/>
        </p:nvSpPr>
        <p:spPr>
          <a:xfrm>
            <a:off x="10352657" y="3328939"/>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cxnSp>
        <p:nvCxnSpPr>
          <p:cNvPr id="81" name="Straight Arrow Connector 80">
            <a:extLst>
              <a:ext uri="{FF2B5EF4-FFF2-40B4-BE49-F238E27FC236}">
                <a16:creationId xmlns:a16="http://schemas.microsoft.com/office/drawing/2014/main" id="{20661EC7-8F28-E941-B861-039E92A4AC68}"/>
              </a:ext>
            </a:extLst>
          </p:cNvPr>
          <p:cNvCxnSpPr>
            <a:cxnSpLocks/>
            <a:stCxn id="84" idx="0"/>
            <a:endCxn id="53" idx="0"/>
          </p:cNvCxnSpPr>
          <p:nvPr/>
        </p:nvCxnSpPr>
        <p:spPr>
          <a:xfrm flipH="1">
            <a:off x="10864888" y="3800239"/>
            <a:ext cx="227727" cy="2161"/>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84" name="Hexagon 83">
            <a:extLst>
              <a:ext uri="{FF2B5EF4-FFF2-40B4-BE49-F238E27FC236}">
                <a16:creationId xmlns:a16="http://schemas.microsoft.com/office/drawing/2014/main" id="{2460589A-C248-B34D-B87F-F1BFA49C280F}"/>
              </a:ext>
            </a:extLst>
          </p:cNvPr>
          <p:cNvSpPr/>
          <p:nvPr/>
        </p:nvSpPr>
        <p:spPr>
          <a:xfrm flipH="1">
            <a:off x="11092615" y="3631075"/>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sp>
        <p:nvSpPr>
          <p:cNvPr id="43" name="Rectangle 42">
            <a:extLst>
              <a:ext uri="{FF2B5EF4-FFF2-40B4-BE49-F238E27FC236}">
                <a16:creationId xmlns:a16="http://schemas.microsoft.com/office/drawing/2014/main" id="{591FDD15-9224-6740-86CD-BDFFEDD393A6}"/>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graphicFrame>
        <p:nvGraphicFramePr>
          <p:cNvPr id="48" name="Table 47">
            <a:extLst>
              <a:ext uri="{FF2B5EF4-FFF2-40B4-BE49-F238E27FC236}">
                <a16:creationId xmlns:a16="http://schemas.microsoft.com/office/drawing/2014/main" id="{D2BAD22F-A7A9-E143-A595-49EF57C241F1}"/>
              </a:ext>
            </a:extLst>
          </p:cNvPr>
          <p:cNvGraphicFramePr>
            <a:graphicFrameLocks noGrp="1"/>
          </p:cNvGraphicFramePr>
          <p:nvPr/>
        </p:nvGraphicFramePr>
        <p:xfrm>
          <a:off x="7222231" y="976868"/>
          <a:ext cx="4500768" cy="304843"/>
        </p:xfrm>
        <a:graphic>
          <a:graphicData uri="http://schemas.openxmlformats.org/drawingml/2006/table">
            <a:tbl>
              <a:tblPr>
                <a:tableStyleId>{5C22544A-7EE6-4342-B048-85BDC9FD1C3A}</a:tableStyleId>
              </a:tblPr>
              <a:tblGrid>
                <a:gridCol w="562596">
                  <a:extLst>
                    <a:ext uri="{9D8B030D-6E8A-4147-A177-3AD203B41FA5}">
                      <a16:colId xmlns:a16="http://schemas.microsoft.com/office/drawing/2014/main" val="850012570"/>
                    </a:ext>
                  </a:extLst>
                </a:gridCol>
                <a:gridCol w="562596">
                  <a:extLst>
                    <a:ext uri="{9D8B030D-6E8A-4147-A177-3AD203B41FA5}">
                      <a16:colId xmlns:a16="http://schemas.microsoft.com/office/drawing/2014/main" val="2186807942"/>
                    </a:ext>
                  </a:extLst>
                </a:gridCol>
                <a:gridCol w="562596">
                  <a:extLst>
                    <a:ext uri="{9D8B030D-6E8A-4147-A177-3AD203B41FA5}">
                      <a16:colId xmlns:a16="http://schemas.microsoft.com/office/drawing/2014/main" val="2365783644"/>
                    </a:ext>
                  </a:extLst>
                </a:gridCol>
                <a:gridCol w="562596">
                  <a:extLst>
                    <a:ext uri="{9D8B030D-6E8A-4147-A177-3AD203B41FA5}">
                      <a16:colId xmlns:a16="http://schemas.microsoft.com/office/drawing/2014/main" val="4021545026"/>
                    </a:ext>
                  </a:extLst>
                </a:gridCol>
                <a:gridCol w="562596">
                  <a:extLst>
                    <a:ext uri="{9D8B030D-6E8A-4147-A177-3AD203B41FA5}">
                      <a16:colId xmlns:a16="http://schemas.microsoft.com/office/drawing/2014/main" val="2960865968"/>
                    </a:ext>
                  </a:extLst>
                </a:gridCol>
                <a:gridCol w="562596">
                  <a:extLst>
                    <a:ext uri="{9D8B030D-6E8A-4147-A177-3AD203B41FA5}">
                      <a16:colId xmlns:a16="http://schemas.microsoft.com/office/drawing/2014/main" val="1247426490"/>
                    </a:ext>
                  </a:extLst>
                </a:gridCol>
                <a:gridCol w="562596">
                  <a:extLst>
                    <a:ext uri="{9D8B030D-6E8A-4147-A177-3AD203B41FA5}">
                      <a16:colId xmlns:a16="http://schemas.microsoft.com/office/drawing/2014/main" val="928203443"/>
                    </a:ext>
                  </a:extLst>
                </a:gridCol>
                <a:gridCol w="562596">
                  <a:extLst>
                    <a:ext uri="{9D8B030D-6E8A-4147-A177-3AD203B41FA5}">
                      <a16:colId xmlns:a16="http://schemas.microsoft.com/office/drawing/2014/main" val="1652071349"/>
                    </a:ext>
                  </a:extLst>
                </a:gridCol>
              </a:tblGrid>
              <a:tr h="304843">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00" b="1" dirty="0">
                          <a:solidFill>
                            <a:srgbClr val="AFB9C2"/>
                          </a:solidFill>
                        </a:rPr>
                        <a:t>6/8</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bl>
          </a:graphicData>
        </a:graphic>
      </p:graphicFrame>
      <p:sp>
        <p:nvSpPr>
          <p:cNvPr id="57" name="Content Placeholder 2">
            <a:extLst>
              <a:ext uri="{FF2B5EF4-FFF2-40B4-BE49-F238E27FC236}">
                <a16:creationId xmlns:a16="http://schemas.microsoft.com/office/drawing/2014/main" id="{474A62FF-D0E3-1048-8AB6-17D1B9D5D919}"/>
              </a:ext>
            </a:extLst>
          </p:cNvPr>
          <p:cNvSpPr txBox="1">
            <a:spLocks/>
          </p:cNvSpPr>
          <p:nvPr/>
        </p:nvSpPr>
        <p:spPr>
          <a:xfrm>
            <a:off x="514372" y="1366988"/>
            <a:ext cx="6141205"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dirty="0">
                <a:solidFill>
                  <a:schemeClr val="accent1"/>
                </a:solidFill>
              </a:rPr>
              <a:t>Guideline for Module coupling: </a:t>
            </a:r>
            <a:r>
              <a:rPr lang="en-GB" b="1" dirty="0">
                <a:solidFill>
                  <a:schemeClr val="accent1"/>
                </a:solidFill>
              </a:rPr>
              <a:t>separate concerns in modules</a:t>
            </a:r>
            <a:br>
              <a:rPr lang="en-GB" b="1" dirty="0">
                <a:solidFill>
                  <a:schemeClr val="accent1"/>
                </a:solidFill>
              </a:rPr>
            </a:br>
            <a:endParaRPr lang="en-GB" b="1" dirty="0">
              <a:solidFill>
                <a:schemeClr val="accent1"/>
              </a:solidFill>
            </a:endParaRPr>
          </a:p>
          <a:p>
            <a:pPr marL="285750" indent="-285750"/>
            <a:r>
              <a:rPr lang="en-GB" dirty="0"/>
              <a:t>A good separation of concerns leads to smaller and more loosely coupled modules. Modules (e.g. classes) that have a </a:t>
            </a:r>
            <a:r>
              <a:rPr lang="en-GB" b="1" dirty="0"/>
              <a:t>single responsibility</a:t>
            </a:r>
            <a:r>
              <a:rPr lang="en-GB" dirty="0"/>
              <a:t> are easier to analyse, test and modify.</a:t>
            </a:r>
          </a:p>
          <a:p>
            <a:pPr marL="285750" indent="-285750"/>
            <a:r>
              <a:rPr lang="en-GB" dirty="0"/>
              <a:t>Changes to modules that are large and tightly coupled tend to create </a:t>
            </a:r>
            <a:r>
              <a:rPr lang="en-GB" b="1" dirty="0"/>
              <a:t>ripple effects </a:t>
            </a:r>
            <a:r>
              <a:rPr lang="en-GB" dirty="0"/>
              <a:t>through the codebase. We advise to keep the size of modules below 400 lines of code.</a:t>
            </a:r>
          </a:p>
          <a:p>
            <a:endParaRPr lang="en-GB" dirty="0">
              <a:solidFill>
                <a:schemeClr val="accent2"/>
              </a:solidFill>
            </a:endParaRPr>
          </a:p>
          <a:p>
            <a:pPr indent="0">
              <a:buNone/>
            </a:pPr>
            <a:r>
              <a:rPr lang="en-GB" b="1" dirty="0">
                <a:solidFill>
                  <a:schemeClr val="accent4"/>
                </a:solidFill>
              </a:rPr>
              <a:t>Module coupling is measured as the fan-in (number of incoming dependencies) of a module. </a:t>
            </a:r>
            <a:r>
              <a:rPr lang="en-GB" dirty="0">
                <a:solidFill>
                  <a:schemeClr val="accent4"/>
                </a:solidFill>
              </a:rPr>
              <a:t>Each module is then categorized in one of four risk categories depending on the total fan-in of all units in the module.</a:t>
            </a:r>
          </a:p>
          <a:p>
            <a:pPr indent="0">
              <a:buFont typeface="Wingdings" pitchFamily="2" charset="2"/>
              <a:buNone/>
            </a:pPr>
            <a:endParaRPr lang="en-GB" dirty="0"/>
          </a:p>
        </p:txBody>
      </p:sp>
      <p:cxnSp>
        <p:nvCxnSpPr>
          <p:cNvPr id="58" name="Straight Connector 57">
            <a:extLst>
              <a:ext uri="{FF2B5EF4-FFF2-40B4-BE49-F238E27FC236}">
                <a16:creationId xmlns:a16="http://schemas.microsoft.com/office/drawing/2014/main" id="{1A265D5B-2088-1E42-A4D7-257951BB7FD6}"/>
              </a:ext>
            </a:extLst>
          </p:cNvPr>
          <p:cNvCxnSpPr>
            <a:cxnSpLocks/>
          </p:cNvCxnSpPr>
          <p:nvPr/>
        </p:nvCxnSpPr>
        <p:spPr>
          <a:xfrm>
            <a:off x="7636323" y="5565912"/>
            <a:ext cx="864000" cy="0"/>
          </a:xfrm>
          <a:prstGeom prst="line">
            <a:avLst/>
          </a:prstGeom>
          <a:ln w="57150" cap="rnd">
            <a:solidFill>
              <a:srgbClr val="57C968"/>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E82D98D-A610-8441-AA32-A38A053A0167}"/>
              </a:ext>
            </a:extLst>
          </p:cNvPr>
          <p:cNvCxnSpPr>
            <a:cxnSpLocks/>
          </p:cNvCxnSpPr>
          <p:nvPr/>
        </p:nvCxnSpPr>
        <p:spPr>
          <a:xfrm>
            <a:off x="8575964" y="5565911"/>
            <a:ext cx="864000" cy="0"/>
          </a:xfrm>
          <a:prstGeom prst="line">
            <a:avLst/>
          </a:prstGeom>
          <a:ln w="57150" cap="rnd">
            <a:solidFill>
              <a:srgbClr val="F8C74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EDA330-CF19-AF4E-83D6-7A5F036B64F9}"/>
              </a:ext>
            </a:extLst>
          </p:cNvPr>
          <p:cNvCxnSpPr>
            <a:cxnSpLocks/>
          </p:cNvCxnSpPr>
          <p:nvPr/>
        </p:nvCxnSpPr>
        <p:spPr>
          <a:xfrm>
            <a:off x="9528880" y="5565911"/>
            <a:ext cx="864000" cy="0"/>
          </a:xfrm>
          <a:prstGeom prst="line">
            <a:avLst/>
          </a:prstGeom>
          <a:ln w="57150" cap="rnd">
            <a:solidFill>
              <a:srgbClr val="EF981A"/>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F0BF851-A609-D244-BDA0-68D827B812B5}"/>
              </a:ext>
            </a:extLst>
          </p:cNvPr>
          <p:cNvCxnSpPr>
            <a:cxnSpLocks/>
          </p:cNvCxnSpPr>
          <p:nvPr/>
        </p:nvCxnSpPr>
        <p:spPr>
          <a:xfrm>
            <a:off x="10469514" y="5565911"/>
            <a:ext cx="864000" cy="0"/>
          </a:xfrm>
          <a:prstGeom prst="line">
            <a:avLst/>
          </a:prstGeom>
          <a:ln w="57150" cap="rnd">
            <a:solidFill>
              <a:srgbClr val="DB49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096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lide Number Placeholder 1">
            <a:extLst>
              <a:ext uri="{FF2B5EF4-FFF2-40B4-BE49-F238E27FC236}">
                <a16:creationId xmlns:a16="http://schemas.microsoft.com/office/drawing/2014/main" id="{9BBDBA78-6B86-0842-9505-A75576B86FE9}"/>
              </a:ext>
            </a:extLst>
          </p:cNvPr>
          <p:cNvSpPr>
            <a:spLocks noGrp="1"/>
          </p:cNvSpPr>
          <p:nvPr>
            <p:ph type="sldNum" sz="quarter" idx="4"/>
          </p:nvPr>
        </p:nvSpPr>
        <p:spPr/>
        <p:txBody>
          <a:bodyPr/>
          <a:lstStyle/>
          <a:p>
            <a:fld id="{E242BD21-9B61-2246-BCB1-4BE5E1BEBE1C}" type="slidenum">
              <a:rPr lang="en-US" smtClean="0"/>
              <a:pPr/>
              <a:t>25</a:t>
            </a:fld>
            <a:endParaRPr lang="en-US" dirty="0"/>
          </a:p>
        </p:txBody>
      </p:sp>
      <p:sp>
        <p:nvSpPr>
          <p:cNvPr id="4" name="Text Placeholder 3"/>
          <p:cNvSpPr>
            <a:spLocks noGrp="1"/>
          </p:cNvSpPr>
          <p:nvPr>
            <p:ph type="body" sz="quarter" idx="12"/>
          </p:nvPr>
        </p:nvSpPr>
        <p:spPr/>
        <p:txBody>
          <a:bodyPr/>
          <a:lstStyle/>
          <a:p>
            <a:r>
              <a:rPr lang="en-US" noProof="0" dirty="0"/>
              <a:t>METRIC INTRODUCTION – COMPONENT INDEPENDENCE</a:t>
            </a:r>
          </a:p>
        </p:txBody>
      </p:sp>
      <p:sp>
        <p:nvSpPr>
          <p:cNvPr id="2" name="Title 1"/>
          <p:cNvSpPr>
            <a:spLocks noGrp="1"/>
          </p:cNvSpPr>
          <p:nvPr>
            <p:ph type="title"/>
          </p:nvPr>
        </p:nvSpPr>
        <p:spPr/>
        <p:txBody>
          <a:bodyPr/>
          <a:lstStyle/>
          <a:p>
            <a:r>
              <a:rPr lang="en-US" noProof="0" dirty="0"/>
              <a:t>Couple architecture components loosely</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99FDECDE-75B6-324B-9873-F5C1F815519F}"/>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47" name="Content Placeholder 2">
            <a:extLst>
              <a:ext uri="{FF2B5EF4-FFF2-40B4-BE49-F238E27FC236}">
                <a16:creationId xmlns:a16="http://schemas.microsoft.com/office/drawing/2014/main" id="{E949E347-ACF9-BC47-918D-5E5A83023398}"/>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sp>
        <p:nvSpPr>
          <p:cNvPr id="48" name="Hexagon 47">
            <a:extLst>
              <a:ext uri="{FF2B5EF4-FFF2-40B4-BE49-F238E27FC236}">
                <a16:creationId xmlns:a16="http://schemas.microsoft.com/office/drawing/2014/main" id="{812C9739-C570-F64F-A537-CD769A388B1A}"/>
              </a:ext>
            </a:extLst>
          </p:cNvPr>
          <p:cNvSpPr/>
          <p:nvPr/>
        </p:nvSpPr>
        <p:spPr>
          <a:xfrm>
            <a:off x="7486782" y="2906456"/>
            <a:ext cx="1929325" cy="1663211"/>
          </a:xfrm>
          <a:prstGeom prst="hexagon">
            <a:avLst/>
          </a:prstGeom>
          <a:solidFill>
            <a:schemeClr val="bg2"/>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50" name="Hexagon 49">
            <a:extLst>
              <a:ext uri="{FF2B5EF4-FFF2-40B4-BE49-F238E27FC236}">
                <a16:creationId xmlns:a16="http://schemas.microsoft.com/office/drawing/2014/main" id="{3F272B58-A1A2-8646-97F7-1A7563B0D32D}"/>
              </a:ext>
            </a:extLst>
          </p:cNvPr>
          <p:cNvSpPr/>
          <p:nvPr/>
        </p:nvSpPr>
        <p:spPr>
          <a:xfrm>
            <a:off x="9536867" y="2906456"/>
            <a:ext cx="1929325" cy="1663211"/>
          </a:xfrm>
          <a:prstGeom prst="hexagon">
            <a:avLst/>
          </a:prstGeom>
          <a:solidFill>
            <a:schemeClr val="bg2"/>
          </a:solidFill>
          <a:ln w="1905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51" name="Content Placeholder 2">
            <a:extLst>
              <a:ext uri="{FF2B5EF4-FFF2-40B4-BE49-F238E27FC236}">
                <a16:creationId xmlns:a16="http://schemas.microsoft.com/office/drawing/2014/main" id="{D01D3E8A-642C-0445-B74D-644748A52852}"/>
              </a:ext>
            </a:extLst>
          </p:cNvPr>
          <p:cNvSpPr txBox="1">
            <a:spLocks/>
          </p:cNvSpPr>
          <p:nvPr/>
        </p:nvSpPr>
        <p:spPr>
          <a:xfrm>
            <a:off x="7552348" y="2141158"/>
            <a:ext cx="1784511"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Recommended</a:t>
            </a:r>
            <a:br>
              <a:rPr lang="en-GB" sz="1400" b="1" dirty="0">
                <a:solidFill>
                  <a:schemeClr val="accent1"/>
                </a:solidFill>
                <a:latin typeface="Calibri Regular"/>
              </a:rPr>
            </a:br>
            <a:r>
              <a:rPr lang="en-GB" sz="1400" b="1" dirty="0">
                <a:solidFill>
                  <a:schemeClr val="accent1"/>
                </a:solidFill>
                <a:latin typeface="Calibri Regular"/>
              </a:rPr>
              <a:t>practice</a:t>
            </a:r>
          </a:p>
        </p:txBody>
      </p:sp>
      <p:sp>
        <p:nvSpPr>
          <p:cNvPr id="58" name="AutoShape 5">
            <a:extLst>
              <a:ext uri="{FF2B5EF4-FFF2-40B4-BE49-F238E27FC236}">
                <a16:creationId xmlns:a16="http://schemas.microsoft.com/office/drawing/2014/main" id="{9709C1F3-1AD6-CD44-96EB-F02C32E5A2D5}"/>
              </a:ext>
            </a:extLst>
          </p:cNvPr>
          <p:cNvSpPr>
            <a:spLocks noChangeArrowheads="1"/>
          </p:cNvSpPr>
          <p:nvPr/>
        </p:nvSpPr>
        <p:spPr bwMode="auto">
          <a:xfrm>
            <a:off x="8106143" y="5630003"/>
            <a:ext cx="864000" cy="444793"/>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57C968"/>
                </a:solidFill>
                <a:cs typeface="TheSansMono M5"/>
              </a:rPr>
              <a:t>hidden</a:t>
            </a:r>
            <a:endParaRPr lang="en-US" sz="1200" spc="-50" noProof="1">
              <a:solidFill>
                <a:srgbClr val="57C968"/>
              </a:solidFill>
              <a:cs typeface="TheSansMono M5"/>
            </a:endParaRPr>
          </a:p>
        </p:txBody>
      </p:sp>
      <p:sp>
        <p:nvSpPr>
          <p:cNvPr id="61" name="AutoShape 5">
            <a:extLst>
              <a:ext uri="{FF2B5EF4-FFF2-40B4-BE49-F238E27FC236}">
                <a16:creationId xmlns:a16="http://schemas.microsoft.com/office/drawing/2014/main" id="{3A2F04D5-2DB1-B14D-829A-DE7C12FFE41D}"/>
              </a:ext>
            </a:extLst>
          </p:cNvPr>
          <p:cNvSpPr>
            <a:spLocks noChangeArrowheads="1"/>
          </p:cNvSpPr>
          <p:nvPr/>
        </p:nvSpPr>
        <p:spPr bwMode="auto">
          <a:xfrm>
            <a:off x="9998771"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DB493D"/>
                </a:solidFill>
                <a:cs typeface="TheSansMono M5"/>
              </a:rPr>
              <a:t>exposed</a:t>
            </a:r>
            <a:endParaRPr lang="en-US" sz="1200" spc="-50" noProof="1">
              <a:solidFill>
                <a:srgbClr val="DB493D"/>
              </a:solidFill>
              <a:cs typeface="TheSansMono M5"/>
            </a:endParaRPr>
          </a:p>
        </p:txBody>
      </p:sp>
      <p:sp>
        <p:nvSpPr>
          <p:cNvPr id="62" name="Content Placeholder 2">
            <a:extLst>
              <a:ext uri="{FF2B5EF4-FFF2-40B4-BE49-F238E27FC236}">
                <a16:creationId xmlns:a16="http://schemas.microsoft.com/office/drawing/2014/main" id="{69A49490-A568-6F4D-9281-00D8A1C18855}"/>
              </a:ext>
            </a:extLst>
          </p:cNvPr>
          <p:cNvSpPr txBox="1">
            <a:spLocks/>
          </p:cNvSpPr>
          <p:nvPr/>
        </p:nvSpPr>
        <p:spPr>
          <a:xfrm>
            <a:off x="7636323" y="5232245"/>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Risk categories</a:t>
            </a:r>
          </a:p>
        </p:txBody>
      </p:sp>
      <p:sp>
        <p:nvSpPr>
          <p:cNvPr id="70" name="Content Placeholder 2">
            <a:extLst>
              <a:ext uri="{FF2B5EF4-FFF2-40B4-BE49-F238E27FC236}">
                <a16:creationId xmlns:a16="http://schemas.microsoft.com/office/drawing/2014/main" id="{D1C6913B-C2ED-804A-8381-19016C5F9ADA}"/>
              </a:ext>
            </a:extLst>
          </p:cNvPr>
          <p:cNvSpPr txBox="1">
            <a:spLocks/>
          </p:cNvSpPr>
          <p:nvPr/>
        </p:nvSpPr>
        <p:spPr>
          <a:xfrm>
            <a:off x="7964411" y="4614052"/>
            <a:ext cx="97855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200" b="1" dirty="0">
                <a:latin typeface="Calibri Regular"/>
              </a:rPr>
              <a:t>Component</a:t>
            </a:r>
          </a:p>
        </p:txBody>
      </p:sp>
      <p:sp>
        <p:nvSpPr>
          <p:cNvPr id="131" name="Hexagon 130">
            <a:extLst>
              <a:ext uri="{FF2B5EF4-FFF2-40B4-BE49-F238E27FC236}">
                <a16:creationId xmlns:a16="http://schemas.microsoft.com/office/drawing/2014/main" id="{21A5BE00-490C-F541-A8D3-BFE02DD8152E}"/>
              </a:ext>
            </a:extLst>
          </p:cNvPr>
          <p:cNvSpPr/>
          <p:nvPr/>
        </p:nvSpPr>
        <p:spPr>
          <a:xfrm>
            <a:off x="7524651" y="2942284"/>
            <a:ext cx="1853578" cy="1597911"/>
          </a:xfrm>
          <a:prstGeom prst="hexagon">
            <a:avLst/>
          </a:prstGeom>
          <a:solidFill>
            <a:srgbClr val="57C96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123" name="Freeform 122">
            <a:extLst>
              <a:ext uri="{FF2B5EF4-FFF2-40B4-BE49-F238E27FC236}">
                <a16:creationId xmlns:a16="http://schemas.microsoft.com/office/drawing/2014/main" id="{52FF228E-8CEC-0D4D-B428-230889F461CA}"/>
              </a:ext>
            </a:extLst>
          </p:cNvPr>
          <p:cNvSpPr/>
          <p:nvPr/>
        </p:nvSpPr>
        <p:spPr>
          <a:xfrm>
            <a:off x="7835154" y="2940569"/>
            <a:ext cx="1235103" cy="177809"/>
          </a:xfrm>
          <a:custGeom>
            <a:avLst/>
            <a:gdLst>
              <a:gd name="connsiteX0" fmla="*/ 88904 w 1232578"/>
              <a:gd name="connsiteY0" fmla="*/ 0 h 177809"/>
              <a:gd name="connsiteX1" fmla="*/ 1143674 w 1232578"/>
              <a:gd name="connsiteY1" fmla="*/ 0 h 177809"/>
              <a:gd name="connsiteX2" fmla="*/ 1232578 w 1232578"/>
              <a:gd name="connsiteY2" fmla="*/ 177809 h 177809"/>
              <a:gd name="connsiteX3" fmla="*/ 0 w 1232578"/>
              <a:gd name="connsiteY3" fmla="*/ 177809 h 177809"/>
            </a:gdLst>
            <a:ahLst/>
            <a:cxnLst>
              <a:cxn ang="0">
                <a:pos x="connsiteX0" y="connsiteY0"/>
              </a:cxn>
              <a:cxn ang="0">
                <a:pos x="connsiteX1" y="connsiteY1"/>
              </a:cxn>
              <a:cxn ang="0">
                <a:pos x="connsiteX2" y="connsiteY2"/>
              </a:cxn>
              <a:cxn ang="0">
                <a:pos x="connsiteX3" y="connsiteY3"/>
              </a:cxn>
            </a:cxnLst>
            <a:rect l="l" t="t" r="r" b="b"/>
            <a:pathLst>
              <a:path w="1232578" h="177809">
                <a:moveTo>
                  <a:pt x="88904" y="0"/>
                </a:moveTo>
                <a:lnTo>
                  <a:pt x="1143674" y="0"/>
                </a:lnTo>
                <a:lnTo>
                  <a:pt x="1232578" y="177809"/>
                </a:lnTo>
                <a:lnTo>
                  <a:pt x="0" y="177809"/>
                </a:lnTo>
                <a:close/>
              </a:path>
            </a:pathLst>
          </a:custGeom>
          <a:solidFill>
            <a:srgbClr val="DB493D"/>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dirty="0">
              <a:latin typeface="Calibri Regular"/>
            </a:endParaRPr>
          </a:p>
        </p:txBody>
      </p:sp>
      <p:sp>
        <p:nvSpPr>
          <p:cNvPr id="119" name="Oval 118">
            <a:extLst>
              <a:ext uri="{FF2B5EF4-FFF2-40B4-BE49-F238E27FC236}">
                <a16:creationId xmlns:a16="http://schemas.microsoft.com/office/drawing/2014/main" id="{6E7E032B-0966-7F42-9514-6A34648F1255}"/>
              </a:ext>
            </a:extLst>
          </p:cNvPr>
          <p:cNvSpPr/>
          <p:nvPr/>
        </p:nvSpPr>
        <p:spPr>
          <a:xfrm>
            <a:off x="8768348" y="2958194"/>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sp>
        <p:nvSpPr>
          <p:cNvPr id="120" name="Oval 119">
            <a:extLst>
              <a:ext uri="{FF2B5EF4-FFF2-40B4-BE49-F238E27FC236}">
                <a16:creationId xmlns:a16="http://schemas.microsoft.com/office/drawing/2014/main" id="{FC38565E-C0E5-8D44-A947-1C372E953240}"/>
              </a:ext>
            </a:extLst>
          </p:cNvPr>
          <p:cNvSpPr/>
          <p:nvPr/>
        </p:nvSpPr>
        <p:spPr>
          <a:xfrm flipH="1">
            <a:off x="8017901" y="2958194"/>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sp>
        <p:nvSpPr>
          <p:cNvPr id="121" name="Oval 120">
            <a:extLst>
              <a:ext uri="{FF2B5EF4-FFF2-40B4-BE49-F238E27FC236}">
                <a16:creationId xmlns:a16="http://schemas.microsoft.com/office/drawing/2014/main" id="{05D55426-C3C3-D143-8BD0-8A7B33D74BEC}"/>
              </a:ext>
            </a:extLst>
          </p:cNvPr>
          <p:cNvSpPr/>
          <p:nvPr/>
        </p:nvSpPr>
        <p:spPr>
          <a:xfrm>
            <a:off x="8393124" y="2958194"/>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cxnSp>
        <p:nvCxnSpPr>
          <p:cNvPr id="124" name="Straight Arrow Connector 123">
            <a:extLst>
              <a:ext uri="{FF2B5EF4-FFF2-40B4-BE49-F238E27FC236}">
                <a16:creationId xmlns:a16="http://schemas.microsoft.com/office/drawing/2014/main" id="{39E175D2-4A5B-4A42-B0F5-36F1F69C6283}"/>
              </a:ext>
            </a:extLst>
          </p:cNvPr>
          <p:cNvCxnSpPr>
            <a:cxnSpLocks/>
          </p:cNvCxnSpPr>
          <p:nvPr/>
        </p:nvCxnSpPr>
        <p:spPr>
          <a:xfrm>
            <a:off x="8080172" y="257662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5EBA749E-805B-F542-B51B-B6E9E9552D35}"/>
              </a:ext>
            </a:extLst>
          </p:cNvPr>
          <p:cNvCxnSpPr>
            <a:cxnSpLocks/>
          </p:cNvCxnSpPr>
          <p:nvPr/>
        </p:nvCxnSpPr>
        <p:spPr>
          <a:xfrm>
            <a:off x="8457971" y="257662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67BF06E-8AA4-E94F-B489-52D182F9E288}"/>
              </a:ext>
            </a:extLst>
          </p:cNvPr>
          <p:cNvCxnSpPr>
            <a:cxnSpLocks/>
          </p:cNvCxnSpPr>
          <p:nvPr/>
        </p:nvCxnSpPr>
        <p:spPr>
          <a:xfrm>
            <a:off x="8837701" y="257662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7D73F75-4E84-7842-8977-DDA7423E99BF}"/>
              </a:ext>
            </a:extLst>
          </p:cNvPr>
          <p:cNvCxnSpPr>
            <a:cxnSpLocks/>
          </p:cNvCxnSpPr>
          <p:nvPr/>
        </p:nvCxnSpPr>
        <p:spPr>
          <a:xfrm>
            <a:off x="7814989" y="3122065"/>
            <a:ext cx="1264382"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2" name="Content Placeholder 2">
            <a:extLst>
              <a:ext uri="{FF2B5EF4-FFF2-40B4-BE49-F238E27FC236}">
                <a16:creationId xmlns:a16="http://schemas.microsoft.com/office/drawing/2014/main" id="{BECDA5CD-673F-F44A-888C-3C507DE18A1D}"/>
              </a:ext>
            </a:extLst>
          </p:cNvPr>
          <p:cNvSpPr txBox="1">
            <a:spLocks/>
          </p:cNvSpPr>
          <p:nvPr/>
        </p:nvSpPr>
        <p:spPr>
          <a:xfrm>
            <a:off x="9712167" y="2142870"/>
            <a:ext cx="1552350"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dirty="0">
                <a:solidFill>
                  <a:srgbClr val="AFB9C2"/>
                </a:solidFill>
                <a:latin typeface="Calibri Regular"/>
              </a:rPr>
              <a:t>Inadvisable</a:t>
            </a:r>
            <a:br>
              <a:rPr lang="en-GB" sz="1400" dirty="0">
                <a:solidFill>
                  <a:srgbClr val="AFB9C2"/>
                </a:solidFill>
                <a:latin typeface="Calibri Regular"/>
              </a:rPr>
            </a:br>
            <a:r>
              <a:rPr lang="en-GB" sz="1400" dirty="0">
                <a:solidFill>
                  <a:srgbClr val="AFB9C2"/>
                </a:solidFill>
                <a:latin typeface="Calibri Regular"/>
              </a:rPr>
              <a:t>practice</a:t>
            </a:r>
          </a:p>
        </p:txBody>
      </p:sp>
      <p:sp>
        <p:nvSpPr>
          <p:cNvPr id="115" name="Freeform 114">
            <a:extLst>
              <a:ext uri="{FF2B5EF4-FFF2-40B4-BE49-F238E27FC236}">
                <a16:creationId xmlns:a16="http://schemas.microsoft.com/office/drawing/2014/main" id="{22BA1D79-09CD-124F-8EFE-2AC53CFF4659}"/>
              </a:ext>
            </a:extLst>
          </p:cNvPr>
          <p:cNvSpPr/>
          <p:nvPr/>
        </p:nvSpPr>
        <p:spPr>
          <a:xfrm>
            <a:off x="9660839" y="2937716"/>
            <a:ext cx="1670683" cy="632420"/>
          </a:xfrm>
          <a:custGeom>
            <a:avLst/>
            <a:gdLst>
              <a:gd name="connsiteX0" fmla="*/ 329084 w 1755887"/>
              <a:gd name="connsiteY0" fmla="*/ 0 h 658169"/>
              <a:gd name="connsiteX1" fmla="*/ 1426803 w 1755887"/>
              <a:gd name="connsiteY1" fmla="*/ 0 h 658169"/>
              <a:gd name="connsiteX2" fmla="*/ 1755887 w 1755887"/>
              <a:gd name="connsiteY2" fmla="*/ 658169 h 658169"/>
              <a:gd name="connsiteX3" fmla="*/ 0 w 1755887"/>
              <a:gd name="connsiteY3" fmla="*/ 658169 h 658169"/>
            </a:gdLst>
            <a:ahLst/>
            <a:cxnLst>
              <a:cxn ang="0">
                <a:pos x="connsiteX0" y="connsiteY0"/>
              </a:cxn>
              <a:cxn ang="0">
                <a:pos x="connsiteX1" y="connsiteY1"/>
              </a:cxn>
              <a:cxn ang="0">
                <a:pos x="connsiteX2" y="connsiteY2"/>
              </a:cxn>
              <a:cxn ang="0">
                <a:pos x="connsiteX3" y="connsiteY3"/>
              </a:cxn>
            </a:cxnLst>
            <a:rect l="l" t="t" r="r" b="b"/>
            <a:pathLst>
              <a:path w="1755887" h="658169">
                <a:moveTo>
                  <a:pt x="329084" y="0"/>
                </a:moveTo>
                <a:lnTo>
                  <a:pt x="1426803" y="0"/>
                </a:lnTo>
                <a:lnTo>
                  <a:pt x="1755887" y="658169"/>
                </a:lnTo>
                <a:lnTo>
                  <a:pt x="0" y="658169"/>
                </a:lnTo>
                <a:close/>
              </a:path>
            </a:pathLst>
          </a:custGeom>
          <a:solidFill>
            <a:srgbClr val="DB493D"/>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dirty="0">
              <a:latin typeface="Calibri Regular"/>
            </a:endParaRPr>
          </a:p>
        </p:txBody>
      </p:sp>
      <p:cxnSp>
        <p:nvCxnSpPr>
          <p:cNvPr id="73" name="Straight Arrow Connector 72">
            <a:extLst>
              <a:ext uri="{FF2B5EF4-FFF2-40B4-BE49-F238E27FC236}">
                <a16:creationId xmlns:a16="http://schemas.microsoft.com/office/drawing/2014/main" id="{D95BF5D5-573B-6D49-92E0-30B714062356}"/>
              </a:ext>
            </a:extLst>
          </p:cNvPr>
          <p:cNvCxnSpPr>
            <a:cxnSpLocks/>
          </p:cNvCxnSpPr>
          <p:nvPr/>
        </p:nvCxnSpPr>
        <p:spPr>
          <a:xfrm>
            <a:off x="10087931"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3293D68-2503-FB4F-B9DF-C5F9F7203BEF}"/>
              </a:ext>
            </a:extLst>
          </p:cNvPr>
          <p:cNvCxnSpPr>
            <a:cxnSpLocks/>
          </p:cNvCxnSpPr>
          <p:nvPr/>
        </p:nvCxnSpPr>
        <p:spPr>
          <a:xfrm>
            <a:off x="10371767"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2EC3C48-3000-7245-9BA7-AC6528B8CF2E}"/>
              </a:ext>
            </a:extLst>
          </p:cNvPr>
          <p:cNvCxnSpPr>
            <a:cxnSpLocks/>
          </p:cNvCxnSpPr>
          <p:nvPr/>
        </p:nvCxnSpPr>
        <p:spPr>
          <a:xfrm>
            <a:off x="10651184"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sp>
        <p:nvSpPr>
          <p:cNvPr id="129" name="Freeform 128">
            <a:extLst>
              <a:ext uri="{FF2B5EF4-FFF2-40B4-BE49-F238E27FC236}">
                <a16:creationId xmlns:a16="http://schemas.microsoft.com/office/drawing/2014/main" id="{6172AD30-8BE2-8F49-AE8E-BF9ACE4D03A8}"/>
              </a:ext>
            </a:extLst>
          </p:cNvPr>
          <p:cNvSpPr/>
          <p:nvPr/>
        </p:nvSpPr>
        <p:spPr>
          <a:xfrm>
            <a:off x="10740376" y="2937716"/>
            <a:ext cx="608435" cy="632420"/>
          </a:xfrm>
          <a:custGeom>
            <a:avLst/>
            <a:gdLst>
              <a:gd name="connsiteX0" fmla="*/ 0 w 608435"/>
              <a:gd name="connsiteY0" fmla="*/ 0 h 632420"/>
              <a:gd name="connsiteX1" fmla="*/ 292226 w 608435"/>
              <a:gd name="connsiteY1" fmla="*/ 0 h 632420"/>
              <a:gd name="connsiteX2" fmla="*/ 608435 w 608435"/>
              <a:gd name="connsiteY2" fmla="*/ 632420 h 632420"/>
              <a:gd name="connsiteX3" fmla="*/ 0 w 608435"/>
              <a:gd name="connsiteY3" fmla="*/ 632420 h 632420"/>
            </a:gdLst>
            <a:ahLst/>
            <a:cxnLst>
              <a:cxn ang="0">
                <a:pos x="connsiteX0" y="connsiteY0"/>
              </a:cxn>
              <a:cxn ang="0">
                <a:pos x="connsiteX1" y="connsiteY1"/>
              </a:cxn>
              <a:cxn ang="0">
                <a:pos x="connsiteX2" y="connsiteY2"/>
              </a:cxn>
              <a:cxn ang="0">
                <a:pos x="connsiteX3" y="connsiteY3"/>
              </a:cxn>
            </a:cxnLst>
            <a:rect l="l" t="t" r="r" b="b"/>
            <a:pathLst>
              <a:path w="608435" h="632420">
                <a:moveTo>
                  <a:pt x="0" y="0"/>
                </a:moveTo>
                <a:lnTo>
                  <a:pt x="292226" y="0"/>
                </a:lnTo>
                <a:lnTo>
                  <a:pt x="608435" y="632420"/>
                </a:lnTo>
                <a:lnTo>
                  <a:pt x="0" y="632420"/>
                </a:lnTo>
                <a:close/>
              </a:path>
            </a:pathLst>
          </a:custGeom>
          <a:solidFill>
            <a:srgbClr val="DB493D"/>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dirty="0">
              <a:latin typeface="Calibri Regular"/>
            </a:endParaRPr>
          </a:p>
        </p:txBody>
      </p:sp>
      <p:cxnSp>
        <p:nvCxnSpPr>
          <p:cNvPr id="81" name="Straight Arrow Connector 80">
            <a:extLst>
              <a:ext uri="{FF2B5EF4-FFF2-40B4-BE49-F238E27FC236}">
                <a16:creationId xmlns:a16="http://schemas.microsoft.com/office/drawing/2014/main" id="{6BF9B6E1-7348-4A4E-8B6F-04F399794E38}"/>
              </a:ext>
            </a:extLst>
          </p:cNvPr>
          <p:cNvCxnSpPr>
            <a:cxnSpLocks/>
          </p:cNvCxnSpPr>
          <p:nvPr/>
        </p:nvCxnSpPr>
        <p:spPr>
          <a:xfrm>
            <a:off x="10921072"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sp>
        <p:nvSpPr>
          <p:cNvPr id="71" name="Content Placeholder 2">
            <a:extLst>
              <a:ext uri="{FF2B5EF4-FFF2-40B4-BE49-F238E27FC236}">
                <a16:creationId xmlns:a16="http://schemas.microsoft.com/office/drawing/2014/main" id="{F476E17F-1187-AB44-B9B2-C1D58550D857}"/>
              </a:ext>
            </a:extLst>
          </p:cNvPr>
          <p:cNvSpPr txBox="1">
            <a:spLocks/>
          </p:cNvSpPr>
          <p:nvPr/>
        </p:nvSpPr>
        <p:spPr>
          <a:xfrm>
            <a:off x="10025006" y="4613219"/>
            <a:ext cx="97855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200" b="1" dirty="0">
                <a:solidFill>
                  <a:srgbClr val="AFB9C2"/>
                </a:solidFill>
                <a:latin typeface="Calibri Regular"/>
              </a:rPr>
              <a:t>Component</a:t>
            </a:r>
          </a:p>
        </p:txBody>
      </p:sp>
      <p:sp>
        <p:nvSpPr>
          <p:cNvPr id="68" name="Rectangle 67">
            <a:extLst>
              <a:ext uri="{FF2B5EF4-FFF2-40B4-BE49-F238E27FC236}">
                <a16:creationId xmlns:a16="http://schemas.microsoft.com/office/drawing/2014/main" id="{5636E62A-3E7E-8C4B-99B9-AD272CEF4496}"/>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graphicFrame>
        <p:nvGraphicFramePr>
          <p:cNvPr id="69" name="Table 68">
            <a:extLst>
              <a:ext uri="{FF2B5EF4-FFF2-40B4-BE49-F238E27FC236}">
                <a16:creationId xmlns:a16="http://schemas.microsoft.com/office/drawing/2014/main" id="{DBEC9EB2-E80D-0C4D-995F-544D7B7AFA9A}"/>
              </a:ext>
            </a:extLst>
          </p:cNvPr>
          <p:cNvGraphicFramePr>
            <a:graphicFrameLocks noGrp="1"/>
          </p:cNvGraphicFramePr>
          <p:nvPr/>
        </p:nvGraphicFramePr>
        <p:xfrm>
          <a:off x="7222231" y="976868"/>
          <a:ext cx="4500768" cy="304843"/>
        </p:xfrm>
        <a:graphic>
          <a:graphicData uri="http://schemas.openxmlformats.org/drawingml/2006/table">
            <a:tbl>
              <a:tblPr>
                <a:tableStyleId>{5C22544A-7EE6-4342-B048-85BDC9FD1C3A}</a:tableStyleId>
              </a:tblPr>
              <a:tblGrid>
                <a:gridCol w="562596">
                  <a:extLst>
                    <a:ext uri="{9D8B030D-6E8A-4147-A177-3AD203B41FA5}">
                      <a16:colId xmlns:a16="http://schemas.microsoft.com/office/drawing/2014/main" val="850012570"/>
                    </a:ext>
                  </a:extLst>
                </a:gridCol>
                <a:gridCol w="562596">
                  <a:extLst>
                    <a:ext uri="{9D8B030D-6E8A-4147-A177-3AD203B41FA5}">
                      <a16:colId xmlns:a16="http://schemas.microsoft.com/office/drawing/2014/main" val="2186807942"/>
                    </a:ext>
                  </a:extLst>
                </a:gridCol>
                <a:gridCol w="562596">
                  <a:extLst>
                    <a:ext uri="{9D8B030D-6E8A-4147-A177-3AD203B41FA5}">
                      <a16:colId xmlns:a16="http://schemas.microsoft.com/office/drawing/2014/main" val="2365783644"/>
                    </a:ext>
                  </a:extLst>
                </a:gridCol>
                <a:gridCol w="562596">
                  <a:extLst>
                    <a:ext uri="{9D8B030D-6E8A-4147-A177-3AD203B41FA5}">
                      <a16:colId xmlns:a16="http://schemas.microsoft.com/office/drawing/2014/main" val="4021545026"/>
                    </a:ext>
                  </a:extLst>
                </a:gridCol>
                <a:gridCol w="562596">
                  <a:extLst>
                    <a:ext uri="{9D8B030D-6E8A-4147-A177-3AD203B41FA5}">
                      <a16:colId xmlns:a16="http://schemas.microsoft.com/office/drawing/2014/main" val="2960865968"/>
                    </a:ext>
                  </a:extLst>
                </a:gridCol>
                <a:gridCol w="562596">
                  <a:extLst>
                    <a:ext uri="{9D8B030D-6E8A-4147-A177-3AD203B41FA5}">
                      <a16:colId xmlns:a16="http://schemas.microsoft.com/office/drawing/2014/main" val="1247426490"/>
                    </a:ext>
                  </a:extLst>
                </a:gridCol>
                <a:gridCol w="562596">
                  <a:extLst>
                    <a:ext uri="{9D8B030D-6E8A-4147-A177-3AD203B41FA5}">
                      <a16:colId xmlns:a16="http://schemas.microsoft.com/office/drawing/2014/main" val="1447095275"/>
                    </a:ext>
                  </a:extLst>
                </a:gridCol>
                <a:gridCol w="562596">
                  <a:extLst>
                    <a:ext uri="{9D8B030D-6E8A-4147-A177-3AD203B41FA5}">
                      <a16:colId xmlns:a16="http://schemas.microsoft.com/office/drawing/2014/main" val="1652071349"/>
                    </a:ext>
                  </a:extLst>
                </a:gridCol>
              </a:tblGrid>
              <a:tr h="304843">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00" b="1" dirty="0">
                          <a:solidFill>
                            <a:srgbClr val="AFB9C2"/>
                          </a:solidFill>
                        </a:rPr>
                        <a:t>7/8</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bl>
          </a:graphicData>
        </a:graphic>
      </p:graphicFrame>
      <p:cxnSp>
        <p:nvCxnSpPr>
          <p:cNvPr id="6" name="Straight Connector 5">
            <a:extLst>
              <a:ext uri="{FF2B5EF4-FFF2-40B4-BE49-F238E27FC236}">
                <a16:creationId xmlns:a16="http://schemas.microsoft.com/office/drawing/2014/main" id="{47592CB9-E462-9C4A-B356-7C3F68715119}"/>
              </a:ext>
            </a:extLst>
          </p:cNvPr>
          <p:cNvCxnSpPr>
            <a:cxnSpLocks/>
          </p:cNvCxnSpPr>
          <p:nvPr/>
        </p:nvCxnSpPr>
        <p:spPr>
          <a:xfrm flipV="1">
            <a:off x="10371767" y="3101654"/>
            <a:ext cx="0" cy="298324"/>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777D7E0-424C-2D41-875F-4F48D61C0DCF}"/>
              </a:ext>
            </a:extLst>
          </p:cNvPr>
          <p:cNvCxnSpPr>
            <a:cxnSpLocks/>
          </p:cNvCxnSpPr>
          <p:nvPr/>
        </p:nvCxnSpPr>
        <p:spPr>
          <a:xfrm flipV="1">
            <a:off x="10651184" y="3101654"/>
            <a:ext cx="0" cy="298324"/>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AB9D122-4F5D-1A4E-AE13-BB299AF87D50}"/>
              </a:ext>
            </a:extLst>
          </p:cNvPr>
          <p:cNvCxnSpPr>
            <a:cxnSpLocks/>
          </p:cNvCxnSpPr>
          <p:nvPr/>
        </p:nvCxnSpPr>
        <p:spPr>
          <a:xfrm flipV="1">
            <a:off x="10092350" y="3101654"/>
            <a:ext cx="0" cy="298324"/>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06051DF-E988-5041-8192-2F34ED456C9E}"/>
              </a:ext>
            </a:extLst>
          </p:cNvPr>
          <p:cNvCxnSpPr>
            <a:cxnSpLocks/>
          </p:cNvCxnSpPr>
          <p:nvPr/>
        </p:nvCxnSpPr>
        <p:spPr>
          <a:xfrm flipV="1">
            <a:off x="10930601" y="3101654"/>
            <a:ext cx="0" cy="298324"/>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Content Placeholder 2">
            <a:extLst>
              <a:ext uri="{FF2B5EF4-FFF2-40B4-BE49-F238E27FC236}">
                <a16:creationId xmlns:a16="http://schemas.microsoft.com/office/drawing/2014/main" id="{A23AEBC2-BE62-954F-9F4D-308D973160D1}"/>
              </a:ext>
            </a:extLst>
          </p:cNvPr>
          <p:cNvSpPr txBox="1">
            <a:spLocks/>
          </p:cNvSpPr>
          <p:nvPr/>
        </p:nvSpPr>
        <p:spPr>
          <a:xfrm>
            <a:off x="514372" y="1366988"/>
            <a:ext cx="6481381" cy="48775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dirty="0">
                <a:solidFill>
                  <a:schemeClr val="accent1"/>
                </a:solidFill>
              </a:rPr>
              <a:t>Guideline for Comp. independence: </a:t>
            </a:r>
            <a:r>
              <a:rPr lang="en-GB" b="1" dirty="0">
                <a:solidFill>
                  <a:schemeClr val="accent1"/>
                </a:solidFill>
              </a:rPr>
              <a:t>couple architecture components loosely</a:t>
            </a:r>
            <a:endParaRPr lang="en-GB" dirty="0"/>
          </a:p>
        </p:txBody>
      </p:sp>
      <p:sp>
        <p:nvSpPr>
          <p:cNvPr id="66" name="Content Placeholder 2">
            <a:extLst>
              <a:ext uri="{FF2B5EF4-FFF2-40B4-BE49-F238E27FC236}">
                <a16:creationId xmlns:a16="http://schemas.microsoft.com/office/drawing/2014/main" id="{12340EE0-DD90-2A4B-BEF5-50FCFFD8BD41}"/>
              </a:ext>
            </a:extLst>
          </p:cNvPr>
          <p:cNvSpPr txBox="1">
            <a:spLocks/>
          </p:cNvSpPr>
          <p:nvPr/>
        </p:nvSpPr>
        <p:spPr>
          <a:xfrm>
            <a:off x="514371" y="2001600"/>
            <a:ext cx="6141205" cy="3983484"/>
          </a:xfrm>
          <a:prstGeom prst="rect">
            <a:avLst/>
          </a:prstGeom>
        </p:spPr>
        <p:txBody>
          <a:bodyPr lIns="0" rIns="0"/>
          <a:lstStyle>
            <a:lvl1pPr marL="0" indent="0" algn="l" defTabSz="914400" rtl="0" eaLnBrk="1" latinLnBrk="0" hangingPunct="1">
              <a:lnSpc>
                <a:spcPct val="114000"/>
              </a:lnSpc>
              <a:spcBef>
                <a:spcPts val="1000"/>
              </a:spcBef>
              <a:buClr>
                <a:srgbClr val="AFB9C2"/>
              </a:buClr>
              <a:buFont typeface="Wingdings" pitchFamily="2" charset="2"/>
              <a:buNone/>
              <a:defRPr sz="1600" kern="1200">
                <a:solidFill>
                  <a:srgbClr val="163241"/>
                </a:solidFill>
                <a:latin typeface="+mn-lt"/>
                <a:ea typeface="+mn-ea"/>
                <a:cs typeface="+mn-cs"/>
              </a:defRPr>
            </a:lvl1pPr>
            <a:lvl2pPr marL="4572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2pPr>
            <a:lvl3pPr marL="9144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3pPr>
            <a:lvl4pPr marL="13716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4pPr>
            <a:lvl5pPr marL="18288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600"/>
              </a:spcAft>
              <a:buFont typeface="Wingdings" pitchFamily="2" charset="2"/>
              <a:buChar char="§"/>
            </a:pPr>
            <a:r>
              <a:rPr lang="en-GB" dirty="0"/>
              <a:t>System maintenance is easier when changes within a component have </a:t>
            </a:r>
            <a:r>
              <a:rPr lang="en-GB" b="1" dirty="0"/>
              <a:t>effects that are isolated </a:t>
            </a:r>
            <a:r>
              <a:rPr lang="en-GB" dirty="0"/>
              <a:t>within that component. </a:t>
            </a:r>
          </a:p>
          <a:p>
            <a:pPr marL="285750" indent="-285750">
              <a:spcBef>
                <a:spcPts val="0"/>
              </a:spcBef>
              <a:spcAft>
                <a:spcPts val="600"/>
              </a:spcAft>
              <a:buFont typeface="Wingdings" pitchFamily="2" charset="2"/>
              <a:buChar char="§"/>
            </a:pPr>
            <a:r>
              <a:rPr lang="en-GB" dirty="0"/>
              <a:t>If all components are independent from each other, it is easier to </a:t>
            </a:r>
            <a:r>
              <a:rPr lang="en-GB" b="1" dirty="0"/>
              <a:t>distribute responsibilities </a:t>
            </a:r>
            <a:r>
              <a:rPr lang="en-GB" dirty="0"/>
              <a:t>for maintenance among separate teams. </a:t>
            </a:r>
          </a:p>
          <a:p>
            <a:pPr>
              <a:spcBef>
                <a:spcPts val="0"/>
              </a:spcBef>
              <a:spcAft>
                <a:spcPts val="600"/>
              </a:spcAft>
            </a:pPr>
            <a:endParaRPr lang="en-GB" dirty="0">
              <a:solidFill>
                <a:schemeClr val="accent2"/>
              </a:solidFill>
            </a:endParaRPr>
          </a:p>
          <a:p>
            <a:pPr>
              <a:spcBef>
                <a:spcPts val="0"/>
              </a:spcBef>
              <a:spcAft>
                <a:spcPts val="600"/>
              </a:spcAft>
            </a:pPr>
            <a:r>
              <a:rPr lang="en-US" b="1" dirty="0">
                <a:solidFill>
                  <a:schemeClr val="accent4"/>
                </a:solidFill>
              </a:rPr>
              <a:t>Component independence is measured as the percentage of code in a component that has incoming calls from other components (i.e. is part of its interface).</a:t>
            </a:r>
          </a:p>
        </p:txBody>
      </p:sp>
      <p:cxnSp>
        <p:nvCxnSpPr>
          <p:cNvPr id="67" name="Straight Connector 66">
            <a:extLst>
              <a:ext uri="{FF2B5EF4-FFF2-40B4-BE49-F238E27FC236}">
                <a16:creationId xmlns:a16="http://schemas.microsoft.com/office/drawing/2014/main" id="{DF8E2323-1C48-324A-BAF5-852F6105FC79}"/>
              </a:ext>
            </a:extLst>
          </p:cNvPr>
          <p:cNvCxnSpPr>
            <a:cxnSpLocks/>
          </p:cNvCxnSpPr>
          <p:nvPr/>
        </p:nvCxnSpPr>
        <p:spPr>
          <a:xfrm>
            <a:off x="7636323" y="5565912"/>
            <a:ext cx="1803641" cy="0"/>
          </a:xfrm>
          <a:prstGeom prst="line">
            <a:avLst/>
          </a:prstGeom>
          <a:ln w="57150" cap="rnd">
            <a:solidFill>
              <a:srgbClr val="57C968"/>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C40742D-8B6F-7344-9E75-963D880DA7AB}"/>
              </a:ext>
            </a:extLst>
          </p:cNvPr>
          <p:cNvCxnSpPr>
            <a:cxnSpLocks/>
          </p:cNvCxnSpPr>
          <p:nvPr/>
        </p:nvCxnSpPr>
        <p:spPr>
          <a:xfrm>
            <a:off x="9528028" y="5565911"/>
            <a:ext cx="1805486" cy="0"/>
          </a:xfrm>
          <a:prstGeom prst="line">
            <a:avLst/>
          </a:prstGeom>
          <a:ln w="57150" cap="rnd">
            <a:solidFill>
              <a:srgbClr val="DB493D"/>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0135FD29-D8C8-E472-D73E-802A391C6DBC}"/>
              </a:ext>
            </a:extLst>
          </p:cNvPr>
          <p:cNvSpPr/>
          <p:nvPr/>
        </p:nvSpPr>
        <p:spPr>
          <a:xfrm rot="17842712" flipV="1">
            <a:off x="9120494" y="3762919"/>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sp>
        <p:nvSpPr>
          <p:cNvPr id="64" name="Oval 63">
            <a:extLst>
              <a:ext uri="{FF2B5EF4-FFF2-40B4-BE49-F238E27FC236}">
                <a16:creationId xmlns:a16="http://schemas.microsoft.com/office/drawing/2014/main" id="{DB767686-0ACE-37F5-BA5B-B65352F54DFF}"/>
              </a:ext>
            </a:extLst>
          </p:cNvPr>
          <p:cNvSpPr/>
          <p:nvPr/>
        </p:nvSpPr>
        <p:spPr>
          <a:xfrm rot="17842712" flipH="1" flipV="1">
            <a:off x="8851217" y="4282183"/>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sp>
        <p:nvSpPr>
          <p:cNvPr id="80" name="Oval 79">
            <a:extLst>
              <a:ext uri="{FF2B5EF4-FFF2-40B4-BE49-F238E27FC236}">
                <a16:creationId xmlns:a16="http://schemas.microsoft.com/office/drawing/2014/main" id="{755221E3-7015-A461-6FB9-C180FA46B7CA}"/>
              </a:ext>
            </a:extLst>
          </p:cNvPr>
          <p:cNvSpPr/>
          <p:nvPr/>
        </p:nvSpPr>
        <p:spPr>
          <a:xfrm rot="17842712" flipV="1">
            <a:off x="8989586" y="4020753"/>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cxnSp>
        <p:nvCxnSpPr>
          <p:cNvPr id="82" name="Straight Arrow Connector 81">
            <a:extLst>
              <a:ext uri="{FF2B5EF4-FFF2-40B4-BE49-F238E27FC236}">
                <a16:creationId xmlns:a16="http://schemas.microsoft.com/office/drawing/2014/main" id="{2F687C2D-F8A6-25F4-F91E-7A2DEABB07EE}"/>
              </a:ext>
            </a:extLst>
          </p:cNvPr>
          <p:cNvCxnSpPr>
            <a:cxnSpLocks/>
          </p:cNvCxnSpPr>
          <p:nvPr/>
        </p:nvCxnSpPr>
        <p:spPr>
          <a:xfrm>
            <a:off x="9245858" y="3860731"/>
            <a:ext cx="283028" cy="15626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015D628B-1886-F67B-79CA-D729F4592246}"/>
              </a:ext>
            </a:extLst>
          </p:cNvPr>
          <p:cNvCxnSpPr>
            <a:cxnSpLocks/>
          </p:cNvCxnSpPr>
          <p:nvPr/>
        </p:nvCxnSpPr>
        <p:spPr>
          <a:xfrm>
            <a:off x="9112076" y="4126081"/>
            <a:ext cx="283028" cy="15626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FF1BE1E-2177-B5E5-C35B-B62B1BCCC6D7}"/>
              </a:ext>
            </a:extLst>
          </p:cNvPr>
          <p:cNvCxnSpPr>
            <a:cxnSpLocks/>
          </p:cNvCxnSpPr>
          <p:nvPr/>
        </p:nvCxnSpPr>
        <p:spPr>
          <a:xfrm>
            <a:off x="8973830" y="4389213"/>
            <a:ext cx="283028" cy="15626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92" name="Freeform 91">
            <a:extLst>
              <a:ext uri="{FF2B5EF4-FFF2-40B4-BE49-F238E27FC236}">
                <a16:creationId xmlns:a16="http://schemas.microsoft.com/office/drawing/2014/main" id="{A6B28311-2EB8-2A4D-0215-4AD737AC4FFC}"/>
              </a:ext>
            </a:extLst>
          </p:cNvPr>
          <p:cNvSpPr/>
          <p:nvPr/>
        </p:nvSpPr>
        <p:spPr>
          <a:xfrm>
            <a:off x="9576532" y="3590366"/>
            <a:ext cx="1853578" cy="944379"/>
          </a:xfrm>
          <a:custGeom>
            <a:avLst/>
            <a:gdLst>
              <a:gd name="connsiteX0" fmla="*/ 72712 w 1853578"/>
              <a:gd name="connsiteY0" fmla="*/ 0 h 944379"/>
              <a:gd name="connsiteX1" fmla="*/ 1780866 w 1853578"/>
              <a:gd name="connsiteY1" fmla="*/ 0 h 944379"/>
              <a:gd name="connsiteX2" fmla="*/ 1853578 w 1853578"/>
              <a:gd name="connsiteY2" fmla="*/ 145424 h 944379"/>
              <a:gd name="connsiteX3" fmla="*/ 1454100 w 1853578"/>
              <a:gd name="connsiteY3" fmla="*/ 944379 h 944379"/>
              <a:gd name="connsiteX4" fmla="*/ 399478 w 1853578"/>
              <a:gd name="connsiteY4" fmla="*/ 944379 h 944379"/>
              <a:gd name="connsiteX5" fmla="*/ 0 w 1853578"/>
              <a:gd name="connsiteY5" fmla="*/ 145424 h 94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578" h="944379">
                <a:moveTo>
                  <a:pt x="72712" y="0"/>
                </a:moveTo>
                <a:lnTo>
                  <a:pt x="1780866" y="0"/>
                </a:lnTo>
                <a:lnTo>
                  <a:pt x="1853578" y="145424"/>
                </a:lnTo>
                <a:lnTo>
                  <a:pt x="1454100" y="944379"/>
                </a:lnTo>
                <a:lnTo>
                  <a:pt x="399478" y="944379"/>
                </a:lnTo>
                <a:lnTo>
                  <a:pt x="0" y="145424"/>
                </a:lnTo>
                <a:close/>
              </a:path>
            </a:pathLst>
          </a:custGeom>
          <a:solidFill>
            <a:srgbClr val="57C96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a:latin typeface="Calibri Regular"/>
            </a:endParaRPr>
          </a:p>
        </p:txBody>
      </p:sp>
      <p:cxnSp>
        <p:nvCxnSpPr>
          <p:cNvPr id="134" name="Straight Connector 133">
            <a:extLst>
              <a:ext uri="{FF2B5EF4-FFF2-40B4-BE49-F238E27FC236}">
                <a16:creationId xmlns:a16="http://schemas.microsoft.com/office/drawing/2014/main" id="{5D24F502-8D89-484E-BC5B-A7D23D810BC7}"/>
              </a:ext>
            </a:extLst>
          </p:cNvPr>
          <p:cNvCxnSpPr>
            <a:cxnSpLocks/>
          </p:cNvCxnSpPr>
          <p:nvPr/>
        </p:nvCxnSpPr>
        <p:spPr>
          <a:xfrm>
            <a:off x="9645514" y="3581353"/>
            <a:ext cx="171463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5187180F-9657-3AD1-4F4B-EB496AC8BF96}"/>
              </a:ext>
            </a:extLst>
          </p:cNvPr>
          <p:cNvSpPr/>
          <p:nvPr/>
        </p:nvSpPr>
        <p:spPr>
          <a:xfrm>
            <a:off x="7342022" y="2659312"/>
            <a:ext cx="2122415" cy="2157498"/>
          </a:xfrm>
          <a:prstGeom prst="rect">
            <a:avLst/>
          </a:prstGeom>
          <a:gradFill>
            <a:gsLst>
              <a:gs pos="50000">
                <a:schemeClr val="bg1">
                  <a:alpha val="0"/>
                </a:schemeClr>
              </a:gs>
              <a:gs pos="90000">
                <a:schemeClr val="bg1">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36" name="Oval 135">
            <a:extLst>
              <a:ext uri="{FF2B5EF4-FFF2-40B4-BE49-F238E27FC236}">
                <a16:creationId xmlns:a16="http://schemas.microsoft.com/office/drawing/2014/main" id="{7760624A-0008-5142-9014-602E1CAF113E}"/>
              </a:ext>
            </a:extLst>
          </p:cNvPr>
          <p:cNvSpPr/>
          <p:nvPr/>
        </p:nvSpPr>
        <p:spPr>
          <a:xfrm rot="17842712" flipV="1">
            <a:off x="11168719" y="3762919"/>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sp>
        <p:nvSpPr>
          <p:cNvPr id="137" name="Oval 136">
            <a:extLst>
              <a:ext uri="{FF2B5EF4-FFF2-40B4-BE49-F238E27FC236}">
                <a16:creationId xmlns:a16="http://schemas.microsoft.com/office/drawing/2014/main" id="{1D09CF18-081F-EB42-81EB-947B2EBC8168}"/>
              </a:ext>
            </a:extLst>
          </p:cNvPr>
          <p:cNvSpPr/>
          <p:nvPr/>
        </p:nvSpPr>
        <p:spPr>
          <a:xfrm rot="17842712" flipH="1" flipV="1">
            <a:off x="10899442" y="4282183"/>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sp>
        <p:nvSpPr>
          <p:cNvPr id="138" name="Oval 137">
            <a:extLst>
              <a:ext uri="{FF2B5EF4-FFF2-40B4-BE49-F238E27FC236}">
                <a16:creationId xmlns:a16="http://schemas.microsoft.com/office/drawing/2014/main" id="{7D009583-9EAA-3143-AC61-C2DF7AB5C5BF}"/>
              </a:ext>
            </a:extLst>
          </p:cNvPr>
          <p:cNvSpPr/>
          <p:nvPr/>
        </p:nvSpPr>
        <p:spPr>
          <a:xfrm rot="17842712" flipV="1">
            <a:off x="11037811" y="4020753"/>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cxnSp>
        <p:nvCxnSpPr>
          <p:cNvPr id="144" name="Straight Arrow Connector 143">
            <a:extLst>
              <a:ext uri="{FF2B5EF4-FFF2-40B4-BE49-F238E27FC236}">
                <a16:creationId xmlns:a16="http://schemas.microsoft.com/office/drawing/2014/main" id="{E11C828F-4BB5-C24E-BD8F-F3CC980CC8E5}"/>
              </a:ext>
            </a:extLst>
          </p:cNvPr>
          <p:cNvCxnSpPr>
            <a:cxnSpLocks/>
          </p:cNvCxnSpPr>
          <p:nvPr/>
        </p:nvCxnSpPr>
        <p:spPr>
          <a:xfrm>
            <a:off x="11294083" y="3860731"/>
            <a:ext cx="283028" cy="15626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948D197-CCD8-FE49-AAFA-D1B74A083B93}"/>
              </a:ext>
            </a:extLst>
          </p:cNvPr>
          <p:cNvCxnSpPr>
            <a:cxnSpLocks/>
          </p:cNvCxnSpPr>
          <p:nvPr/>
        </p:nvCxnSpPr>
        <p:spPr>
          <a:xfrm>
            <a:off x="11160301" y="4126081"/>
            <a:ext cx="283028" cy="15626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A689F3C0-04F7-8045-ADAD-A4E451AD92B9}"/>
              </a:ext>
            </a:extLst>
          </p:cNvPr>
          <p:cNvCxnSpPr>
            <a:cxnSpLocks/>
          </p:cNvCxnSpPr>
          <p:nvPr/>
        </p:nvCxnSpPr>
        <p:spPr>
          <a:xfrm>
            <a:off x="11022055" y="4389213"/>
            <a:ext cx="283028" cy="15626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173EE02A-981C-45F0-2A35-4C408735EE82}"/>
              </a:ext>
            </a:extLst>
          </p:cNvPr>
          <p:cNvSpPr/>
          <p:nvPr/>
        </p:nvSpPr>
        <p:spPr>
          <a:xfrm>
            <a:off x="9528879" y="2570145"/>
            <a:ext cx="2122415" cy="2243278"/>
          </a:xfrm>
          <a:prstGeom prst="rect">
            <a:avLst/>
          </a:prstGeom>
          <a:gradFill>
            <a:gsLst>
              <a:gs pos="50000">
                <a:schemeClr val="bg1">
                  <a:alpha val="0"/>
                </a:schemeClr>
              </a:gs>
              <a:gs pos="90000">
                <a:schemeClr val="bg1">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cxnSp>
        <p:nvCxnSpPr>
          <p:cNvPr id="59" name="Straight Arrow Connector 58">
            <a:extLst>
              <a:ext uri="{FF2B5EF4-FFF2-40B4-BE49-F238E27FC236}">
                <a16:creationId xmlns:a16="http://schemas.microsoft.com/office/drawing/2014/main" id="{4F7028DF-1231-EC47-0243-1B79194F749B}"/>
              </a:ext>
            </a:extLst>
          </p:cNvPr>
          <p:cNvCxnSpPr>
            <a:cxnSpLocks/>
          </p:cNvCxnSpPr>
          <p:nvPr/>
        </p:nvCxnSpPr>
        <p:spPr>
          <a:xfrm flipV="1">
            <a:off x="11029502" y="2900058"/>
            <a:ext cx="283028" cy="15626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576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101" name="Slide Number Placeholder 1">
            <a:extLst>
              <a:ext uri="{FF2B5EF4-FFF2-40B4-BE49-F238E27FC236}">
                <a16:creationId xmlns:a16="http://schemas.microsoft.com/office/drawing/2014/main" id="{65C49AE7-CB8B-BE47-A3ED-ACBEF34C9073}"/>
              </a:ext>
            </a:extLst>
          </p:cNvPr>
          <p:cNvSpPr>
            <a:spLocks noGrp="1"/>
          </p:cNvSpPr>
          <p:nvPr>
            <p:ph type="sldNum" sz="quarter" idx="4"/>
          </p:nvPr>
        </p:nvSpPr>
        <p:spPr/>
        <p:txBody>
          <a:bodyPr/>
          <a:lstStyle/>
          <a:p>
            <a:fld id="{E242BD21-9B61-2246-BCB1-4BE5E1BEBE1C}" type="slidenum">
              <a:rPr lang="en-US" smtClean="0"/>
              <a:pPr/>
              <a:t>26</a:t>
            </a:fld>
            <a:endParaRPr lang="en-US" dirty="0"/>
          </a:p>
        </p:txBody>
      </p:sp>
      <p:sp>
        <p:nvSpPr>
          <p:cNvPr id="4" name="Text Placeholder 3"/>
          <p:cNvSpPr>
            <a:spLocks noGrp="1"/>
          </p:cNvSpPr>
          <p:nvPr>
            <p:ph type="body" sz="quarter" idx="12"/>
          </p:nvPr>
        </p:nvSpPr>
        <p:spPr/>
        <p:txBody>
          <a:bodyPr/>
          <a:lstStyle/>
          <a:p>
            <a:r>
              <a:rPr lang="en-US" noProof="0" dirty="0"/>
              <a:t>METRIC INTRODUCTION – COMPONENT ENTANGLEMENT</a:t>
            </a:r>
          </a:p>
        </p:txBody>
      </p:sp>
      <p:sp>
        <p:nvSpPr>
          <p:cNvPr id="2" name="Title 1"/>
          <p:cNvSpPr>
            <a:spLocks noGrp="1"/>
          </p:cNvSpPr>
          <p:nvPr>
            <p:ph type="title"/>
          </p:nvPr>
        </p:nvSpPr>
        <p:spPr/>
        <p:txBody>
          <a:bodyPr/>
          <a:lstStyle/>
          <a:p>
            <a:r>
              <a:rPr lang="en-US" noProof="0" dirty="0"/>
              <a:t>Define communication lines between components clearly</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5" name="Content Placeholder 2">
            <a:extLst>
              <a:ext uri="{FF2B5EF4-FFF2-40B4-BE49-F238E27FC236}">
                <a16:creationId xmlns:a16="http://schemas.microsoft.com/office/drawing/2014/main" id="{B6EE0B7F-CB58-A44C-8E28-AEB5482293BD}"/>
              </a:ext>
            </a:extLst>
          </p:cNvPr>
          <p:cNvSpPr txBox="1">
            <a:spLocks/>
          </p:cNvSpPr>
          <p:nvPr/>
        </p:nvSpPr>
        <p:spPr>
          <a:xfrm>
            <a:off x="8156162" y="1979426"/>
            <a:ext cx="2633269"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Recommended practice</a:t>
            </a:r>
          </a:p>
        </p:txBody>
      </p:sp>
      <p:sp>
        <p:nvSpPr>
          <p:cNvPr id="126" name="Content Placeholder 2">
            <a:extLst>
              <a:ext uri="{FF2B5EF4-FFF2-40B4-BE49-F238E27FC236}">
                <a16:creationId xmlns:a16="http://schemas.microsoft.com/office/drawing/2014/main" id="{09568F45-9997-4942-9DA2-9EF381581C4D}"/>
              </a:ext>
            </a:extLst>
          </p:cNvPr>
          <p:cNvSpPr txBox="1">
            <a:spLocks/>
          </p:cNvSpPr>
          <p:nvPr/>
        </p:nvSpPr>
        <p:spPr>
          <a:xfrm>
            <a:off x="8698864" y="4206937"/>
            <a:ext cx="1552350"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dirty="0">
                <a:solidFill>
                  <a:srgbClr val="AFB9C2"/>
                </a:solidFill>
                <a:latin typeface="Calibri Regular"/>
              </a:rPr>
              <a:t>Inadvisable practice</a:t>
            </a:r>
          </a:p>
        </p:txBody>
      </p:sp>
      <p:cxnSp>
        <p:nvCxnSpPr>
          <p:cNvPr id="127" name="Straight Connector 126">
            <a:extLst>
              <a:ext uri="{FF2B5EF4-FFF2-40B4-BE49-F238E27FC236}">
                <a16:creationId xmlns:a16="http://schemas.microsoft.com/office/drawing/2014/main" id="{9B61FE28-758F-D24B-B6AA-D1463C434952}"/>
              </a:ext>
            </a:extLst>
          </p:cNvPr>
          <p:cNvCxnSpPr>
            <a:cxnSpLocks/>
          </p:cNvCxnSpPr>
          <p:nvPr/>
        </p:nvCxnSpPr>
        <p:spPr>
          <a:xfrm flipH="1">
            <a:off x="7447888" y="4102472"/>
            <a:ext cx="4039882"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11E981F-4898-6441-B9FA-BF12224DE33B}"/>
              </a:ext>
            </a:extLst>
          </p:cNvPr>
          <p:cNvCxnSpPr>
            <a:cxnSpLocks/>
            <a:stCxn id="52" idx="0"/>
            <a:endCxn id="51" idx="4"/>
          </p:cNvCxnSpPr>
          <p:nvPr/>
        </p:nvCxnSpPr>
        <p:spPr>
          <a:xfrm>
            <a:off x="10339360" y="3098171"/>
            <a:ext cx="245524" cy="310514"/>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8F766B3-FDDF-6E4C-9717-810395730E45}"/>
              </a:ext>
            </a:extLst>
          </p:cNvPr>
          <p:cNvCxnSpPr>
            <a:cxnSpLocks/>
            <a:stCxn id="46" idx="3"/>
            <a:endCxn id="53" idx="5"/>
          </p:cNvCxnSpPr>
          <p:nvPr/>
        </p:nvCxnSpPr>
        <p:spPr>
          <a:xfrm flipH="1">
            <a:off x="8916070" y="2566903"/>
            <a:ext cx="268621" cy="315990"/>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E44FF5F8-EB77-AA4B-A412-F96413D27A24}"/>
              </a:ext>
            </a:extLst>
          </p:cNvPr>
          <p:cNvCxnSpPr>
            <a:cxnSpLocks/>
            <a:stCxn id="53" idx="3"/>
            <a:endCxn id="50" idx="5"/>
          </p:cNvCxnSpPr>
          <p:nvPr/>
        </p:nvCxnSpPr>
        <p:spPr>
          <a:xfrm flipH="1">
            <a:off x="8287951" y="3099898"/>
            <a:ext cx="233170" cy="308137"/>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E6FADAC6-6101-0E4D-8558-CE25A57A30B5}"/>
              </a:ext>
            </a:extLst>
          </p:cNvPr>
          <p:cNvCxnSpPr>
            <a:cxnSpLocks/>
            <a:stCxn id="46" idx="0"/>
            <a:endCxn id="52" idx="4"/>
          </p:cNvCxnSpPr>
          <p:nvPr/>
        </p:nvCxnSpPr>
        <p:spPr>
          <a:xfrm>
            <a:off x="9688142" y="2566903"/>
            <a:ext cx="256269" cy="314263"/>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5D59E6D9-F141-1C43-96C3-332341F7C451}"/>
              </a:ext>
            </a:extLst>
          </p:cNvPr>
          <p:cNvCxnSpPr>
            <a:cxnSpLocks/>
            <a:stCxn id="47" idx="3"/>
            <a:endCxn id="52" idx="5"/>
          </p:cNvCxnSpPr>
          <p:nvPr/>
        </p:nvCxnSpPr>
        <p:spPr>
          <a:xfrm flipH="1">
            <a:off x="10230858" y="2566987"/>
            <a:ext cx="245524" cy="31417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0702FC13-33C7-8C47-BC3A-1C6FF05E7095}"/>
              </a:ext>
            </a:extLst>
          </p:cNvPr>
          <p:cNvCxnSpPr>
            <a:cxnSpLocks/>
            <a:stCxn id="45" idx="0"/>
            <a:endCxn id="46" idx="3"/>
          </p:cNvCxnSpPr>
          <p:nvPr/>
        </p:nvCxnSpPr>
        <p:spPr>
          <a:xfrm flipV="1">
            <a:off x="8392430" y="2566903"/>
            <a:ext cx="792261" cy="643"/>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C73D8CB6-95C0-614D-B0DF-D4F6482DF99E}"/>
              </a:ext>
            </a:extLst>
          </p:cNvPr>
          <p:cNvSpPr/>
          <p:nvPr/>
        </p:nvSpPr>
        <p:spPr>
          <a:xfrm>
            <a:off x="7527558" y="4496328"/>
            <a:ext cx="4142979" cy="1645883"/>
          </a:xfrm>
          <a:prstGeom prst="rect">
            <a:avLst/>
          </a:prstGeom>
          <a:gradFill>
            <a:gsLst>
              <a:gs pos="15000">
                <a:schemeClr val="bg1">
                  <a:alpha val="0"/>
                </a:schemeClr>
              </a:gs>
              <a:gs pos="100000">
                <a:schemeClr val="bg1">
                  <a:alpha val="4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43" name="TextBox 142">
            <a:extLst>
              <a:ext uri="{FF2B5EF4-FFF2-40B4-BE49-F238E27FC236}">
                <a16:creationId xmlns:a16="http://schemas.microsoft.com/office/drawing/2014/main" id="{41FB725B-D601-4942-964B-3E7B6A69DBC2}"/>
              </a:ext>
            </a:extLst>
          </p:cNvPr>
          <p:cNvSpPr txBox="1"/>
          <p:nvPr/>
        </p:nvSpPr>
        <p:spPr>
          <a:xfrm>
            <a:off x="9360672" y="5979136"/>
            <a:ext cx="216000" cy="215444"/>
          </a:xfrm>
          <a:prstGeom prst="rect">
            <a:avLst/>
          </a:prstGeom>
          <a:solidFill>
            <a:srgbClr val="DB493D"/>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sp>
        <p:nvSpPr>
          <p:cNvPr id="142" name="TextBox 141">
            <a:extLst>
              <a:ext uri="{FF2B5EF4-FFF2-40B4-BE49-F238E27FC236}">
                <a16:creationId xmlns:a16="http://schemas.microsoft.com/office/drawing/2014/main" id="{691D805A-4382-1D48-BFCA-EBBB560FF2AB}"/>
              </a:ext>
            </a:extLst>
          </p:cNvPr>
          <p:cNvSpPr txBox="1"/>
          <p:nvPr/>
        </p:nvSpPr>
        <p:spPr>
          <a:xfrm>
            <a:off x="10814537" y="5165786"/>
            <a:ext cx="216000" cy="215444"/>
          </a:xfrm>
          <a:prstGeom prst="rect">
            <a:avLst/>
          </a:prstGeom>
          <a:solidFill>
            <a:srgbClr val="DB493D"/>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sp>
        <p:nvSpPr>
          <p:cNvPr id="43" name="Rectangle 42">
            <a:extLst>
              <a:ext uri="{FF2B5EF4-FFF2-40B4-BE49-F238E27FC236}">
                <a16:creationId xmlns:a16="http://schemas.microsoft.com/office/drawing/2014/main" id="{EB465455-86E1-B54E-9448-3C40EA03FB86}"/>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graphicFrame>
        <p:nvGraphicFramePr>
          <p:cNvPr id="44" name="Table 43">
            <a:extLst>
              <a:ext uri="{FF2B5EF4-FFF2-40B4-BE49-F238E27FC236}">
                <a16:creationId xmlns:a16="http://schemas.microsoft.com/office/drawing/2014/main" id="{DE7365CF-3654-D94B-B7AD-DAE55F7BBA4F}"/>
              </a:ext>
            </a:extLst>
          </p:cNvPr>
          <p:cNvGraphicFramePr>
            <a:graphicFrameLocks noGrp="1"/>
          </p:cNvGraphicFramePr>
          <p:nvPr/>
        </p:nvGraphicFramePr>
        <p:xfrm>
          <a:off x="7222230" y="976868"/>
          <a:ext cx="4500768" cy="304843"/>
        </p:xfrm>
        <a:graphic>
          <a:graphicData uri="http://schemas.openxmlformats.org/drawingml/2006/table">
            <a:tbl>
              <a:tblPr>
                <a:tableStyleId>{5C22544A-7EE6-4342-B048-85BDC9FD1C3A}</a:tableStyleId>
              </a:tblPr>
              <a:tblGrid>
                <a:gridCol w="562596">
                  <a:extLst>
                    <a:ext uri="{9D8B030D-6E8A-4147-A177-3AD203B41FA5}">
                      <a16:colId xmlns:a16="http://schemas.microsoft.com/office/drawing/2014/main" val="850012570"/>
                    </a:ext>
                  </a:extLst>
                </a:gridCol>
                <a:gridCol w="562596">
                  <a:extLst>
                    <a:ext uri="{9D8B030D-6E8A-4147-A177-3AD203B41FA5}">
                      <a16:colId xmlns:a16="http://schemas.microsoft.com/office/drawing/2014/main" val="2186807942"/>
                    </a:ext>
                  </a:extLst>
                </a:gridCol>
                <a:gridCol w="562596">
                  <a:extLst>
                    <a:ext uri="{9D8B030D-6E8A-4147-A177-3AD203B41FA5}">
                      <a16:colId xmlns:a16="http://schemas.microsoft.com/office/drawing/2014/main" val="2365783644"/>
                    </a:ext>
                  </a:extLst>
                </a:gridCol>
                <a:gridCol w="562596">
                  <a:extLst>
                    <a:ext uri="{9D8B030D-6E8A-4147-A177-3AD203B41FA5}">
                      <a16:colId xmlns:a16="http://schemas.microsoft.com/office/drawing/2014/main" val="2960865968"/>
                    </a:ext>
                  </a:extLst>
                </a:gridCol>
                <a:gridCol w="562596">
                  <a:extLst>
                    <a:ext uri="{9D8B030D-6E8A-4147-A177-3AD203B41FA5}">
                      <a16:colId xmlns:a16="http://schemas.microsoft.com/office/drawing/2014/main" val="1247426490"/>
                    </a:ext>
                  </a:extLst>
                </a:gridCol>
                <a:gridCol w="562596">
                  <a:extLst>
                    <a:ext uri="{9D8B030D-6E8A-4147-A177-3AD203B41FA5}">
                      <a16:colId xmlns:a16="http://schemas.microsoft.com/office/drawing/2014/main" val="1447095275"/>
                    </a:ext>
                  </a:extLst>
                </a:gridCol>
                <a:gridCol w="562596">
                  <a:extLst>
                    <a:ext uri="{9D8B030D-6E8A-4147-A177-3AD203B41FA5}">
                      <a16:colId xmlns:a16="http://schemas.microsoft.com/office/drawing/2014/main" val="928203443"/>
                    </a:ext>
                  </a:extLst>
                </a:gridCol>
                <a:gridCol w="562596">
                  <a:extLst>
                    <a:ext uri="{9D8B030D-6E8A-4147-A177-3AD203B41FA5}">
                      <a16:colId xmlns:a16="http://schemas.microsoft.com/office/drawing/2014/main" val="1652071349"/>
                    </a:ext>
                  </a:extLst>
                </a:gridCol>
              </a:tblGrid>
              <a:tr h="304843">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00" b="1" dirty="0">
                          <a:solidFill>
                            <a:srgbClr val="AFB9C2"/>
                          </a:solidFill>
                        </a:rPr>
                        <a:t>8/8</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537176"/>
                  </a:ext>
                </a:extLst>
              </a:tr>
            </a:tbl>
          </a:graphicData>
        </a:graphic>
      </p:graphicFrame>
      <p:sp>
        <p:nvSpPr>
          <p:cNvPr id="45" name="Hexagon 44">
            <a:extLst>
              <a:ext uri="{FF2B5EF4-FFF2-40B4-BE49-F238E27FC236}">
                <a16:creationId xmlns:a16="http://schemas.microsoft.com/office/drawing/2014/main" id="{D6FEF14D-350A-B048-9F0C-A73B33AA8DC2}"/>
              </a:ext>
            </a:extLst>
          </p:cNvPr>
          <p:cNvSpPr/>
          <p:nvPr/>
        </p:nvSpPr>
        <p:spPr>
          <a:xfrm>
            <a:off x="7888979" y="2350541"/>
            <a:ext cx="503451" cy="434009"/>
          </a:xfrm>
          <a:prstGeom prst="hexagon">
            <a:avLst/>
          </a:prstGeom>
          <a:solidFill>
            <a:schemeClr val="bg2"/>
          </a:solidFill>
          <a:ln w="2540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46" name="Hexagon 45">
            <a:extLst>
              <a:ext uri="{FF2B5EF4-FFF2-40B4-BE49-F238E27FC236}">
                <a16:creationId xmlns:a16="http://schemas.microsoft.com/office/drawing/2014/main" id="{F885CA20-6E61-C548-A724-ECB8C83123F0}"/>
              </a:ext>
            </a:extLst>
          </p:cNvPr>
          <p:cNvSpPr/>
          <p:nvPr/>
        </p:nvSpPr>
        <p:spPr>
          <a:xfrm>
            <a:off x="9184691" y="2349898"/>
            <a:ext cx="503451" cy="434009"/>
          </a:xfrm>
          <a:prstGeom prst="hexagon">
            <a:avLst/>
          </a:prstGeom>
          <a:solidFill>
            <a:schemeClr val="bg2"/>
          </a:solidFill>
          <a:ln w="2540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47" name="Hexagon 46">
            <a:extLst>
              <a:ext uri="{FF2B5EF4-FFF2-40B4-BE49-F238E27FC236}">
                <a16:creationId xmlns:a16="http://schemas.microsoft.com/office/drawing/2014/main" id="{FB6A9410-B7A2-724A-855F-C8A85E9A8A47}"/>
              </a:ext>
            </a:extLst>
          </p:cNvPr>
          <p:cNvSpPr/>
          <p:nvPr/>
        </p:nvSpPr>
        <p:spPr>
          <a:xfrm>
            <a:off x="10476382" y="2349982"/>
            <a:ext cx="503451" cy="434009"/>
          </a:xfrm>
          <a:prstGeom prst="hexagon">
            <a:avLst/>
          </a:prstGeom>
          <a:solidFill>
            <a:schemeClr val="bg2"/>
          </a:solidFill>
          <a:ln w="2540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50" name="Hexagon 49">
            <a:extLst>
              <a:ext uri="{FF2B5EF4-FFF2-40B4-BE49-F238E27FC236}">
                <a16:creationId xmlns:a16="http://schemas.microsoft.com/office/drawing/2014/main" id="{827A6B5B-766C-C947-B7AD-B3F50992A7E5}"/>
              </a:ext>
            </a:extLst>
          </p:cNvPr>
          <p:cNvSpPr/>
          <p:nvPr/>
        </p:nvSpPr>
        <p:spPr>
          <a:xfrm>
            <a:off x="7893002" y="3408035"/>
            <a:ext cx="503451" cy="434009"/>
          </a:xfrm>
          <a:prstGeom prst="hexagon">
            <a:avLst/>
          </a:prstGeom>
          <a:solidFill>
            <a:schemeClr val="bg2"/>
          </a:solidFill>
          <a:ln w="2540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51" name="Hexagon 50">
            <a:extLst>
              <a:ext uri="{FF2B5EF4-FFF2-40B4-BE49-F238E27FC236}">
                <a16:creationId xmlns:a16="http://schemas.microsoft.com/office/drawing/2014/main" id="{51096AB1-390E-AD4D-9AEF-171329EC58C9}"/>
              </a:ext>
            </a:extLst>
          </p:cNvPr>
          <p:cNvSpPr/>
          <p:nvPr/>
        </p:nvSpPr>
        <p:spPr>
          <a:xfrm>
            <a:off x="10476382" y="3408685"/>
            <a:ext cx="503451" cy="434009"/>
          </a:xfrm>
          <a:prstGeom prst="hexagon">
            <a:avLst/>
          </a:prstGeom>
          <a:solidFill>
            <a:schemeClr val="bg2"/>
          </a:solidFill>
          <a:ln w="2540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52" name="Hexagon 51">
            <a:extLst>
              <a:ext uri="{FF2B5EF4-FFF2-40B4-BE49-F238E27FC236}">
                <a16:creationId xmlns:a16="http://schemas.microsoft.com/office/drawing/2014/main" id="{238965C9-93AC-EA49-ABAB-840F68279231}"/>
              </a:ext>
            </a:extLst>
          </p:cNvPr>
          <p:cNvSpPr/>
          <p:nvPr/>
        </p:nvSpPr>
        <p:spPr>
          <a:xfrm>
            <a:off x="9835909" y="2881166"/>
            <a:ext cx="503451" cy="434009"/>
          </a:xfrm>
          <a:prstGeom prst="hexagon">
            <a:avLst/>
          </a:prstGeom>
          <a:solidFill>
            <a:schemeClr val="bg2"/>
          </a:solidFill>
          <a:ln w="2540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53" name="Hexagon 52">
            <a:extLst>
              <a:ext uri="{FF2B5EF4-FFF2-40B4-BE49-F238E27FC236}">
                <a16:creationId xmlns:a16="http://schemas.microsoft.com/office/drawing/2014/main" id="{B2533FBF-D7F4-A649-80F6-6DDD9E7B3977}"/>
              </a:ext>
            </a:extLst>
          </p:cNvPr>
          <p:cNvSpPr/>
          <p:nvPr/>
        </p:nvSpPr>
        <p:spPr>
          <a:xfrm>
            <a:off x="8521121" y="2882893"/>
            <a:ext cx="503451" cy="434009"/>
          </a:xfrm>
          <a:prstGeom prst="hexagon">
            <a:avLst/>
          </a:prstGeom>
          <a:solidFill>
            <a:schemeClr val="bg2"/>
          </a:solidFill>
          <a:ln w="2540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cxnSp>
        <p:nvCxnSpPr>
          <p:cNvPr id="76" name="Straight Arrow Connector 75">
            <a:extLst>
              <a:ext uri="{FF2B5EF4-FFF2-40B4-BE49-F238E27FC236}">
                <a16:creationId xmlns:a16="http://schemas.microsoft.com/office/drawing/2014/main" id="{B6FEAFFC-9F4B-B642-ABCA-0957562347E4}"/>
              </a:ext>
            </a:extLst>
          </p:cNvPr>
          <p:cNvCxnSpPr>
            <a:cxnSpLocks/>
            <a:stCxn id="51" idx="3"/>
            <a:endCxn id="50" idx="0"/>
          </p:cNvCxnSpPr>
          <p:nvPr/>
        </p:nvCxnSpPr>
        <p:spPr>
          <a:xfrm flipH="1" flipV="1">
            <a:off x="8396453" y="3625040"/>
            <a:ext cx="2079929" cy="650"/>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8E1833B-AD5E-5844-A046-BA4A730529C0}"/>
              </a:ext>
            </a:extLst>
          </p:cNvPr>
          <p:cNvCxnSpPr>
            <a:cxnSpLocks/>
            <a:stCxn id="90" idx="0"/>
            <a:endCxn id="89" idx="4"/>
          </p:cNvCxnSpPr>
          <p:nvPr/>
        </p:nvCxnSpPr>
        <p:spPr>
          <a:xfrm>
            <a:off x="10339360" y="5321001"/>
            <a:ext cx="245524" cy="310514"/>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9422AD5-53C8-0A43-8F1F-3DF0F49C40C3}"/>
              </a:ext>
            </a:extLst>
          </p:cNvPr>
          <p:cNvCxnSpPr>
            <a:cxnSpLocks/>
            <a:stCxn id="86" idx="3"/>
            <a:endCxn id="91" idx="5"/>
          </p:cNvCxnSpPr>
          <p:nvPr/>
        </p:nvCxnSpPr>
        <p:spPr>
          <a:xfrm flipH="1">
            <a:off x="8916070" y="4789733"/>
            <a:ext cx="268621" cy="315990"/>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Elbow Connector 71">
            <a:extLst>
              <a:ext uri="{FF2B5EF4-FFF2-40B4-BE49-F238E27FC236}">
                <a16:creationId xmlns:a16="http://schemas.microsoft.com/office/drawing/2014/main" id="{178D6796-EE07-1B4D-BCD1-5E087CECA14A}"/>
              </a:ext>
            </a:extLst>
          </p:cNvPr>
          <p:cNvCxnSpPr>
            <a:cxnSpLocks/>
            <a:stCxn id="91" idx="3"/>
            <a:endCxn id="88" idx="5"/>
          </p:cNvCxnSpPr>
          <p:nvPr/>
        </p:nvCxnSpPr>
        <p:spPr>
          <a:xfrm flipH="1">
            <a:off x="8287951" y="5322728"/>
            <a:ext cx="233170" cy="308137"/>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2" name="Elbow Connector 72">
            <a:extLst>
              <a:ext uri="{FF2B5EF4-FFF2-40B4-BE49-F238E27FC236}">
                <a16:creationId xmlns:a16="http://schemas.microsoft.com/office/drawing/2014/main" id="{FBD0533A-EC60-0F46-8559-7B8660EC484D}"/>
              </a:ext>
            </a:extLst>
          </p:cNvPr>
          <p:cNvCxnSpPr>
            <a:cxnSpLocks/>
            <a:stCxn id="86" idx="0"/>
            <a:endCxn id="90" idx="4"/>
          </p:cNvCxnSpPr>
          <p:nvPr/>
        </p:nvCxnSpPr>
        <p:spPr>
          <a:xfrm>
            <a:off x="9688142" y="4789733"/>
            <a:ext cx="256269" cy="314263"/>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Elbow Connector 73">
            <a:extLst>
              <a:ext uri="{FF2B5EF4-FFF2-40B4-BE49-F238E27FC236}">
                <a16:creationId xmlns:a16="http://schemas.microsoft.com/office/drawing/2014/main" id="{AE4667C2-2523-1A4F-A475-09F320ACA089}"/>
              </a:ext>
            </a:extLst>
          </p:cNvPr>
          <p:cNvCxnSpPr>
            <a:cxnSpLocks/>
            <a:stCxn id="87" idx="3"/>
            <a:endCxn id="90" idx="5"/>
          </p:cNvCxnSpPr>
          <p:nvPr/>
        </p:nvCxnSpPr>
        <p:spPr>
          <a:xfrm flipH="1">
            <a:off x="10230858" y="4789817"/>
            <a:ext cx="245524" cy="31417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4" name="Elbow Connector 74">
            <a:extLst>
              <a:ext uri="{FF2B5EF4-FFF2-40B4-BE49-F238E27FC236}">
                <a16:creationId xmlns:a16="http://schemas.microsoft.com/office/drawing/2014/main" id="{E69E79E4-DE87-F340-9118-08DE6756850D}"/>
              </a:ext>
            </a:extLst>
          </p:cNvPr>
          <p:cNvCxnSpPr>
            <a:cxnSpLocks/>
            <a:stCxn id="85" idx="0"/>
            <a:endCxn id="86" idx="3"/>
          </p:cNvCxnSpPr>
          <p:nvPr/>
        </p:nvCxnSpPr>
        <p:spPr>
          <a:xfrm flipV="1">
            <a:off x="8392430" y="4789733"/>
            <a:ext cx="792261" cy="643"/>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22423AC-B57A-B448-B728-8BC7F0CEDFA1}"/>
              </a:ext>
            </a:extLst>
          </p:cNvPr>
          <p:cNvCxnSpPr>
            <a:cxnSpLocks/>
          </p:cNvCxnSpPr>
          <p:nvPr/>
        </p:nvCxnSpPr>
        <p:spPr>
          <a:xfrm flipH="1">
            <a:off x="8383484" y="5783020"/>
            <a:ext cx="2188430" cy="0"/>
          </a:xfrm>
          <a:prstGeom prst="straightConnector1">
            <a:avLst/>
          </a:prstGeom>
          <a:ln w="25400">
            <a:solidFill>
              <a:srgbClr val="DB493D"/>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D018327-173A-4D4C-8E68-784EE757385D}"/>
              </a:ext>
            </a:extLst>
          </p:cNvPr>
          <p:cNvCxnSpPr>
            <a:cxnSpLocks/>
          </p:cNvCxnSpPr>
          <p:nvPr/>
        </p:nvCxnSpPr>
        <p:spPr>
          <a:xfrm>
            <a:off x="10720543" y="5006821"/>
            <a:ext cx="0" cy="623179"/>
          </a:xfrm>
          <a:prstGeom prst="straightConnector1">
            <a:avLst/>
          </a:prstGeom>
          <a:ln w="25400">
            <a:solidFill>
              <a:srgbClr val="DB493D"/>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31D1BDB-EF94-994F-818E-BD9BC9F5D7CC}"/>
              </a:ext>
            </a:extLst>
          </p:cNvPr>
          <p:cNvCxnSpPr>
            <a:cxnSpLocks/>
          </p:cNvCxnSpPr>
          <p:nvPr/>
        </p:nvCxnSpPr>
        <p:spPr>
          <a:xfrm>
            <a:off x="8299765" y="5912722"/>
            <a:ext cx="2188430" cy="0"/>
          </a:xfrm>
          <a:prstGeom prst="straightConnector1">
            <a:avLst/>
          </a:prstGeom>
          <a:ln w="25400">
            <a:solidFill>
              <a:srgbClr val="DB493D"/>
            </a:solidFill>
            <a:tailEnd type="triangle" w="lg" len="lg"/>
          </a:ln>
        </p:spPr>
        <p:style>
          <a:lnRef idx="1">
            <a:schemeClr val="accent1"/>
          </a:lnRef>
          <a:fillRef idx="0">
            <a:schemeClr val="accent1"/>
          </a:fillRef>
          <a:effectRef idx="0">
            <a:schemeClr val="accent1"/>
          </a:effectRef>
          <a:fontRef idx="minor">
            <a:schemeClr val="tx1"/>
          </a:fontRef>
        </p:style>
      </p:cxnSp>
      <p:sp>
        <p:nvSpPr>
          <p:cNvPr id="85" name="Hexagon 84">
            <a:extLst>
              <a:ext uri="{FF2B5EF4-FFF2-40B4-BE49-F238E27FC236}">
                <a16:creationId xmlns:a16="http://schemas.microsoft.com/office/drawing/2014/main" id="{A7F48B2F-9358-C040-806B-4AC098634938}"/>
              </a:ext>
            </a:extLst>
          </p:cNvPr>
          <p:cNvSpPr/>
          <p:nvPr/>
        </p:nvSpPr>
        <p:spPr>
          <a:xfrm>
            <a:off x="7888979" y="4573371"/>
            <a:ext cx="503451" cy="434009"/>
          </a:xfrm>
          <a:prstGeom prst="hexagon">
            <a:avLst/>
          </a:prstGeom>
          <a:solidFill>
            <a:schemeClr val="bg2"/>
          </a:solidFill>
          <a:ln w="2540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86" name="Hexagon 85">
            <a:extLst>
              <a:ext uri="{FF2B5EF4-FFF2-40B4-BE49-F238E27FC236}">
                <a16:creationId xmlns:a16="http://schemas.microsoft.com/office/drawing/2014/main" id="{C0055A60-FAF2-4A44-A078-00E61276E1F5}"/>
              </a:ext>
            </a:extLst>
          </p:cNvPr>
          <p:cNvSpPr/>
          <p:nvPr/>
        </p:nvSpPr>
        <p:spPr>
          <a:xfrm>
            <a:off x="9184691" y="4572728"/>
            <a:ext cx="503451" cy="434009"/>
          </a:xfrm>
          <a:prstGeom prst="hexagon">
            <a:avLst/>
          </a:prstGeom>
          <a:solidFill>
            <a:schemeClr val="bg2"/>
          </a:solidFill>
          <a:ln w="2540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90" name="Hexagon 89">
            <a:extLst>
              <a:ext uri="{FF2B5EF4-FFF2-40B4-BE49-F238E27FC236}">
                <a16:creationId xmlns:a16="http://schemas.microsoft.com/office/drawing/2014/main" id="{AA5E09BC-DF92-E449-89B9-CB7F6ABDC323}"/>
              </a:ext>
            </a:extLst>
          </p:cNvPr>
          <p:cNvSpPr/>
          <p:nvPr/>
        </p:nvSpPr>
        <p:spPr>
          <a:xfrm>
            <a:off x="9835909" y="5103996"/>
            <a:ext cx="503451" cy="434009"/>
          </a:xfrm>
          <a:prstGeom prst="hexagon">
            <a:avLst/>
          </a:prstGeom>
          <a:solidFill>
            <a:schemeClr val="bg2"/>
          </a:solidFill>
          <a:ln w="2540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91" name="Hexagon 90">
            <a:extLst>
              <a:ext uri="{FF2B5EF4-FFF2-40B4-BE49-F238E27FC236}">
                <a16:creationId xmlns:a16="http://schemas.microsoft.com/office/drawing/2014/main" id="{AAE9E57E-248E-4E4B-BA66-DB5309D2E06E}"/>
              </a:ext>
            </a:extLst>
          </p:cNvPr>
          <p:cNvSpPr/>
          <p:nvPr/>
        </p:nvSpPr>
        <p:spPr>
          <a:xfrm>
            <a:off x="8521121" y="5105723"/>
            <a:ext cx="503451" cy="434009"/>
          </a:xfrm>
          <a:prstGeom prst="hexagon">
            <a:avLst/>
          </a:prstGeom>
          <a:solidFill>
            <a:schemeClr val="bg2"/>
          </a:solidFill>
          <a:ln w="2540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88" name="Hexagon 87">
            <a:extLst>
              <a:ext uri="{FF2B5EF4-FFF2-40B4-BE49-F238E27FC236}">
                <a16:creationId xmlns:a16="http://schemas.microsoft.com/office/drawing/2014/main" id="{D6C7F8FE-80EC-4645-95AF-71253761E868}"/>
              </a:ext>
            </a:extLst>
          </p:cNvPr>
          <p:cNvSpPr/>
          <p:nvPr/>
        </p:nvSpPr>
        <p:spPr>
          <a:xfrm>
            <a:off x="7893002" y="5630865"/>
            <a:ext cx="503451" cy="434009"/>
          </a:xfrm>
          <a:prstGeom prst="hexagon">
            <a:avLst/>
          </a:prstGeom>
          <a:solidFill>
            <a:schemeClr val="bg2"/>
          </a:solidFill>
          <a:ln w="2540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89" name="Hexagon 88">
            <a:extLst>
              <a:ext uri="{FF2B5EF4-FFF2-40B4-BE49-F238E27FC236}">
                <a16:creationId xmlns:a16="http://schemas.microsoft.com/office/drawing/2014/main" id="{A848A1C7-1ED0-084F-B8DB-A2C0574504DC}"/>
              </a:ext>
            </a:extLst>
          </p:cNvPr>
          <p:cNvSpPr/>
          <p:nvPr/>
        </p:nvSpPr>
        <p:spPr>
          <a:xfrm>
            <a:off x="10476382" y="5631515"/>
            <a:ext cx="503451" cy="434009"/>
          </a:xfrm>
          <a:prstGeom prst="hexagon">
            <a:avLst/>
          </a:prstGeom>
          <a:solidFill>
            <a:schemeClr val="bg2"/>
          </a:solidFill>
          <a:ln w="2540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87" name="Hexagon 86">
            <a:extLst>
              <a:ext uri="{FF2B5EF4-FFF2-40B4-BE49-F238E27FC236}">
                <a16:creationId xmlns:a16="http://schemas.microsoft.com/office/drawing/2014/main" id="{D5B97D46-026F-EA45-A789-EF21B155216F}"/>
              </a:ext>
            </a:extLst>
          </p:cNvPr>
          <p:cNvSpPr/>
          <p:nvPr/>
        </p:nvSpPr>
        <p:spPr>
          <a:xfrm>
            <a:off x="10476382" y="4572812"/>
            <a:ext cx="503451" cy="434009"/>
          </a:xfrm>
          <a:prstGeom prst="hexagon">
            <a:avLst/>
          </a:prstGeom>
          <a:solidFill>
            <a:schemeClr val="bg2"/>
          </a:solidFill>
          <a:ln w="2540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54" name="Content Placeholder 2">
            <a:extLst>
              <a:ext uri="{FF2B5EF4-FFF2-40B4-BE49-F238E27FC236}">
                <a16:creationId xmlns:a16="http://schemas.microsoft.com/office/drawing/2014/main" id="{AC88E420-028C-E94C-BAF1-7D08AE675510}"/>
              </a:ext>
            </a:extLst>
          </p:cNvPr>
          <p:cNvSpPr txBox="1">
            <a:spLocks/>
          </p:cNvSpPr>
          <p:nvPr/>
        </p:nvSpPr>
        <p:spPr>
          <a:xfrm>
            <a:off x="514372" y="1366988"/>
            <a:ext cx="6707859" cy="48775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dirty="0">
                <a:solidFill>
                  <a:schemeClr val="accent1"/>
                </a:solidFill>
              </a:rPr>
              <a:t>Guideline:</a:t>
            </a:r>
            <a:r>
              <a:rPr lang="en-GB" b="1" dirty="0">
                <a:solidFill>
                  <a:schemeClr val="accent1"/>
                </a:solidFill>
              </a:rPr>
              <a:t> </a:t>
            </a:r>
            <a:r>
              <a:rPr lang="en-US" b="1" dirty="0">
                <a:solidFill>
                  <a:schemeClr val="accent1"/>
                </a:solidFill>
              </a:rPr>
              <a:t>c</a:t>
            </a:r>
            <a:r>
              <a:rPr lang="en-US" b="1" dirty="0"/>
              <a:t>learly define and limit communication lines between components</a:t>
            </a:r>
          </a:p>
        </p:txBody>
      </p:sp>
      <p:sp>
        <p:nvSpPr>
          <p:cNvPr id="55" name="Content Placeholder 2">
            <a:extLst>
              <a:ext uri="{FF2B5EF4-FFF2-40B4-BE49-F238E27FC236}">
                <a16:creationId xmlns:a16="http://schemas.microsoft.com/office/drawing/2014/main" id="{426AA411-FBFB-6946-900E-57E27D67A042}"/>
              </a:ext>
            </a:extLst>
          </p:cNvPr>
          <p:cNvSpPr txBox="1">
            <a:spLocks/>
          </p:cNvSpPr>
          <p:nvPr/>
        </p:nvSpPr>
        <p:spPr>
          <a:xfrm>
            <a:off x="514371" y="2001600"/>
            <a:ext cx="6141205" cy="3983484"/>
          </a:xfrm>
          <a:prstGeom prst="rect">
            <a:avLst/>
          </a:prstGeom>
        </p:spPr>
        <p:txBody>
          <a:bodyPr lIns="0" rIns="0"/>
          <a:lstStyle>
            <a:lvl1pPr marL="0" indent="0" algn="l" defTabSz="914400" rtl="0" eaLnBrk="1" latinLnBrk="0" hangingPunct="1">
              <a:lnSpc>
                <a:spcPct val="114000"/>
              </a:lnSpc>
              <a:spcBef>
                <a:spcPts val="1000"/>
              </a:spcBef>
              <a:buClr>
                <a:srgbClr val="AFB9C2"/>
              </a:buClr>
              <a:buFont typeface="Wingdings" pitchFamily="2" charset="2"/>
              <a:buNone/>
              <a:defRPr sz="1600" kern="1200">
                <a:solidFill>
                  <a:srgbClr val="163241"/>
                </a:solidFill>
                <a:latin typeface="+mn-lt"/>
                <a:ea typeface="+mn-ea"/>
                <a:cs typeface="+mn-cs"/>
              </a:defRPr>
            </a:lvl1pPr>
            <a:lvl2pPr marL="4572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2pPr>
            <a:lvl3pPr marL="9144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3pPr>
            <a:lvl4pPr marL="13716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4pPr>
            <a:lvl5pPr marL="18288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0"/>
              </a:spcBef>
              <a:spcAft>
                <a:spcPts val="600"/>
              </a:spcAft>
            </a:pPr>
            <a:r>
              <a:rPr lang="en-GB" dirty="0"/>
              <a:t>Every inter-component communication adds additional complexity to the architecture. This makes it harder to make changes in isolation and extend the architecture.</a:t>
            </a:r>
          </a:p>
          <a:p>
            <a:pPr>
              <a:spcBef>
                <a:spcPts val="0"/>
              </a:spcBef>
              <a:spcAft>
                <a:spcPts val="600"/>
              </a:spcAft>
            </a:pPr>
            <a:r>
              <a:rPr lang="en-GB" dirty="0"/>
              <a:t>Therefore, inter-component communication should be limited and is expected to respect certain rules.</a:t>
            </a:r>
          </a:p>
          <a:p>
            <a:endParaRPr lang="en-GB" b="1" dirty="0">
              <a:solidFill>
                <a:schemeClr val="accent4"/>
              </a:solidFill>
            </a:endParaRPr>
          </a:p>
          <a:p>
            <a:pPr>
              <a:spcBef>
                <a:spcPts val="0"/>
              </a:spcBef>
              <a:spcAft>
                <a:spcPts val="600"/>
              </a:spcAft>
            </a:pPr>
            <a:r>
              <a:rPr lang="en-GB" dirty="0">
                <a:solidFill>
                  <a:schemeClr val="accent4"/>
                </a:solidFill>
              </a:rPr>
              <a:t>Component entanglement is measured as the aggregate of:</a:t>
            </a:r>
          </a:p>
          <a:p>
            <a:pPr marL="285750" indent="-285750">
              <a:spcBef>
                <a:spcPts val="0"/>
              </a:spcBef>
              <a:spcAft>
                <a:spcPts val="600"/>
              </a:spcAft>
              <a:buFont typeface="Wingdings" pitchFamily="2" charset="2"/>
              <a:buChar char="§"/>
            </a:pPr>
            <a:r>
              <a:rPr lang="en-GB" b="1" dirty="0">
                <a:solidFill>
                  <a:schemeClr val="accent4"/>
                </a:solidFill>
              </a:rPr>
              <a:t>The percentage of communication lines between components</a:t>
            </a:r>
          </a:p>
          <a:p>
            <a:pPr marL="285750" indent="-285750">
              <a:spcBef>
                <a:spcPts val="0"/>
              </a:spcBef>
              <a:spcAft>
                <a:spcPts val="600"/>
              </a:spcAft>
              <a:buFont typeface="Wingdings" pitchFamily="2" charset="2"/>
              <a:buChar char="§"/>
            </a:pPr>
            <a:r>
              <a:rPr lang="en-GB" b="1" dirty="0">
                <a:solidFill>
                  <a:schemeClr val="accent4"/>
                </a:solidFill>
              </a:rPr>
              <a:t>The amount of cyclic dependencies</a:t>
            </a:r>
          </a:p>
          <a:p>
            <a:pPr marL="285750" indent="-285750">
              <a:spcBef>
                <a:spcPts val="0"/>
              </a:spcBef>
              <a:spcAft>
                <a:spcPts val="600"/>
              </a:spcAft>
              <a:buFont typeface="Wingdings" pitchFamily="2" charset="2"/>
              <a:buChar char="§"/>
            </a:pPr>
            <a:r>
              <a:rPr lang="en-GB" b="1" dirty="0">
                <a:solidFill>
                  <a:schemeClr val="accent4"/>
                </a:solidFill>
              </a:rPr>
              <a:t>The amount of transitive dependencies</a:t>
            </a:r>
          </a:p>
        </p:txBody>
      </p:sp>
    </p:spTree>
    <p:extLst>
      <p:ext uri="{BB962C8B-B14F-4D97-AF65-F5344CB8AC3E}">
        <p14:creationId xmlns:p14="http://schemas.microsoft.com/office/powerpoint/2010/main" val="1867216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20E78A-93B6-E30A-9B53-390415EDCEC8}"/>
              </a:ext>
            </a:extLst>
          </p:cNvPr>
          <p:cNvSpPr>
            <a:spLocks noGrp="1"/>
          </p:cNvSpPr>
          <p:nvPr>
            <p:ph type="body" sz="quarter" idx="13"/>
          </p:nvPr>
        </p:nvSpPr>
        <p:spPr/>
        <p:txBody>
          <a:bodyPr/>
          <a:lstStyle/>
          <a:p>
            <a:r>
              <a:rPr lang="en-US" dirty="0"/>
              <a:t>Management summary</a:t>
            </a:r>
          </a:p>
          <a:p>
            <a:r>
              <a:rPr lang="en-US" dirty="0"/>
              <a:t>Key findings</a:t>
            </a:r>
          </a:p>
          <a:p>
            <a:r>
              <a:rPr lang="en-US" b="1" dirty="0"/>
              <a:t>Appendix: Measurement model details</a:t>
            </a:r>
          </a:p>
          <a:p>
            <a:pPr lvl="1"/>
            <a:r>
              <a:rPr lang="en-US" dirty="0"/>
              <a:t>Maintainability</a:t>
            </a:r>
          </a:p>
          <a:p>
            <a:pPr lvl="1"/>
            <a:r>
              <a:rPr lang="en-US" b="1" dirty="0"/>
              <a:t>Architecture quality</a:t>
            </a:r>
          </a:p>
        </p:txBody>
      </p:sp>
      <p:sp>
        <p:nvSpPr>
          <p:cNvPr id="3" name="Slide Number Placeholder 2">
            <a:extLst>
              <a:ext uri="{FF2B5EF4-FFF2-40B4-BE49-F238E27FC236}">
                <a16:creationId xmlns:a16="http://schemas.microsoft.com/office/drawing/2014/main" id="{6A100DC2-25EC-9AD7-0980-C001B837CD91}"/>
              </a:ext>
            </a:extLst>
          </p:cNvPr>
          <p:cNvSpPr>
            <a:spLocks noGrp="1"/>
          </p:cNvSpPr>
          <p:nvPr>
            <p:ph type="sldNum" sz="quarter" idx="4"/>
          </p:nvPr>
        </p:nvSpPr>
        <p:spPr/>
        <p:txBody>
          <a:bodyPr/>
          <a:lstStyle/>
          <a:p>
            <a:fld id="{E242BD21-9B61-2246-BCB1-4BE5E1BEBE1C}" type="slidenum">
              <a:rPr lang="en-US" smtClean="0"/>
              <a:pPr/>
              <a:t>27</a:t>
            </a:fld>
            <a:endParaRPr lang="en-US"/>
          </a:p>
        </p:txBody>
      </p:sp>
      <p:sp>
        <p:nvSpPr>
          <p:cNvPr id="4" name="Title 3">
            <a:extLst>
              <a:ext uri="{FF2B5EF4-FFF2-40B4-BE49-F238E27FC236}">
                <a16:creationId xmlns:a16="http://schemas.microsoft.com/office/drawing/2014/main" id="{2D2FEC5A-ACAB-D5DA-37B1-1EE4A78B0ED6}"/>
              </a:ext>
            </a:extLst>
          </p:cNvPr>
          <p:cNvSpPr>
            <a:spLocks noGrp="1"/>
          </p:cNvSpPr>
          <p:nvPr>
            <p:ph type="title"/>
          </p:nvPr>
        </p:nvSpPr>
        <p:spPr/>
        <p:txBody>
          <a:bodyPr/>
          <a:lstStyle/>
          <a:p>
            <a:r>
              <a:rPr lang="en-US" dirty="0"/>
              <a:t>Table of contents</a:t>
            </a:r>
          </a:p>
        </p:txBody>
      </p:sp>
    </p:spTree>
    <p:extLst>
      <p:ext uri="{BB962C8B-B14F-4D97-AF65-F5344CB8AC3E}">
        <p14:creationId xmlns:p14="http://schemas.microsoft.com/office/powerpoint/2010/main" val="87261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47" name="Slide Number Placeholder 1">
            <a:extLst>
              <a:ext uri="{FF2B5EF4-FFF2-40B4-BE49-F238E27FC236}">
                <a16:creationId xmlns:a16="http://schemas.microsoft.com/office/drawing/2014/main" id="{9D1E55B0-6D3A-3B44-A789-7BF886FCE968}"/>
              </a:ext>
            </a:extLst>
          </p:cNvPr>
          <p:cNvSpPr>
            <a:spLocks noGrp="1"/>
          </p:cNvSpPr>
          <p:nvPr>
            <p:ph type="sldNum" sz="quarter" idx="4"/>
          </p:nvPr>
        </p:nvSpPr>
        <p:spPr/>
        <p:txBody>
          <a:bodyPr/>
          <a:lstStyle/>
          <a:p>
            <a:fld id="{E242BD21-9B61-2246-BCB1-4BE5E1BEBE1C}" type="slidenum">
              <a:rPr lang="en-US" smtClean="0"/>
              <a:pPr/>
              <a:t>28</a:t>
            </a:fld>
            <a:endParaRPr lang="en-US" dirty="0"/>
          </a:p>
        </p:txBody>
      </p:sp>
      <p:sp>
        <p:nvSpPr>
          <p:cNvPr id="4" name="Text Placeholder 3"/>
          <p:cNvSpPr>
            <a:spLocks noGrp="1"/>
          </p:cNvSpPr>
          <p:nvPr>
            <p:ph type="body" sz="quarter" idx="12"/>
          </p:nvPr>
        </p:nvSpPr>
        <p:spPr/>
        <p:txBody>
          <a:bodyPr/>
          <a:lstStyle/>
          <a:p>
            <a:r>
              <a:rPr lang="en-US" noProof="0" dirty="0"/>
              <a:t>METRIC INTRODUCTION – Code Breakdown</a:t>
            </a:r>
          </a:p>
        </p:txBody>
      </p:sp>
      <p:sp>
        <p:nvSpPr>
          <p:cNvPr id="2" name="Title 1"/>
          <p:cNvSpPr>
            <a:spLocks noGrp="1"/>
          </p:cNvSpPr>
          <p:nvPr>
            <p:ph type="title"/>
          </p:nvPr>
        </p:nvSpPr>
        <p:spPr/>
        <p:txBody>
          <a:bodyPr/>
          <a:lstStyle/>
          <a:p>
            <a:r>
              <a:rPr lang="en-US" noProof="0" dirty="0"/>
              <a:t>How uniform in size are the components that make up the system?</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6" name="Text Box 8">
            <a:extLst>
              <a:ext uri="{FF2B5EF4-FFF2-40B4-BE49-F238E27FC236}">
                <a16:creationId xmlns:a16="http://schemas.microsoft.com/office/drawing/2014/main" id="{3CE29193-3EFC-5944-BAFF-A3A7BA868F2A}"/>
              </a:ext>
            </a:extLst>
          </p:cNvPr>
          <p:cNvSpPr txBox="1">
            <a:spLocks noChangeArrowheads="1"/>
          </p:cNvSpPr>
          <p:nvPr/>
        </p:nvSpPr>
        <p:spPr bwMode="auto">
          <a:xfrm>
            <a:off x="7512737" y="3458507"/>
            <a:ext cx="1700784"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defRPr/>
            </a:pPr>
            <a:r>
              <a:rPr lang="en-US" sz="1200" dirty="0">
                <a:solidFill>
                  <a:schemeClr val="tx2"/>
                </a:solidFill>
                <a:latin typeface="Calibri Regular"/>
                <a:cs typeface="Calibri Light" panose="020F0302020204030204" pitchFamily="34" charset="0"/>
              </a:rPr>
              <a:t>All changes in a single large component</a:t>
            </a:r>
          </a:p>
        </p:txBody>
      </p:sp>
      <p:sp>
        <p:nvSpPr>
          <p:cNvPr id="77" name="Text Box 8">
            <a:extLst>
              <a:ext uri="{FF2B5EF4-FFF2-40B4-BE49-F238E27FC236}">
                <a16:creationId xmlns:a16="http://schemas.microsoft.com/office/drawing/2014/main" id="{D9D8F01D-0D44-3A44-B267-E7E0B8EE4FE3}"/>
              </a:ext>
            </a:extLst>
          </p:cNvPr>
          <p:cNvSpPr txBox="1">
            <a:spLocks noChangeArrowheads="1"/>
          </p:cNvSpPr>
          <p:nvPr/>
        </p:nvSpPr>
        <p:spPr bwMode="auto">
          <a:xfrm>
            <a:off x="9696963" y="3467563"/>
            <a:ext cx="1803777"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defRPr/>
            </a:pPr>
            <a:r>
              <a:rPr lang="en-US" sz="1200" dirty="0">
                <a:solidFill>
                  <a:schemeClr val="tx2"/>
                </a:solidFill>
                <a:latin typeface="Calibri Regular"/>
                <a:cs typeface="Calibri Light" panose="020F0302020204030204" pitchFamily="34" charset="0"/>
              </a:rPr>
              <a:t>Most changes in a single large component</a:t>
            </a:r>
          </a:p>
        </p:txBody>
      </p:sp>
      <p:sp>
        <p:nvSpPr>
          <p:cNvPr id="79" name="Text Box 8">
            <a:extLst>
              <a:ext uri="{FF2B5EF4-FFF2-40B4-BE49-F238E27FC236}">
                <a16:creationId xmlns:a16="http://schemas.microsoft.com/office/drawing/2014/main" id="{5E8D0B04-37B2-FC4F-A4AF-294D07F7C821}"/>
              </a:ext>
            </a:extLst>
          </p:cNvPr>
          <p:cNvSpPr txBox="1">
            <a:spLocks noChangeArrowheads="1"/>
          </p:cNvSpPr>
          <p:nvPr/>
        </p:nvSpPr>
        <p:spPr bwMode="auto">
          <a:xfrm>
            <a:off x="7351861" y="5678484"/>
            <a:ext cx="1989473"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defRPr/>
            </a:pPr>
            <a:r>
              <a:rPr lang="en-US" sz="1200" dirty="0">
                <a:solidFill>
                  <a:schemeClr val="tx2"/>
                </a:solidFill>
                <a:latin typeface="Calibri Regular"/>
                <a:cs typeface="Calibri Light" panose="020F0302020204030204" pitchFamily="34" charset="0"/>
              </a:rPr>
              <a:t>Many changes scattered across multiple components</a:t>
            </a:r>
          </a:p>
        </p:txBody>
      </p:sp>
      <p:sp>
        <p:nvSpPr>
          <p:cNvPr id="80" name="Text Box 8">
            <a:extLst>
              <a:ext uri="{FF2B5EF4-FFF2-40B4-BE49-F238E27FC236}">
                <a16:creationId xmlns:a16="http://schemas.microsoft.com/office/drawing/2014/main" id="{149CD5CA-C593-4A44-AC15-546BD79FB6F1}"/>
              </a:ext>
            </a:extLst>
          </p:cNvPr>
          <p:cNvSpPr txBox="1">
            <a:spLocks noChangeArrowheads="1"/>
          </p:cNvSpPr>
          <p:nvPr/>
        </p:nvSpPr>
        <p:spPr bwMode="auto">
          <a:xfrm>
            <a:off x="9527788" y="5678485"/>
            <a:ext cx="2164910"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defRPr/>
            </a:pPr>
            <a:r>
              <a:rPr lang="en-US" sz="1200" b="1" dirty="0">
                <a:solidFill>
                  <a:srgbClr val="57C968"/>
                </a:solidFill>
                <a:latin typeface="Calibri Regular"/>
                <a:cs typeface="Calibri Light" panose="020F0302020204030204" pitchFamily="34" charset="0"/>
              </a:rPr>
              <a:t>Changes isolated to one or two components of limited scope</a:t>
            </a:r>
          </a:p>
        </p:txBody>
      </p:sp>
      <p:sp>
        <p:nvSpPr>
          <p:cNvPr id="5" name="Hexagon 4">
            <a:extLst>
              <a:ext uri="{FF2B5EF4-FFF2-40B4-BE49-F238E27FC236}">
                <a16:creationId xmlns:a16="http://schemas.microsoft.com/office/drawing/2014/main" id="{CF5B74E3-D0FA-054D-A14F-0F4A9FE7B16B}"/>
              </a:ext>
            </a:extLst>
          </p:cNvPr>
          <p:cNvSpPr/>
          <p:nvPr/>
        </p:nvSpPr>
        <p:spPr>
          <a:xfrm>
            <a:off x="7829341" y="2342334"/>
            <a:ext cx="985736" cy="841180"/>
          </a:xfrm>
          <a:prstGeom prst="hexagon">
            <a:avLst>
              <a:gd name="adj" fmla="val 30354"/>
              <a:gd name="vf" fmla="val 115470"/>
            </a:avLst>
          </a:prstGeom>
          <a:noFill/>
          <a:ln w="127000">
            <a:solidFill>
              <a:srgbClr val="DB49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rgbClr val="DB493D"/>
              </a:solidFill>
            </a:endParaRPr>
          </a:p>
        </p:txBody>
      </p:sp>
      <p:sp>
        <p:nvSpPr>
          <p:cNvPr id="82" name="Hexagon 81">
            <a:extLst>
              <a:ext uri="{FF2B5EF4-FFF2-40B4-BE49-F238E27FC236}">
                <a16:creationId xmlns:a16="http://schemas.microsoft.com/office/drawing/2014/main" id="{26D0088C-53F0-DD41-A8C4-7C70F1F7048D}"/>
              </a:ext>
            </a:extLst>
          </p:cNvPr>
          <p:cNvSpPr/>
          <p:nvPr/>
        </p:nvSpPr>
        <p:spPr>
          <a:xfrm>
            <a:off x="10105983" y="2167936"/>
            <a:ext cx="985736" cy="841180"/>
          </a:xfrm>
          <a:prstGeom prst="hexagon">
            <a:avLst>
              <a:gd name="adj" fmla="val 30354"/>
              <a:gd name="vf" fmla="val 115470"/>
            </a:avLst>
          </a:prstGeom>
          <a:noFill/>
          <a:ln w="127000">
            <a:solidFill>
              <a:srgbClr val="DB49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rgbClr val="DB493D"/>
              </a:solidFill>
            </a:endParaRPr>
          </a:p>
        </p:txBody>
      </p:sp>
      <p:sp>
        <p:nvSpPr>
          <p:cNvPr id="83" name="Hexagon 82">
            <a:extLst>
              <a:ext uri="{FF2B5EF4-FFF2-40B4-BE49-F238E27FC236}">
                <a16:creationId xmlns:a16="http://schemas.microsoft.com/office/drawing/2014/main" id="{A39F1F26-2660-554B-AD60-9AAF24884926}"/>
              </a:ext>
            </a:extLst>
          </p:cNvPr>
          <p:cNvSpPr/>
          <p:nvPr/>
        </p:nvSpPr>
        <p:spPr>
          <a:xfrm>
            <a:off x="9990149" y="3027202"/>
            <a:ext cx="255970" cy="218432"/>
          </a:xfrm>
          <a:prstGeom prst="hexagon">
            <a:avLst>
              <a:gd name="adj" fmla="val 30354"/>
              <a:gd name="vf" fmla="val 115470"/>
            </a:avLst>
          </a:prstGeom>
          <a:noFill/>
          <a:ln w="381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85" name="Hexagon 84">
            <a:extLst>
              <a:ext uri="{FF2B5EF4-FFF2-40B4-BE49-F238E27FC236}">
                <a16:creationId xmlns:a16="http://schemas.microsoft.com/office/drawing/2014/main" id="{25C7B6E3-4323-8A4E-9DEF-2A63B8C891DB}"/>
              </a:ext>
            </a:extLst>
          </p:cNvPr>
          <p:cNvSpPr/>
          <p:nvPr/>
        </p:nvSpPr>
        <p:spPr>
          <a:xfrm>
            <a:off x="10308266" y="3156902"/>
            <a:ext cx="255970" cy="218432"/>
          </a:xfrm>
          <a:prstGeom prst="hexagon">
            <a:avLst>
              <a:gd name="adj" fmla="val 30354"/>
              <a:gd name="vf" fmla="val 115470"/>
            </a:avLst>
          </a:prstGeom>
          <a:noFill/>
          <a:ln w="381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86" name="Hexagon 85">
            <a:extLst>
              <a:ext uri="{FF2B5EF4-FFF2-40B4-BE49-F238E27FC236}">
                <a16:creationId xmlns:a16="http://schemas.microsoft.com/office/drawing/2014/main" id="{1B38ED16-F0B2-5F43-9F14-A89AE1C0BB12}"/>
              </a:ext>
            </a:extLst>
          </p:cNvPr>
          <p:cNvSpPr/>
          <p:nvPr/>
        </p:nvSpPr>
        <p:spPr>
          <a:xfrm>
            <a:off x="10626383" y="3156902"/>
            <a:ext cx="255970" cy="218432"/>
          </a:xfrm>
          <a:prstGeom prst="hexagon">
            <a:avLst>
              <a:gd name="adj" fmla="val 30354"/>
              <a:gd name="vf" fmla="val 115470"/>
            </a:avLst>
          </a:prstGeom>
          <a:noFill/>
          <a:ln w="381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87" name="Hexagon 86">
            <a:extLst>
              <a:ext uri="{FF2B5EF4-FFF2-40B4-BE49-F238E27FC236}">
                <a16:creationId xmlns:a16="http://schemas.microsoft.com/office/drawing/2014/main" id="{BC941CB7-19C9-B54B-B861-C139535DD4E8}"/>
              </a:ext>
            </a:extLst>
          </p:cNvPr>
          <p:cNvSpPr/>
          <p:nvPr/>
        </p:nvSpPr>
        <p:spPr>
          <a:xfrm>
            <a:off x="10944500" y="3027202"/>
            <a:ext cx="255970" cy="218432"/>
          </a:xfrm>
          <a:prstGeom prst="hexagon">
            <a:avLst>
              <a:gd name="adj" fmla="val 30354"/>
              <a:gd name="vf" fmla="val 115470"/>
            </a:avLst>
          </a:prstGeom>
          <a:noFill/>
          <a:ln w="381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cxnSp>
        <p:nvCxnSpPr>
          <p:cNvPr id="88" name="Straight Connector 87">
            <a:extLst>
              <a:ext uri="{FF2B5EF4-FFF2-40B4-BE49-F238E27FC236}">
                <a16:creationId xmlns:a16="http://schemas.microsoft.com/office/drawing/2014/main" id="{79865FEF-A407-5549-9017-50F15124EAB4}"/>
              </a:ext>
            </a:extLst>
          </p:cNvPr>
          <p:cNvCxnSpPr>
            <a:cxnSpLocks/>
          </p:cNvCxnSpPr>
          <p:nvPr/>
        </p:nvCxnSpPr>
        <p:spPr>
          <a:xfrm flipH="1">
            <a:off x="7447888" y="4102472"/>
            <a:ext cx="4039882"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7DACF1B-D671-2C4D-8CDF-41B487F32E40}"/>
              </a:ext>
            </a:extLst>
          </p:cNvPr>
          <p:cNvCxnSpPr>
            <a:cxnSpLocks/>
          </p:cNvCxnSpPr>
          <p:nvPr/>
        </p:nvCxnSpPr>
        <p:spPr>
          <a:xfrm rot="16200000" flipH="1">
            <a:off x="7455849" y="4086570"/>
            <a:ext cx="4039882"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0" name="Hexagon 89">
            <a:extLst>
              <a:ext uri="{FF2B5EF4-FFF2-40B4-BE49-F238E27FC236}">
                <a16:creationId xmlns:a16="http://schemas.microsoft.com/office/drawing/2014/main" id="{59121AB9-C467-8C4E-88D6-42AE801AAC19}"/>
              </a:ext>
            </a:extLst>
          </p:cNvPr>
          <p:cNvSpPr/>
          <p:nvPr/>
        </p:nvSpPr>
        <p:spPr>
          <a:xfrm>
            <a:off x="9914873" y="4375512"/>
            <a:ext cx="401434" cy="342564"/>
          </a:xfrm>
          <a:prstGeom prst="hexagon">
            <a:avLst>
              <a:gd name="adj" fmla="val 30354"/>
              <a:gd name="vf" fmla="val 115470"/>
            </a:avLst>
          </a:prstGeom>
          <a:noFill/>
          <a:ln w="5715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91" name="Hexagon 90">
            <a:extLst>
              <a:ext uri="{FF2B5EF4-FFF2-40B4-BE49-F238E27FC236}">
                <a16:creationId xmlns:a16="http://schemas.microsoft.com/office/drawing/2014/main" id="{08088B0E-6E46-674E-B470-92E051C6E5D7}"/>
              </a:ext>
            </a:extLst>
          </p:cNvPr>
          <p:cNvSpPr/>
          <p:nvPr/>
        </p:nvSpPr>
        <p:spPr>
          <a:xfrm>
            <a:off x="10383528" y="4375512"/>
            <a:ext cx="401434" cy="342564"/>
          </a:xfrm>
          <a:prstGeom prst="hexagon">
            <a:avLst>
              <a:gd name="adj" fmla="val 30354"/>
              <a:gd name="vf" fmla="val 115470"/>
            </a:avLst>
          </a:prstGeom>
          <a:noFill/>
          <a:ln w="57150">
            <a:solidFill>
              <a:srgbClr val="57C968">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92" name="Hexagon 91">
            <a:extLst>
              <a:ext uri="{FF2B5EF4-FFF2-40B4-BE49-F238E27FC236}">
                <a16:creationId xmlns:a16="http://schemas.microsoft.com/office/drawing/2014/main" id="{305C1324-3E23-5745-9CB9-709F4E0A9AA6}"/>
              </a:ext>
            </a:extLst>
          </p:cNvPr>
          <p:cNvSpPr/>
          <p:nvPr/>
        </p:nvSpPr>
        <p:spPr>
          <a:xfrm>
            <a:off x="10852184" y="4375512"/>
            <a:ext cx="401434" cy="342564"/>
          </a:xfrm>
          <a:prstGeom prst="hexagon">
            <a:avLst>
              <a:gd name="adj" fmla="val 30354"/>
              <a:gd name="vf" fmla="val 115470"/>
            </a:avLst>
          </a:prstGeom>
          <a:noFill/>
          <a:ln w="5715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93" name="Hexagon 92">
            <a:extLst>
              <a:ext uri="{FF2B5EF4-FFF2-40B4-BE49-F238E27FC236}">
                <a16:creationId xmlns:a16="http://schemas.microsoft.com/office/drawing/2014/main" id="{7AA765DB-5122-B94F-8BA6-7BCA2E821A16}"/>
              </a:ext>
            </a:extLst>
          </p:cNvPr>
          <p:cNvSpPr/>
          <p:nvPr/>
        </p:nvSpPr>
        <p:spPr>
          <a:xfrm>
            <a:off x="9907917" y="4792410"/>
            <a:ext cx="401434" cy="342564"/>
          </a:xfrm>
          <a:prstGeom prst="hexagon">
            <a:avLst>
              <a:gd name="adj" fmla="val 30354"/>
              <a:gd name="vf" fmla="val 115470"/>
            </a:avLst>
          </a:prstGeom>
          <a:noFill/>
          <a:ln w="57150">
            <a:solidFill>
              <a:srgbClr val="57C968">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94" name="Hexagon 93">
            <a:extLst>
              <a:ext uri="{FF2B5EF4-FFF2-40B4-BE49-F238E27FC236}">
                <a16:creationId xmlns:a16="http://schemas.microsoft.com/office/drawing/2014/main" id="{284CC151-25B8-F74E-896A-1551F75A8971}"/>
              </a:ext>
            </a:extLst>
          </p:cNvPr>
          <p:cNvSpPr/>
          <p:nvPr/>
        </p:nvSpPr>
        <p:spPr>
          <a:xfrm>
            <a:off x="10376572" y="4792410"/>
            <a:ext cx="401434" cy="342564"/>
          </a:xfrm>
          <a:prstGeom prst="hexagon">
            <a:avLst>
              <a:gd name="adj" fmla="val 30354"/>
              <a:gd name="vf" fmla="val 115470"/>
            </a:avLst>
          </a:prstGeom>
          <a:noFill/>
          <a:ln w="5715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95" name="Hexagon 94">
            <a:extLst>
              <a:ext uri="{FF2B5EF4-FFF2-40B4-BE49-F238E27FC236}">
                <a16:creationId xmlns:a16="http://schemas.microsoft.com/office/drawing/2014/main" id="{DD45FD44-86EC-2A40-B560-3535266C6182}"/>
              </a:ext>
            </a:extLst>
          </p:cNvPr>
          <p:cNvSpPr/>
          <p:nvPr/>
        </p:nvSpPr>
        <p:spPr>
          <a:xfrm>
            <a:off x="10845228" y="4792410"/>
            <a:ext cx="401434" cy="342564"/>
          </a:xfrm>
          <a:prstGeom prst="hexagon">
            <a:avLst>
              <a:gd name="adj" fmla="val 30354"/>
              <a:gd name="vf" fmla="val 115470"/>
            </a:avLst>
          </a:prstGeom>
          <a:noFill/>
          <a:ln w="57150">
            <a:solidFill>
              <a:srgbClr val="57C968">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96" name="Hexagon 95">
            <a:extLst>
              <a:ext uri="{FF2B5EF4-FFF2-40B4-BE49-F238E27FC236}">
                <a16:creationId xmlns:a16="http://schemas.microsoft.com/office/drawing/2014/main" id="{4E49168E-0CD7-2E49-9174-BFCD15DBF009}"/>
              </a:ext>
            </a:extLst>
          </p:cNvPr>
          <p:cNvSpPr/>
          <p:nvPr/>
        </p:nvSpPr>
        <p:spPr>
          <a:xfrm>
            <a:off x="9914873" y="5213537"/>
            <a:ext cx="401434" cy="342564"/>
          </a:xfrm>
          <a:prstGeom prst="hexagon">
            <a:avLst>
              <a:gd name="adj" fmla="val 30354"/>
              <a:gd name="vf" fmla="val 115470"/>
            </a:avLst>
          </a:prstGeom>
          <a:noFill/>
          <a:ln w="5715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97" name="Hexagon 96">
            <a:extLst>
              <a:ext uri="{FF2B5EF4-FFF2-40B4-BE49-F238E27FC236}">
                <a16:creationId xmlns:a16="http://schemas.microsoft.com/office/drawing/2014/main" id="{8DBB66AD-228B-E149-BA08-36259FA85CF2}"/>
              </a:ext>
            </a:extLst>
          </p:cNvPr>
          <p:cNvSpPr/>
          <p:nvPr/>
        </p:nvSpPr>
        <p:spPr>
          <a:xfrm>
            <a:off x="10383528" y="5213537"/>
            <a:ext cx="401434" cy="342564"/>
          </a:xfrm>
          <a:prstGeom prst="hexagon">
            <a:avLst>
              <a:gd name="adj" fmla="val 30354"/>
              <a:gd name="vf" fmla="val 115470"/>
            </a:avLst>
          </a:prstGeom>
          <a:noFill/>
          <a:ln w="57150">
            <a:solidFill>
              <a:srgbClr val="57C968">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98" name="Hexagon 97">
            <a:extLst>
              <a:ext uri="{FF2B5EF4-FFF2-40B4-BE49-F238E27FC236}">
                <a16:creationId xmlns:a16="http://schemas.microsoft.com/office/drawing/2014/main" id="{BB9C6C44-DDA8-2C4E-82B5-05A19E0A1AC3}"/>
              </a:ext>
            </a:extLst>
          </p:cNvPr>
          <p:cNvSpPr/>
          <p:nvPr/>
        </p:nvSpPr>
        <p:spPr>
          <a:xfrm>
            <a:off x="10852184" y="5213537"/>
            <a:ext cx="401434" cy="342564"/>
          </a:xfrm>
          <a:prstGeom prst="hexagon">
            <a:avLst>
              <a:gd name="adj" fmla="val 30354"/>
              <a:gd name="vf" fmla="val 115470"/>
            </a:avLst>
          </a:prstGeom>
          <a:noFill/>
          <a:ln w="57150">
            <a:solidFill>
              <a:srgbClr val="57C968">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99" name="Hexagon 98">
            <a:extLst>
              <a:ext uri="{FF2B5EF4-FFF2-40B4-BE49-F238E27FC236}">
                <a16:creationId xmlns:a16="http://schemas.microsoft.com/office/drawing/2014/main" id="{E7039132-179C-6C42-81F2-ED9E816D9144}"/>
              </a:ext>
            </a:extLst>
          </p:cNvPr>
          <p:cNvSpPr/>
          <p:nvPr/>
        </p:nvSpPr>
        <p:spPr>
          <a:xfrm>
            <a:off x="7915595" y="4394096"/>
            <a:ext cx="685693" cy="585138"/>
          </a:xfrm>
          <a:prstGeom prst="hexagon">
            <a:avLst>
              <a:gd name="adj" fmla="val 30354"/>
              <a:gd name="vf" fmla="val 115470"/>
            </a:avLst>
          </a:prstGeom>
          <a:noFill/>
          <a:ln w="101600">
            <a:solidFill>
              <a:srgbClr val="DB49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rgbClr val="DB493D"/>
              </a:solidFill>
            </a:endParaRPr>
          </a:p>
        </p:txBody>
      </p:sp>
      <p:sp>
        <p:nvSpPr>
          <p:cNvPr id="100" name="Hexagon 99">
            <a:extLst>
              <a:ext uri="{FF2B5EF4-FFF2-40B4-BE49-F238E27FC236}">
                <a16:creationId xmlns:a16="http://schemas.microsoft.com/office/drawing/2014/main" id="{6DD782CD-3240-4948-B1BB-D5199012CDAA}"/>
              </a:ext>
            </a:extLst>
          </p:cNvPr>
          <p:cNvSpPr/>
          <p:nvPr/>
        </p:nvSpPr>
        <p:spPr>
          <a:xfrm>
            <a:off x="8225120" y="5126516"/>
            <a:ext cx="255970" cy="218432"/>
          </a:xfrm>
          <a:prstGeom prst="hexagon">
            <a:avLst>
              <a:gd name="adj" fmla="val 30354"/>
              <a:gd name="vf" fmla="val 115470"/>
            </a:avLst>
          </a:prstGeom>
          <a:noFill/>
          <a:ln w="38100">
            <a:solidFill>
              <a:srgbClr val="EAC9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01" name="Hexagon 100">
            <a:extLst>
              <a:ext uri="{FF2B5EF4-FFF2-40B4-BE49-F238E27FC236}">
                <a16:creationId xmlns:a16="http://schemas.microsoft.com/office/drawing/2014/main" id="{53442409-3C5A-E042-9D97-323D92A14424}"/>
              </a:ext>
            </a:extLst>
          </p:cNvPr>
          <p:cNvSpPr/>
          <p:nvPr/>
        </p:nvSpPr>
        <p:spPr>
          <a:xfrm>
            <a:off x="7603482" y="4771577"/>
            <a:ext cx="255970" cy="218432"/>
          </a:xfrm>
          <a:prstGeom prst="hexagon">
            <a:avLst>
              <a:gd name="adj" fmla="val 30354"/>
              <a:gd name="vf" fmla="val 115470"/>
            </a:avLst>
          </a:prstGeom>
          <a:noFill/>
          <a:ln w="38100">
            <a:solidFill>
              <a:srgbClr val="EAC9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02" name="Hexagon 101">
            <a:extLst>
              <a:ext uri="{FF2B5EF4-FFF2-40B4-BE49-F238E27FC236}">
                <a16:creationId xmlns:a16="http://schemas.microsoft.com/office/drawing/2014/main" id="{950A27DE-A067-3849-9D95-1EA380BB92E5}"/>
              </a:ext>
            </a:extLst>
          </p:cNvPr>
          <p:cNvSpPr/>
          <p:nvPr/>
        </p:nvSpPr>
        <p:spPr>
          <a:xfrm>
            <a:off x="8582074" y="4932671"/>
            <a:ext cx="255970" cy="218432"/>
          </a:xfrm>
          <a:prstGeom prst="hexagon">
            <a:avLst>
              <a:gd name="adj" fmla="val 30354"/>
              <a:gd name="vf" fmla="val 115470"/>
            </a:avLst>
          </a:prstGeom>
          <a:noFill/>
          <a:ln w="38100">
            <a:solidFill>
              <a:srgbClr val="EAC9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03" name="Hexagon 102">
            <a:extLst>
              <a:ext uri="{FF2B5EF4-FFF2-40B4-BE49-F238E27FC236}">
                <a16:creationId xmlns:a16="http://schemas.microsoft.com/office/drawing/2014/main" id="{6FD68EC5-B030-3C4D-B7F9-83C319FF6533}"/>
              </a:ext>
            </a:extLst>
          </p:cNvPr>
          <p:cNvSpPr/>
          <p:nvPr/>
        </p:nvSpPr>
        <p:spPr>
          <a:xfrm>
            <a:off x="7684508" y="5123074"/>
            <a:ext cx="401434" cy="342564"/>
          </a:xfrm>
          <a:prstGeom prst="hexagon">
            <a:avLst>
              <a:gd name="adj" fmla="val 30354"/>
              <a:gd name="vf" fmla="val 115470"/>
            </a:avLst>
          </a:prstGeom>
          <a:noFill/>
          <a:ln w="57150">
            <a:solidFill>
              <a:srgbClr val="EF981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04" name="Hexagon 103">
            <a:extLst>
              <a:ext uri="{FF2B5EF4-FFF2-40B4-BE49-F238E27FC236}">
                <a16:creationId xmlns:a16="http://schemas.microsoft.com/office/drawing/2014/main" id="{5BBD97EA-03DE-A44C-A170-E0EAC9EDC13D}"/>
              </a:ext>
            </a:extLst>
          </p:cNvPr>
          <p:cNvSpPr/>
          <p:nvPr/>
        </p:nvSpPr>
        <p:spPr>
          <a:xfrm>
            <a:off x="7790566" y="4375033"/>
            <a:ext cx="115603" cy="98650"/>
          </a:xfrm>
          <a:prstGeom prst="hexagon">
            <a:avLst>
              <a:gd name="adj" fmla="val 30354"/>
              <a:gd name="vf" fmla="val 115470"/>
            </a:avLst>
          </a:prstGeom>
          <a:noFill/>
          <a:ln w="254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05" name="Hexagon 104">
            <a:extLst>
              <a:ext uri="{FF2B5EF4-FFF2-40B4-BE49-F238E27FC236}">
                <a16:creationId xmlns:a16="http://schemas.microsoft.com/office/drawing/2014/main" id="{E261E5D2-F120-0F4F-96D4-26C62BFA13EF}"/>
              </a:ext>
            </a:extLst>
          </p:cNvPr>
          <p:cNvSpPr/>
          <p:nvPr/>
        </p:nvSpPr>
        <p:spPr>
          <a:xfrm>
            <a:off x="7674963" y="4554903"/>
            <a:ext cx="115603" cy="98650"/>
          </a:xfrm>
          <a:prstGeom prst="hexagon">
            <a:avLst>
              <a:gd name="adj" fmla="val 30354"/>
              <a:gd name="vf" fmla="val 115470"/>
            </a:avLst>
          </a:prstGeom>
          <a:noFill/>
          <a:ln w="254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06" name="Hexagon 105">
            <a:extLst>
              <a:ext uri="{FF2B5EF4-FFF2-40B4-BE49-F238E27FC236}">
                <a16:creationId xmlns:a16="http://schemas.microsoft.com/office/drawing/2014/main" id="{6ED69807-A021-FC49-BCBB-BD4EC04C80AC}"/>
              </a:ext>
            </a:extLst>
          </p:cNvPr>
          <p:cNvSpPr/>
          <p:nvPr/>
        </p:nvSpPr>
        <p:spPr>
          <a:xfrm>
            <a:off x="8851826" y="5401118"/>
            <a:ext cx="115603" cy="98650"/>
          </a:xfrm>
          <a:prstGeom prst="hexagon">
            <a:avLst>
              <a:gd name="adj" fmla="val 30354"/>
              <a:gd name="vf" fmla="val 115470"/>
            </a:avLst>
          </a:prstGeom>
          <a:noFill/>
          <a:ln w="254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07" name="Hexagon 106">
            <a:extLst>
              <a:ext uri="{FF2B5EF4-FFF2-40B4-BE49-F238E27FC236}">
                <a16:creationId xmlns:a16="http://schemas.microsoft.com/office/drawing/2014/main" id="{36E46027-1005-324F-A945-91A049196E33}"/>
              </a:ext>
            </a:extLst>
          </p:cNvPr>
          <p:cNvSpPr/>
          <p:nvPr/>
        </p:nvSpPr>
        <p:spPr>
          <a:xfrm>
            <a:off x="8875185" y="4815422"/>
            <a:ext cx="255970" cy="218432"/>
          </a:xfrm>
          <a:prstGeom prst="hexagon">
            <a:avLst>
              <a:gd name="adj" fmla="val 30354"/>
              <a:gd name="vf" fmla="val 115470"/>
            </a:avLst>
          </a:prstGeom>
          <a:noFill/>
          <a:ln w="38100">
            <a:solidFill>
              <a:srgbClr val="EAC9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08" name="Hexagon 107">
            <a:extLst>
              <a:ext uri="{FF2B5EF4-FFF2-40B4-BE49-F238E27FC236}">
                <a16:creationId xmlns:a16="http://schemas.microsoft.com/office/drawing/2014/main" id="{FC167B02-39A1-C94A-A94D-15CB1DC1E7CE}"/>
              </a:ext>
            </a:extLst>
          </p:cNvPr>
          <p:cNvSpPr/>
          <p:nvPr/>
        </p:nvSpPr>
        <p:spPr>
          <a:xfrm>
            <a:off x="8683478" y="4366208"/>
            <a:ext cx="401434" cy="342564"/>
          </a:xfrm>
          <a:prstGeom prst="hexagon">
            <a:avLst>
              <a:gd name="adj" fmla="val 30354"/>
              <a:gd name="vf" fmla="val 115470"/>
            </a:avLst>
          </a:prstGeom>
          <a:noFill/>
          <a:ln w="57150">
            <a:solidFill>
              <a:srgbClr val="EF981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09" name="Hexagon 108">
            <a:extLst>
              <a:ext uri="{FF2B5EF4-FFF2-40B4-BE49-F238E27FC236}">
                <a16:creationId xmlns:a16="http://schemas.microsoft.com/office/drawing/2014/main" id="{EFA81F59-5175-D84B-A869-2E125B069053}"/>
              </a:ext>
            </a:extLst>
          </p:cNvPr>
          <p:cNvSpPr/>
          <p:nvPr/>
        </p:nvSpPr>
        <p:spPr>
          <a:xfrm>
            <a:off x="8864768" y="5151103"/>
            <a:ext cx="115603" cy="98650"/>
          </a:xfrm>
          <a:prstGeom prst="hexagon">
            <a:avLst>
              <a:gd name="adj" fmla="val 30354"/>
              <a:gd name="vf" fmla="val 115470"/>
            </a:avLst>
          </a:prstGeom>
          <a:noFill/>
          <a:ln w="254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10" name="Hexagon 109">
            <a:extLst>
              <a:ext uri="{FF2B5EF4-FFF2-40B4-BE49-F238E27FC236}">
                <a16:creationId xmlns:a16="http://schemas.microsoft.com/office/drawing/2014/main" id="{A6085332-4271-864E-A2B5-9EB82E4E6EF2}"/>
              </a:ext>
            </a:extLst>
          </p:cNvPr>
          <p:cNvSpPr/>
          <p:nvPr/>
        </p:nvSpPr>
        <p:spPr>
          <a:xfrm>
            <a:off x="8125492" y="5424667"/>
            <a:ext cx="115603" cy="98650"/>
          </a:xfrm>
          <a:prstGeom prst="hexagon">
            <a:avLst>
              <a:gd name="adj" fmla="val 30354"/>
              <a:gd name="vf" fmla="val 115470"/>
            </a:avLst>
          </a:prstGeom>
          <a:noFill/>
          <a:ln w="254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11" name="Hexagon 110">
            <a:extLst>
              <a:ext uri="{FF2B5EF4-FFF2-40B4-BE49-F238E27FC236}">
                <a16:creationId xmlns:a16="http://schemas.microsoft.com/office/drawing/2014/main" id="{E94F507A-BDBC-7F49-ACEB-41EFA0F6AAD7}"/>
              </a:ext>
            </a:extLst>
          </p:cNvPr>
          <p:cNvSpPr/>
          <p:nvPr/>
        </p:nvSpPr>
        <p:spPr>
          <a:xfrm>
            <a:off x="8532982" y="5262293"/>
            <a:ext cx="255970" cy="218432"/>
          </a:xfrm>
          <a:prstGeom prst="hexagon">
            <a:avLst>
              <a:gd name="adj" fmla="val 30354"/>
              <a:gd name="vf" fmla="val 115470"/>
            </a:avLst>
          </a:prstGeom>
          <a:noFill/>
          <a:ln w="38100">
            <a:solidFill>
              <a:srgbClr val="EAC9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12" name="Hexagon 111">
            <a:extLst>
              <a:ext uri="{FF2B5EF4-FFF2-40B4-BE49-F238E27FC236}">
                <a16:creationId xmlns:a16="http://schemas.microsoft.com/office/drawing/2014/main" id="{0F3A6865-3AC7-CF44-A8B9-389A7676C09E}"/>
              </a:ext>
            </a:extLst>
          </p:cNvPr>
          <p:cNvSpPr/>
          <p:nvPr/>
        </p:nvSpPr>
        <p:spPr>
          <a:xfrm>
            <a:off x="9022200" y="5273625"/>
            <a:ext cx="115603" cy="98650"/>
          </a:xfrm>
          <a:prstGeom prst="hexagon">
            <a:avLst>
              <a:gd name="adj" fmla="val 30354"/>
              <a:gd name="vf" fmla="val 115470"/>
            </a:avLst>
          </a:prstGeom>
          <a:noFill/>
          <a:ln w="254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45" name="Rectangle 44">
            <a:extLst>
              <a:ext uri="{FF2B5EF4-FFF2-40B4-BE49-F238E27FC236}">
                <a16:creationId xmlns:a16="http://schemas.microsoft.com/office/drawing/2014/main" id="{02E48BAC-4B74-0E4C-85E3-7D2DBCD30C8A}"/>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50" name="Content Placeholder 2">
            <a:extLst>
              <a:ext uri="{FF2B5EF4-FFF2-40B4-BE49-F238E27FC236}">
                <a16:creationId xmlns:a16="http://schemas.microsoft.com/office/drawing/2014/main" id="{B6F60096-F8E0-6F46-823B-4A3CE941A474}"/>
              </a:ext>
            </a:extLst>
          </p:cNvPr>
          <p:cNvSpPr txBox="1">
            <a:spLocks/>
          </p:cNvSpPr>
          <p:nvPr/>
        </p:nvSpPr>
        <p:spPr>
          <a:xfrm>
            <a:off x="514372" y="1366988"/>
            <a:ext cx="6481381" cy="48775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b="1" dirty="0">
                <a:solidFill>
                  <a:schemeClr val="accent1"/>
                </a:solidFill>
              </a:rPr>
              <a:t>Keep</a:t>
            </a:r>
            <a:r>
              <a:rPr lang="en-GB" dirty="0">
                <a:solidFill>
                  <a:schemeClr val="accent1"/>
                </a:solidFill>
              </a:rPr>
              <a:t> </a:t>
            </a:r>
            <a:r>
              <a:rPr lang="en-GB" b="1" dirty="0">
                <a:solidFill>
                  <a:schemeClr val="accent1"/>
                </a:solidFill>
              </a:rPr>
              <a:t>architecture components balanced</a:t>
            </a:r>
            <a:endParaRPr lang="en-GB" dirty="0"/>
          </a:p>
        </p:txBody>
      </p:sp>
      <p:sp>
        <p:nvSpPr>
          <p:cNvPr id="51" name="Content Placeholder 2">
            <a:extLst>
              <a:ext uri="{FF2B5EF4-FFF2-40B4-BE49-F238E27FC236}">
                <a16:creationId xmlns:a16="http://schemas.microsoft.com/office/drawing/2014/main" id="{EB0129AA-8FA4-1E4E-A690-97686BC4A225}"/>
              </a:ext>
            </a:extLst>
          </p:cNvPr>
          <p:cNvSpPr txBox="1">
            <a:spLocks/>
          </p:cNvSpPr>
          <p:nvPr/>
        </p:nvSpPr>
        <p:spPr>
          <a:xfrm>
            <a:off x="514371" y="2001317"/>
            <a:ext cx="6141205" cy="3983484"/>
          </a:xfrm>
          <a:prstGeom prst="rect">
            <a:avLst/>
          </a:prstGeom>
        </p:spPr>
        <p:txBody>
          <a:bodyPr lIns="0" rIns="0"/>
          <a:lstStyle>
            <a:lvl1pPr marL="0" indent="0" algn="l" defTabSz="914400" rtl="0" eaLnBrk="1" latinLnBrk="0" hangingPunct="1">
              <a:lnSpc>
                <a:spcPct val="114000"/>
              </a:lnSpc>
              <a:spcBef>
                <a:spcPts val="1000"/>
              </a:spcBef>
              <a:buClr>
                <a:srgbClr val="AFB9C2"/>
              </a:buClr>
              <a:buFont typeface="Wingdings" pitchFamily="2" charset="2"/>
              <a:buNone/>
              <a:defRPr sz="1600" kern="1200">
                <a:solidFill>
                  <a:srgbClr val="163241"/>
                </a:solidFill>
                <a:latin typeface="+mn-lt"/>
                <a:ea typeface="+mn-ea"/>
                <a:cs typeface="+mn-cs"/>
              </a:defRPr>
            </a:lvl1pPr>
            <a:lvl2pPr marL="4572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2pPr>
            <a:lvl3pPr marL="9144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3pPr>
            <a:lvl4pPr marL="13716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4pPr>
            <a:lvl5pPr marL="18288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600"/>
              </a:spcAft>
              <a:buFont typeface="Wingdings" pitchFamily="2" charset="2"/>
              <a:buChar char="§"/>
            </a:pPr>
            <a:r>
              <a:rPr lang="en-GB" dirty="0"/>
              <a:t>An unbalanced component organization is more likely to have </a:t>
            </a:r>
            <a:r>
              <a:rPr lang="en-GB" b="1" dirty="0"/>
              <a:t>unclear functional boundaries</a:t>
            </a:r>
            <a:r>
              <a:rPr lang="en-GB" dirty="0"/>
              <a:t>.</a:t>
            </a:r>
          </a:p>
          <a:p>
            <a:pPr marL="285750" indent="-285750">
              <a:spcBef>
                <a:spcPts val="0"/>
              </a:spcBef>
              <a:spcAft>
                <a:spcPts val="600"/>
              </a:spcAft>
              <a:buFont typeface="Wingdings" pitchFamily="2" charset="2"/>
              <a:buChar char="§"/>
            </a:pPr>
            <a:r>
              <a:rPr lang="en-GB" dirty="0"/>
              <a:t>Components with clear functional and technical boundaries are easier to substitute, remove, and test.</a:t>
            </a:r>
          </a:p>
          <a:p>
            <a:pPr marL="285750" indent="-285750">
              <a:spcBef>
                <a:spcPts val="0"/>
              </a:spcBef>
              <a:spcAft>
                <a:spcPts val="600"/>
              </a:spcAft>
              <a:buFont typeface="Wingdings" pitchFamily="2" charset="2"/>
              <a:buChar char="§"/>
            </a:pPr>
            <a:r>
              <a:rPr lang="en-GB" dirty="0"/>
              <a:t>Having </a:t>
            </a:r>
            <a:r>
              <a:rPr lang="en-GB" b="1" dirty="0"/>
              <a:t>clear functional boundaries </a:t>
            </a:r>
            <a:r>
              <a:rPr lang="en-GB" dirty="0"/>
              <a:t>between components makes it easier to distribute maintenance responsibilities across separate teams.</a:t>
            </a:r>
          </a:p>
          <a:p>
            <a:pPr>
              <a:spcBef>
                <a:spcPts val="0"/>
              </a:spcBef>
              <a:spcAft>
                <a:spcPts val="600"/>
              </a:spcAft>
            </a:pPr>
            <a:endParaRPr lang="en-GB" dirty="0">
              <a:solidFill>
                <a:schemeClr val="accent2"/>
              </a:solidFill>
            </a:endParaRPr>
          </a:p>
          <a:p>
            <a:pPr>
              <a:spcBef>
                <a:spcPts val="0"/>
              </a:spcBef>
              <a:spcAft>
                <a:spcPts val="600"/>
              </a:spcAft>
            </a:pPr>
            <a:r>
              <a:rPr lang="en-GB" b="1" dirty="0">
                <a:solidFill>
                  <a:schemeClr val="accent4"/>
                </a:solidFill>
                <a:latin typeface="Calibri Bold"/>
              </a:rPr>
              <a:t>Code breakdown is measured as the relative size of components, where size is expressed as rebuild volume in person years.</a:t>
            </a:r>
          </a:p>
        </p:txBody>
      </p:sp>
      <p:graphicFrame>
        <p:nvGraphicFramePr>
          <p:cNvPr id="3" name="Table 2">
            <a:extLst>
              <a:ext uri="{FF2B5EF4-FFF2-40B4-BE49-F238E27FC236}">
                <a16:creationId xmlns:a16="http://schemas.microsoft.com/office/drawing/2014/main" id="{53C77F58-FABA-6498-2B53-062EC98F3ED3}"/>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1/10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21920792"/>
                  </a:ext>
                </a:extLst>
              </a:tr>
            </a:tbl>
          </a:graphicData>
        </a:graphic>
      </p:graphicFrame>
    </p:spTree>
    <p:extLst>
      <p:ext uri="{BB962C8B-B14F-4D97-AF65-F5344CB8AC3E}">
        <p14:creationId xmlns:p14="http://schemas.microsoft.com/office/powerpoint/2010/main" val="2970884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129" name="Hexagon 128">
            <a:extLst>
              <a:ext uri="{FF2B5EF4-FFF2-40B4-BE49-F238E27FC236}">
                <a16:creationId xmlns:a16="http://schemas.microsoft.com/office/drawing/2014/main" id="{8BAE66A7-6DC4-754F-8112-17D3E888D1F7}"/>
              </a:ext>
            </a:extLst>
          </p:cNvPr>
          <p:cNvSpPr/>
          <p:nvPr/>
        </p:nvSpPr>
        <p:spPr>
          <a:xfrm>
            <a:off x="10089714" y="2155037"/>
            <a:ext cx="1202287" cy="1030872"/>
          </a:xfrm>
          <a:prstGeom prst="hexagon">
            <a:avLst/>
          </a:prstGeom>
          <a:solidFill>
            <a:schemeClr val="bg2"/>
          </a:solidFill>
          <a:ln w="19050">
            <a:solidFill>
              <a:schemeClr val="tx1"/>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128" name="Hexagon 127">
            <a:extLst>
              <a:ext uri="{FF2B5EF4-FFF2-40B4-BE49-F238E27FC236}">
                <a16:creationId xmlns:a16="http://schemas.microsoft.com/office/drawing/2014/main" id="{863B4F7C-81BF-A84A-84EB-0AEE3025757A}"/>
              </a:ext>
            </a:extLst>
          </p:cNvPr>
          <p:cNvSpPr/>
          <p:nvPr/>
        </p:nvSpPr>
        <p:spPr>
          <a:xfrm>
            <a:off x="7763248" y="2271043"/>
            <a:ext cx="1331047" cy="1143333"/>
          </a:xfrm>
          <a:prstGeom prst="hexagon">
            <a:avLst/>
          </a:prstGeom>
          <a:solidFill>
            <a:schemeClr val="bg2"/>
          </a:solidFill>
          <a:ln w="19050">
            <a:solidFill>
              <a:schemeClr val="tx1"/>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47" name="Slide Number Placeholder 1">
            <a:extLst>
              <a:ext uri="{FF2B5EF4-FFF2-40B4-BE49-F238E27FC236}">
                <a16:creationId xmlns:a16="http://schemas.microsoft.com/office/drawing/2014/main" id="{9D1E55B0-6D3A-3B44-A789-7BF886FCE968}"/>
              </a:ext>
            </a:extLst>
          </p:cNvPr>
          <p:cNvSpPr>
            <a:spLocks noGrp="1"/>
          </p:cNvSpPr>
          <p:nvPr>
            <p:ph type="sldNum" sz="quarter" idx="4"/>
          </p:nvPr>
        </p:nvSpPr>
        <p:spPr/>
        <p:txBody>
          <a:bodyPr/>
          <a:lstStyle/>
          <a:p>
            <a:fld id="{E242BD21-9B61-2246-BCB1-4BE5E1BEBE1C}" type="slidenum">
              <a:rPr lang="en-US" smtClean="0"/>
              <a:pPr/>
              <a:t>29</a:t>
            </a:fld>
            <a:endParaRPr lang="en-US" dirty="0"/>
          </a:p>
        </p:txBody>
      </p:sp>
      <p:sp>
        <p:nvSpPr>
          <p:cNvPr id="4" name="Text Placeholder 3"/>
          <p:cNvSpPr>
            <a:spLocks noGrp="1"/>
          </p:cNvSpPr>
          <p:nvPr>
            <p:ph type="body" sz="quarter" idx="12"/>
          </p:nvPr>
        </p:nvSpPr>
        <p:spPr/>
        <p:txBody>
          <a:bodyPr/>
          <a:lstStyle/>
          <a:p>
            <a:r>
              <a:rPr lang="en-US" noProof="0" dirty="0"/>
              <a:t>METRIC INTRODUCTION – component cohesion</a:t>
            </a:r>
          </a:p>
        </p:txBody>
      </p:sp>
      <p:sp>
        <p:nvSpPr>
          <p:cNvPr id="2" name="Title 1"/>
          <p:cNvSpPr>
            <a:spLocks noGrp="1"/>
          </p:cNvSpPr>
          <p:nvPr>
            <p:ph type="title"/>
          </p:nvPr>
        </p:nvSpPr>
        <p:spPr/>
        <p:txBody>
          <a:bodyPr/>
          <a:lstStyle/>
          <a:p>
            <a:r>
              <a:rPr lang="en-US" noProof="0" dirty="0"/>
              <a:t>How cohesive are the components that make up the system?</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2E48BAC-4B74-0E4C-85E3-7D2DBCD30C8A}"/>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50" name="Content Placeholder 2">
            <a:extLst>
              <a:ext uri="{FF2B5EF4-FFF2-40B4-BE49-F238E27FC236}">
                <a16:creationId xmlns:a16="http://schemas.microsoft.com/office/drawing/2014/main" id="{B6F60096-F8E0-6F46-823B-4A3CE941A474}"/>
              </a:ext>
            </a:extLst>
          </p:cNvPr>
          <p:cNvSpPr txBox="1">
            <a:spLocks/>
          </p:cNvSpPr>
          <p:nvPr/>
        </p:nvSpPr>
        <p:spPr>
          <a:xfrm>
            <a:off x="514372" y="1366988"/>
            <a:ext cx="6481381" cy="48775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b="1" dirty="0">
                <a:solidFill>
                  <a:schemeClr val="accent1"/>
                </a:solidFill>
              </a:rPr>
              <a:t>Separate concerns in components </a:t>
            </a:r>
            <a:endParaRPr lang="en-GB" dirty="0"/>
          </a:p>
        </p:txBody>
      </p:sp>
      <p:sp>
        <p:nvSpPr>
          <p:cNvPr id="51" name="Content Placeholder 2">
            <a:extLst>
              <a:ext uri="{FF2B5EF4-FFF2-40B4-BE49-F238E27FC236}">
                <a16:creationId xmlns:a16="http://schemas.microsoft.com/office/drawing/2014/main" id="{EB0129AA-8FA4-1E4E-A690-97686BC4A225}"/>
              </a:ext>
            </a:extLst>
          </p:cNvPr>
          <p:cNvSpPr txBox="1">
            <a:spLocks/>
          </p:cNvSpPr>
          <p:nvPr/>
        </p:nvSpPr>
        <p:spPr>
          <a:xfrm>
            <a:off x="514371" y="2001317"/>
            <a:ext cx="6141205" cy="3983484"/>
          </a:xfrm>
          <a:prstGeom prst="rect">
            <a:avLst/>
          </a:prstGeom>
        </p:spPr>
        <p:txBody>
          <a:bodyPr lIns="0" rIns="0"/>
          <a:lstStyle>
            <a:lvl1pPr marL="0" indent="0" algn="l" defTabSz="914400" rtl="0" eaLnBrk="1" latinLnBrk="0" hangingPunct="1">
              <a:lnSpc>
                <a:spcPct val="114000"/>
              </a:lnSpc>
              <a:spcBef>
                <a:spcPts val="1000"/>
              </a:spcBef>
              <a:buClr>
                <a:srgbClr val="AFB9C2"/>
              </a:buClr>
              <a:buFont typeface="Wingdings" pitchFamily="2" charset="2"/>
              <a:buNone/>
              <a:defRPr sz="1600" kern="1200">
                <a:solidFill>
                  <a:srgbClr val="163241"/>
                </a:solidFill>
                <a:latin typeface="+mn-lt"/>
                <a:ea typeface="+mn-ea"/>
                <a:cs typeface="+mn-cs"/>
              </a:defRPr>
            </a:lvl1pPr>
            <a:lvl2pPr marL="4572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2pPr>
            <a:lvl3pPr marL="9144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3pPr>
            <a:lvl4pPr marL="13716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4pPr>
            <a:lvl5pPr marL="18288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600"/>
              </a:spcAft>
              <a:buFont typeface="Wingdings" pitchFamily="2" charset="2"/>
              <a:buChar char="§"/>
            </a:pPr>
            <a:r>
              <a:rPr lang="en-GB" dirty="0"/>
              <a:t>Components that implement </a:t>
            </a:r>
            <a:r>
              <a:rPr lang="en-GB" b="1" dirty="0"/>
              <a:t>diverse functionalities are not cohesive </a:t>
            </a:r>
            <a:r>
              <a:rPr lang="en-GB" dirty="0"/>
              <a:t>and more likely to be used by various external components. </a:t>
            </a:r>
          </a:p>
          <a:p>
            <a:pPr marL="285750" indent="-285750">
              <a:spcBef>
                <a:spcPts val="0"/>
              </a:spcBef>
              <a:spcAft>
                <a:spcPts val="600"/>
              </a:spcAft>
              <a:buFont typeface="Wingdings" pitchFamily="2" charset="2"/>
              <a:buChar char="§"/>
            </a:pPr>
            <a:r>
              <a:rPr lang="en-GB" dirty="0"/>
              <a:t>This often leads to the component being more interconnected in the system, making it </a:t>
            </a:r>
            <a:r>
              <a:rPr lang="en-GB" b="1" dirty="0"/>
              <a:t>harder to make modifications in isolation</a:t>
            </a:r>
            <a:r>
              <a:rPr lang="en-GB" dirty="0"/>
              <a:t> and extend their purpose.</a:t>
            </a:r>
            <a:endParaRPr lang="en-US" dirty="0"/>
          </a:p>
          <a:p>
            <a:pPr marL="285750" indent="-285750">
              <a:spcBef>
                <a:spcPts val="0"/>
              </a:spcBef>
              <a:spcAft>
                <a:spcPts val="600"/>
              </a:spcAft>
              <a:buFont typeface="Wingdings" pitchFamily="2" charset="2"/>
              <a:buChar char="§"/>
            </a:pPr>
            <a:r>
              <a:rPr lang="en-GB" dirty="0"/>
              <a:t>Cohesive components are easier to be reused or replaced with a new component.</a:t>
            </a:r>
          </a:p>
          <a:p>
            <a:pPr>
              <a:spcBef>
                <a:spcPts val="0"/>
              </a:spcBef>
              <a:spcAft>
                <a:spcPts val="600"/>
              </a:spcAft>
            </a:pPr>
            <a:endParaRPr lang="en-GB" dirty="0">
              <a:solidFill>
                <a:schemeClr val="accent2"/>
              </a:solidFill>
            </a:endParaRPr>
          </a:p>
          <a:p>
            <a:pPr>
              <a:spcBef>
                <a:spcPts val="0"/>
              </a:spcBef>
              <a:spcAft>
                <a:spcPts val="600"/>
              </a:spcAft>
            </a:pPr>
            <a:r>
              <a:rPr lang="en-US" altLang="zh-CN" b="1" dirty="0">
                <a:solidFill>
                  <a:schemeClr val="accent4"/>
                </a:solidFill>
                <a:latin typeface="Calibri Bold"/>
              </a:rPr>
              <a:t>Component</a:t>
            </a:r>
            <a:r>
              <a:rPr lang="zh-CN" altLang="en-US" b="1" dirty="0">
                <a:solidFill>
                  <a:schemeClr val="accent4"/>
                </a:solidFill>
                <a:latin typeface="Calibri Bold"/>
              </a:rPr>
              <a:t> </a:t>
            </a:r>
            <a:r>
              <a:rPr lang="en-US" altLang="zh-CN" b="1" dirty="0">
                <a:solidFill>
                  <a:schemeClr val="accent4"/>
                </a:solidFill>
                <a:latin typeface="Calibri Bold"/>
              </a:rPr>
              <a:t>cohesion</a:t>
            </a:r>
            <a:r>
              <a:rPr lang="zh-CN" altLang="en-US" b="1" dirty="0">
                <a:solidFill>
                  <a:schemeClr val="accent4"/>
                </a:solidFill>
                <a:latin typeface="Calibri Bold"/>
              </a:rPr>
              <a:t> </a:t>
            </a:r>
            <a:r>
              <a:rPr lang="en-US" altLang="zh-CN" b="1" dirty="0">
                <a:solidFill>
                  <a:schemeClr val="accent4"/>
                </a:solidFill>
                <a:latin typeface="Calibri Bold"/>
              </a:rPr>
              <a:t>is</a:t>
            </a:r>
            <a:r>
              <a:rPr lang="zh-CN" altLang="en-US" b="1" dirty="0">
                <a:solidFill>
                  <a:schemeClr val="accent4"/>
                </a:solidFill>
                <a:latin typeface="Calibri Bold"/>
              </a:rPr>
              <a:t> </a:t>
            </a:r>
            <a:r>
              <a:rPr lang="en-US" altLang="zh-CN" b="1" dirty="0">
                <a:solidFill>
                  <a:schemeClr val="accent4"/>
                </a:solidFill>
                <a:latin typeface="Calibri Bold"/>
              </a:rPr>
              <a:t>measured</a:t>
            </a:r>
            <a:r>
              <a:rPr lang="zh-CN" altLang="en-US" b="1" dirty="0">
                <a:solidFill>
                  <a:schemeClr val="accent4"/>
                </a:solidFill>
                <a:latin typeface="Calibri Bold"/>
              </a:rPr>
              <a:t> </a:t>
            </a:r>
            <a:r>
              <a:rPr lang="en-US" altLang="zh-CN" b="1" dirty="0">
                <a:solidFill>
                  <a:schemeClr val="accent4"/>
                </a:solidFill>
                <a:latin typeface="Calibri Bold"/>
              </a:rPr>
              <a:t>as</a:t>
            </a:r>
            <a:r>
              <a:rPr lang="zh-CN" altLang="en-US" b="1" dirty="0">
                <a:solidFill>
                  <a:schemeClr val="accent4"/>
                </a:solidFill>
                <a:latin typeface="Calibri Bold"/>
              </a:rPr>
              <a:t> </a:t>
            </a:r>
            <a:r>
              <a:rPr lang="en-US" altLang="zh-CN" b="1" dirty="0">
                <a:solidFill>
                  <a:schemeClr val="accent4"/>
                </a:solidFill>
                <a:latin typeface="Calibri Bold"/>
              </a:rPr>
              <a:t>the</a:t>
            </a:r>
            <a:r>
              <a:rPr lang="zh-CN" altLang="en-US" b="1" dirty="0">
                <a:solidFill>
                  <a:schemeClr val="accent4"/>
                </a:solidFill>
                <a:latin typeface="Calibri Bold"/>
              </a:rPr>
              <a:t> </a:t>
            </a:r>
            <a:r>
              <a:rPr lang="en-GB" b="1" dirty="0">
                <a:solidFill>
                  <a:schemeClr val="accent4"/>
                </a:solidFill>
                <a:latin typeface="Calibri Bold"/>
              </a:rPr>
              <a:t>overlap between the interface  implementations exposed by components.</a:t>
            </a:r>
          </a:p>
          <a:p>
            <a:pPr>
              <a:spcBef>
                <a:spcPts val="0"/>
              </a:spcBef>
              <a:spcAft>
                <a:spcPts val="600"/>
              </a:spcAft>
            </a:pPr>
            <a:endParaRPr lang="en-GB" b="1" dirty="0">
              <a:solidFill>
                <a:schemeClr val="accent4"/>
              </a:solidFill>
              <a:latin typeface="Calibri Bold"/>
            </a:endParaRPr>
          </a:p>
        </p:txBody>
      </p:sp>
      <p:sp>
        <p:nvSpPr>
          <p:cNvPr id="52" name="Hexagon 51">
            <a:extLst>
              <a:ext uri="{FF2B5EF4-FFF2-40B4-BE49-F238E27FC236}">
                <a16:creationId xmlns:a16="http://schemas.microsoft.com/office/drawing/2014/main" id="{A751957B-BB0B-F34D-ADA5-BDBAC51A2609}"/>
              </a:ext>
            </a:extLst>
          </p:cNvPr>
          <p:cNvSpPr/>
          <p:nvPr/>
        </p:nvSpPr>
        <p:spPr>
          <a:xfrm>
            <a:off x="8048013" y="3636012"/>
            <a:ext cx="2855550" cy="2461681"/>
          </a:xfrm>
          <a:prstGeom prst="hexagon">
            <a:avLst/>
          </a:prstGeom>
          <a:solidFill>
            <a:schemeClr val="bg2"/>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53" name="Hexagon 52">
            <a:extLst>
              <a:ext uri="{FF2B5EF4-FFF2-40B4-BE49-F238E27FC236}">
                <a16:creationId xmlns:a16="http://schemas.microsoft.com/office/drawing/2014/main" id="{1CE0C478-827F-C84A-8D97-183E6500BF68}"/>
              </a:ext>
            </a:extLst>
          </p:cNvPr>
          <p:cNvSpPr/>
          <p:nvPr/>
        </p:nvSpPr>
        <p:spPr>
          <a:xfrm>
            <a:off x="8570037" y="4039409"/>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54" name="Hexagon 53">
            <a:extLst>
              <a:ext uri="{FF2B5EF4-FFF2-40B4-BE49-F238E27FC236}">
                <a16:creationId xmlns:a16="http://schemas.microsoft.com/office/drawing/2014/main" id="{37E6DA02-1466-7843-A934-9214383342DB}"/>
              </a:ext>
            </a:extLst>
          </p:cNvPr>
          <p:cNvSpPr/>
          <p:nvPr/>
        </p:nvSpPr>
        <p:spPr>
          <a:xfrm>
            <a:off x="9077323" y="4052315"/>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55" name="Hexagon 54">
            <a:extLst>
              <a:ext uri="{FF2B5EF4-FFF2-40B4-BE49-F238E27FC236}">
                <a16:creationId xmlns:a16="http://schemas.microsoft.com/office/drawing/2014/main" id="{143E8BB0-7470-8448-A07D-F38463885C42}"/>
              </a:ext>
            </a:extLst>
          </p:cNvPr>
          <p:cNvSpPr/>
          <p:nvPr/>
        </p:nvSpPr>
        <p:spPr>
          <a:xfrm>
            <a:off x="8843147" y="4768387"/>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57" name="Hexagon 56">
            <a:extLst>
              <a:ext uri="{FF2B5EF4-FFF2-40B4-BE49-F238E27FC236}">
                <a16:creationId xmlns:a16="http://schemas.microsoft.com/office/drawing/2014/main" id="{D7A18635-58D5-2A43-A27B-EB99F41DBC6F}"/>
              </a:ext>
            </a:extLst>
          </p:cNvPr>
          <p:cNvSpPr/>
          <p:nvPr/>
        </p:nvSpPr>
        <p:spPr>
          <a:xfrm>
            <a:off x="8843147" y="5497365"/>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cxnSp>
        <p:nvCxnSpPr>
          <p:cNvPr id="58" name="Straight Arrow Connector 57">
            <a:extLst>
              <a:ext uri="{FF2B5EF4-FFF2-40B4-BE49-F238E27FC236}">
                <a16:creationId xmlns:a16="http://schemas.microsoft.com/office/drawing/2014/main" id="{7F6C8E77-2D4C-9946-8BA3-4FFA54D1824C}"/>
              </a:ext>
            </a:extLst>
          </p:cNvPr>
          <p:cNvCxnSpPr>
            <a:cxnSpLocks/>
            <a:endCxn id="55" idx="4"/>
          </p:cNvCxnSpPr>
          <p:nvPr/>
        </p:nvCxnSpPr>
        <p:spPr>
          <a:xfrm>
            <a:off x="8766267" y="4386555"/>
            <a:ext cx="161462" cy="381832"/>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2E6606-C8FD-154D-A700-BF42F1EEC87D}"/>
              </a:ext>
            </a:extLst>
          </p:cNvPr>
          <p:cNvCxnSpPr>
            <a:cxnSpLocks/>
          </p:cNvCxnSpPr>
          <p:nvPr/>
        </p:nvCxnSpPr>
        <p:spPr>
          <a:xfrm>
            <a:off x="9034439" y="5097088"/>
            <a:ext cx="0" cy="387371"/>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59D77FC-A3E4-5A4D-B31C-5B5C3B8E04BD}"/>
              </a:ext>
            </a:extLst>
          </p:cNvPr>
          <p:cNvCxnSpPr>
            <a:cxnSpLocks/>
            <a:endCxn id="55" idx="5"/>
          </p:cNvCxnSpPr>
          <p:nvPr/>
        </p:nvCxnSpPr>
        <p:spPr>
          <a:xfrm flipH="1">
            <a:off x="9151025" y="4386555"/>
            <a:ext cx="122528" cy="381832"/>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A0E4F25-ED0D-0845-9F0B-99476D59F5BE}"/>
              </a:ext>
            </a:extLst>
          </p:cNvPr>
          <p:cNvCxnSpPr>
            <a:cxnSpLocks/>
            <a:stCxn id="125" idx="1"/>
            <a:endCxn id="53" idx="4"/>
          </p:cNvCxnSpPr>
          <p:nvPr/>
        </p:nvCxnSpPr>
        <p:spPr>
          <a:xfrm>
            <a:off x="8341307" y="3264906"/>
            <a:ext cx="313312" cy="774503"/>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4E6AEEF-B85A-4041-842F-AF3B6450E585}"/>
              </a:ext>
            </a:extLst>
          </p:cNvPr>
          <p:cNvCxnSpPr>
            <a:cxnSpLocks/>
            <a:stCxn id="124" idx="1"/>
            <a:endCxn id="54" idx="4"/>
          </p:cNvCxnSpPr>
          <p:nvPr/>
        </p:nvCxnSpPr>
        <p:spPr>
          <a:xfrm>
            <a:off x="8376748" y="2764644"/>
            <a:ext cx="785157" cy="1287671"/>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5" name="Hexagon 114">
            <a:extLst>
              <a:ext uri="{FF2B5EF4-FFF2-40B4-BE49-F238E27FC236}">
                <a16:creationId xmlns:a16="http://schemas.microsoft.com/office/drawing/2014/main" id="{AC618BDB-DAD9-2E42-B0C0-F41F403B8A2D}"/>
              </a:ext>
            </a:extLst>
          </p:cNvPr>
          <p:cNvSpPr/>
          <p:nvPr/>
        </p:nvSpPr>
        <p:spPr>
          <a:xfrm>
            <a:off x="10298398" y="4768387"/>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118" name="Hexagon 117">
            <a:extLst>
              <a:ext uri="{FF2B5EF4-FFF2-40B4-BE49-F238E27FC236}">
                <a16:creationId xmlns:a16="http://schemas.microsoft.com/office/drawing/2014/main" id="{6808E27F-8798-3A4F-B373-0A3801BA09D4}"/>
              </a:ext>
            </a:extLst>
          </p:cNvPr>
          <p:cNvSpPr/>
          <p:nvPr/>
        </p:nvSpPr>
        <p:spPr>
          <a:xfrm>
            <a:off x="9620891" y="4773812"/>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119" name="Hexagon 118">
            <a:extLst>
              <a:ext uri="{FF2B5EF4-FFF2-40B4-BE49-F238E27FC236}">
                <a16:creationId xmlns:a16="http://schemas.microsoft.com/office/drawing/2014/main" id="{F8BC89C0-8F38-2B40-AE63-ACC561CA4C8F}"/>
              </a:ext>
            </a:extLst>
          </p:cNvPr>
          <p:cNvSpPr/>
          <p:nvPr/>
        </p:nvSpPr>
        <p:spPr>
          <a:xfrm>
            <a:off x="9616365" y="5488882"/>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cxnSp>
        <p:nvCxnSpPr>
          <p:cNvPr id="120" name="Straight Arrow Connector 119">
            <a:extLst>
              <a:ext uri="{FF2B5EF4-FFF2-40B4-BE49-F238E27FC236}">
                <a16:creationId xmlns:a16="http://schemas.microsoft.com/office/drawing/2014/main" id="{1EC4B70D-5B75-9E44-BBC4-408559392508}"/>
              </a:ext>
            </a:extLst>
          </p:cNvPr>
          <p:cNvCxnSpPr>
            <a:cxnSpLocks/>
          </p:cNvCxnSpPr>
          <p:nvPr/>
        </p:nvCxnSpPr>
        <p:spPr>
          <a:xfrm>
            <a:off x="9812183" y="5102513"/>
            <a:ext cx="0" cy="377551"/>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1" name="Hexagon 120">
            <a:extLst>
              <a:ext uri="{FF2B5EF4-FFF2-40B4-BE49-F238E27FC236}">
                <a16:creationId xmlns:a16="http://schemas.microsoft.com/office/drawing/2014/main" id="{893CF64C-4644-9048-BD40-D6B2C449E1C6}"/>
              </a:ext>
            </a:extLst>
          </p:cNvPr>
          <p:cNvSpPr/>
          <p:nvPr/>
        </p:nvSpPr>
        <p:spPr>
          <a:xfrm>
            <a:off x="9615953" y="4056118"/>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cxnSp>
        <p:nvCxnSpPr>
          <p:cNvPr id="122" name="Straight Arrow Connector 121">
            <a:extLst>
              <a:ext uri="{FF2B5EF4-FFF2-40B4-BE49-F238E27FC236}">
                <a16:creationId xmlns:a16="http://schemas.microsoft.com/office/drawing/2014/main" id="{E3FA405F-2C9F-B94A-A09F-EFF47A0DEABA}"/>
              </a:ext>
            </a:extLst>
          </p:cNvPr>
          <p:cNvCxnSpPr>
            <a:cxnSpLocks/>
          </p:cNvCxnSpPr>
          <p:nvPr/>
        </p:nvCxnSpPr>
        <p:spPr>
          <a:xfrm>
            <a:off x="9810417" y="4394446"/>
            <a:ext cx="0" cy="387371"/>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2ED42A90-74ED-5E4C-BF37-F66F9E58E6EE}"/>
              </a:ext>
            </a:extLst>
          </p:cNvPr>
          <p:cNvCxnSpPr>
            <a:cxnSpLocks/>
            <a:stCxn id="115" idx="3"/>
            <a:endCxn id="118" idx="0"/>
          </p:cNvCxnSpPr>
          <p:nvPr/>
        </p:nvCxnSpPr>
        <p:spPr>
          <a:xfrm flipH="1">
            <a:off x="10013351" y="4937551"/>
            <a:ext cx="285047" cy="5425"/>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4" name="Hexagon 123">
            <a:extLst>
              <a:ext uri="{FF2B5EF4-FFF2-40B4-BE49-F238E27FC236}">
                <a16:creationId xmlns:a16="http://schemas.microsoft.com/office/drawing/2014/main" id="{403F549D-5951-4248-89CB-EFA091DDEB2A}"/>
              </a:ext>
            </a:extLst>
          </p:cNvPr>
          <p:cNvSpPr/>
          <p:nvPr/>
        </p:nvSpPr>
        <p:spPr>
          <a:xfrm>
            <a:off x="8068870" y="2426316"/>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125" name="Hexagon 124">
            <a:extLst>
              <a:ext uri="{FF2B5EF4-FFF2-40B4-BE49-F238E27FC236}">
                <a16:creationId xmlns:a16="http://schemas.microsoft.com/office/drawing/2014/main" id="{7BF1C347-C5BD-2D4B-B840-0B8506EE9AF6}"/>
              </a:ext>
            </a:extLst>
          </p:cNvPr>
          <p:cNvSpPr/>
          <p:nvPr/>
        </p:nvSpPr>
        <p:spPr>
          <a:xfrm>
            <a:off x="8033429" y="2926578"/>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127" name="Hexagon 126">
            <a:extLst>
              <a:ext uri="{FF2B5EF4-FFF2-40B4-BE49-F238E27FC236}">
                <a16:creationId xmlns:a16="http://schemas.microsoft.com/office/drawing/2014/main" id="{56801FE4-9418-C649-A53E-7EC7F3B847E0}"/>
              </a:ext>
            </a:extLst>
          </p:cNvPr>
          <p:cNvSpPr/>
          <p:nvPr/>
        </p:nvSpPr>
        <p:spPr>
          <a:xfrm>
            <a:off x="10410046" y="2332145"/>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cxnSp>
        <p:nvCxnSpPr>
          <p:cNvPr id="89" name="Straight Connector 88">
            <a:extLst>
              <a:ext uri="{FF2B5EF4-FFF2-40B4-BE49-F238E27FC236}">
                <a16:creationId xmlns:a16="http://schemas.microsoft.com/office/drawing/2014/main" id="{67DACF1B-D671-2C4D-8CDF-41B487F32E40}"/>
              </a:ext>
            </a:extLst>
          </p:cNvPr>
          <p:cNvCxnSpPr>
            <a:cxnSpLocks/>
          </p:cNvCxnSpPr>
          <p:nvPr/>
        </p:nvCxnSpPr>
        <p:spPr>
          <a:xfrm>
            <a:off x="9531398" y="3759533"/>
            <a:ext cx="36511" cy="2225268"/>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2A0B8C9B-0C9E-A443-A6F7-C09F55BB3297}"/>
              </a:ext>
            </a:extLst>
          </p:cNvPr>
          <p:cNvCxnSpPr>
            <a:cxnSpLocks/>
            <a:stCxn id="127" idx="2"/>
            <a:endCxn id="121" idx="5"/>
          </p:cNvCxnSpPr>
          <p:nvPr/>
        </p:nvCxnSpPr>
        <p:spPr>
          <a:xfrm flipH="1">
            <a:off x="9923831" y="2670473"/>
            <a:ext cx="570797" cy="1385645"/>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AF6F2749-9F5C-E045-A532-E7B1AC033314}"/>
              </a:ext>
            </a:extLst>
          </p:cNvPr>
          <p:cNvCxnSpPr>
            <a:cxnSpLocks/>
            <a:stCxn id="127" idx="1"/>
            <a:endCxn id="115" idx="5"/>
          </p:cNvCxnSpPr>
          <p:nvPr/>
        </p:nvCxnSpPr>
        <p:spPr>
          <a:xfrm flipH="1">
            <a:off x="10606276" y="2670473"/>
            <a:ext cx="111648" cy="2097914"/>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575E877B-657B-FB40-B221-5FFC65FEBCC5}"/>
              </a:ext>
            </a:extLst>
          </p:cNvPr>
          <p:cNvSpPr txBox="1"/>
          <p:nvPr/>
        </p:nvSpPr>
        <p:spPr>
          <a:xfrm>
            <a:off x="8794973" y="3336243"/>
            <a:ext cx="905141" cy="289438"/>
          </a:xfrm>
          <a:prstGeom prst="rect">
            <a:avLst/>
          </a:prstGeom>
          <a:noFill/>
        </p:spPr>
        <p:txBody>
          <a:bodyPr wrap="none" lIns="90000" rtlCol="0" anchor="t">
            <a:spAutoFit/>
          </a:bodyPr>
          <a:lstStyle/>
          <a:p>
            <a:pPr algn="l">
              <a:lnSpc>
                <a:spcPct val="113000"/>
              </a:lnSpc>
            </a:pPr>
            <a:r>
              <a:rPr lang="en-US" sz="1200" dirty="0" err="1">
                <a:solidFill>
                  <a:schemeClr val="tx2"/>
                </a:solidFill>
              </a:rPr>
              <a:t>get</a:t>
            </a:r>
            <a:r>
              <a:rPr lang="en-US" sz="1200" b="1" dirty="0" err="1">
                <a:solidFill>
                  <a:schemeClr val="tx2"/>
                </a:solidFill>
              </a:rPr>
              <a:t>Orders</a:t>
            </a:r>
            <a:r>
              <a:rPr lang="en-US" sz="1200" dirty="0">
                <a:solidFill>
                  <a:schemeClr val="tx2"/>
                </a:solidFill>
              </a:rPr>
              <a:t>()</a:t>
            </a:r>
          </a:p>
        </p:txBody>
      </p:sp>
      <p:sp>
        <p:nvSpPr>
          <p:cNvPr id="143" name="TextBox 142">
            <a:extLst>
              <a:ext uri="{FF2B5EF4-FFF2-40B4-BE49-F238E27FC236}">
                <a16:creationId xmlns:a16="http://schemas.microsoft.com/office/drawing/2014/main" id="{6344CB61-34EC-D44B-BED8-90EC307EC8BF}"/>
              </a:ext>
            </a:extLst>
          </p:cNvPr>
          <p:cNvSpPr txBox="1"/>
          <p:nvPr/>
        </p:nvSpPr>
        <p:spPr>
          <a:xfrm>
            <a:off x="7550340" y="3652413"/>
            <a:ext cx="1031457" cy="289438"/>
          </a:xfrm>
          <a:prstGeom prst="rect">
            <a:avLst/>
          </a:prstGeom>
          <a:noFill/>
        </p:spPr>
        <p:txBody>
          <a:bodyPr wrap="none" lIns="90000" rtlCol="0" anchor="t">
            <a:spAutoFit/>
          </a:bodyPr>
          <a:lstStyle/>
          <a:p>
            <a:pPr algn="l">
              <a:lnSpc>
                <a:spcPct val="113000"/>
              </a:lnSpc>
            </a:pPr>
            <a:r>
              <a:rPr lang="en-US" sz="1200" dirty="0" err="1">
                <a:solidFill>
                  <a:schemeClr val="tx2"/>
                </a:solidFill>
              </a:rPr>
              <a:t>save</a:t>
            </a:r>
            <a:r>
              <a:rPr lang="en-US" sz="1200" b="1" dirty="0" err="1">
                <a:solidFill>
                  <a:schemeClr val="tx2"/>
                </a:solidFill>
              </a:rPr>
              <a:t>Order</a:t>
            </a:r>
            <a:r>
              <a:rPr lang="en-US" sz="1200" dirty="0">
                <a:solidFill>
                  <a:schemeClr val="tx2"/>
                </a:solidFill>
              </a:rPr>
              <a:t>(id)</a:t>
            </a:r>
          </a:p>
        </p:txBody>
      </p:sp>
      <p:sp>
        <p:nvSpPr>
          <p:cNvPr id="145" name="TextBox 144">
            <a:extLst>
              <a:ext uri="{FF2B5EF4-FFF2-40B4-BE49-F238E27FC236}">
                <a16:creationId xmlns:a16="http://schemas.microsoft.com/office/drawing/2014/main" id="{19D2F25F-8F59-2846-899A-1DE2FC0FB2B0}"/>
              </a:ext>
            </a:extLst>
          </p:cNvPr>
          <p:cNvSpPr txBox="1"/>
          <p:nvPr/>
        </p:nvSpPr>
        <p:spPr>
          <a:xfrm>
            <a:off x="9265859" y="3016783"/>
            <a:ext cx="1138666" cy="289438"/>
          </a:xfrm>
          <a:prstGeom prst="rect">
            <a:avLst/>
          </a:prstGeom>
          <a:noFill/>
        </p:spPr>
        <p:txBody>
          <a:bodyPr wrap="none" lIns="90000" rtlCol="0" anchor="t">
            <a:spAutoFit/>
          </a:bodyPr>
          <a:lstStyle/>
          <a:p>
            <a:pPr algn="l">
              <a:lnSpc>
                <a:spcPct val="113000"/>
              </a:lnSpc>
            </a:pPr>
            <a:r>
              <a:rPr lang="en-US" sz="1200" dirty="0" err="1">
                <a:solidFill>
                  <a:schemeClr val="tx2"/>
                </a:solidFill>
              </a:rPr>
              <a:t>get</a:t>
            </a:r>
            <a:r>
              <a:rPr lang="en-US" sz="1200" b="1" dirty="0" err="1">
                <a:solidFill>
                  <a:schemeClr val="tx2"/>
                </a:solidFill>
              </a:rPr>
              <a:t>Customers</a:t>
            </a:r>
            <a:r>
              <a:rPr lang="en-US" sz="1200" dirty="0">
                <a:solidFill>
                  <a:schemeClr val="tx2"/>
                </a:solidFill>
              </a:rPr>
              <a:t>()</a:t>
            </a:r>
          </a:p>
        </p:txBody>
      </p:sp>
      <p:sp>
        <p:nvSpPr>
          <p:cNvPr id="146" name="TextBox 145">
            <a:extLst>
              <a:ext uri="{FF2B5EF4-FFF2-40B4-BE49-F238E27FC236}">
                <a16:creationId xmlns:a16="http://schemas.microsoft.com/office/drawing/2014/main" id="{31C1084A-2E17-4E43-B643-684A77295DDB}"/>
              </a:ext>
            </a:extLst>
          </p:cNvPr>
          <p:cNvSpPr txBox="1"/>
          <p:nvPr/>
        </p:nvSpPr>
        <p:spPr>
          <a:xfrm>
            <a:off x="10336992" y="3266241"/>
            <a:ext cx="1283641" cy="289438"/>
          </a:xfrm>
          <a:prstGeom prst="rect">
            <a:avLst/>
          </a:prstGeom>
          <a:noFill/>
        </p:spPr>
        <p:txBody>
          <a:bodyPr wrap="none" lIns="90000" rtlCol="0" anchor="t">
            <a:spAutoFit/>
          </a:bodyPr>
          <a:lstStyle/>
          <a:p>
            <a:pPr algn="l">
              <a:lnSpc>
                <a:spcPct val="113000"/>
              </a:lnSpc>
            </a:pPr>
            <a:r>
              <a:rPr lang="en-US" sz="1200" dirty="0" err="1">
                <a:solidFill>
                  <a:schemeClr val="tx2"/>
                </a:solidFill>
              </a:rPr>
              <a:t>save</a:t>
            </a:r>
            <a:r>
              <a:rPr lang="en-US" sz="1200" b="1" dirty="0" err="1">
                <a:solidFill>
                  <a:schemeClr val="tx2"/>
                </a:solidFill>
              </a:rPr>
              <a:t>Customer</a:t>
            </a:r>
            <a:r>
              <a:rPr lang="en-US" sz="1200" dirty="0">
                <a:solidFill>
                  <a:schemeClr val="tx2"/>
                </a:solidFill>
              </a:rPr>
              <a:t>(id)</a:t>
            </a:r>
          </a:p>
        </p:txBody>
      </p:sp>
      <p:sp>
        <p:nvSpPr>
          <p:cNvPr id="154" name="TextBox 153">
            <a:extLst>
              <a:ext uri="{FF2B5EF4-FFF2-40B4-BE49-F238E27FC236}">
                <a16:creationId xmlns:a16="http://schemas.microsoft.com/office/drawing/2014/main" id="{792741AE-203C-594F-96AA-7D14AC072DE8}"/>
              </a:ext>
            </a:extLst>
          </p:cNvPr>
          <p:cNvSpPr txBox="1"/>
          <p:nvPr/>
        </p:nvSpPr>
        <p:spPr>
          <a:xfrm>
            <a:off x="9417902" y="3719430"/>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graphicFrame>
        <p:nvGraphicFramePr>
          <p:cNvPr id="6" name="Table 5">
            <a:extLst>
              <a:ext uri="{FF2B5EF4-FFF2-40B4-BE49-F238E27FC236}">
                <a16:creationId xmlns:a16="http://schemas.microsoft.com/office/drawing/2014/main" id="{3AC7A9DF-320C-8D74-DBCC-2F42A56301A5}"/>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2/10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21920792"/>
                  </a:ext>
                </a:extLst>
              </a:tr>
            </a:tbl>
          </a:graphicData>
        </a:graphic>
      </p:graphicFrame>
    </p:spTree>
    <p:extLst>
      <p:ext uri="{BB962C8B-B14F-4D97-AF65-F5344CB8AC3E}">
        <p14:creationId xmlns:p14="http://schemas.microsoft.com/office/powerpoint/2010/main" val="75431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98D751-D7E7-9C49-9738-9C448500810B}"/>
              </a:ext>
            </a:extLst>
          </p:cNvPr>
          <p:cNvSpPr>
            <a:spLocks noGrp="1"/>
          </p:cNvSpPr>
          <p:nvPr>
            <p:ph type="sldNum" sz="quarter" idx="4"/>
          </p:nvPr>
        </p:nvSpPr>
        <p:spPr/>
        <p:txBody>
          <a:bodyPr/>
          <a:lstStyle/>
          <a:p>
            <a:fld id="{E242BD21-9B61-2246-BCB1-4BE5E1BEBE1C}" type="slidenum">
              <a:rPr lang="en-US" smtClean="0"/>
              <a:pPr/>
              <a:t>3</a:t>
            </a:fld>
            <a:endParaRPr lang="en-US"/>
          </a:p>
        </p:txBody>
      </p:sp>
      <p:sp>
        <p:nvSpPr>
          <p:cNvPr id="17" name="Text Placeholder 16">
            <a:extLst>
              <a:ext uri="{FF2B5EF4-FFF2-40B4-BE49-F238E27FC236}">
                <a16:creationId xmlns:a16="http://schemas.microsoft.com/office/drawing/2014/main" id="{E27436DB-3651-E842-9FB7-13DA5BE2FAED}"/>
              </a:ext>
            </a:extLst>
          </p:cNvPr>
          <p:cNvSpPr>
            <a:spLocks noGrp="1"/>
          </p:cNvSpPr>
          <p:nvPr>
            <p:ph type="body" sz="quarter" idx="12"/>
          </p:nvPr>
        </p:nvSpPr>
        <p:spPr/>
        <p:txBody>
          <a:bodyPr/>
          <a:lstStyle/>
          <a:p>
            <a:r>
              <a:rPr lang="en-US"/>
              <a:t>Management summary</a:t>
            </a:r>
            <a:endParaRPr lang="en-US">
              <a:solidFill>
                <a:schemeClr val="accent3"/>
              </a:solidFill>
            </a:endParaRPr>
          </a:p>
        </p:txBody>
      </p:sp>
      <p:sp>
        <p:nvSpPr>
          <p:cNvPr id="16" name="Title 15">
            <a:extLst>
              <a:ext uri="{FF2B5EF4-FFF2-40B4-BE49-F238E27FC236}">
                <a16:creationId xmlns:a16="http://schemas.microsoft.com/office/drawing/2014/main" id="{D763C605-75CA-DC4D-AE17-D3F134A4147B}"/>
              </a:ext>
            </a:extLst>
          </p:cNvPr>
          <p:cNvSpPr>
            <a:spLocks noGrp="1"/>
          </p:cNvSpPr>
          <p:nvPr>
            <p:ph type="title"/>
          </p:nvPr>
        </p:nvSpPr>
        <p:spPr>
          <a:xfrm>
            <a:off x="1935667" y="391823"/>
            <a:ext cx="10023452" cy="313412"/>
          </a:xfrm>
        </p:spPr>
        <p:txBody>
          <a:bodyPr/>
          <a:lstStyle/>
          <a:p>
            <a:r>
              <a:rPr lang="en-US" dirty="0" err="1"/>
              <a:t>Twitter-algorithm technical quality: management summary</a:t>
            </a:r>
          </a:p>
        </p:txBody>
      </p:sp>
      <p:sp>
        <p:nvSpPr>
          <p:cNvPr id="18" name="Content Placeholder 17">
            <a:extLst>
              <a:ext uri="{FF2B5EF4-FFF2-40B4-BE49-F238E27FC236}">
                <a16:creationId xmlns:a16="http://schemas.microsoft.com/office/drawing/2014/main" id="{39348AE8-5FBC-0E41-B4E0-8BE6CD80C03F}"/>
              </a:ext>
            </a:extLst>
          </p:cNvPr>
          <p:cNvSpPr>
            <a:spLocks noGrp="1"/>
          </p:cNvSpPr>
          <p:nvPr>
            <p:ph sz="quarter" idx="13"/>
          </p:nvPr>
        </p:nvSpPr>
        <p:spPr>
          <a:xfrm>
            <a:off x="855878" y="1363330"/>
            <a:ext cx="10889789" cy="5185729"/>
          </a:xfrm>
        </p:spPr>
        <p:txBody>
          <a:bodyPr/>
          <a:lstStyle/>
          <a:p>
            <a:pPr marL="0" indent="0">
              <a:lnSpc>
                <a:spcPct val="100000"/>
              </a:lnSpc>
              <a:buNone/>
            </a:pPr>
            <a:r>
              <a:rPr lang="en-US" sz="1800" b="1" dirty="0">
                <a:solidFill>
                  <a:schemeClr val="accent3"/>
                </a:solidFill>
              </a:rPr>
              <a:t>[Maintainability]</a:t>
            </a:r>
            <a:r>
              <a:rPr lang="en-US" sz="1800" dirty="0"/>
              <a:t> The system scores at the market average with 3.2 stars (★★★☆☆) on the SIG maintainability model. This indicates average maintenance costs and time to market for functional changes. The system shows high risk in units with large interfaces</a:t>
            </a:r>
            <a:endParaRPr lang="en-US" sz="1800" dirty="0"/>
          </a:p>
          <a:p>
            <a:pPr marL="0" indent="0">
              <a:lnSpc>
                <a:spcPct val="100000"/>
              </a:lnSpc>
              <a:buNone/>
            </a:pPr>
            <a:r>
              <a:rPr lang="en-US" sz="1800" b="1" dirty="0">
                <a:solidFill>
                  <a:schemeClr val="accent3"/>
                </a:solidFill>
              </a:rPr>
              <a:t>[Technology choice]</a:t>
            </a:r>
            <a:r>
              <a:rPr lang="en-US" sz="1800" dirty="0"/>
              <a:t> The system is 39.7 PY (292,832 LOC) large. The system is built using mostly modern technologies, and has no or minimal technologies that should be phased out. Its main technology is Scala.</a:t>
            </a:r>
          </a:p>
          <a:p>
            <a:pPr marL="0" indent="0">
              <a:lnSpc>
                <a:spcPct val="100000"/>
              </a:lnSpc>
              <a:buNone/>
            </a:pPr>
            <a:r>
              <a:rPr lang="en-US" sz="1800" b="1" dirty="0">
                <a:solidFill>
                  <a:schemeClr val="accent3"/>
                </a:solidFill>
              </a:rPr>
              <a:t>[Test code] </a:t>
            </a:r>
            <a:r>
              <a:rPr lang="en-US" sz="1800" dirty="0"/>
              <a:t>The system has a test/code ratio of 0%. This indicates the system does not have an automated testing suite in place. This decreases developer velocity and can increase bugs in production. This can be partially compensated by increased manual testing.</a:t>
            </a:r>
            <a:endParaRPr lang="en-US" sz="1800" dirty="0"/>
          </a:p>
          <a:p>
            <a:pPr marL="0" indent="0">
              <a:lnSpc>
                <a:spcPct val="100000"/>
              </a:lnSpc>
              <a:buNone/>
            </a:pPr>
            <a:r>
              <a:rPr kumimoji="0" lang="en-US" sz="1800" b="1" i="0" u="none" strike="noStrike" kern="1200" cap="none" spc="0" normalizeH="0" baseline="0" noProof="0" dirty="0">
                <a:ln>
                  <a:noFill/>
                </a:ln>
                <a:solidFill>
                  <a:srgbClr val="04ABC8"/>
                </a:solidFill>
                <a:effectLst/>
                <a:uLnTx/>
                <a:uFillTx/>
                <a:latin typeface="Calibri" panose="020F0502020204030204"/>
                <a:ea typeface="+mn-ea"/>
                <a:cs typeface="+mn-cs"/>
              </a:rPr>
              <a:t>[Architecture Quality] </a:t>
            </a:r>
            <a:r>
              <a:rPr lang="en-US" sz="1800" dirty="0"/>
              <a:t>The system rates 4.2 stars (</a:t>
            </a:r>
            <a:r>
              <a:rPr lang="en-US" sz="1800" dirty="0" err="1">
                <a:latin typeface="+mj-lt"/>
              </a:rPr>
              <a:t>★★★★☆</a:t>
            </a:r>
            <a:r>
              <a:rPr lang="en-US" sz="1800" dirty="0">
                <a:latin typeface="Calibri" panose="020F0502020204030204" pitchFamily="34" charset="0"/>
              </a:rPr>
              <a:t>)</a:t>
            </a:r>
            <a:r>
              <a:rPr lang="en-US" sz="1800" dirty="0"/>
              <a:t> on the SIG Architecture Quality model, above the market average. None</a:t>
            </a:r>
            <a:endParaRPr lang="en-US" sz="1800" dirty="0"/>
          </a:p>
          <a:p>
            <a:pPr marL="0" indent="0">
              <a:lnSpc>
                <a:spcPct val="100000"/>
              </a:lnSpc>
              <a:buNone/>
            </a:pPr>
            <a:r>
              <a:rPr lang="en-US" sz="1800" b="1" dirty="0">
                <a:solidFill>
                  <a:schemeClr val="accent3"/>
                </a:solidFill>
              </a:rPr>
              <a:t>[Open-source health]</a:t>
            </a:r>
            <a:r>
              <a:rPr lang="en-US" sz="1800" dirty="0"/>
              <a:t> This system has 1 medium or higher risk vulnerable libraries and 1 licenses with potential legal risks that should be investigated.</a:t>
            </a:r>
          </a:p>
          <a:p>
            <a:pPr marL="0" indent="0">
              <a:lnSpc>
                <a:spcPct val="100000"/>
              </a:lnSpc>
              <a:buNone/>
            </a:pPr>
            <a:endParaRPr lang="en-US" sz="1800" dirty="0">
              <a:solidFill>
                <a:schemeClr val="accent1"/>
              </a:solidFill>
              <a:highlight>
                <a:srgbClr val="FF00FF"/>
              </a:highlight>
            </a:endParaRPr>
          </a:p>
        </p:txBody>
      </p:sp>
      <p:grpSp>
        <p:nvGrpSpPr>
          <p:cNvPr id="3" name="Group 2">
            <a:extLst>
              <a:ext uri="{FF2B5EF4-FFF2-40B4-BE49-F238E27FC236}">
                <a16:creationId xmlns:a16="http://schemas.microsoft.com/office/drawing/2014/main" id="{5343D544-1328-F0BC-2B01-FA489ECF0038}"/>
              </a:ext>
            </a:extLst>
          </p:cNvPr>
          <p:cNvGrpSpPr/>
          <p:nvPr/>
        </p:nvGrpSpPr>
        <p:grpSpPr>
          <a:xfrm>
            <a:off x="3447975" y="6529101"/>
            <a:ext cx="3073536" cy="256609"/>
            <a:chOff x="8280472" y="6533991"/>
            <a:chExt cx="3073536" cy="256609"/>
          </a:xfrm>
        </p:grpSpPr>
        <p:sp>
          <p:nvSpPr>
            <p:cNvPr id="4" name="TextBox 3">
              <a:extLst>
                <a:ext uri="{FF2B5EF4-FFF2-40B4-BE49-F238E27FC236}">
                  <a16:creationId xmlns:a16="http://schemas.microsoft.com/office/drawing/2014/main" id="{D64B3137-0ADF-0C01-58A6-4DC8AAE543B6}"/>
                </a:ext>
              </a:extLst>
            </p:cNvPr>
            <p:cNvSpPr txBox="1"/>
            <p:nvPr/>
          </p:nvSpPr>
          <p:spPr>
            <a:xfrm>
              <a:off x="8280472" y="6533991"/>
              <a:ext cx="3073536" cy="256609"/>
            </a:xfrm>
            <a:prstGeom prst="rect">
              <a:avLst/>
            </a:prstGeom>
            <a:noFill/>
          </p:spPr>
          <p:txBody>
            <a:bodyPr wrap="square" lIns="90000" rtlCol="0" anchor="t">
              <a:spAutoFit/>
            </a:bodyPr>
            <a:lstStyle/>
            <a:p>
              <a:pPr>
                <a:lnSpc>
                  <a:spcPct val="113000"/>
                </a:lnSpc>
              </a:pPr>
              <a:r>
                <a:rPr lang="en-US" sz="1000" b="1">
                  <a:solidFill>
                    <a:schemeClr val="accent1"/>
                  </a:solidFill>
                </a:rPr>
                <a:t>LEGEND</a:t>
              </a:r>
              <a:r>
                <a:rPr lang="en-US" sz="1000">
                  <a:solidFill>
                    <a:schemeClr val="accent1"/>
                  </a:solidFill>
                </a:rPr>
                <a:t>:    Low/no risk                                           High risk</a:t>
              </a:r>
            </a:p>
          </p:txBody>
        </p:sp>
        <p:cxnSp>
          <p:nvCxnSpPr>
            <p:cNvPr id="7" name="Straight Connector 6">
              <a:extLst>
                <a:ext uri="{FF2B5EF4-FFF2-40B4-BE49-F238E27FC236}">
                  <a16:creationId xmlns:a16="http://schemas.microsoft.com/office/drawing/2014/main" id="{3CA0954F-6B17-F07B-256E-572A096BF3BE}"/>
                </a:ext>
              </a:extLst>
            </p:cNvPr>
            <p:cNvCxnSpPr/>
            <p:nvPr/>
          </p:nvCxnSpPr>
          <p:spPr>
            <a:xfrm>
              <a:off x="9631624" y="6670459"/>
              <a:ext cx="1023457" cy="0"/>
            </a:xfrm>
            <a:prstGeom prst="line">
              <a:avLst/>
            </a:prstGeom>
            <a:ln w="63500" cap="rnd">
              <a:gradFill>
                <a:gsLst>
                  <a:gs pos="0">
                    <a:srgbClr val="57C968"/>
                  </a:gs>
                  <a:gs pos="33000">
                    <a:srgbClr val="F8C740"/>
                  </a:gs>
                  <a:gs pos="66000">
                    <a:srgbClr val="EF981A"/>
                  </a:gs>
                  <a:gs pos="100000">
                    <a:srgbClr val="DB493D"/>
                  </a:gs>
                </a:gsLst>
                <a:lin ang="0" scaled="0"/>
              </a:gradFill>
              <a:prstDash val="solid"/>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374B119E-D97B-2CBE-3AAC-33962491AA02}"/>
              </a:ext>
            </a:extLst>
          </p:cNvPr>
          <p:cNvSpPr txBox="1"/>
          <p:nvPr/>
        </p:nvSpPr>
        <p:spPr>
          <a:xfrm>
            <a:off x="6445572" y="6528939"/>
            <a:ext cx="2996384" cy="256597"/>
          </a:xfrm>
          <a:prstGeom prst="rect">
            <a:avLst/>
          </a:prstGeom>
          <a:noFill/>
        </p:spPr>
        <p:txBody>
          <a:bodyPr wrap="square" lIns="90000" rtlCol="0" anchor="t">
            <a:spAutoFit/>
          </a:bodyPr>
          <a:lstStyle/>
          <a:p>
            <a:pPr algn="l">
              <a:lnSpc>
                <a:spcPct val="113000"/>
              </a:lnSpc>
            </a:pPr>
            <a:r>
              <a:rPr lang="en-NL" sz="1000">
                <a:solidFill>
                  <a:schemeClr val="accent1"/>
                </a:solidFill>
              </a:rPr>
              <a:t>L = No/Low | M = Moderate | </a:t>
            </a:r>
            <a:r>
              <a:rPr lang="en-GB" sz="1000">
                <a:solidFill>
                  <a:schemeClr val="accent1"/>
                </a:solidFill>
              </a:rPr>
              <a:t>H</a:t>
            </a:r>
            <a:r>
              <a:rPr lang="en-NL" sz="1000">
                <a:solidFill>
                  <a:schemeClr val="accent1"/>
                </a:solidFill>
              </a:rPr>
              <a:t> = High | C = Critical</a:t>
            </a:r>
          </a:p>
        </p:txBody>
      </p:sp>
    </p:spTree>
    <p:extLst>
      <p:ext uri="{BB962C8B-B14F-4D97-AF65-F5344CB8AC3E}">
        <p14:creationId xmlns:p14="http://schemas.microsoft.com/office/powerpoint/2010/main" val="1835153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47" name="Slide Number Placeholder 1">
            <a:extLst>
              <a:ext uri="{FF2B5EF4-FFF2-40B4-BE49-F238E27FC236}">
                <a16:creationId xmlns:a16="http://schemas.microsoft.com/office/drawing/2014/main" id="{9D1E55B0-6D3A-3B44-A789-7BF886FCE968}"/>
              </a:ext>
            </a:extLst>
          </p:cNvPr>
          <p:cNvSpPr>
            <a:spLocks noGrp="1"/>
          </p:cNvSpPr>
          <p:nvPr>
            <p:ph type="sldNum" sz="quarter" idx="4"/>
          </p:nvPr>
        </p:nvSpPr>
        <p:spPr/>
        <p:txBody>
          <a:bodyPr/>
          <a:lstStyle/>
          <a:p>
            <a:fld id="{E242BD21-9B61-2246-BCB1-4BE5E1BEBE1C}" type="slidenum">
              <a:rPr lang="en-US" smtClean="0"/>
              <a:pPr/>
              <a:t>30</a:t>
            </a:fld>
            <a:endParaRPr lang="en-US" dirty="0"/>
          </a:p>
        </p:txBody>
      </p:sp>
      <p:sp>
        <p:nvSpPr>
          <p:cNvPr id="4" name="Text Placeholder 3"/>
          <p:cNvSpPr>
            <a:spLocks noGrp="1"/>
          </p:cNvSpPr>
          <p:nvPr>
            <p:ph type="body" sz="quarter" idx="12"/>
          </p:nvPr>
        </p:nvSpPr>
        <p:spPr/>
        <p:txBody>
          <a:bodyPr/>
          <a:lstStyle/>
          <a:p>
            <a:r>
              <a:rPr lang="en-US" noProof="0" dirty="0"/>
              <a:t>METRIC INTRODUCTION – </a:t>
            </a:r>
            <a:r>
              <a:rPr lang="en-US" altLang="zh-CN" noProof="0" dirty="0"/>
              <a:t>communication</a:t>
            </a:r>
            <a:r>
              <a:rPr lang="zh-CN" altLang="en-US" noProof="0" dirty="0"/>
              <a:t> </a:t>
            </a:r>
            <a:r>
              <a:rPr lang="en-US" altLang="zh-CN" noProof="0" dirty="0"/>
              <a:t>centralization</a:t>
            </a:r>
            <a:endParaRPr lang="en-US" noProof="0" dirty="0"/>
          </a:p>
        </p:txBody>
      </p:sp>
      <p:sp>
        <p:nvSpPr>
          <p:cNvPr id="2" name="Title 1"/>
          <p:cNvSpPr>
            <a:spLocks noGrp="1"/>
          </p:cNvSpPr>
          <p:nvPr>
            <p:ph type="title"/>
          </p:nvPr>
        </p:nvSpPr>
        <p:spPr/>
        <p:txBody>
          <a:bodyPr/>
          <a:lstStyle/>
          <a:p>
            <a:r>
              <a:rPr lang="en-US" noProof="0" dirty="0"/>
              <a:t>How much code communicates across system components?</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2E48BAC-4B74-0E4C-85E3-7D2DBCD30C8A}"/>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50" name="Content Placeholder 2">
            <a:extLst>
              <a:ext uri="{FF2B5EF4-FFF2-40B4-BE49-F238E27FC236}">
                <a16:creationId xmlns:a16="http://schemas.microsoft.com/office/drawing/2014/main" id="{B6F60096-F8E0-6F46-823B-4A3CE941A474}"/>
              </a:ext>
            </a:extLst>
          </p:cNvPr>
          <p:cNvSpPr txBox="1">
            <a:spLocks/>
          </p:cNvSpPr>
          <p:nvPr/>
        </p:nvSpPr>
        <p:spPr>
          <a:xfrm>
            <a:off x="514372" y="1366988"/>
            <a:ext cx="6481381"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US" b="1" dirty="0">
                <a:solidFill>
                  <a:schemeClr val="accent1"/>
                </a:solidFill>
              </a:rPr>
              <a:t>Ensure components are encapsulated to limit communication sprawl</a:t>
            </a:r>
          </a:p>
          <a:p>
            <a:pPr indent="0">
              <a:buClr>
                <a:srgbClr val="AFB9C2"/>
              </a:buClr>
              <a:buNone/>
            </a:pPr>
            <a:endParaRPr lang="en-US" b="1" dirty="0">
              <a:solidFill>
                <a:schemeClr val="accent1"/>
              </a:solidFill>
            </a:endParaRPr>
          </a:p>
          <a:p>
            <a:pPr marL="285750" indent="-285750">
              <a:buClr>
                <a:srgbClr val="AFB9C2"/>
              </a:buClr>
            </a:pPr>
            <a:r>
              <a:rPr lang="en-GB" dirty="0"/>
              <a:t>When the volume of a component is </a:t>
            </a:r>
            <a:r>
              <a:rPr lang="en-GB" b="1" dirty="0"/>
              <a:t>dominated by code with external dependencies</a:t>
            </a:r>
            <a:r>
              <a:rPr lang="en-GB" dirty="0"/>
              <a:t>, the component becomes </a:t>
            </a:r>
            <a:r>
              <a:rPr lang="en-GB" b="1" dirty="0"/>
              <a:t>more sensitive to external changes</a:t>
            </a:r>
            <a:r>
              <a:rPr lang="en-GB" dirty="0"/>
              <a:t> made to other components.</a:t>
            </a:r>
          </a:p>
          <a:p>
            <a:pPr marL="285750" indent="-285750">
              <a:buClr>
                <a:srgbClr val="AFB9C2"/>
              </a:buClr>
            </a:pPr>
            <a:r>
              <a:rPr lang="en-GB" dirty="0"/>
              <a:t>Likewise, components with </a:t>
            </a:r>
            <a:r>
              <a:rPr lang="en-GB" b="1" dirty="0"/>
              <a:t>large interfaces </a:t>
            </a:r>
            <a:r>
              <a:rPr lang="en-GB" dirty="0"/>
              <a:t>and many incoming dependencies are at risk for causing further changes to propagate when any modification is made to the component.</a:t>
            </a:r>
          </a:p>
          <a:p>
            <a:pPr marL="285750" indent="-285750">
              <a:buClr>
                <a:srgbClr val="AFB9C2"/>
              </a:buClr>
            </a:pPr>
            <a:r>
              <a:rPr lang="en-GB" dirty="0"/>
              <a:t>The </a:t>
            </a:r>
            <a:r>
              <a:rPr lang="en-GB" b="1" dirty="0"/>
              <a:t>amount of code within a component that interfaces with other components should be limited</a:t>
            </a:r>
            <a:r>
              <a:rPr lang="en-GB" dirty="0"/>
              <a:t> to reduce the risk of modification creep.</a:t>
            </a:r>
          </a:p>
          <a:p>
            <a:pPr marL="285750" indent="-285750">
              <a:buClr>
                <a:srgbClr val="AFB9C2"/>
              </a:buClr>
            </a:pPr>
            <a:endParaRPr lang="en-GB" dirty="0"/>
          </a:p>
          <a:p>
            <a:pPr indent="0">
              <a:buClr>
                <a:srgbClr val="AFB9C2"/>
              </a:buClr>
              <a:buNone/>
            </a:pPr>
            <a:r>
              <a:rPr lang="en-GB" b="1" dirty="0">
                <a:solidFill>
                  <a:schemeClr val="accent4"/>
                </a:solidFill>
                <a:latin typeface="Calibri Bold"/>
              </a:rPr>
              <a:t>Communication centralization measures the percentage of component code that interfaces with other components in a system.</a:t>
            </a:r>
          </a:p>
        </p:txBody>
      </p:sp>
      <p:sp>
        <p:nvSpPr>
          <p:cNvPr id="51" name="Content Placeholder 2">
            <a:extLst>
              <a:ext uri="{FF2B5EF4-FFF2-40B4-BE49-F238E27FC236}">
                <a16:creationId xmlns:a16="http://schemas.microsoft.com/office/drawing/2014/main" id="{EB0129AA-8FA4-1E4E-A690-97686BC4A225}"/>
              </a:ext>
            </a:extLst>
          </p:cNvPr>
          <p:cNvSpPr txBox="1">
            <a:spLocks/>
          </p:cNvSpPr>
          <p:nvPr/>
        </p:nvSpPr>
        <p:spPr>
          <a:xfrm>
            <a:off x="514371" y="2001317"/>
            <a:ext cx="6141205" cy="3983484"/>
          </a:xfrm>
          <a:prstGeom prst="rect">
            <a:avLst/>
          </a:prstGeom>
        </p:spPr>
        <p:txBody>
          <a:bodyPr lIns="0" rIns="0"/>
          <a:lstStyle>
            <a:lvl1pPr marL="0" indent="0" algn="l" defTabSz="914400" rtl="0" eaLnBrk="1" latinLnBrk="0" hangingPunct="1">
              <a:lnSpc>
                <a:spcPct val="114000"/>
              </a:lnSpc>
              <a:spcBef>
                <a:spcPts val="1000"/>
              </a:spcBef>
              <a:buClr>
                <a:srgbClr val="AFB9C2"/>
              </a:buClr>
              <a:buFont typeface="Wingdings" pitchFamily="2" charset="2"/>
              <a:buNone/>
              <a:defRPr sz="1600" kern="1200">
                <a:solidFill>
                  <a:srgbClr val="163241"/>
                </a:solidFill>
                <a:latin typeface="+mn-lt"/>
                <a:ea typeface="+mn-ea"/>
                <a:cs typeface="+mn-cs"/>
              </a:defRPr>
            </a:lvl1pPr>
            <a:lvl2pPr marL="4572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2pPr>
            <a:lvl3pPr marL="9144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3pPr>
            <a:lvl4pPr marL="13716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4pPr>
            <a:lvl5pPr marL="18288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600"/>
              </a:spcAft>
              <a:buFont typeface="Wingdings" pitchFamily="2" charset="2"/>
              <a:buChar char="§"/>
            </a:pPr>
            <a:endParaRPr lang="en-GB" b="1" dirty="0">
              <a:solidFill>
                <a:schemeClr val="accent4"/>
              </a:solidFill>
              <a:latin typeface="Calibri Bold"/>
            </a:endParaRPr>
          </a:p>
        </p:txBody>
      </p:sp>
      <p:sp>
        <p:nvSpPr>
          <p:cNvPr id="28" name="Hexagon 27">
            <a:extLst>
              <a:ext uri="{FF2B5EF4-FFF2-40B4-BE49-F238E27FC236}">
                <a16:creationId xmlns:a16="http://schemas.microsoft.com/office/drawing/2014/main" id="{BA1637B4-45F3-AE45-B65E-02B045C4A32C}"/>
              </a:ext>
            </a:extLst>
          </p:cNvPr>
          <p:cNvSpPr/>
          <p:nvPr/>
        </p:nvSpPr>
        <p:spPr>
          <a:xfrm>
            <a:off x="7486782" y="2906456"/>
            <a:ext cx="1929325" cy="1663211"/>
          </a:xfrm>
          <a:prstGeom prst="hexagon">
            <a:avLst/>
          </a:prstGeom>
          <a:solidFill>
            <a:schemeClr val="bg2"/>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29" name="Hexagon 28">
            <a:extLst>
              <a:ext uri="{FF2B5EF4-FFF2-40B4-BE49-F238E27FC236}">
                <a16:creationId xmlns:a16="http://schemas.microsoft.com/office/drawing/2014/main" id="{DE677570-3599-DF43-8B2F-6F0C5C040BF5}"/>
              </a:ext>
            </a:extLst>
          </p:cNvPr>
          <p:cNvSpPr/>
          <p:nvPr/>
        </p:nvSpPr>
        <p:spPr>
          <a:xfrm>
            <a:off x="9536867" y="2906456"/>
            <a:ext cx="1929325" cy="1663211"/>
          </a:xfrm>
          <a:prstGeom prst="hexagon">
            <a:avLst/>
          </a:prstGeom>
          <a:solidFill>
            <a:schemeClr val="bg2"/>
          </a:solidFill>
          <a:ln w="1905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30" name="Content Placeholder 2">
            <a:extLst>
              <a:ext uri="{FF2B5EF4-FFF2-40B4-BE49-F238E27FC236}">
                <a16:creationId xmlns:a16="http://schemas.microsoft.com/office/drawing/2014/main" id="{6C10E70D-A530-0B47-99EC-20ECBFEE2C10}"/>
              </a:ext>
            </a:extLst>
          </p:cNvPr>
          <p:cNvSpPr txBox="1">
            <a:spLocks/>
          </p:cNvSpPr>
          <p:nvPr/>
        </p:nvSpPr>
        <p:spPr>
          <a:xfrm>
            <a:off x="7552348" y="2141158"/>
            <a:ext cx="1784511"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Recommended</a:t>
            </a:r>
            <a:br>
              <a:rPr lang="en-GB" sz="1400" b="1" dirty="0">
                <a:solidFill>
                  <a:schemeClr val="accent1"/>
                </a:solidFill>
                <a:latin typeface="Calibri Regular"/>
              </a:rPr>
            </a:br>
            <a:r>
              <a:rPr lang="en-GB" sz="1400" b="1" dirty="0">
                <a:solidFill>
                  <a:schemeClr val="accent1"/>
                </a:solidFill>
                <a:latin typeface="Calibri Regular"/>
              </a:rPr>
              <a:t>practice</a:t>
            </a:r>
          </a:p>
        </p:txBody>
      </p:sp>
      <p:sp>
        <p:nvSpPr>
          <p:cNvPr id="31" name="Content Placeholder 2">
            <a:extLst>
              <a:ext uri="{FF2B5EF4-FFF2-40B4-BE49-F238E27FC236}">
                <a16:creationId xmlns:a16="http://schemas.microsoft.com/office/drawing/2014/main" id="{7BD8DA99-C086-A64C-9FB8-94509C2211A9}"/>
              </a:ext>
            </a:extLst>
          </p:cNvPr>
          <p:cNvSpPr txBox="1">
            <a:spLocks/>
          </p:cNvSpPr>
          <p:nvPr/>
        </p:nvSpPr>
        <p:spPr>
          <a:xfrm>
            <a:off x="7964411" y="4614052"/>
            <a:ext cx="97855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200" b="1" dirty="0">
                <a:latin typeface="Calibri Regular"/>
              </a:rPr>
              <a:t>Component</a:t>
            </a:r>
          </a:p>
        </p:txBody>
      </p:sp>
      <p:sp>
        <p:nvSpPr>
          <p:cNvPr id="32" name="Hexagon 31">
            <a:extLst>
              <a:ext uri="{FF2B5EF4-FFF2-40B4-BE49-F238E27FC236}">
                <a16:creationId xmlns:a16="http://schemas.microsoft.com/office/drawing/2014/main" id="{771A8FD6-2BA2-184F-9CEC-BE992963675E}"/>
              </a:ext>
            </a:extLst>
          </p:cNvPr>
          <p:cNvSpPr/>
          <p:nvPr/>
        </p:nvSpPr>
        <p:spPr>
          <a:xfrm>
            <a:off x="7524651" y="2942284"/>
            <a:ext cx="1853578" cy="1597911"/>
          </a:xfrm>
          <a:prstGeom prst="hexagon">
            <a:avLst/>
          </a:prstGeom>
          <a:solidFill>
            <a:srgbClr val="57C96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33" name="Freeform 32">
            <a:extLst>
              <a:ext uri="{FF2B5EF4-FFF2-40B4-BE49-F238E27FC236}">
                <a16:creationId xmlns:a16="http://schemas.microsoft.com/office/drawing/2014/main" id="{72C99C5F-1C52-4140-BA4B-6D2A0B92B35A}"/>
              </a:ext>
            </a:extLst>
          </p:cNvPr>
          <p:cNvSpPr/>
          <p:nvPr/>
        </p:nvSpPr>
        <p:spPr>
          <a:xfrm>
            <a:off x="7835154" y="2940569"/>
            <a:ext cx="1235103" cy="177809"/>
          </a:xfrm>
          <a:custGeom>
            <a:avLst/>
            <a:gdLst>
              <a:gd name="connsiteX0" fmla="*/ 88904 w 1232578"/>
              <a:gd name="connsiteY0" fmla="*/ 0 h 177809"/>
              <a:gd name="connsiteX1" fmla="*/ 1143674 w 1232578"/>
              <a:gd name="connsiteY1" fmla="*/ 0 h 177809"/>
              <a:gd name="connsiteX2" fmla="*/ 1232578 w 1232578"/>
              <a:gd name="connsiteY2" fmla="*/ 177809 h 177809"/>
              <a:gd name="connsiteX3" fmla="*/ 0 w 1232578"/>
              <a:gd name="connsiteY3" fmla="*/ 177809 h 177809"/>
            </a:gdLst>
            <a:ahLst/>
            <a:cxnLst>
              <a:cxn ang="0">
                <a:pos x="connsiteX0" y="connsiteY0"/>
              </a:cxn>
              <a:cxn ang="0">
                <a:pos x="connsiteX1" y="connsiteY1"/>
              </a:cxn>
              <a:cxn ang="0">
                <a:pos x="connsiteX2" y="connsiteY2"/>
              </a:cxn>
              <a:cxn ang="0">
                <a:pos x="connsiteX3" y="connsiteY3"/>
              </a:cxn>
            </a:cxnLst>
            <a:rect l="l" t="t" r="r" b="b"/>
            <a:pathLst>
              <a:path w="1232578" h="177809">
                <a:moveTo>
                  <a:pt x="88904" y="0"/>
                </a:moveTo>
                <a:lnTo>
                  <a:pt x="1143674" y="0"/>
                </a:lnTo>
                <a:lnTo>
                  <a:pt x="1232578" y="177809"/>
                </a:lnTo>
                <a:lnTo>
                  <a:pt x="0" y="177809"/>
                </a:lnTo>
                <a:close/>
              </a:path>
            </a:pathLst>
          </a:custGeom>
          <a:solidFill>
            <a:srgbClr val="EF981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dirty="0">
              <a:latin typeface="Calibri Regular"/>
            </a:endParaRPr>
          </a:p>
        </p:txBody>
      </p:sp>
      <p:sp>
        <p:nvSpPr>
          <p:cNvPr id="34" name="Oval 33">
            <a:extLst>
              <a:ext uri="{FF2B5EF4-FFF2-40B4-BE49-F238E27FC236}">
                <a16:creationId xmlns:a16="http://schemas.microsoft.com/office/drawing/2014/main" id="{796C20DB-AB6A-BA47-8814-44D7365BC52A}"/>
              </a:ext>
            </a:extLst>
          </p:cNvPr>
          <p:cNvSpPr/>
          <p:nvPr/>
        </p:nvSpPr>
        <p:spPr>
          <a:xfrm>
            <a:off x="8768348" y="2958194"/>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sp>
        <p:nvSpPr>
          <p:cNvPr id="35" name="Oval 34">
            <a:extLst>
              <a:ext uri="{FF2B5EF4-FFF2-40B4-BE49-F238E27FC236}">
                <a16:creationId xmlns:a16="http://schemas.microsoft.com/office/drawing/2014/main" id="{56CB95D6-63C0-C146-BF93-00E0FEE6EE4B}"/>
              </a:ext>
            </a:extLst>
          </p:cNvPr>
          <p:cNvSpPr/>
          <p:nvPr/>
        </p:nvSpPr>
        <p:spPr>
          <a:xfrm flipH="1">
            <a:off x="8017901" y="2958194"/>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sp>
        <p:nvSpPr>
          <p:cNvPr id="36" name="Oval 35">
            <a:extLst>
              <a:ext uri="{FF2B5EF4-FFF2-40B4-BE49-F238E27FC236}">
                <a16:creationId xmlns:a16="http://schemas.microsoft.com/office/drawing/2014/main" id="{84571EFF-1162-8C4A-A870-00FC513B955C}"/>
              </a:ext>
            </a:extLst>
          </p:cNvPr>
          <p:cNvSpPr/>
          <p:nvPr/>
        </p:nvSpPr>
        <p:spPr>
          <a:xfrm>
            <a:off x="8393124" y="2958194"/>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cxnSp>
        <p:nvCxnSpPr>
          <p:cNvPr id="37" name="Straight Arrow Connector 36">
            <a:extLst>
              <a:ext uri="{FF2B5EF4-FFF2-40B4-BE49-F238E27FC236}">
                <a16:creationId xmlns:a16="http://schemas.microsoft.com/office/drawing/2014/main" id="{EAD52639-C9B1-B744-9819-EC94EEB53EFD}"/>
              </a:ext>
            </a:extLst>
          </p:cNvPr>
          <p:cNvCxnSpPr>
            <a:cxnSpLocks/>
          </p:cNvCxnSpPr>
          <p:nvPr/>
        </p:nvCxnSpPr>
        <p:spPr>
          <a:xfrm>
            <a:off x="8080172" y="257662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50C3EC0-256A-794A-8D63-4AC9DA66BF09}"/>
              </a:ext>
            </a:extLst>
          </p:cNvPr>
          <p:cNvCxnSpPr>
            <a:cxnSpLocks/>
          </p:cNvCxnSpPr>
          <p:nvPr/>
        </p:nvCxnSpPr>
        <p:spPr>
          <a:xfrm>
            <a:off x="8457971" y="257662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1D36830-15DD-9E42-B19C-2DFBE11194E0}"/>
              </a:ext>
            </a:extLst>
          </p:cNvPr>
          <p:cNvCxnSpPr>
            <a:cxnSpLocks/>
          </p:cNvCxnSpPr>
          <p:nvPr/>
        </p:nvCxnSpPr>
        <p:spPr>
          <a:xfrm>
            <a:off x="8837701" y="257662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D552E9D-EF75-674F-9D0C-64859C56AFB2}"/>
              </a:ext>
            </a:extLst>
          </p:cNvPr>
          <p:cNvCxnSpPr>
            <a:cxnSpLocks/>
          </p:cNvCxnSpPr>
          <p:nvPr/>
        </p:nvCxnSpPr>
        <p:spPr>
          <a:xfrm>
            <a:off x="7814989" y="3122065"/>
            <a:ext cx="1264382"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Freeform 41">
            <a:extLst>
              <a:ext uri="{FF2B5EF4-FFF2-40B4-BE49-F238E27FC236}">
                <a16:creationId xmlns:a16="http://schemas.microsoft.com/office/drawing/2014/main" id="{65E53B81-51E6-A543-A1E3-AD562D1B9A5E}"/>
              </a:ext>
            </a:extLst>
          </p:cNvPr>
          <p:cNvSpPr/>
          <p:nvPr/>
        </p:nvSpPr>
        <p:spPr>
          <a:xfrm>
            <a:off x="9574611" y="2945872"/>
            <a:ext cx="1756911" cy="1597911"/>
          </a:xfrm>
          <a:custGeom>
            <a:avLst/>
            <a:gdLst>
              <a:gd name="connsiteX0" fmla="*/ 399478 w 1756911"/>
              <a:gd name="connsiteY0" fmla="*/ 0 h 1597911"/>
              <a:gd name="connsiteX1" fmla="*/ 1454100 w 1756911"/>
              <a:gd name="connsiteY1" fmla="*/ 0 h 1597911"/>
              <a:gd name="connsiteX2" fmla="*/ 1756911 w 1756911"/>
              <a:gd name="connsiteY2" fmla="*/ 605622 h 1597911"/>
              <a:gd name="connsiteX3" fmla="*/ 1254971 w 1756911"/>
              <a:gd name="connsiteY3" fmla="*/ 1597911 h 1597911"/>
              <a:gd name="connsiteX4" fmla="*/ 399478 w 1756911"/>
              <a:gd name="connsiteY4" fmla="*/ 1597911 h 1597911"/>
              <a:gd name="connsiteX5" fmla="*/ 0 w 1756911"/>
              <a:gd name="connsiteY5" fmla="*/ 798956 h 159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911" h="1597911">
                <a:moveTo>
                  <a:pt x="399478" y="0"/>
                </a:moveTo>
                <a:lnTo>
                  <a:pt x="1454100" y="0"/>
                </a:lnTo>
                <a:lnTo>
                  <a:pt x="1756911" y="605622"/>
                </a:lnTo>
                <a:lnTo>
                  <a:pt x="1254971" y="1597911"/>
                </a:lnTo>
                <a:lnTo>
                  <a:pt x="399478" y="1597911"/>
                </a:lnTo>
                <a:lnTo>
                  <a:pt x="0" y="798956"/>
                </a:lnTo>
                <a:close/>
              </a:path>
            </a:pathLst>
          </a:custGeom>
          <a:solidFill>
            <a:srgbClr val="57C96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a:latin typeface="Calibri Regular"/>
            </a:endParaRPr>
          </a:p>
        </p:txBody>
      </p:sp>
      <p:sp>
        <p:nvSpPr>
          <p:cNvPr id="52" name="Content Placeholder 2">
            <a:extLst>
              <a:ext uri="{FF2B5EF4-FFF2-40B4-BE49-F238E27FC236}">
                <a16:creationId xmlns:a16="http://schemas.microsoft.com/office/drawing/2014/main" id="{3EABBBF4-F650-C142-AC74-8048BA37EAF8}"/>
              </a:ext>
            </a:extLst>
          </p:cNvPr>
          <p:cNvSpPr txBox="1">
            <a:spLocks/>
          </p:cNvSpPr>
          <p:nvPr/>
        </p:nvSpPr>
        <p:spPr>
          <a:xfrm>
            <a:off x="9712167" y="2142870"/>
            <a:ext cx="1552350"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dirty="0">
                <a:solidFill>
                  <a:srgbClr val="AFB9C2"/>
                </a:solidFill>
                <a:latin typeface="Calibri Regular"/>
              </a:rPr>
              <a:t>Inadvisable</a:t>
            </a:r>
            <a:br>
              <a:rPr lang="en-GB" sz="1400" dirty="0">
                <a:solidFill>
                  <a:srgbClr val="AFB9C2"/>
                </a:solidFill>
                <a:latin typeface="Calibri Regular"/>
              </a:rPr>
            </a:br>
            <a:r>
              <a:rPr lang="en-GB" sz="1400" dirty="0">
                <a:solidFill>
                  <a:srgbClr val="AFB9C2"/>
                </a:solidFill>
                <a:latin typeface="Calibri Regular"/>
              </a:rPr>
              <a:t>practice</a:t>
            </a:r>
          </a:p>
        </p:txBody>
      </p:sp>
      <p:sp>
        <p:nvSpPr>
          <p:cNvPr id="53" name="Freeform 52">
            <a:extLst>
              <a:ext uri="{FF2B5EF4-FFF2-40B4-BE49-F238E27FC236}">
                <a16:creationId xmlns:a16="http://schemas.microsoft.com/office/drawing/2014/main" id="{6F482161-99A7-1341-936B-3B5C9ED1F9E7}"/>
              </a:ext>
            </a:extLst>
          </p:cNvPr>
          <p:cNvSpPr/>
          <p:nvPr/>
        </p:nvSpPr>
        <p:spPr>
          <a:xfrm>
            <a:off x="9660839" y="2937716"/>
            <a:ext cx="1670683" cy="632420"/>
          </a:xfrm>
          <a:custGeom>
            <a:avLst/>
            <a:gdLst>
              <a:gd name="connsiteX0" fmla="*/ 329084 w 1755887"/>
              <a:gd name="connsiteY0" fmla="*/ 0 h 658169"/>
              <a:gd name="connsiteX1" fmla="*/ 1426803 w 1755887"/>
              <a:gd name="connsiteY1" fmla="*/ 0 h 658169"/>
              <a:gd name="connsiteX2" fmla="*/ 1755887 w 1755887"/>
              <a:gd name="connsiteY2" fmla="*/ 658169 h 658169"/>
              <a:gd name="connsiteX3" fmla="*/ 0 w 1755887"/>
              <a:gd name="connsiteY3" fmla="*/ 658169 h 658169"/>
            </a:gdLst>
            <a:ahLst/>
            <a:cxnLst>
              <a:cxn ang="0">
                <a:pos x="connsiteX0" y="connsiteY0"/>
              </a:cxn>
              <a:cxn ang="0">
                <a:pos x="connsiteX1" y="connsiteY1"/>
              </a:cxn>
              <a:cxn ang="0">
                <a:pos x="connsiteX2" y="connsiteY2"/>
              </a:cxn>
              <a:cxn ang="0">
                <a:pos x="connsiteX3" y="connsiteY3"/>
              </a:cxn>
            </a:cxnLst>
            <a:rect l="l" t="t" r="r" b="b"/>
            <a:pathLst>
              <a:path w="1755887" h="658169">
                <a:moveTo>
                  <a:pt x="329084" y="0"/>
                </a:moveTo>
                <a:lnTo>
                  <a:pt x="1426803" y="0"/>
                </a:lnTo>
                <a:lnTo>
                  <a:pt x="1755887" y="658169"/>
                </a:lnTo>
                <a:lnTo>
                  <a:pt x="0" y="658169"/>
                </a:lnTo>
                <a:close/>
              </a:path>
            </a:pathLst>
          </a:custGeom>
          <a:solidFill>
            <a:srgbClr val="EF981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dirty="0">
              <a:latin typeface="Calibri Regular"/>
            </a:endParaRPr>
          </a:p>
        </p:txBody>
      </p:sp>
      <p:cxnSp>
        <p:nvCxnSpPr>
          <p:cNvPr id="54" name="Straight Arrow Connector 53">
            <a:extLst>
              <a:ext uri="{FF2B5EF4-FFF2-40B4-BE49-F238E27FC236}">
                <a16:creationId xmlns:a16="http://schemas.microsoft.com/office/drawing/2014/main" id="{4E40BCF7-51ED-4C4C-9984-8091F59CECA9}"/>
              </a:ext>
            </a:extLst>
          </p:cNvPr>
          <p:cNvCxnSpPr>
            <a:cxnSpLocks/>
          </p:cNvCxnSpPr>
          <p:nvPr/>
        </p:nvCxnSpPr>
        <p:spPr>
          <a:xfrm>
            <a:off x="10087931"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0DD7A27-964A-604B-994D-A408E298A7CC}"/>
              </a:ext>
            </a:extLst>
          </p:cNvPr>
          <p:cNvCxnSpPr>
            <a:cxnSpLocks/>
          </p:cNvCxnSpPr>
          <p:nvPr/>
        </p:nvCxnSpPr>
        <p:spPr>
          <a:xfrm>
            <a:off x="10331240"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AF8EBE8-08D8-4B40-BF64-2F8042187FED}"/>
              </a:ext>
            </a:extLst>
          </p:cNvPr>
          <p:cNvCxnSpPr>
            <a:cxnSpLocks/>
          </p:cNvCxnSpPr>
          <p:nvPr/>
        </p:nvCxnSpPr>
        <p:spPr>
          <a:xfrm>
            <a:off x="10570315"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sp>
        <p:nvSpPr>
          <p:cNvPr id="58" name="Freeform 57">
            <a:extLst>
              <a:ext uri="{FF2B5EF4-FFF2-40B4-BE49-F238E27FC236}">
                <a16:creationId xmlns:a16="http://schemas.microsoft.com/office/drawing/2014/main" id="{742B0FBB-BCB6-BB44-BE38-D51075DD54D0}"/>
              </a:ext>
            </a:extLst>
          </p:cNvPr>
          <p:cNvSpPr/>
          <p:nvPr/>
        </p:nvSpPr>
        <p:spPr>
          <a:xfrm>
            <a:off x="10740376" y="2937716"/>
            <a:ext cx="608435" cy="632420"/>
          </a:xfrm>
          <a:custGeom>
            <a:avLst/>
            <a:gdLst>
              <a:gd name="connsiteX0" fmla="*/ 0 w 608435"/>
              <a:gd name="connsiteY0" fmla="*/ 0 h 632420"/>
              <a:gd name="connsiteX1" fmla="*/ 292226 w 608435"/>
              <a:gd name="connsiteY1" fmla="*/ 0 h 632420"/>
              <a:gd name="connsiteX2" fmla="*/ 608435 w 608435"/>
              <a:gd name="connsiteY2" fmla="*/ 632420 h 632420"/>
              <a:gd name="connsiteX3" fmla="*/ 0 w 608435"/>
              <a:gd name="connsiteY3" fmla="*/ 632420 h 632420"/>
            </a:gdLst>
            <a:ahLst/>
            <a:cxnLst>
              <a:cxn ang="0">
                <a:pos x="connsiteX0" y="connsiteY0"/>
              </a:cxn>
              <a:cxn ang="0">
                <a:pos x="connsiteX1" y="connsiteY1"/>
              </a:cxn>
              <a:cxn ang="0">
                <a:pos x="connsiteX2" y="connsiteY2"/>
              </a:cxn>
              <a:cxn ang="0">
                <a:pos x="connsiteX3" y="connsiteY3"/>
              </a:cxn>
            </a:cxnLst>
            <a:rect l="l" t="t" r="r" b="b"/>
            <a:pathLst>
              <a:path w="608435" h="632420">
                <a:moveTo>
                  <a:pt x="0" y="0"/>
                </a:moveTo>
                <a:lnTo>
                  <a:pt x="292226" y="0"/>
                </a:lnTo>
                <a:lnTo>
                  <a:pt x="608435" y="632420"/>
                </a:lnTo>
                <a:lnTo>
                  <a:pt x="0" y="632420"/>
                </a:lnTo>
                <a:close/>
              </a:path>
            </a:pathLst>
          </a:custGeom>
          <a:solidFill>
            <a:srgbClr val="EF981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dirty="0">
              <a:latin typeface="Calibri Regular"/>
            </a:endParaRPr>
          </a:p>
        </p:txBody>
      </p:sp>
      <p:cxnSp>
        <p:nvCxnSpPr>
          <p:cNvPr id="59" name="Straight Arrow Connector 58">
            <a:extLst>
              <a:ext uri="{FF2B5EF4-FFF2-40B4-BE49-F238E27FC236}">
                <a16:creationId xmlns:a16="http://schemas.microsoft.com/office/drawing/2014/main" id="{A586D31A-54F6-FC4E-BEAC-28518094B7F9}"/>
              </a:ext>
            </a:extLst>
          </p:cNvPr>
          <p:cNvCxnSpPr>
            <a:cxnSpLocks/>
          </p:cNvCxnSpPr>
          <p:nvPr/>
        </p:nvCxnSpPr>
        <p:spPr>
          <a:xfrm>
            <a:off x="10913843"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E7D716A-F8CF-4145-A907-9AF07544B126}"/>
              </a:ext>
            </a:extLst>
          </p:cNvPr>
          <p:cNvCxnSpPr>
            <a:cxnSpLocks/>
          </p:cNvCxnSpPr>
          <p:nvPr/>
        </p:nvCxnSpPr>
        <p:spPr>
          <a:xfrm>
            <a:off x="10740376" y="2929765"/>
            <a:ext cx="0" cy="648322"/>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F84FB61-5F91-6C40-A814-E56C06111E99}"/>
              </a:ext>
            </a:extLst>
          </p:cNvPr>
          <p:cNvCxnSpPr>
            <a:cxnSpLocks/>
          </p:cNvCxnSpPr>
          <p:nvPr/>
        </p:nvCxnSpPr>
        <p:spPr>
          <a:xfrm>
            <a:off x="9645514" y="3581353"/>
            <a:ext cx="171025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64" name="Freeform 63">
            <a:extLst>
              <a:ext uri="{FF2B5EF4-FFF2-40B4-BE49-F238E27FC236}">
                <a16:creationId xmlns:a16="http://schemas.microsoft.com/office/drawing/2014/main" id="{F832A387-DEE6-BF44-8CBF-19F0D30C7593}"/>
              </a:ext>
            </a:extLst>
          </p:cNvPr>
          <p:cNvSpPr/>
          <p:nvPr/>
        </p:nvSpPr>
        <p:spPr>
          <a:xfrm rot="17842712" flipV="1">
            <a:off x="10609514" y="4013943"/>
            <a:ext cx="1091569" cy="177809"/>
          </a:xfrm>
          <a:custGeom>
            <a:avLst/>
            <a:gdLst>
              <a:gd name="connsiteX0" fmla="*/ 1065274 w 1084052"/>
              <a:gd name="connsiteY0" fmla="*/ 177809 h 177809"/>
              <a:gd name="connsiteX1" fmla="*/ 1084052 w 1084052"/>
              <a:gd name="connsiteY1" fmla="*/ 141549 h 177809"/>
              <a:gd name="connsiteX2" fmla="*/ 984792 w 1084052"/>
              <a:gd name="connsiteY2" fmla="*/ 5214 h 177809"/>
              <a:gd name="connsiteX3" fmla="*/ 617610 w 1084052"/>
              <a:gd name="connsiteY3" fmla="*/ 0 h 177809"/>
              <a:gd name="connsiteX4" fmla="*/ 88904 w 1084052"/>
              <a:gd name="connsiteY4" fmla="*/ 0 h 177809"/>
              <a:gd name="connsiteX5" fmla="*/ 0 w 1084052"/>
              <a:gd name="connsiteY5" fmla="*/ 177809 h 17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4052" h="177809">
                <a:moveTo>
                  <a:pt x="1065274" y="177809"/>
                </a:moveTo>
                <a:lnTo>
                  <a:pt x="1084052" y="141549"/>
                </a:lnTo>
                <a:lnTo>
                  <a:pt x="984792" y="5214"/>
                </a:lnTo>
                <a:lnTo>
                  <a:pt x="617610" y="0"/>
                </a:lnTo>
                <a:lnTo>
                  <a:pt x="88904" y="0"/>
                </a:lnTo>
                <a:lnTo>
                  <a:pt x="0" y="177809"/>
                </a:lnTo>
                <a:close/>
              </a:path>
            </a:pathLst>
          </a:custGeom>
          <a:solidFill>
            <a:srgbClr val="EF981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dirty="0">
              <a:latin typeface="Calibri Regular"/>
            </a:endParaRPr>
          </a:p>
        </p:txBody>
      </p:sp>
      <p:cxnSp>
        <p:nvCxnSpPr>
          <p:cNvPr id="77" name="Straight Connector 76">
            <a:extLst>
              <a:ext uri="{FF2B5EF4-FFF2-40B4-BE49-F238E27FC236}">
                <a16:creationId xmlns:a16="http://schemas.microsoft.com/office/drawing/2014/main" id="{EEE32B5B-FC4F-9442-8BD9-F900E2908B3E}"/>
              </a:ext>
            </a:extLst>
          </p:cNvPr>
          <p:cNvCxnSpPr>
            <a:cxnSpLocks/>
          </p:cNvCxnSpPr>
          <p:nvPr/>
        </p:nvCxnSpPr>
        <p:spPr>
          <a:xfrm flipV="1">
            <a:off x="10239052" y="3580385"/>
            <a:ext cx="506032" cy="970234"/>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F3E85B9-7DAC-6D42-AD3F-9DC30756A914}"/>
              </a:ext>
            </a:extLst>
          </p:cNvPr>
          <p:cNvCxnSpPr>
            <a:cxnSpLocks/>
          </p:cNvCxnSpPr>
          <p:nvPr/>
        </p:nvCxnSpPr>
        <p:spPr>
          <a:xfrm>
            <a:off x="11298508" y="3837129"/>
            <a:ext cx="333331" cy="19192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8527628-3B4D-FB4B-B8E0-20C3AC059263}"/>
              </a:ext>
            </a:extLst>
          </p:cNvPr>
          <p:cNvCxnSpPr>
            <a:cxnSpLocks/>
          </p:cNvCxnSpPr>
          <p:nvPr/>
        </p:nvCxnSpPr>
        <p:spPr>
          <a:xfrm>
            <a:off x="11155298" y="4119200"/>
            <a:ext cx="342759" cy="175208"/>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E0FDA58-D9F8-A24F-A745-9A0496189BD8}"/>
              </a:ext>
            </a:extLst>
          </p:cNvPr>
          <p:cNvCxnSpPr>
            <a:cxnSpLocks/>
          </p:cNvCxnSpPr>
          <p:nvPr/>
        </p:nvCxnSpPr>
        <p:spPr>
          <a:xfrm>
            <a:off x="11023974" y="4399876"/>
            <a:ext cx="335837" cy="172990"/>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45F4C81-0B94-6241-AAF9-E61CB3FF7500}"/>
              </a:ext>
            </a:extLst>
          </p:cNvPr>
          <p:cNvCxnSpPr>
            <a:cxnSpLocks/>
          </p:cNvCxnSpPr>
          <p:nvPr/>
        </p:nvCxnSpPr>
        <p:spPr>
          <a:xfrm flipV="1">
            <a:off x="11050295" y="3024459"/>
            <a:ext cx="369495" cy="222921"/>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82" name="Content Placeholder 2">
            <a:extLst>
              <a:ext uri="{FF2B5EF4-FFF2-40B4-BE49-F238E27FC236}">
                <a16:creationId xmlns:a16="http://schemas.microsoft.com/office/drawing/2014/main" id="{8A7379B3-1272-F04E-AB5A-6758876AB63A}"/>
              </a:ext>
            </a:extLst>
          </p:cNvPr>
          <p:cNvSpPr txBox="1">
            <a:spLocks/>
          </p:cNvSpPr>
          <p:nvPr/>
        </p:nvSpPr>
        <p:spPr>
          <a:xfrm>
            <a:off x="10025006" y="4613219"/>
            <a:ext cx="97855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200" b="1" dirty="0">
                <a:solidFill>
                  <a:srgbClr val="AFB9C2"/>
                </a:solidFill>
                <a:latin typeface="Calibri Regular"/>
              </a:rPr>
              <a:t>Component</a:t>
            </a:r>
          </a:p>
        </p:txBody>
      </p:sp>
      <p:cxnSp>
        <p:nvCxnSpPr>
          <p:cNvPr id="83" name="Straight Connector 82">
            <a:extLst>
              <a:ext uri="{FF2B5EF4-FFF2-40B4-BE49-F238E27FC236}">
                <a16:creationId xmlns:a16="http://schemas.microsoft.com/office/drawing/2014/main" id="{5058374F-A456-E749-84FE-810F176770F1}"/>
              </a:ext>
            </a:extLst>
          </p:cNvPr>
          <p:cNvCxnSpPr>
            <a:cxnSpLocks/>
          </p:cNvCxnSpPr>
          <p:nvPr/>
        </p:nvCxnSpPr>
        <p:spPr>
          <a:xfrm flipV="1">
            <a:off x="10325214" y="3101654"/>
            <a:ext cx="0" cy="298324"/>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E9937EF-9890-5E4E-BC0D-676216AF565F}"/>
              </a:ext>
            </a:extLst>
          </p:cNvPr>
          <p:cNvCxnSpPr>
            <a:cxnSpLocks/>
          </p:cNvCxnSpPr>
          <p:nvPr/>
        </p:nvCxnSpPr>
        <p:spPr>
          <a:xfrm flipV="1">
            <a:off x="10566785" y="3101654"/>
            <a:ext cx="0" cy="298324"/>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0B36FA0-3B28-A44E-BE59-E422D1C84D32}"/>
              </a:ext>
            </a:extLst>
          </p:cNvPr>
          <p:cNvCxnSpPr>
            <a:cxnSpLocks/>
          </p:cNvCxnSpPr>
          <p:nvPr/>
        </p:nvCxnSpPr>
        <p:spPr>
          <a:xfrm flipV="1">
            <a:off x="10092350" y="3101654"/>
            <a:ext cx="0" cy="298324"/>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0FAEE3B-AAB3-9445-89F4-111411063E9B}"/>
              </a:ext>
            </a:extLst>
          </p:cNvPr>
          <p:cNvCxnSpPr>
            <a:cxnSpLocks/>
          </p:cNvCxnSpPr>
          <p:nvPr/>
        </p:nvCxnSpPr>
        <p:spPr>
          <a:xfrm flipV="1">
            <a:off x="10930601" y="3101654"/>
            <a:ext cx="0" cy="298324"/>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arallelogram 2">
            <a:extLst>
              <a:ext uri="{FF2B5EF4-FFF2-40B4-BE49-F238E27FC236}">
                <a16:creationId xmlns:a16="http://schemas.microsoft.com/office/drawing/2014/main" id="{789F4005-C918-1A4F-AAB8-54DFB7DAA1E6}"/>
              </a:ext>
            </a:extLst>
          </p:cNvPr>
          <p:cNvSpPr/>
          <p:nvPr/>
        </p:nvSpPr>
        <p:spPr>
          <a:xfrm>
            <a:off x="10255535" y="3593324"/>
            <a:ext cx="1088382" cy="951894"/>
          </a:xfrm>
          <a:prstGeom prst="parallelogram">
            <a:avLst>
              <a:gd name="adj" fmla="val 51961"/>
            </a:avLst>
          </a:prstGeom>
          <a:solidFill>
            <a:srgbClr val="EF981A"/>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cxnSp>
        <p:nvCxnSpPr>
          <p:cNvPr id="90" name="Straight Connector 89">
            <a:extLst>
              <a:ext uri="{FF2B5EF4-FFF2-40B4-BE49-F238E27FC236}">
                <a16:creationId xmlns:a16="http://schemas.microsoft.com/office/drawing/2014/main" id="{457E6B38-707D-E94B-AB88-97BAB0F363C4}"/>
              </a:ext>
            </a:extLst>
          </p:cNvPr>
          <p:cNvCxnSpPr>
            <a:cxnSpLocks/>
          </p:cNvCxnSpPr>
          <p:nvPr/>
        </p:nvCxnSpPr>
        <p:spPr>
          <a:xfrm>
            <a:off x="10528991" y="4390167"/>
            <a:ext cx="401610" cy="0"/>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D54820E-C9CA-6E41-8789-C5FB6B097447}"/>
              </a:ext>
            </a:extLst>
          </p:cNvPr>
          <p:cNvCxnSpPr>
            <a:cxnSpLocks/>
          </p:cNvCxnSpPr>
          <p:nvPr/>
        </p:nvCxnSpPr>
        <p:spPr>
          <a:xfrm>
            <a:off x="10662899" y="4098929"/>
            <a:ext cx="387444" cy="0"/>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86CC1CB-1CED-A24E-83EC-749D668EB75F}"/>
              </a:ext>
            </a:extLst>
          </p:cNvPr>
          <p:cNvCxnSpPr>
            <a:cxnSpLocks/>
          </p:cNvCxnSpPr>
          <p:nvPr/>
        </p:nvCxnSpPr>
        <p:spPr>
          <a:xfrm>
            <a:off x="10796807" y="3807690"/>
            <a:ext cx="409075" cy="0"/>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ACF865-2710-654A-A829-37162E5DE931}"/>
              </a:ext>
            </a:extLst>
          </p:cNvPr>
          <p:cNvCxnSpPr>
            <a:cxnSpLocks/>
          </p:cNvCxnSpPr>
          <p:nvPr/>
        </p:nvCxnSpPr>
        <p:spPr>
          <a:xfrm>
            <a:off x="7636323" y="5565912"/>
            <a:ext cx="1779784" cy="0"/>
          </a:xfrm>
          <a:prstGeom prst="line">
            <a:avLst/>
          </a:prstGeom>
          <a:ln w="57150" cap="rnd">
            <a:solidFill>
              <a:srgbClr val="57C968"/>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638C5AD-BA34-2B4A-979A-0831F0EF4567}"/>
              </a:ext>
            </a:extLst>
          </p:cNvPr>
          <p:cNvCxnSpPr>
            <a:cxnSpLocks/>
          </p:cNvCxnSpPr>
          <p:nvPr/>
        </p:nvCxnSpPr>
        <p:spPr>
          <a:xfrm>
            <a:off x="9528028" y="5565911"/>
            <a:ext cx="1805486" cy="0"/>
          </a:xfrm>
          <a:prstGeom prst="line">
            <a:avLst/>
          </a:prstGeom>
          <a:ln w="57150" cap="rnd">
            <a:solidFill>
              <a:srgbClr val="EF981A"/>
            </a:solidFill>
          </a:ln>
        </p:spPr>
        <p:style>
          <a:lnRef idx="1">
            <a:schemeClr val="accent1"/>
          </a:lnRef>
          <a:fillRef idx="0">
            <a:schemeClr val="accent1"/>
          </a:fillRef>
          <a:effectRef idx="0">
            <a:schemeClr val="accent1"/>
          </a:effectRef>
          <a:fontRef idx="minor">
            <a:schemeClr val="tx1"/>
          </a:fontRef>
        </p:style>
      </p:cxnSp>
      <p:sp>
        <p:nvSpPr>
          <p:cNvPr id="68" name="AutoShape 5">
            <a:extLst>
              <a:ext uri="{FF2B5EF4-FFF2-40B4-BE49-F238E27FC236}">
                <a16:creationId xmlns:a16="http://schemas.microsoft.com/office/drawing/2014/main" id="{C88E5466-4CDE-2648-9C5F-8AF02EFB1723}"/>
              </a:ext>
            </a:extLst>
          </p:cNvPr>
          <p:cNvSpPr>
            <a:spLocks noChangeArrowheads="1"/>
          </p:cNvSpPr>
          <p:nvPr/>
        </p:nvSpPr>
        <p:spPr bwMode="auto">
          <a:xfrm>
            <a:off x="7636323" y="5630003"/>
            <a:ext cx="1779784" cy="444793"/>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57C968"/>
                </a:solidFill>
                <a:cs typeface="TheSansMono M5"/>
              </a:rPr>
              <a:t>hidden/internal code</a:t>
            </a:r>
            <a:endParaRPr lang="en-US" sz="1200" spc="-50" noProof="1">
              <a:solidFill>
                <a:srgbClr val="57C968"/>
              </a:solidFill>
              <a:cs typeface="TheSansMono M5"/>
            </a:endParaRPr>
          </a:p>
        </p:txBody>
      </p:sp>
      <p:sp>
        <p:nvSpPr>
          <p:cNvPr id="70" name="AutoShape 5">
            <a:extLst>
              <a:ext uri="{FF2B5EF4-FFF2-40B4-BE49-F238E27FC236}">
                <a16:creationId xmlns:a16="http://schemas.microsoft.com/office/drawing/2014/main" id="{7D0ACD9C-0887-F84B-BDFD-939ED514FF94}"/>
              </a:ext>
            </a:extLst>
          </p:cNvPr>
          <p:cNvSpPr>
            <a:spLocks noChangeArrowheads="1"/>
          </p:cNvSpPr>
          <p:nvPr/>
        </p:nvSpPr>
        <p:spPr bwMode="auto">
          <a:xfrm>
            <a:off x="9528028" y="5630004"/>
            <a:ext cx="1803494"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EF981A"/>
                </a:solidFill>
                <a:cs typeface="TheSansMono M5"/>
              </a:rPr>
              <a:t>exposed code</a:t>
            </a:r>
            <a:endParaRPr lang="en-US" sz="1200" spc="-50" noProof="1">
              <a:solidFill>
                <a:srgbClr val="EF981A"/>
              </a:solidFill>
              <a:cs typeface="TheSansMono M5"/>
            </a:endParaRPr>
          </a:p>
        </p:txBody>
      </p:sp>
      <p:sp>
        <p:nvSpPr>
          <p:cNvPr id="66" name="Rectangle 65">
            <a:extLst>
              <a:ext uri="{FF2B5EF4-FFF2-40B4-BE49-F238E27FC236}">
                <a16:creationId xmlns:a16="http://schemas.microsoft.com/office/drawing/2014/main" id="{D95BEFAF-7842-144E-8E35-36446B2AA83C}"/>
              </a:ext>
            </a:extLst>
          </p:cNvPr>
          <p:cNvSpPr/>
          <p:nvPr/>
        </p:nvSpPr>
        <p:spPr>
          <a:xfrm>
            <a:off x="7342022" y="2659312"/>
            <a:ext cx="2122415" cy="2157498"/>
          </a:xfrm>
          <a:prstGeom prst="rect">
            <a:avLst/>
          </a:prstGeom>
          <a:gradFill>
            <a:gsLst>
              <a:gs pos="50000">
                <a:schemeClr val="bg1">
                  <a:alpha val="0"/>
                </a:schemeClr>
              </a:gs>
              <a:gs pos="90000">
                <a:schemeClr val="bg1">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69" name="Rectangle 68">
            <a:extLst>
              <a:ext uri="{FF2B5EF4-FFF2-40B4-BE49-F238E27FC236}">
                <a16:creationId xmlns:a16="http://schemas.microsoft.com/office/drawing/2014/main" id="{ED13AE7A-E62C-4B4D-A925-B0DEC2211FB4}"/>
              </a:ext>
            </a:extLst>
          </p:cNvPr>
          <p:cNvSpPr/>
          <p:nvPr/>
        </p:nvSpPr>
        <p:spPr>
          <a:xfrm>
            <a:off x="9528879" y="2570145"/>
            <a:ext cx="2122415" cy="2243278"/>
          </a:xfrm>
          <a:prstGeom prst="rect">
            <a:avLst/>
          </a:prstGeom>
          <a:gradFill>
            <a:gsLst>
              <a:gs pos="50000">
                <a:schemeClr val="bg1">
                  <a:alpha val="0"/>
                </a:schemeClr>
              </a:gs>
              <a:gs pos="90000">
                <a:schemeClr val="bg1">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graphicFrame>
        <p:nvGraphicFramePr>
          <p:cNvPr id="5" name="Table 4">
            <a:extLst>
              <a:ext uri="{FF2B5EF4-FFF2-40B4-BE49-F238E27FC236}">
                <a16:creationId xmlns:a16="http://schemas.microsoft.com/office/drawing/2014/main" id="{E4CAB893-B4FD-5497-752B-122E02A355A9}"/>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3/10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21920792"/>
                  </a:ext>
                </a:extLst>
              </a:tr>
            </a:tbl>
          </a:graphicData>
        </a:graphic>
      </p:graphicFrame>
    </p:spTree>
    <p:extLst>
      <p:ext uri="{BB962C8B-B14F-4D97-AF65-F5344CB8AC3E}">
        <p14:creationId xmlns:p14="http://schemas.microsoft.com/office/powerpoint/2010/main" val="1744003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47" name="Slide Number Placeholder 1">
            <a:extLst>
              <a:ext uri="{FF2B5EF4-FFF2-40B4-BE49-F238E27FC236}">
                <a16:creationId xmlns:a16="http://schemas.microsoft.com/office/drawing/2014/main" id="{9D1E55B0-6D3A-3B44-A789-7BF886FCE968}"/>
              </a:ext>
            </a:extLst>
          </p:cNvPr>
          <p:cNvSpPr>
            <a:spLocks noGrp="1"/>
          </p:cNvSpPr>
          <p:nvPr>
            <p:ph type="sldNum" sz="quarter" idx="4"/>
          </p:nvPr>
        </p:nvSpPr>
        <p:spPr/>
        <p:txBody>
          <a:bodyPr/>
          <a:lstStyle/>
          <a:p>
            <a:fld id="{E242BD21-9B61-2246-BCB1-4BE5E1BEBE1C}" type="slidenum">
              <a:rPr lang="en-US" smtClean="0"/>
              <a:pPr/>
              <a:t>31</a:t>
            </a:fld>
            <a:endParaRPr lang="en-US" dirty="0"/>
          </a:p>
        </p:txBody>
      </p:sp>
      <p:sp>
        <p:nvSpPr>
          <p:cNvPr id="4" name="Text Placeholder 3"/>
          <p:cNvSpPr>
            <a:spLocks noGrp="1"/>
          </p:cNvSpPr>
          <p:nvPr>
            <p:ph type="body" sz="quarter" idx="12"/>
          </p:nvPr>
        </p:nvSpPr>
        <p:spPr/>
        <p:txBody>
          <a:bodyPr/>
          <a:lstStyle/>
          <a:p>
            <a:r>
              <a:rPr lang="en-US" noProof="0" dirty="0"/>
              <a:t>METRIC INTRODUCTION – component coupling</a:t>
            </a:r>
          </a:p>
        </p:txBody>
      </p:sp>
      <p:sp>
        <p:nvSpPr>
          <p:cNvPr id="2" name="Title 1"/>
          <p:cNvSpPr>
            <a:spLocks noGrp="1"/>
          </p:cNvSpPr>
          <p:nvPr>
            <p:ph type="title"/>
          </p:nvPr>
        </p:nvSpPr>
        <p:spPr/>
        <p:txBody>
          <a:bodyPr/>
          <a:lstStyle/>
          <a:p>
            <a:r>
              <a:rPr lang="en-US" noProof="0" dirty="0"/>
              <a:t>How coupled are the components that make up the system?</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2E48BAC-4B74-0E4C-85E3-7D2DBCD30C8A}"/>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50" name="Content Placeholder 2">
            <a:extLst>
              <a:ext uri="{FF2B5EF4-FFF2-40B4-BE49-F238E27FC236}">
                <a16:creationId xmlns:a16="http://schemas.microsoft.com/office/drawing/2014/main" id="{B6F60096-F8E0-6F46-823B-4A3CE941A474}"/>
              </a:ext>
            </a:extLst>
          </p:cNvPr>
          <p:cNvSpPr txBox="1">
            <a:spLocks/>
          </p:cNvSpPr>
          <p:nvPr/>
        </p:nvSpPr>
        <p:spPr>
          <a:xfrm>
            <a:off x="514372" y="1366988"/>
            <a:ext cx="6481381" cy="48775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b="1" dirty="0">
                <a:solidFill>
                  <a:schemeClr val="accent1"/>
                </a:solidFill>
              </a:rPr>
              <a:t>Minimize coupling</a:t>
            </a:r>
            <a:r>
              <a:rPr lang="zh-CN" altLang="en-US" b="1" dirty="0">
                <a:solidFill>
                  <a:schemeClr val="accent1"/>
                </a:solidFill>
              </a:rPr>
              <a:t> </a:t>
            </a:r>
            <a:r>
              <a:rPr lang="en-US" altLang="zh-CN" b="1" dirty="0">
                <a:solidFill>
                  <a:schemeClr val="accent1"/>
                </a:solidFill>
              </a:rPr>
              <a:t>between</a:t>
            </a:r>
            <a:r>
              <a:rPr lang="zh-CN" altLang="en-US" b="1" dirty="0">
                <a:solidFill>
                  <a:schemeClr val="accent1"/>
                </a:solidFill>
              </a:rPr>
              <a:t> </a:t>
            </a:r>
            <a:r>
              <a:rPr lang="en-US" altLang="zh-CN" b="1" dirty="0">
                <a:solidFill>
                  <a:schemeClr val="accent1"/>
                </a:solidFill>
              </a:rPr>
              <a:t>components</a:t>
            </a:r>
            <a:endParaRPr lang="en-GB" dirty="0"/>
          </a:p>
        </p:txBody>
      </p:sp>
      <p:sp>
        <p:nvSpPr>
          <p:cNvPr id="51" name="Content Placeholder 2">
            <a:extLst>
              <a:ext uri="{FF2B5EF4-FFF2-40B4-BE49-F238E27FC236}">
                <a16:creationId xmlns:a16="http://schemas.microsoft.com/office/drawing/2014/main" id="{EB0129AA-8FA4-1E4E-A690-97686BC4A225}"/>
              </a:ext>
            </a:extLst>
          </p:cNvPr>
          <p:cNvSpPr txBox="1">
            <a:spLocks/>
          </p:cNvSpPr>
          <p:nvPr/>
        </p:nvSpPr>
        <p:spPr>
          <a:xfrm>
            <a:off x="514371" y="2001317"/>
            <a:ext cx="6141205" cy="3983484"/>
          </a:xfrm>
          <a:prstGeom prst="rect">
            <a:avLst/>
          </a:prstGeom>
        </p:spPr>
        <p:txBody>
          <a:bodyPr lIns="0" rIns="0"/>
          <a:lstStyle>
            <a:lvl1pPr marL="0" indent="0" algn="l" defTabSz="914400" rtl="0" eaLnBrk="1" latinLnBrk="0" hangingPunct="1">
              <a:lnSpc>
                <a:spcPct val="114000"/>
              </a:lnSpc>
              <a:spcBef>
                <a:spcPts val="1000"/>
              </a:spcBef>
              <a:buClr>
                <a:srgbClr val="AFB9C2"/>
              </a:buClr>
              <a:buFont typeface="Wingdings" pitchFamily="2" charset="2"/>
              <a:buNone/>
              <a:defRPr sz="1600" kern="1200">
                <a:solidFill>
                  <a:srgbClr val="163241"/>
                </a:solidFill>
                <a:latin typeface="+mn-lt"/>
                <a:ea typeface="+mn-ea"/>
                <a:cs typeface="+mn-cs"/>
              </a:defRPr>
            </a:lvl1pPr>
            <a:lvl2pPr marL="4572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2pPr>
            <a:lvl3pPr marL="9144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3pPr>
            <a:lvl4pPr marL="13716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4pPr>
            <a:lvl5pPr marL="18288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600"/>
              </a:spcAft>
              <a:buFont typeface="Wingdings" pitchFamily="2" charset="2"/>
              <a:buChar char="§"/>
            </a:pPr>
            <a:r>
              <a:rPr lang="en-US" dirty="0"/>
              <a:t>A component with dependencies to and from many other components is </a:t>
            </a:r>
            <a:r>
              <a:rPr lang="en-US" b="1" dirty="0"/>
              <a:t>difficult to maintain </a:t>
            </a:r>
            <a:r>
              <a:rPr lang="en-US" dirty="0"/>
              <a:t>as a change in this component will likely require change in another.</a:t>
            </a:r>
          </a:p>
          <a:p>
            <a:pPr marL="285750" indent="-285750">
              <a:spcBef>
                <a:spcPts val="0"/>
              </a:spcBef>
              <a:spcAft>
                <a:spcPts val="600"/>
              </a:spcAft>
              <a:buFont typeface="Wingdings" pitchFamily="2" charset="2"/>
              <a:buChar char="§"/>
            </a:pPr>
            <a:r>
              <a:rPr lang="en-US" b="1" dirty="0"/>
              <a:t>Extensive bidirectional dependencies </a:t>
            </a:r>
            <a:r>
              <a:rPr lang="en-US" dirty="0"/>
              <a:t>increase this risk and results in the component often becoming a </a:t>
            </a:r>
            <a:r>
              <a:rPr lang="en-US" b="1" dirty="0"/>
              <a:t>single point of failure</a:t>
            </a:r>
            <a:r>
              <a:rPr lang="en-US" dirty="0"/>
              <a:t>.</a:t>
            </a:r>
          </a:p>
          <a:p>
            <a:pPr marL="285750" indent="-285750">
              <a:spcBef>
                <a:spcPts val="0"/>
              </a:spcBef>
              <a:spcAft>
                <a:spcPts val="600"/>
              </a:spcAft>
              <a:buFont typeface="Wingdings" pitchFamily="2" charset="2"/>
              <a:buChar char="§"/>
            </a:pPr>
            <a:r>
              <a:rPr lang="en-US" altLang="zh-CN" dirty="0"/>
              <a:t>Limiting dependencies ensures components are loosely coupled and as a result are </a:t>
            </a:r>
            <a:r>
              <a:rPr lang="en-US" altLang="zh-CN" b="1" dirty="0"/>
              <a:t>easier to evolve</a:t>
            </a:r>
            <a:r>
              <a:rPr lang="en-US" altLang="zh-CN" dirty="0"/>
              <a:t> as </a:t>
            </a:r>
            <a:r>
              <a:rPr lang="en-US" altLang="zh-CN" b="1" dirty="0"/>
              <a:t>code changes</a:t>
            </a:r>
            <a:r>
              <a:rPr lang="en-US" altLang="zh-CN" dirty="0"/>
              <a:t> </a:t>
            </a:r>
            <a:r>
              <a:rPr lang="en-US" altLang="zh-CN" b="1" dirty="0"/>
              <a:t>have a smaller impact</a:t>
            </a:r>
            <a:r>
              <a:rPr lang="en-US" altLang="zh-CN" dirty="0"/>
              <a:t> on the rest of the system. </a:t>
            </a:r>
          </a:p>
          <a:p>
            <a:pPr marL="285750" indent="-285750">
              <a:spcBef>
                <a:spcPts val="0"/>
              </a:spcBef>
              <a:spcAft>
                <a:spcPts val="600"/>
              </a:spcAft>
              <a:buFont typeface="Wingdings" pitchFamily="2" charset="2"/>
              <a:buChar char="§"/>
            </a:pPr>
            <a:endParaRPr lang="en-GB" dirty="0">
              <a:solidFill>
                <a:schemeClr val="accent2"/>
              </a:solidFill>
            </a:endParaRPr>
          </a:p>
          <a:p>
            <a:pPr>
              <a:spcBef>
                <a:spcPts val="0"/>
              </a:spcBef>
              <a:spcAft>
                <a:spcPts val="600"/>
              </a:spcAft>
            </a:pPr>
            <a:r>
              <a:rPr lang="en-US" altLang="zh-CN" b="1" dirty="0">
                <a:solidFill>
                  <a:schemeClr val="accent4"/>
                </a:solidFill>
                <a:latin typeface="Calibri Bold"/>
              </a:rPr>
              <a:t>Component</a:t>
            </a:r>
            <a:r>
              <a:rPr lang="zh-CN" altLang="en-US" b="1" dirty="0">
                <a:solidFill>
                  <a:schemeClr val="accent4"/>
                </a:solidFill>
                <a:latin typeface="Calibri Bold"/>
              </a:rPr>
              <a:t> </a:t>
            </a:r>
            <a:r>
              <a:rPr lang="en-US" altLang="zh-CN" b="1" dirty="0">
                <a:solidFill>
                  <a:schemeClr val="accent4"/>
                </a:solidFill>
                <a:latin typeface="Calibri Bold"/>
              </a:rPr>
              <a:t>coupling</a:t>
            </a:r>
            <a:r>
              <a:rPr lang="zh-CN" altLang="en-US" b="1" dirty="0">
                <a:solidFill>
                  <a:schemeClr val="accent4"/>
                </a:solidFill>
                <a:latin typeface="Calibri Bold"/>
              </a:rPr>
              <a:t> </a:t>
            </a:r>
            <a:r>
              <a:rPr lang="en-US" altLang="zh-CN" b="1" dirty="0">
                <a:solidFill>
                  <a:schemeClr val="accent4"/>
                </a:solidFill>
                <a:latin typeface="Calibri Bold"/>
              </a:rPr>
              <a:t>is</a:t>
            </a:r>
            <a:r>
              <a:rPr lang="zh-CN" altLang="en-US" b="1" dirty="0">
                <a:solidFill>
                  <a:schemeClr val="accent4"/>
                </a:solidFill>
                <a:latin typeface="Calibri Bold"/>
              </a:rPr>
              <a:t> </a:t>
            </a:r>
            <a:r>
              <a:rPr lang="en-US" altLang="zh-CN" b="1" dirty="0">
                <a:solidFill>
                  <a:schemeClr val="accent4"/>
                </a:solidFill>
                <a:latin typeface="Calibri Bold"/>
              </a:rPr>
              <a:t>measured</a:t>
            </a:r>
            <a:r>
              <a:rPr lang="zh-CN" altLang="en-US" b="1" dirty="0">
                <a:solidFill>
                  <a:schemeClr val="accent4"/>
                </a:solidFill>
                <a:latin typeface="Calibri Bold"/>
              </a:rPr>
              <a:t> </a:t>
            </a:r>
            <a:r>
              <a:rPr lang="en-US" altLang="zh-CN" b="1" dirty="0">
                <a:solidFill>
                  <a:schemeClr val="accent4"/>
                </a:solidFill>
                <a:latin typeface="Calibri Bold"/>
              </a:rPr>
              <a:t>as</a:t>
            </a:r>
            <a:r>
              <a:rPr lang="zh-CN" altLang="en-US" b="1" dirty="0">
                <a:solidFill>
                  <a:schemeClr val="accent4"/>
                </a:solidFill>
                <a:latin typeface="Calibri Bold"/>
              </a:rPr>
              <a:t> </a:t>
            </a:r>
            <a:r>
              <a:rPr lang="en-US" altLang="zh-CN" b="1" dirty="0">
                <a:solidFill>
                  <a:schemeClr val="accent4"/>
                </a:solidFill>
                <a:latin typeface="Calibri Bold"/>
              </a:rPr>
              <a:t>the</a:t>
            </a:r>
            <a:r>
              <a:rPr lang="zh-CN" altLang="en-US" b="1" dirty="0">
                <a:solidFill>
                  <a:schemeClr val="accent4"/>
                </a:solidFill>
                <a:latin typeface="Calibri Bold"/>
              </a:rPr>
              <a:t> </a:t>
            </a:r>
            <a:r>
              <a:rPr lang="en-US" altLang="zh-CN" b="1" dirty="0">
                <a:solidFill>
                  <a:schemeClr val="accent4"/>
                </a:solidFill>
                <a:latin typeface="Calibri Bold"/>
              </a:rPr>
              <a:t>summation</a:t>
            </a:r>
            <a:r>
              <a:rPr lang="zh-CN" altLang="en-US" b="1" dirty="0">
                <a:solidFill>
                  <a:schemeClr val="accent4"/>
                </a:solidFill>
                <a:latin typeface="Calibri Bold"/>
              </a:rPr>
              <a:t> </a:t>
            </a:r>
            <a:r>
              <a:rPr lang="en-US" altLang="zh-CN" b="1" dirty="0">
                <a:solidFill>
                  <a:schemeClr val="accent4"/>
                </a:solidFill>
                <a:latin typeface="Calibri Bold"/>
              </a:rPr>
              <a:t>of</a:t>
            </a:r>
            <a:r>
              <a:rPr lang="zh-CN" altLang="en-US" b="1" dirty="0">
                <a:solidFill>
                  <a:schemeClr val="accent4"/>
                </a:solidFill>
                <a:latin typeface="Calibri Bold"/>
              </a:rPr>
              <a:t> </a:t>
            </a:r>
            <a:r>
              <a:rPr lang="en-US" altLang="zh-CN" b="1" dirty="0">
                <a:solidFill>
                  <a:schemeClr val="accent4"/>
                </a:solidFill>
                <a:latin typeface="Calibri Bold"/>
              </a:rPr>
              <a:t>a</a:t>
            </a:r>
            <a:r>
              <a:rPr lang="zh-CN" altLang="en-US" b="1" dirty="0">
                <a:solidFill>
                  <a:schemeClr val="accent4"/>
                </a:solidFill>
                <a:latin typeface="Calibri Bold"/>
              </a:rPr>
              <a:t> </a:t>
            </a:r>
            <a:r>
              <a:rPr lang="en-US" altLang="zh-CN" b="1" dirty="0">
                <a:solidFill>
                  <a:schemeClr val="accent4"/>
                </a:solidFill>
                <a:latin typeface="Calibri Bold"/>
              </a:rPr>
              <a:t>component  incoming</a:t>
            </a:r>
            <a:r>
              <a:rPr lang="zh-CN" altLang="en-US" b="1" dirty="0">
                <a:solidFill>
                  <a:schemeClr val="accent4"/>
                </a:solidFill>
                <a:latin typeface="Calibri Bold"/>
              </a:rPr>
              <a:t> </a:t>
            </a:r>
            <a:r>
              <a:rPr lang="en-US" altLang="zh-CN" b="1" dirty="0">
                <a:solidFill>
                  <a:schemeClr val="accent4"/>
                </a:solidFill>
                <a:latin typeface="Calibri Bold"/>
              </a:rPr>
              <a:t>and outgoing</a:t>
            </a:r>
            <a:r>
              <a:rPr lang="zh-CN" altLang="en-US" b="1" dirty="0">
                <a:solidFill>
                  <a:schemeClr val="accent4"/>
                </a:solidFill>
                <a:latin typeface="Calibri Bold"/>
              </a:rPr>
              <a:t> </a:t>
            </a:r>
            <a:r>
              <a:rPr lang="en-US" altLang="zh-CN" b="1" dirty="0">
                <a:solidFill>
                  <a:schemeClr val="accent4"/>
                </a:solidFill>
                <a:latin typeface="Calibri Bold"/>
              </a:rPr>
              <a:t>dependencies.</a:t>
            </a:r>
            <a:endParaRPr lang="en-GB" b="1" dirty="0">
              <a:solidFill>
                <a:schemeClr val="accent4"/>
              </a:solidFill>
              <a:latin typeface="Calibri Bold"/>
            </a:endParaRPr>
          </a:p>
        </p:txBody>
      </p:sp>
      <p:sp>
        <p:nvSpPr>
          <p:cNvPr id="43" name="Hexagon 42">
            <a:extLst>
              <a:ext uri="{FF2B5EF4-FFF2-40B4-BE49-F238E27FC236}">
                <a16:creationId xmlns:a16="http://schemas.microsoft.com/office/drawing/2014/main" id="{D7E081E3-0E44-CE41-B654-BBDB5ADC70B8}"/>
              </a:ext>
            </a:extLst>
          </p:cNvPr>
          <p:cNvSpPr/>
          <p:nvPr/>
        </p:nvSpPr>
        <p:spPr>
          <a:xfrm>
            <a:off x="8454712" y="2462645"/>
            <a:ext cx="587219" cy="506224"/>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44" name="Hexagon 43">
            <a:extLst>
              <a:ext uri="{FF2B5EF4-FFF2-40B4-BE49-F238E27FC236}">
                <a16:creationId xmlns:a16="http://schemas.microsoft.com/office/drawing/2014/main" id="{A58189ED-9C33-2240-91FE-F358401DCD46}"/>
              </a:ext>
            </a:extLst>
          </p:cNvPr>
          <p:cNvSpPr/>
          <p:nvPr/>
        </p:nvSpPr>
        <p:spPr>
          <a:xfrm>
            <a:off x="8723085" y="3280814"/>
            <a:ext cx="1704540" cy="1469433"/>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cxnSp>
        <p:nvCxnSpPr>
          <p:cNvPr id="46" name="Straight Arrow Connector 45">
            <a:extLst>
              <a:ext uri="{FF2B5EF4-FFF2-40B4-BE49-F238E27FC236}">
                <a16:creationId xmlns:a16="http://schemas.microsoft.com/office/drawing/2014/main" id="{E9EEECF3-CE01-7C49-90AC-6A95D9C00DE1}"/>
              </a:ext>
            </a:extLst>
          </p:cNvPr>
          <p:cNvCxnSpPr>
            <a:cxnSpLocks/>
            <a:stCxn id="43" idx="1"/>
            <a:endCxn id="44" idx="4"/>
          </p:cNvCxnSpPr>
          <p:nvPr/>
        </p:nvCxnSpPr>
        <p:spPr>
          <a:xfrm>
            <a:off x="8915375" y="2968869"/>
            <a:ext cx="175068" cy="311945"/>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9A8842E-E8CB-A14E-A347-3EAFEC6DA64B}"/>
              </a:ext>
            </a:extLst>
          </p:cNvPr>
          <p:cNvCxnSpPr>
            <a:cxnSpLocks/>
            <a:stCxn id="69" idx="0"/>
            <a:endCxn id="44" idx="3"/>
          </p:cNvCxnSpPr>
          <p:nvPr/>
        </p:nvCxnSpPr>
        <p:spPr>
          <a:xfrm>
            <a:off x="8255408" y="4011858"/>
            <a:ext cx="467677" cy="3673"/>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75C0724-4FDA-E144-B19A-B8F7F09DB4E6}"/>
              </a:ext>
            </a:extLst>
          </p:cNvPr>
          <p:cNvCxnSpPr>
            <a:cxnSpLocks/>
          </p:cNvCxnSpPr>
          <p:nvPr/>
        </p:nvCxnSpPr>
        <p:spPr>
          <a:xfrm flipH="1">
            <a:off x="8821398" y="4650059"/>
            <a:ext cx="220533" cy="423156"/>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42122EF-319D-0744-BEBF-AB37D320EEDB}"/>
              </a:ext>
            </a:extLst>
          </p:cNvPr>
          <p:cNvCxnSpPr>
            <a:cxnSpLocks/>
            <a:stCxn id="44" idx="1"/>
            <a:endCxn id="67" idx="4"/>
          </p:cNvCxnSpPr>
          <p:nvPr/>
        </p:nvCxnSpPr>
        <p:spPr>
          <a:xfrm>
            <a:off x="10060267" y="4750247"/>
            <a:ext cx="204026" cy="334118"/>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7700BC7-50D5-B246-B45D-EA815B8D59C3}"/>
              </a:ext>
            </a:extLst>
          </p:cNvPr>
          <p:cNvCxnSpPr>
            <a:cxnSpLocks/>
            <a:stCxn id="70" idx="2"/>
            <a:endCxn id="44" idx="5"/>
          </p:cNvCxnSpPr>
          <p:nvPr/>
        </p:nvCxnSpPr>
        <p:spPr>
          <a:xfrm flipH="1">
            <a:off x="10060267" y="3021223"/>
            <a:ext cx="338344" cy="259591"/>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Hexagon 66">
            <a:extLst>
              <a:ext uri="{FF2B5EF4-FFF2-40B4-BE49-F238E27FC236}">
                <a16:creationId xmlns:a16="http://schemas.microsoft.com/office/drawing/2014/main" id="{04EF6285-57E0-BA46-8763-1AA9210A9D33}"/>
              </a:ext>
            </a:extLst>
          </p:cNvPr>
          <p:cNvSpPr/>
          <p:nvPr/>
        </p:nvSpPr>
        <p:spPr>
          <a:xfrm>
            <a:off x="10083600" y="5084365"/>
            <a:ext cx="838416" cy="722773"/>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68" name="Hexagon 67">
            <a:extLst>
              <a:ext uri="{FF2B5EF4-FFF2-40B4-BE49-F238E27FC236}">
                <a16:creationId xmlns:a16="http://schemas.microsoft.com/office/drawing/2014/main" id="{719A2690-4A0C-164C-B5E3-4B8B0278F956}"/>
              </a:ext>
            </a:extLst>
          </p:cNvPr>
          <p:cNvSpPr/>
          <p:nvPr/>
        </p:nvSpPr>
        <p:spPr>
          <a:xfrm>
            <a:off x="8173842" y="5073215"/>
            <a:ext cx="956911" cy="83598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69" name="Hexagon 68">
            <a:extLst>
              <a:ext uri="{FF2B5EF4-FFF2-40B4-BE49-F238E27FC236}">
                <a16:creationId xmlns:a16="http://schemas.microsoft.com/office/drawing/2014/main" id="{7FDBB7F6-9CE9-8C4D-9D0A-D61C912320CF}"/>
              </a:ext>
            </a:extLst>
          </p:cNvPr>
          <p:cNvSpPr/>
          <p:nvPr/>
        </p:nvSpPr>
        <p:spPr>
          <a:xfrm>
            <a:off x="7862948" y="3842694"/>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70" name="Hexagon 69">
            <a:extLst>
              <a:ext uri="{FF2B5EF4-FFF2-40B4-BE49-F238E27FC236}">
                <a16:creationId xmlns:a16="http://schemas.microsoft.com/office/drawing/2014/main" id="{603A794F-D7C2-FE45-B7E1-1C9F7554E464}"/>
              </a:ext>
            </a:extLst>
          </p:cNvPr>
          <p:cNvSpPr/>
          <p:nvPr/>
        </p:nvSpPr>
        <p:spPr>
          <a:xfrm>
            <a:off x="10216358" y="2292213"/>
            <a:ext cx="845651" cy="729010"/>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71" name="TextBox 70">
            <a:extLst>
              <a:ext uri="{FF2B5EF4-FFF2-40B4-BE49-F238E27FC236}">
                <a16:creationId xmlns:a16="http://schemas.microsoft.com/office/drawing/2014/main" id="{4675CA82-ACE5-2B48-9624-BF4E1D10D775}"/>
              </a:ext>
            </a:extLst>
          </p:cNvPr>
          <p:cNvSpPr txBox="1"/>
          <p:nvPr/>
        </p:nvSpPr>
        <p:spPr>
          <a:xfrm>
            <a:off x="9469847" y="3173092"/>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cxnSp>
        <p:nvCxnSpPr>
          <p:cNvPr id="72" name="Straight Arrow Connector 71">
            <a:extLst>
              <a:ext uri="{FF2B5EF4-FFF2-40B4-BE49-F238E27FC236}">
                <a16:creationId xmlns:a16="http://schemas.microsoft.com/office/drawing/2014/main" id="{029062F6-9714-E84C-B74A-6C80173FE16C}"/>
              </a:ext>
            </a:extLst>
          </p:cNvPr>
          <p:cNvCxnSpPr>
            <a:cxnSpLocks/>
            <a:stCxn id="73" idx="0"/>
            <a:endCxn id="44" idx="0"/>
          </p:cNvCxnSpPr>
          <p:nvPr/>
        </p:nvCxnSpPr>
        <p:spPr>
          <a:xfrm flipH="1">
            <a:off x="10427625" y="4015531"/>
            <a:ext cx="316544" cy="0"/>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73" name="Hexagon 72">
            <a:extLst>
              <a:ext uri="{FF2B5EF4-FFF2-40B4-BE49-F238E27FC236}">
                <a16:creationId xmlns:a16="http://schemas.microsoft.com/office/drawing/2014/main" id="{6ED62CFC-CAC7-8B4D-8B60-165497493021}"/>
              </a:ext>
            </a:extLst>
          </p:cNvPr>
          <p:cNvSpPr/>
          <p:nvPr/>
        </p:nvSpPr>
        <p:spPr>
          <a:xfrm flipH="1">
            <a:off x="10744169" y="3771840"/>
            <a:ext cx="565361" cy="487381"/>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cxnSp>
        <p:nvCxnSpPr>
          <p:cNvPr id="110" name="Straight Arrow Connector 109">
            <a:extLst>
              <a:ext uri="{FF2B5EF4-FFF2-40B4-BE49-F238E27FC236}">
                <a16:creationId xmlns:a16="http://schemas.microsoft.com/office/drawing/2014/main" id="{0CE25633-B1C2-4143-8EF4-E8D59A6929BA}"/>
              </a:ext>
            </a:extLst>
          </p:cNvPr>
          <p:cNvCxnSpPr>
            <a:cxnSpLocks/>
          </p:cNvCxnSpPr>
          <p:nvPr/>
        </p:nvCxnSpPr>
        <p:spPr>
          <a:xfrm flipV="1">
            <a:off x="8963874" y="4739098"/>
            <a:ext cx="202430" cy="412766"/>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299411CF-BCCA-1FAF-4CA8-875A5077CC83}"/>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4/10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21920792"/>
                  </a:ext>
                </a:extLst>
              </a:tr>
            </a:tbl>
          </a:graphicData>
        </a:graphic>
      </p:graphicFrame>
    </p:spTree>
    <p:extLst>
      <p:ext uri="{BB962C8B-B14F-4D97-AF65-F5344CB8AC3E}">
        <p14:creationId xmlns:p14="http://schemas.microsoft.com/office/powerpoint/2010/main" val="2885243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25" name="Slide Number Placeholder 1">
            <a:extLst>
              <a:ext uri="{FF2B5EF4-FFF2-40B4-BE49-F238E27FC236}">
                <a16:creationId xmlns:a16="http://schemas.microsoft.com/office/drawing/2014/main" id="{5AD1DD15-6433-F244-A118-B739E2BFA214}"/>
              </a:ext>
            </a:extLst>
          </p:cNvPr>
          <p:cNvSpPr>
            <a:spLocks noGrp="1"/>
          </p:cNvSpPr>
          <p:nvPr>
            <p:ph type="sldNum" sz="quarter" idx="4"/>
          </p:nvPr>
        </p:nvSpPr>
        <p:spPr/>
        <p:txBody>
          <a:bodyPr/>
          <a:lstStyle/>
          <a:p>
            <a:fld id="{E242BD21-9B61-2246-BCB1-4BE5E1BEBE1C}" type="slidenum">
              <a:rPr lang="en-US" smtClean="0"/>
              <a:pPr/>
              <a:t>32</a:t>
            </a:fld>
            <a:endParaRPr lang="en-US" dirty="0"/>
          </a:p>
        </p:txBody>
      </p:sp>
      <p:sp>
        <p:nvSpPr>
          <p:cNvPr id="4" name="Text Placeholder 3"/>
          <p:cNvSpPr>
            <a:spLocks noGrp="1"/>
          </p:cNvSpPr>
          <p:nvPr>
            <p:ph type="body" sz="quarter" idx="12"/>
          </p:nvPr>
        </p:nvSpPr>
        <p:spPr/>
        <p:txBody>
          <a:bodyPr/>
          <a:lstStyle/>
          <a:p>
            <a:r>
              <a:rPr lang="en-US" noProof="0" dirty="0"/>
              <a:t>METRIC </a:t>
            </a:r>
            <a:r>
              <a:rPr lang="en-US" dirty="0"/>
              <a:t>INTRODUCTION – Data Coupling</a:t>
            </a:r>
            <a:endParaRPr lang="en-US" noProof="0" dirty="0"/>
          </a:p>
        </p:txBody>
      </p:sp>
      <p:sp>
        <p:nvSpPr>
          <p:cNvPr id="2" name="Title 1"/>
          <p:cNvSpPr>
            <a:spLocks noGrp="1"/>
          </p:cNvSpPr>
          <p:nvPr>
            <p:ph type="title"/>
          </p:nvPr>
        </p:nvSpPr>
        <p:spPr/>
        <p:txBody>
          <a:bodyPr/>
          <a:lstStyle/>
          <a:p>
            <a:pPr>
              <a:buClr>
                <a:srgbClr val="AFB9C2"/>
              </a:buClr>
            </a:pPr>
            <a:r>
              <a:rPr lang="en-GB" dirty="0">
                <a:solidFill>
                  <a:schemeClr val="accent1"/>
                </a:solidFill>
              </a:rPr>
              <a:t>Are data stores </a:t>
            </a:r>
            <a:r>
              <a:rPr lang="en-US" altLang="zh-CN" dirty="0">
                <a:solidFill>
                  <a:schemeClr val="accent1"/>
                </a:solidFill>
              </a:rPr>
              <a:t>evolutionary</a:t>
            </a:r>
            <a:r>
              <a:rPr lang="zh-CN" altLang="en-US" dirty="0">
                <a:solidFill>
                  <a:schemeClr val="accent1"/>
                </a:solidFill>
              </a:rPr>
              <a:t> </a:t>
            </a:r>
            <a:r>
              <a:rPr lang="en-US" altLang="zh-CN" dirty="0">
                <a:solidFill>
                  <a:schemeClr val="accent1"/>
                </a:solidFill>
              </a:rPr>
              <a:t>bottlenecks</a:t>
            </a:r>
            <a:r>
              <a:rPr lang="en-GB" dirty="0">
                <a:solidFill>
                  <a:schemeClr val="accent1"/>
                </a:solidFill>
              </a:rPr>
              <a:t> </a:t>
            </a:r>
            <a:r>
              <a:rPr lang="en-US" altLang="zh-CN" dirty="0">
                <a:solidFill>
                  <a:schemeClr val="accent1"/>
                </a:solidFill>
              </a:rPr>
              <a:t>in</a:t>
            </a:r>
            <a:r>
              <a:rPr lang="zh-CN" altLang="en-US" dirty="0">
                <a:solidFill>
                  <a:schemeClr val="accent1"/>
                </a:solidFill>
              </a:rPr>
              <a:t> </a:t>
            </a:r>
            <a:r>
              <a:rPr lang="en-GB" dirty="0">
                <a:solidFill>
                  <a:schemeClr val="accent1"/>
                </a:solidFill>
              </a:rPr>
              <a:t>the system?</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7A849CE-5F0F-8F41-BE14-20F238A614F3}"/>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a:solidFill>
                <a:schemeClr val="bg1"/>
              </a:solidFill>
            </a:endParaRPr>
          </a:p>
        </p:txBody>
      </p:sp>
      <p:sp>
        <p:nvSpPr>
          <p:cNvPr id="40" name="Content Placeholder 2">
            <a:extLst>
              <a:ext uri="{FF2B5EF4-FFF2-40B4-BE49-F238E27FC236}">
                <a16:creationId xmlns:a16="http://schemas.microsoft.com/office/drawing/2014/main" id="{831783E2-FCA7-1F49-AB38-C1F4344A0A4E}"/>
              </a:ext>
            </a:extLst>
          </p:cNvPr>
          <p:cNvSpPr txBox="1">
            <a:spLocks/>
          </p:cNvSpPr>
          <p:nvPr/>
        </p:nvSpPr>
        <p:spPr>
          <a:xfrm>
            <a:off x="539380" y="1352972"/>
            <a:ext cx="6053977"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b="1" dirty="0">
                <a:solidFill>
                  <a:schemeClr val="accent1"/>
                </a:solidFill>
              </a:rPr>
              <a:t>Limit </a:t>
            </a:r>
            <a:r>
              <a:rPr lang="en-US" altLang="zh-CN" b="1" dirty="0">
                <a:solidFill>
                  <a:schemeClr val="accent1"/>
                </a:solidFill>
              </a:rPr>
              <a:t>d</a:t>
            </a:r>
            <a:r>
              <a:rPr lang="en-GB" b="1" dirty="0" err="1">
                <a:solidFill>
                  <a:schemeClr val="accent1"/>
                </a:solidFill>
              </a:rPr>
              <a:t>ependencies</a:t>
            </a:r>
            <a:r>
              <a:rPr lang="en-GB" b="1" dirty="0">
                <a:solidFill>
                  <a:schemeClr val="accent1"/>
                </a:solidFill>
              </a:rPr>
              <a:t> on </a:t>
            </a:r>
            <a:r>
              <a:rPr lang="en-US" altLang="zh-CN" b="1" dirty="0">
                <a:solidFill>
                  <a:schemeClr val="accent1"/>
                </a:solidFill>
              </a:rPr>
              <a:t>d</a:t>
            </a:r>
            <a:r>
              <a:rPr lang="en-GB" b="1" dirty="0" err="1">
                <a:solidFill>
                  <a:schemeClr val="accent1"/>
                </a:solidFill>
              </a:rPr>
              <a:t>ata</a:t>
            </a:r>
            <a:r>
              <a:rPr lang="en-GB" b="1" dirty="0">
                <a:solidFill>
                  <a:schemeClr val="accent1"/>
                </a:solidFill>
              </a:rPr>
              <a:t> </a:t>
            </a:r>
            <a:r>
              <a:rPr lang="en-US" altLang="zh-CN" b="1" dirty="0">
                <a:solidFill>
                  <a:schemeClr val="accent1"/>
                </a:solidFill>
              </a:rPr>
              <a:t>s</a:t>
            </a:r>
            <a:r>
              <a:rPr lang="en-GB" b="1" dirty="0" err="1">
                <a:solidFill>
                  <a:schemeClr val="accent1"/>
                </a:solidFill>
              </a:rPr>
              <a:t>tores</a:t>
            </a:r>
            <a:br>
              <a:rPr lang="en-GB" b="1" dirty="0">
                <a:solidFill>
                  <a:schemeClr val="accent1"/>
                </a:solidFill>
              </a:rPr>
            </a:br>
            <a:endParaRPr lang="en-GB" b="1" dirty="0">
              <a:solidFill>
                <a:schemeClr val="accent1"/>
              </a:solidFill>
            </a:endParaRPr>
          </a:p>
          <a:p>
            <a:pPr marL="285750" indent="-285750">
              <a:buClr>
                <a:srgbClr val="AFB9C2"/>
              </a:buClr>
            </a:pPr>
            <a:r>
              <a:rPr lang="en-GB" dirty="0">
                <a:solidFill>
                  <a:schemeClr val="accent1"/>
                </a:solidFill>
              </a:rPr>
              <a:t>When many components depend on a single data store, modifications to the data structure will </a:t>
            </a:r>
            <a:r>
              <a:rPr lang="en-GB" b="1" dirty="0">
                <a:solidFill>
                  <a:schemeClr val="accent1"/>
                </a:solidFill>
              </a:rPr>
              <a:t>result in a cascading affect of modifications </a:t>
            </a:r>
            <a:r>
              <a:rPr lang="en-GB" dirty="0">
                <a:solidFill>
                  <a:schemeClr val="accent1"/>
                </a:solidFill>
              </a:rPr>
              <a:t>across the system components that rely on it. </a:t>
            </a:r>
          </a:p>
          <a:p>
            <a:pPr marL="285750" indent="-285750">
              <a:buClr>
                <a:srgbClr val="AFB9C2"/>
              </a:buClr>
            </a:pPr>
            <a:r>
              <a:rPr lang="en-GB" dirty="0">
                <a:solidFill>
                  <a:schemeClr val="accent1"/>
                </a:solidFill>
              </a:rPr>
              <a:t>Data stores should be </a:t>
            </a:r>
            <a:r>
              <a:rPr lang="en-GB" b="1" dirty="0">
                <a:solidFill>
                  <a:schemeClr val="accent1"/>
                </a:solidFill>
              </a:rPr>
              <a:t>defined based on a specific business responsibility </a:t>
            </a:r>
            <a:r>
              <a:rPr lang="en-GB" dirty="0">
                <a:solidFill>
                  <a:schemeClr val="accent1"/>
                </a:solidFill>
              </a:rPr>
              <a:t>and limit incoming dependencies from only those components belonging to that context.</a:t>
            </a:r>
          </a:p>
          <a:p>
            <a:pPr marL="285750" indent="-285750">
              <a:buClr>
                <a:srgbClr val="AFB9C2"/>
              </a:buClr>
            </a:pPr>
            <a:r>
              <a:rPr lang="en-GB" dirty="0">
                <a:solidFill>
                  <a:schemeClr val="accent1"/>
                </a:solidFill>
              </a:rPr>
              <a:t>This </a:t>
            </a:r>
            <a:r>
              <a:rPr lang="en-GB" b="1" dirty="0">
                <a:solidFill>
                  <a:schemeClr val="accent1"/>
                </a:solidFill>
              </a:rPr>
              <a:t>increases flexibility</a:t>
            </a:r>
            <a:r>
              <a:rPr lang="en-GB" dirty="0">
                <a:solidFill>
                  <a:schemeClr val="accent1"/>
                </a:solidFill>
              </a:rPr>
              <a:t>, as modifications to the structure of the data only requires </a:t>
            </a:r>
            <a:r>
              <a:rPr lang="en-GB" b="1" dirty="0">
                <a:solidFill>
                  <a:schemeClr val="accent1"/>
                </a:solidFill>
              </a:rPr>
              <a:t>isolated change </a:t>
            </a:r>
            <a:r>
              <a:rPr lang="en-GB" dirty="0">
                <a:solidFill>
                  <a:schemeClr val="accent1"/>
                </a:solidFill>
              </a:rPr>
              <a:t>in the components that use it.</a:t>
            </a:r>
          </a:p>
          <a:p>
            <a:pPr marL="285750" indent="-285750">
              <a:buClr>
                <a:srgbClr val="AFB9C2"/>
              </a:buClr>
            </a:pPr>
            <a:endParaRPr lang="en-GB" dirty="0">
              <a:solidFill>
                <a:schemeClr val="accent1"/>
              </a:solidFill>
            </a:endParaRPr>
          </a:p>
          <a:p>
            <a:pPr indent="0">
              <a:buClr>
                <a:srgbClr val="AFB9C2"/>
              </a:buClr>
              <a:buNone/>
            </a:pPr>
            <a:r>
              <a:rPr lang="en-GB" b="1" dirty="0">
                <a:solidFill>
                  <a:schemeClr val="accent4"/>
                </a:solidFill>
              </a:rPr>
              <a:t>Data coupling measures the degree of components that are dependent on the data stores within a system.</a:t>
            </a:r>
          </a:p>
          <a:p>
            <a:pPr indent="0">
              <a:buFont typeface="Wingdings" pitchFamily="2" charset="2"/>
              <a:buNone/>
            </a:pPr>
            <a:endParaRPr lang="en-GB" dirty="0"/>
          </a:p>
        </p:txBody>
      </p:sp>
      <p:sp>
        <p:nvSpPr>
          <p:cNvPr id="46" name="Content Placeholder 2">
            <a:extLst>
              <a:ext uri="{FF2B5EF4-FFF2-40B4-BE49-F238E27FC236}">
                <a16:creationId xmlns:a16="http://schemas.microsoft.com/office/drawing/2014/main" id="{B89E06CE-2113-7E40-9647-2545EEEEF740}"/>
              </a:ext>
            </a:extLst>
          </p:cNvPr>
          <p:cNvSpPr txBox="1">
            <a:spLocks/>
          </p:cNvSpPr>
          <p:nvPr/>
        </p:nvSpPr>
        <p:spPr>
          <a:xfrm>
            <a:off x="8698864" y="4206937"/>
            <a:ext cx="1552350"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rgbClr val="AFB9C2"/>
                </a:solidFill>
                <a:latin typeface="Calibri Regular"/>
              </a:rPr>
              <a:t>Inadvisable practice</a:t>
            </a:r>
          </a:p>
        </p:txBody>
      </p:sp>
      <p:cxnSp>
        <p:nvCxnSpPr>
          <p:cNvPr id="47" name="Straight Connector 46">
            <a:extLst>
              <a:ext uri="{FF2B5EF4-FFF2-40B4-BE49-F238E27FC236}">
                <a16:creationId xmlns:a16="http://schemas.microsoft.com/office/drawing/2014/main" id="{24A55037-F58D-5E45-A75F-FE7D5C29DCAA}"/>
              </a:ext>
            </a:extLst>
          </p:cNvPr>
          <p:cNvCxnSpPr>
            <a:cxnSpLocks/>
          </p:cNvCxnSpPr>
          <p:nvPr/>
        </p:nvCxnSpPr>
        <p:spPr>
          <a:xfrm flipH="1">
            <a:off x="7447888" y="4102472"/>
            <a:ext cx="4039882"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CF026474-1738-C64A-B3A6-F06210A68BBC}"/>
              </a:ext>
            </a:extLst>
          </p:cNvPr>
          <p:cNvGrpSpPr/>
          <p:nvPr/>
        </p:nvGrpSpPr>
        <p:grpSpPr>
          <a:xfrm>
            <a:off x="8084648" y="4639346"/>
            <a:ext cx="2571161" cy="1418024"/>
            <a:chOff x="8084648" y="4639346"/>
            <a:chExt cx="2571161" cy="1418024"/>
          </a:xfrm>
        </p:grpSpPr>
        <p:grpSp>
          <p:nvGrpSpPr>
            <p:cNvPr id="31" name="Group 30">
              <a:extLst>
                <a:ext uri="{FF2B5EF4-FFF2-40B4-BE49-F238E27FC236}">
                  <a16:creationId xmlns:a16="http://schemas.microsoft.com/office/drawing/2014/main" id="{9081A770-2863-C243-B6D4-0F26FD46B5CB}"/>
                </a:ext>
              </a:extLst>
            </p:cNvPr>
            <p:cNvGrpSpPr/>
            <p:nvPr/>
          </p:nvGrpSpPr>
          <p:grpSpPr>
            <a:xfrm>
              <a:off x="8084648" y="4639346"/>
              <a:ext cx="2571161" cy="1418024"/>
              <a:chOff x="7174588" y="3208037"/>
              <a:chExt cx="3845272" cy="2120710"/>
            </a:xfrm>
          </p:grpSpPr>
          <p:sp>
            <p:nvSpPr>
              <p:cNvPr id="32" name="Hexagon 31">
                <a:extLst>
                  <a:ext uri="{FF2B5EF4-FFF2-40B4-BE49-F238E27FC236}">
                    <a16:creationId xmlns:a16="http://schemas.microsoft.com/office/drawing/2014/main" id="{4BB4938A-E7EA-0244-98C4-BC155A8A2A5C}"/>
                  </a:ext>
                </a:extLst>
              </p:cNvPr>
              <p:cNvSpPr/>
              <p:nvPr/>
            </p:nvSpPr>
            <p:spPr>
              <a:xfrm>
                <a:off x="10343775" y="3342112"/>
                <a:ext cx="644453" cy="540636"/>
              </a:xfrm>
              <a:prstGeom prst="hexagon">
                <a:avLst/>
              </a:prstGeom>
              <a:gradFill>
                <a:gsLst>
                  <a:gs pos="0">
                    <a:schemeClr val="bg2"/>
                  </a:gs>
                  <a:gs pos="100000">
                    <a:schemeClr val="accent4"/>
                  </a:gs>
                </a:gsLst>
                <a:lin ang="10800000" scaled="1"/>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33" name="Hexagon 32">
                <a:extLst>
                  <a:ext uri="{FF2B5EF4-FFF2-40B4-BE49-F238E27FC236}">
                    <a16:creationId xmlns:a16="http://schemas.microsoft.com/office/drawing/2014/main" id="{DF48F3E8-A5EE-0840-A99C-BDA652A1C097}"/>
                  </a:ext>
                </a:extLst>
              </p:cNvPr>
              <p:cNvSpPr/>
              <p:nvPr/>
            </p:nvSpPr>
            <p:spPr>
              <a:xfrm>
                <a:off x="7174588" y="3208037"/>
                <a:ext cx="1174523" cy="985315"/>
              </a:xfrm>
              <a:prstGeom prst="hexag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100000" t="100000"/>
                </a:path>
                <a:tileRect r="-100000" b="-100000"/>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35" name="Hexagon 34">
                <a:extLst>
                  <a:ext uri="{FF2B5EF4-FFF2-40B4-BE49-F238E27FC236}">
                    <a16:creationId xmlns:a16="http://schemas.microsoft.com/office/drawing/2014/main" id="{F8542D2B-967C-954A-8EFF-08FC950893AB}"/>
                  </a:ext>
                </a:extLst>
              </p:cNvPr>
              <p:cNvSpPr/>
              <p:nvPr/>
            </p:nvSpPr>
            <p:spPr>
              <a:xfrm>
                <a:off x="7577664" y="4776859"/>
                <a:ext cx="644453" cy="540636"/>
              </a:xfrm>
              <a:prstGeom prst="hexagon">
                <a:avLst/>
              </a:prstGeom>
              <a:gradFill>
                <a:gsLst>
                  <a:gs pos="0">
                    <a:schemeClr val="bg2"/>
                  </a:gs>
                  <a:gs pos="100000">
                    <a:schemeClr val="accent4"/>
                  </a:gs>
                </a:gsLst>
                <a:lin ang="0" scaled="0"/>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36" name="Hexagon 35">
                <a:extLst>
                  <a:ext uri="{FF2B5EF4-FFF2-40B4-BE49-F238E27FC236}">
                    <a16:creationId xmlns:a16="http://schemas.microsoft.com/office/drawing/2014/main" id="{B88181C8-D080-E341-958E-7F00833064CE}"/>
                  </a:ext>
                </a:extLst>
              </p:cNvPr>
              <p:cNvSpPr/>
              <p:nvPr/>
            </p:nvSpPr>
            <p:spPr>
              <a:xfrm>
                <a:off x="10375407" y="4788111"/>
                <a:ext cx="644453" cy="540636"/>
              </a:xfrm>
              <a:prstGeom prst="hexag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a:ln w="19050">
                <a:solidFill>
                  <a:schemeClr val="accent1"/>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n>
                    <a:solidFill>
                      <a:sysClr val="windowText" lastClr="000000"/>
                    </a:solidFill>
                  </a:ln>
                  <a:latin typeface="Calibri Regular"/>
                </a:endParaRPr>
              </a:p>
            </p:txBody>
          </p:sp>
          <p:cxnSp>
            <p:nvCxnSpPr>
              <p:cNvPr id="37" name="Straight Connector 36">
                <a:extLst>
                  <a:ext uri="{FF2B5EF4-FFF2-40B4-BE49-F238E27FC236}">
                    <a16:creationId xmlns:a16="http://schemas.microsoft.com/office/drawing/2014/main" id="{EA468638-4E52-D746-AF32-73FD0822755F}"/>
                  </a:ext>
                </a:extLst>
              </p:cNvPr>
              <p:cNvCxnSpPr>
                <a:cxnSpLocks/>
              </p:cNvCxnSpPr>
              <p:nvPr/>
            </p:nvCxnSpPr>
            <p:spPr>
              <a:xfrm flipV="1">
                <a:off x="8269813" y="4712056"/>
                <a:ext cx="455686" cy="157169"/>
              </a:xfrm>
              <a:prstGeom prst="line">
                <a:avLst/>
              </a:prstGeom>
              <a:ln w="25400">
                <a:solidFill>
                  <a:schemeClr val="tx1"/>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46CA881-C289-A34A-9410-3D896B40ABD4}"/>
                  </a:ext>
                </a:extLst>
              </p:cNvPr>
              <p:cNvCxnSpPr>
                <a:cxnSpLocks/>
              </p:cNvCxnSpPr>
              <p:nvPr/>
            </p:nvCxnSpPr>
            <p:spPr>
              <a:xfrm>
                <a:off x="8366471" y="3987413"/>
                <a:ext cx="359028" cy="137377"/>
              </a:xfrm>
              <a:prstGeom prst="line">
                <a:avLst/>
              </a:prstGeom>
              <a:ln w="25400">
                <a:solidFill>
                  <a:schemeClr val="tx1"/>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C943727-6102-7C40-889C-A22CDF85DE7F}"/>
                  </a:ext>
                </a:extLst>
              </p:cNvPr>
              <p:cNvCxnSpPr>
                <a:cxnSpLocks/>
              </p:cNvCxnSpPr>
              <p:nvPr/>
            </p:nvCxnSpPr>
            <p:spPr>
              <a:xfrm flipH="1">
                <a:off x="9955779" y="3773538"/>
                <a:ext cx="371932" cy="273486"/>
              </a:xfrm>
              <a:prstGeom prst="line">
                <a:avLst/>
              </a:prstGeom>
              <a:ln w="25400">
                <a:solidFill>
                  <a:schemeClr val="tx1"/>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4" name="Can 43">
                <a:extLst>
                  <a:ext uri="{FF2B5EF4-FFF2-40B4-BE49-F238E27FC236}">
                    <a16:creationId xmlns:a16="http://schemas.microsoft.com/office/drawing/2014/main" id="{7736D299-B515-464C-89AB-E3849D8D73D1}"/>
                  </a:ext>
                </a:extLst>
              </p:cNvPr>
              <p:cNvSpPr/>
              <p:nvPr/>
            </p:nvSpPr>
            <p:spPr>
              <a:xfrm>
                <a:off x="8812873" y="3773538"/>
                <a:ext cx="1072900" cy="1231756"/>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cxnSp>
            <p:nvCxnSpPr>
              <p:cNvPr id="45" name="Straight Connector 44">
                <a:extLst>
                  <a:ext uri="{FF2B5EF4-FFF2-40B4-BE49-F238E27FC236}">
                    <a16:creationId xmlns:a16="http://schemas.microsoft.com/office/drawing/2014/main" id="{C1F1AA7A-DC4B-074E-A554-F7B27EBBE1BD}"/>
                  </a:ext>
                </a:extLst>
              </p:cNvPr>
              <p:cNvCxnSpPr>
                <a:cxnSpLocks/>
              </p:cNvCxnSpPr>
              <p:nvPr/>
            </p:nvCxnSpPr>
            <p:spPr>
              <a:xfrm flipH="1" flipV="1">
                <a:off x="9972873" y="4716843"/>
                <a:ext cx="426184" cy="138002"/>
              </a:xfrm>
              <a:prstGeom prst="line">
                <a:avLst/>
              </a:prstGeom>
              <a:ln w="25400">
                <a:solidFill>
                  <a:schemeClr val="tx1"/>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cxnSp>
          <p:nvCxnSpPr>
            <p:cNvPr id="48" name="Straight Connector 47">
              <a:extLst>
                <a:ext uri="{FF2B5EF4-FFF2-40B4-BE49-F238E27FC236}">
                  <a16:creationId xmlns:a16="http://schemas.microsoft.com/office/drawing/2014/main" id="{F85022CF-EFFA-FD4B-A80D-A60EF6078986}"/>
                </a:ext>
              </a:extLst>
            </p:cNvPr>
            <p:cNvCxnSpPr>
              <a:cxnSpLocks/>
            </p:cNvCxnSpPr>
            <p:nvPr/>
          </p:nvCxnSpPr>
          <p:spPr>
            <a:xfrm>
              <a:off x="8477323" y="5323702"/>
              <a:ext cx="92302" cy="321314"/>
            </a:xfrm>
            <a:prstGeom prst="line">
              <a:avLst/>
            </a:prstGeom>
            <a:ln w="25400">
              <a:solidFill>
                <a:schemeClr val="accent4"/>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59922D-0137-8C4B-90F4-57CE98333C05}"/>
                </a:ext>
              </a:extLst>
            </p:cNvPr>
            <p:cNvCxnSpPr>
              <a:cxnSpLocks/>
            </p:cNvCxnSpPr>
            <p:nvPr/>
          </p:nvCxnSpPr>
          <p:spPr>
            <a:xfrm>
              <a:off x="8881607" y="4810388"/>
              <a:ext cx="1311393" cy="0"/>
            </a:xfrm>
            <a:prstGeom prst="line">
              <a:avLst/>
            </a:prstGeom>
            <a:ln w="25400">
              <a:solidFill>
                <a:schemeClr val="accent4"/>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1371B85F-B8AE-9C45-A761-3B99A5B6A7E0}"/>
              </a:ext>
            </a:extLst>
          </p:cNvPr>
          <p:cNvGrpSpPr/>
          <p:nvPr/>
        </p:nvGrpSpPr>
        <p:grpSpPr>
          <a:xfrm>
            <a:off x="7899770" y="2207280"/>
            <a:ext cx="2957445" cy="1561635"/>
            <a:chOff x="7588498" y="2215718"/>
            <a:chExt cx="2957445" cy="1561635"/>
          </a:xfrm>
        </p:grpSpPr>
        <p:cxnSp>
          <p:nvCxnSpPr>
            <p:cNvPr id="82" name="Straight Connector 81">
              <a:extLst>
                <a:ext uri="{FF2B5EF4-FFF2-40B4-BE49-F238E27FC236}">
                  <a16:creationId xmlns:a16="http://schemas.microsoft.com/office/drawing/2014/main" id="{1CC670E7-AA50-464D-AD7F-FFD6F0BC04C1}"/>
                </a:ext>
              </a:extLst>
            </p:cNvPr>
            <p:cNvCxnSpPr>
              <a:cxnSpLocks/>
            </p:cNvCxnSpPr>
            <p:nvPr/>
          </p:nvCxnSpPr>
          <p:spPr>
            <a:xfrm flipV="1">
              <a:off x="8457123" y="2451187"/>
              <a:ext cx="549023" cy="226392"/>
            </a:xfrm>
            <a:prstGeom prst="line">
              <a:avLst/>
            </a:prstGeom>
            <a:ln w="25400">
              <a:solidFill>
                <a:schemeClr val="accent4"/>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BF2C6D9D-F92B-9547-934D-43A7F2266888}"/>
                </a:ext>
              </a:extLst>
            </p:cNvPr>
            <p:cNvGrpSpPr/>
            <p:nvPr/>
          </p:nvGrpSpPr>
          <p:grpSpPr>
            <a:xfrm>
              <a:off x="7588498" y="2215718"/>
              <a:ext cx="2957445" cy="1561635"/>
              <a:chOff x="7588498" y="2215718"/>
              <a:chExt cx="2957445" cy="1561635"/>
            </a:xfrm>
          </p:grpSpPr>
          <p:grpSp>
            <p:nvGrpSpPr>
              <p:cNvPr id="69" name="Group 68">
                <a:extLst>
                  <a:ext uri="{FF2B5EF4-FFF2-40B4-BE49-F238E27FC236}">
                    <a16:creationId xmlns:a16="http://schemas.microsoft.com/office/drawing/2014/main" id="{CCABFDDA-2610-9345-BBD0-B7336E14FBBC}"/>
                  </a:ext>
                </a:extLst>
              </p:cNvPr>
              <p:cNvGrpSpPr/>
              <p:nvPr/>
            </p:nvGrpSpPr>
            <p:grpSpPr>
              <a:xfrm>
                <a:off x="7588498" y="2263093"/>
                <a:ext cx="2954681" cy="1514260"/>
                <a:chOff x="6557363" y="3180251"/>
                <a:chExt cx="4418839" cy="2264635"/>
              </a:xfrm>
            </p:grpSpPr>
            <p:sp>
              <p:nvSpPr>
                <p:cNvPr id="73" name="Hexagon 72">
                  <a:extLst>
                    <a:ext uri="{FF2B5EF4-FFF2-40B4-BE49-F238E27FC236}">
                      <a16:creationId xmlns:a16="http://schemas.microsoft.com/office/drawing/2014/main" id="{6E34BDC0-7378-A64A-A5C8-BCDC8FC936DF}"/>
                    </a:ext>
                  </a:extLst>
                </p:cNvPr>
                <p:cNvSpPr/>
                <p:nvPr/>
              </p:nvSpPr>
              <p:spPr>
                <a:xfrm>
                  <a:off x="8723642" y="3180251"/>
                  <a:ext cx="644453" cy="540636"/>
                </a:xfrm>
                <a:prstGeom prst="hexagon">
                  <a:avLst/>
                </a:prstGeom>
                <a:gradFill flip="none" rotWithShape="1">
                  <a:gsLst>
                    <a:gs pos="0">
                      <a:schemeClr val="accent4">
                        <a:tint val="66000"/>
                        <a:satMod val="160000"/>
                      </a:schemeClr>
                    </a:gs>
                    <a:gs pos="33000">
                      <a:schemeClr val="accent4">
                        <a:tint val="44500"/>
                        <a:satMod val="160000"/>
                      </a:schemeClr>
                    </a:gs>
                    <a:gs pos="65000">
                      <a:schemeClr val="accent4">
                        <a:tint val="23500"/>
                        <a:satMod val="160000"/>
                      </a:schemeClr>
                    </a:gs>
                  </a:gsLst>
                  <a:lin ang="10800000" scaled="1"/>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74" name="Hexagon 73">
                  <a:extLst>
                    <a:ext uri="{FF2B5EF4-FFF2-40B4-BE49-F238E27FC236}">
                      <a16:creationId xmlns:a16="http://schemas.microsoft.com/office/drawing/2014/main" id="{05464AC5-2637-BA4D-8B80-BFA53B6C943B}"/>
                    </a:ext>
                  </a:extLst>
                </p:cNvPr>
                <p:cNvSpPr/>
                <p:nvPr/>
              </p:nvSpPr>
              <p:spPr>
                <a:xfrm>
                  <a:off x="6557363" y="3739973"/>
                  <a:ext cx="1174523" cy="985315"/>
                </a:xfrm>
                <a:prstGeom prst="hexagon">
                  <a:avLst/>
                </a:prstGeom>
                <a:solidFill>
                  <a:srgbClr val="EFF4F9"/>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75" name="Hexagon 74">
                  <a:extLst>
                    <a:ext uri="{FF2B5EF4-FFF2-40B4-BE49-F238E27FC236}">
                      <a16:creationId xmlns:a16="http://schemas.microsoft.com/office/drawing/2014/main" id="{FCC6F0F0-8640-1446-8E0D-F837623EDD26}"/>
                    </a:ext>
                  </a:extLst>
                </p:cNvPr>
                <p:cNvSpPr/>
                <p:nvPr/>
              </p:nvSpPr>
              <p:spPr>
                <a:xfrm>
                  <a:off x="8725679" y="4828164"/>
                  <a:ext cx="644453" cy="540636"/>
                </a:xfrm>
                <a:prstGeom prst="hexagon">
                  <a:avLst/>
                </a:prstGeom>
                <a:gradFill flip="none" rotWithShape="1">
                  <a:gsLst>
                    <a:gs pos="0">
                      <a:schemeClr val="accent4">
                        <a:tint val="66000"/>
                        <a:satMod val="160000"/>
                      </a:schemeClr>
                    </a:gs>
                    <a:gs pos="33000">
                      <a:schemeClr val="accent4">
                        <a:tint val="44500"/>
                        <a:satMod val="160000"/>
                      </a:schemeClr>
                    </a:gs>
                    <a:gs pos="65000">
                      <a:schemeClr val="accent4">
                        <a:tint val="23500"/>
                        <a:satMod val="160000"/>
                      </a:schemeClr>
                    </a:gs>
                  </a:gsLst>
                  <a:lin ang="10800000" scaled="1"/>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76" name="Hexagon 75">
                  <a:extLst>
                    <a:ext uri="{FF2B5EF4-FFF2-40B4-BE49-F238E27FC236}">
                      <a16:creationId xmlns:a16="http://schemas.microsoft.com/office/drawing/2014/main" id="{A79E08D9-90E2-9A4C-B8C5-CBC274F93957}"/>
                    </a:ext>
                  </a:extLst>
                </p:cNvPr>
                <p:cNvSpPr/>
                <p:nvPr/>
              </p:nvSpPr>
              <p:spPr>
                <a:xfrm>
                  <a:off x="8725679" y="3967044"/>
                  <a:ext cx="644453" cy="540636"/>
                </a:xfrm>
                <a:prstGeom prst="hexagon">
                  <a:avLst/>
                </a:prstGeom>
                <a:gradFill flip="none" rotWithShape="1">
                  <a:gsLst>
                    <a:gs pos="0">
                      <a:schemeClr val="accent4">
                        <a:tint val="66000"/>
                        <a:satMod val="160000"/>
                      </a:schemeClr>
                    </a:gs>
                    <a:gs pos="33000">
                      <a:schemeClr val="accent4">
                        <a:tint val="44500"/>
                        <a:satMod val="160000"/>
                      </a:schemeClr>
                    </a:gs>
                    <a:gs pos="65000">
                      <a:schemeClr val="accent4">
                        <a:tint val="23500"/>
                        <a:satMod val="160000"/>
                      </a:schemeClr>
                    </a:gs>
                  </a:gsLst>
                  <a:lin ang="10800000" scaled="1"/>
                  <a:tileRect/>
                </a:gradFill>
                <a:ln w="19050">
                  <a:solidFill>
                    <a:schemeClr val="accent1"/>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n>
                      <a:solidFill>
                        <a:sysClr val="windowText" lastClr="000000"/>
                      </a:solidFill>
                    </a:ln>
                    <a:latin typeface="Calibri Regular"/>
                  </a:endParaRPr>
                </a:p>
              </p:txBody>
            </p:sp>
            <p:cxnSp>
              <p:nvCxnSpPr>
                <p:cNvPr id="77" name="Straight Connector 76">
                  <a:extLst>
                    <a:ext uri="{FF2B5EF4-FFF2-40B4-BE49-F238E27FC236}">
                      <a16:creationId xmlns:a16="http://schemas.microsoft.com/office/drawing/2014/main" id="{A512EB87-794E-9D44-A49C-F51D46480503}"/>
                    </a:ext>
                  </a:extLst>
                </p:cNvPr>
                <p:cNvCxnSpPr>
                  <a:cxnSpLocks/>
                </p:cNvCxnSpPr>
                <p:nvPr/>
              </p:nvCxnSpPr>
              <p:spPr>
                <a:xfrm>
                  <a:off x="7837616" y="4232630"/>
                  <a:ext cx="769572" cy="1801"/>
                </a:xfrm>
                <a:prstGeom prst="line">
                  <a:avLst/>
                </a:prstGeom>
                <a:ln w="25400">
                  <a:solidFill>
                    <a:schemeClr val="accent4"/>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EFC61A9-308A-9E46-9D6F-7C144A9FC24B}"/>
                    </a:ext>
                  </a:extLst>
                </p:cNvPr>
                <p:cNvCxnSpPr>
                  <a:cxnSpLocks/>
                </p:cNvCxnSpPr>
                <p:nvPr/>
              </p:nvCxnSpPr>
              <p:spPr>
                <a:xfrm>
                  <a:off x="7757911" y="4623727"/>
                  <a:ext cx="879372" cy="426495"/>
                </a:xfrm>
                <a:prstGeom prst="line">
                  <a:avLst/>
                </a:prstGeom>
                <a:ln w="25400">
                  <a:solidFill>
                    <a:schemeClr val="accent4"/>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80" name="Can 79">
                  <a:extLst>
                    <a:ext uri="{FF2B5EF4-FFF2-40B4-BE49-F238E27FC236}">
                      <a16:creationId xmlns:a16="http://schemas.microsoft.com/office/drawing/2014/main" id="{0978C509-CFA7-7345-BDC0-E24E531DACE9}"/>
                    </a:ext>
                  </a:extLst>
                </p:cNvPr>
                <p:cNvSpPr/>
                <p:nvPr/>
              </p:nvSpPr>
              <p:spPr>
                <a:xfrm>
                  <a:off x="10400336" y="4782899"/>
                  <a:ext cx="575866" cy="661987"/>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cxnSp>
              <p:nvCxnSpPr>
                <p:cNvPr id="81" name="Straight Connector 80">
                  <a:extLst>
                    <a:ext uri="{FF2B5EF4-FFF2-40B4-BE49-F238E27FC236}">
                      <a16:creationId xmlns:a16="http://schemas.microsoft.com/office/drawing/2014/main" id="{86C2C00C-7EB2-764D-97F9-C28DDC90643D}"/>
                    </a:ext>
                  </a:extLst>
                </p:cNvPr>
                <p:cNvCxnSpPr>
                  <a:cxnSpLocks/>
                </p:cNvCxnSpPr>
                <p:nvPr/>
              </p:nvCxnSpPr>
              <p:spPr>
                <a:xfrm>
                  <a:off x="9584471" y="5113893"/>
                  <a:ext cx="615704" cy="0"/>
                </a:xfrm>
                <a:prstGeom prst="line">
                  <a:avLst/>
                </a:prstGeom>
                <a:ln w="25400">
                  <a:solidFill>
                    <a:schemeClr val="tx1"/>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85" name="Can 84">
                <a:extLst>
                  <a:ext uri="{FF2B5EF4-FFF2-40B4-BE49-F238E27FC236}">
                    <a16:creationId xmlns:a16="http://schemas.microsoft.com/office/drawing/2014/main" id="{535FD937-EE23-E748-B883-59C07C17D170}"/>
                  </a:ext>
                </a:extLst>
              </p:cNvPr>
              <p:cNvSpPr/>
              <p:nvPr/>
            </p:nvSpPr>
            <p:spPr>
              <a:xfrm>
                <a:off x="10158121" y="2737993"/>
                <a:ext cx="387822" cy="409467"/>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86" name="Can 85">
                <a:extLst>
                  <a:ext uri="{FF2B5EF4-FFF2-40B4-BE49-F238E27FC236}">
                    <a16:creationId xmlns:a16="http://schemas.microsoft.com/office/drawing/2014/main" id="{D757898C-CE1B-B44D-B9C1-CA1FE5B30AD1}"/>
                  </a:ext>
                </a:extLst>
              </p:cNvPr>
              <p:cNvSpPr/>
              <p:nvPr/>
            </p:nvSpPr>
            <p:spPr>
              <a:xfrm>
                <a:off x="10158121" y="2215718"/>
                <a:ext cx="385056" cy="406547"/>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cxnSp>
          <p:nvCxnSpPr>
            <p:cNvPr id="89" name="Straight Connector 88">
              <a:extLst>
                <a:ext uri="{FF2B5EF4-FFF2-40B4-BE49-F238E27FC236}">
                  <a16:creationId xmlns:a16="http://schemas.microsoft.com/office/drawing/2014/main" id="{D99F659F-D414-8C40-A1F7-826574D8FBA1}"/>
                </a:ext>
              </a:extLst>
            </p:cNvPr>
            <p:cNvCxnSpPr>
              <a:cxnSpLocks/>
            </p:cNvCxnSpPr>
            <p:nvPr/>
          </p:nvCxnSpPr>
          <p:spPr>
            <a:xfrm>
              <a:off x="9612589" y="2961044"/>
              <a:ext cx="411694" cy="0"/>
            </a:xfrm>
            <a:prstGeom prst="line">
              <a:avLst/>
            </a:prstGeom>
            <a:ln w="25400">
              <a:solidFill>
                <a:schemeClr val="tx1"/>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AE8FCF5-89D1-E649-ABEB-9A78BFC682F8}"/>
                </a:ext>
              </a:extLst>
            </p:cNvPr>
            <p:cNvCxnSpPr>
              <a:cxnSpLocks/>
            </p:cNvCxnSpPr>
            <p:nvPr/>
          </p:nvCxnSpPr>
          <p:spPr>
            <a:xfrm>
              <a:off x="9612589" y="2427587"/>
              <a:ext cx="411694" cy="0"/>
            </a:xfrm>
            <a:prstGeom prst="line">
              <a:avLst/>
            </a:prstGeom>
            <a:ln w="25400">
              <a:solidFill>
                <a:schemeClr val="tx1"/>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3" name="Table 2">
            <a:extLst>
              <a:ext uri="{FF2B5EF4-FFF2-40B4-BE49-F238E27FC236}">
                <a16:creationId xmlns:a16="http://schemas.microsoft.com/office/drawing/2014/main" id="{3ECC6FB1-DB0F-FDD1-9C16-AA302389A626}"/>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5/10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21920792"/>
                  </a:ext>
                </a:extLst>
              </a:tr>
            </a:tbl>
          </a:graphicData>
        </a:graphic>
      </p:graphicFrame>
    </p:spTree>
    <p:extLst>
      <p:ext uri="{BB962C8B-B14F-4D97-AF65-F5344CB8AC3E}">
        <p14:creationId xmlns:p14="http://schemas.microsoft.com/office/powerpoint/2010/main" val="822203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25" name="Slide Number Placeholder 1">
            <a:extLst>
              <a:ext uri="{FF2B5EF4-FFF2-40B4-BE49-F238E27FC236}">
                <a16:creationId xmlns:a16="http://schemas.microsoft.com/office/drawing/2014/main" id="{5AD1DD15-6433-F244-A118-B739E2BFA214}"/>
              </a:ext>
            </a:extLst>
          </p:cNvPr>
          <p:cNvSpPr>
            <a:spLocks noGrp="1"/>
          </p:cNvSpPr>
          <p:nvPr>
            <p:ph type="sldNum" sz="quarter" idx="4"/>
          </p:nvPr>
        </p:nvSpPr>
        <p:spPr/>
        <p:txBody>
          <a:bodyPr/>
          <a:lstStyle/>
          <a:p>
            <a:fld id="{E242BD21-9B61-2246-BCB1-4BE5E1BEBE1C}" type="slidenum">
              <a:rPr lang="en-US" smtClean="0"/>
              <a:pPr/>
              <a:t>33</a:t>
            </a:fld>
            <a:endParaRPr lang="en-US" dirty="0"/>
          </a:p>
        </p:txBody>
      </p:sp>
      <p:sp>
        <p:nvSpPr>
          <p:cNvPr id="4" name="Text Placeholder 3"/>
          <p:cNvSpPr>
            <a:spLocks noGrp="1"/>
          </p:cNvSpPr>
          <p:nvPr>
            <p:ph type="body" sz="quarter" idx="12"/>
          </p:nvPr>
        </p:nvSpPr>
        <p:spPr/>
        <p:txBody>
          <a:bodyPr/>
          <a:lstStyle/>
          <a:p>
            <a:r>
              <a:rPr lang="en-US" noProof="0" dirty="0"/>
              <a:t>METRIC </a:t>
            </a:r>
            <a:r>
              <a:rPr lang="en-US" dirty="0"/>
              <a:t>INTRODUCTION – Bounded evolution</a:t>
            </a:r>
            <a:endParaRPr lang="en-US" noProof="0" dirty="0"/>
          </a:p>
        </p:txBody>
      </p:sp>
      <p:sp>
        <p:nvSpPr>
          <p:cNvPr id="2" name="Title 1"/>
          <p:cNvSpPr>
            <a:spLocks noGrp="1"/>
          </p:cNvSpPr>
          <p:nvPr>
            <p:ph type="title"/>
          </p:nvPr>
        </p:nvSpPr>
        <p:spPr/>
        <p:txBody>
          <a:bodyPr/>
          <a:lstStyle/>
          <a:p>
            <a:pPr>
              <a:buClr>
                <a:srgbClr val="AFB9C2"/>
              </a:buClr>
            </a:pPr>
            <a:r>
              <a:rPr lang="en-GB" dirty="0">
                <a:solidFill>
                  <a:schemeClr val="accent1"/>
                </a:solidFill>
              </a:rPr>
              <a:t>How do changes propagate within the system?</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7A849CE-5F0F-8F41-BE14-20F238A614F3}"/>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a:solidFill>
                <a:schemeClr val="bg1"/>
              </a:solidFill>
            </a:endParaRPr>
          </a:p>
        </p:txBody>
      </p:sp>
      <p:sp>
        <p:nvSpPr>
          <p:cNvPr id="40" name="Content Placeholder 2">
            <a:extLst>
              <a:ext uri="{FF2B5EF4-FFF2-40B4-BE49-F238E27FC236}">
                <a16:creationId xmlns:a16="http://schemas.microsoft.com/office/drawing/2014/main" id="{831783E2-FCA7-1F49-AB38-C1F4344A0A4E}"/>
              </a:ext>
            </a:extLst>
          </p:cNvPr>
          <p:cNvSpPr txBox="1">
            <a:spLocks/>
          </p:cNvSpPr>
          <p:nvPr/>
        </p:nvSpPr>
        <p:spPr>
          <a:xfrm>
            <a:off x="514374" y="1329159"/>
            <a:ext cx="6053977"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b="1" dirty="0">
                <a:solidFill>
                  <a:schemeClr val="accent1"/>
                </a:solidFill>
              </a:rPr>
              <a:t>Limit unexpected dependencies between components</a:t>
            </a:r>
          </a:p>
          <a:p>
            <a:pPr indent="0">
              <a:buClr>
                <a:srgbClr val="AFB9C2"/>
              </a:buClr>
              <a:buNone/>
            </a:pPr>
            <a:endParaRPr lang="en-GB" b="1" dirty="0">
              <a:solidFill>
                <a:schemeClr val="accent1"/>
              </a:solidFill>
            </a:endParaRPr>
          </a:p>
          <a:p>
            <a:pPr marL="285750" indent="-285750">
              <a:buClr>
                <a:srgbClr val="AFB9C2"/>
              </a:buClr>
            </a:pPr>
            <a:r>
              <a:rPr lang="en-GB" dirty="0"/>
              <a:t>Change in a component that frequently results in </a:t>
            </a:r>
            <a:r>
              <a:rPr lang="en-GB" b="1" dirty="0"/>
              <a:t>additional changes in other seemingly unrelated components</a:t>
            </a:r>
            <a:r>
              <a:rPr lang="en-GB" dirty="0"/>
              <a:t> often occur due to implicit, or “hidden”, dependencies between these components.</a:t>
            </a:r>
          </a:p>
          <a:p>
            <a:pPr marL="285750" indent="-285750">
              <a:buClr>
                <a:srgbClr val="AFB9C2"/>
              </a:buClr>
            </a:pPr>
            <a:r>
              <a:rPr lang="en-GB" dirty="0"/>
              <a:t>These dependencies often are a result of </a:t>
            </a:r>
            <a:r>
              <a:rPr lang="en-GB" b="1" dirty="0"/>
              <a:t>shared functionality </a:t>
            </a:r>
            <a:r>
              <a:rPr lang="en-GB" dirty="0"/>
              <a:t>across the components due to a </a:t>
            </a:r>
            <a:r>
              <a:rPr lang="en-GB" b="1" dirty="0"/>
              <a:t>lack of defined functional boundaries </a:t>
            </a:r>
            <a:r>
              <a:rPr lang="en-GB" dirty="0"/>
              <a:t>in the system.</a:t>
            </a:r>
          </a:p>
          <a:p>
            <a:pPr marL="285750" indent="-285750">
              <a:buClr>
                <a:srgbClr val="AFB9C2"/>
              </a:buClr>
            </a:pPr>
            <a:r>
              <a:rPr lang="en-US" dirty="0"/>
              <a:t>Components that undergo change together should </a:t>
            </a:r>
            <a:r>
              <a:rPr lang="en-US" b="1" dirty="0"/>
              <a:t>be logically grouped </a:t>
            </a:r>
            <a:r>
              <a:rPr lang="en-US" dirty="0"/>
              <a:t>and/or consolidated to reduce the evolutionary scope when making modifications to a system.</a:t>
            </a:r>
            <a:br>
              <a:rPr lang="en-US" dirty="0"/>
            </a:br>
            <a:endParaRPr lang="en-GB" dirty="0"/>
          </a:p>
          <a:p>
            <a:pPr indent="0">
              <a:buNone/>
            </a:pPr>
            <a:r>
              <a:rPr lang="en-GB" b="1" dirty="0">
                <a:solidFill>
                  <a:schemeClr val="accent4"/>
                </a:solidFill>
              </a:rPr>
              <a:t>Bounded evolution is measured as the percentage of changes to </a:t>
            </a:r>
            <a:r>
              <a:rPr lang="en-US" altLang="zh-CN" b="1" dirty="0">
                <a:solidFill>
                  <a:schemeClr val="accent4"/>
                </a:solidFill>
              </a:rPr>
              <a:t>a</a:t>
            </a:r>
            <a:r>
              <a:rPr lang="zh-CN" altLang="en-US" b="1" dirty="0">
                <a:solidFill>
                  <a:schemeClr val="accent4"/>
                </a:solidFill>
              </a:rPr>
              <a:t> </a:t>
            </a:r>
            <a:r>
              <a:rPr lang="en-US" altLang="zh-CN" b="1" dirty="0">
                <a:solidFill>
                  <a:schemeClr val="accent4"/>
                </a:solidFill>
              </a:rPr>
              <a:t>certain</a:t>
            </a:r>
            <a:r>
              <a:rPr lang="en-GB" b="1" dirty="0">
                <a:solidFill>
                  <a:schemeClr val="accent4"/>
                </a:solidFill>
              </a:rPr>
              <a:t> component that cause further changes in other components</a:t>
            </a:r>
            <a:r>
              <a:rPr lang="en-GB" dirty="0">
                <a:solidFill>
                  <a:schemeClr val="accent4"/>
                </a:solidFill>
              </a:rPr>
              <a:t>.</a:t>
            </a:r>
          </a:p>
          <a:p>
            <a:pPr indent="0">
              <a:buFont typeface="Wingdings" pitchFamily="2" charset="2"/>
              <a:buNone/>
            </a:pPr>
            <a:endParaRPr lang="en-GB" dirty="0"/>
          </a:p>
        </p:txBody>
      </p:sp>
      <p:sp>
        <p:nvSpPr>
          <p:cNvPr id="55" name="Hexagon 54">
            <a:extLst>
              <a:ext uri="{FF2B5EF4-FFF2-40B4-BE49-F238E27FC236}">
                <a16:creationId xmlns:a16="http://schemas.microsoft.com/office/drawing/2014/main" id="{8B9F1B28-FB37-4742-81E5-D53F5F6B419C}"/>
              </a:ext>
            </a:extLst>
          </p:cNvPr>
          <p:cNvSpPr/>
          <p:nvPr/>
        </p:nvSpPr>
        <p:spPr>
          <a:xfrm>
            <a:off x="10343775" y="3177012"/>
            <a:ext cx="644453" cy="540636"/>
          </a:xfrm>
          <a:prstGeom prst="hexagon">
            <a:avLst/>
          </a:prstGeom>
          <a:gradFill>
            <a:gsLst>
              <a:gs pos="0">
                <a:schemeClr val="bg2"/>
              </a:gs>
              <a:gs pos="100000">
                <a:schemeClr val="accent4"/>
              </a:gs>
            </a:gsLst>
            <a:lin ang="10800000" scaled="1"/>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57" name="Hexagon 56">
            <a:extLst>
              <a:ext uri="{FF2B5EF4-FFF2-40B4-BE49-F238E27FC236}">
                <a16:creationId xmlns:a16="http://schemas.microsoft.com/office/drawing/2014/main" id="{699C4DDD-61D1-0F40-98D4-E7316CD8D8EC}"/>
              </a:ext>
            </a:extLst>
          </p:cNvPr>
          <p:cNvSpPr/>
          <p:nvPr/>
        </p:nvSpPr>
        <p:spPr>
          <a:xfrm>
            <a:off x="7871409" y="3210229"/>
            <a:ext cx="644453" cy="540636"/>
          </a:xfrm>
          <a:prstGeom prst="hexagon">
            <a:avLst/>
          </a:prstGeom>
          <a:gradFill flip="none" rotWithShape="1">
            <a:gsLst>
              <a:gs pos="0">
                <a:schemeClr val="accent4">
                  <a:tint val="66000"/>
                  <a:satMod val="160000"/>
                </a:schemeClr>
              </a:gs>
              <a:gs pos="79000">
                <a:schemeClr val="accent4">
                  <a:tint val="44500"/>
                  <a:satMod val="160000"/>
                </a:schemeClr>
              </a:gs>
              <a:gs pos="100000">
                <a:schemeClr val="accent4">
                  <a:tint val="23500"/>
                  <a:satMod val="160000"/>
                </a:schemeClr>
              </a:gs>
            </a:gsLst>
            <a:path path="circle">
              <a:fillToRect l="50000" t="50000" r="50000" b="50000"/>
            </a:path>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61" name="Hexagon 60">
            <a:extLst>
              <a:ext uri="{FF2B5EF4-FFF2-40B4-BE49-F238E27FC236}">
                <a16:creationId xmlns:a16="http://schemas.microsoft.com/office/drawing/2014/main" id="{7F9D023A-E06A-A74D-A398-67534DBEEF15}"/>
              </a:ext>
            </a:extLst>
          </p:cNvPr>
          <p:cNvSpPr/>
          <p:nvPr/>
        </p:nvSpPr>
        <p:spPr>
          <a:xfrm>
            <a:off x="9153561" y="3864561"/>
            <a:ext cx="644453" cy="540636"/>
          </a:xfrm>
          <a:prstGeom prst="hexagon">
            <a:avLst/>
          </a:prstGeom>
          <a:gradFill flip="none" rotWithShape="1">
            <a:gsLst>
              <a:gs pos="0">
                <a:schemeClr val="accent4">
                  <a:lumMod val="50000"/>
                </a:schemeClr>
              </a:gs>
              <a:gs pos="100000">
                <a:srgbClr val="AA98C3">
                  <a:alpha val="50000"/>
                </a:srgbClr>
              </a:gs>
            </a:gsLst>
            <a:lin ang="2700000" scaled="1"/>
            <a:tileRect/>
          </a:gradFill>
          <a:ln w="19050">
            <a:solidFill>
              <a:schemeClr val="tx2"/>
            </a:solidFill>
          </a:ln>
          <a:effectLst>
            <a:outerShdw blurRad="165100" dist="38100" dir="2700000" algn="tl" rotWithShape="0">
              <a:schemeClr val="accent4">
                <a:alpha val="5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62" name="Hexagon 61">
            <a:extLst>
              <a:ext uri="{FF2B5EF4-FFF2-40B4-BE49-F238E27FC236}">
                <a16:creationId xmlns:a16="http://schemas.microsoft.com/office/drawing/2014/main" id="{56C6CB24-33F3-3C43-B60F-1CDDCD26A079}"/>
              </a:ext>
            </a:extLst>
          </p:cNvPr>
          <p:cNvSpPr/>
          <p:nvPr/>
        </p:nvSpPr>
        <p:spPr>
          <a:xfrm>
            <a:off x="7886967" y="4604468"/>
            <a:ext cx="644453" cy="540636"/>
          </a:xfrm>
          <a:prstGeom prst="hexagon">
            <a:avLst/>
          </a:prstGeom>
          <a:gradFill>
            <a:gsLst>
              <a:gs pos="0">
                <a:schemeClr val="bg2"/>
              </a:gs>
              <a:gs pos="100000">
                <a:schemeClr val="accent4"/>
              </a:gs>
            </a:gsLst>
            <a:lin ang="0" scaled="0"/>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63" name="Hexagon 62">
            <a:extLst>
              <a:ext uri="{FF2B5EF4-FFF2-40B4-BE49-F238E27FC236}">
                <a16:creationId xmlns:a16="http://schemas.microsoft.com/office/drawing/2014/main" id="{8CC487ED-C90A-A54C-A2ED-B32244F226B5}"/>
              </a:ext>
            </a:extLst>
          </p:cNvPr>
          <p:cNvSpPr/>
          <p:nvPr/>
        </p:nvSpPr>
        <p:spPr>
          <a:xfrm>
            <a:off x="10342753" y="4312009"/>
            <a:ext cx="644453" cy="540636"/>
          </a:xfrm>
          <a:prstGeom prst="hexagon">
            <a:avLst/>
          </a:prstGeom>
          <a:solidFill>
            <a:schemeClr val="bg2"/>
          </a:solidFill>
          <a:ln w="19050">
            <a:solidFill>
              <a:schemeClr val="accent1"/>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cxnSp>
        <p:nvCxnSpPr>
          <p:cNvPr id="64" name="Straight Connector 63">
            <a:extLst>
              <a:ext uri="{FF2B5EF4-FFF2-40B4-BE49-F238E27FC236}">
                <a16:creationId xmlns:a16="http://schemas.microsoft.com/office/drawing/2014/main" id="{75EBFB2C-AAEC-5F45-BA43-66D88E158910}"/>
              </a:ext>
            </a:extLst>
          </p:cNvPr>
          <p:cNvCxnSpPr>
            <a:cxnSpLocks/>
          </p:cNvCxnSpPr>
          <p:nvPr/>
        </p:nvCxnSpPr>
        <p:spPr>
          <a:xfrm flipV="1">
            <a:off x="8552725" y="4312009"/>
            <a:ext cx="608528" cy="377736"/>
          </a:xfrm>
          <a:prstGeom prst="line">
            <a:avLst/>
          </a:prstGeom>
          <a:ln w="25400">
            <a:solidFill>
              <a:schemeClr val="accent4"/>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770E10C-0BD2-054A-96C0-B206DA2C1709}"/>
              </a:ext>
            </a:extLst>
          </p:cNvPr>
          <p:cNvCxnSpPr>
            <a:cxnSpLocks/>
          </p:cNvCxnSpPr>
          <p:nvPr/>
        </p:nvCxnSpPr>
        <p:spPr>
          <a:xfrm>
            <a:off x="8499797" y="3639765"/>
            <a:ext cx="670082" cy="344441"/>
          </a:xfrm>
          <a:prstGeom prst="line">
            <a:avLst/>
          </a:prstGeom>
          <a:ln w="25400">
            <a:solidFill>
              <a:schemeClr val="accent4"/>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73AA9-4723-6D48-A85D-20FA52F4ABE3}"/>
              </a:ext>
            </a:extLst>
          </p:cNvPr>
          <p:cNvCxnSpPr>
            <a:cxnSpLocks/>
          </p:cNvCxnSpPr>
          <p:nvPr/>
        </p:nvCxnSpPr>
        <p:spPr>
          <a:xfrm flipH="1">
            <a:off x="9782355" y="3608437"/>
            <a:ext cx="545355" cy="358516"/>
          </a:xfrm>
          <a:prstGeom prst="line">
            <a:avLst/>
          </a:prstGeom>
          <a:ln w="25400">
            <a:solidFill>
              <a:schemeClr val="accent4"/>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43E78D8-0E58-694A-94AE-41B83AD94E18}"/>
              </a:ext>
            </a:extLst>
          </p:cNvPr>
          <p:cNvSpPr txBox="1"/>
          <p:nvPr/>
        </p:nvSpPr>
        <p:spPr>
          <a:xfrm>
            <a:off x="7656945" y="2150142"/>
            <a:ext cx="3637684" cy="633443"/>
          </a:xfrm>
          <a:prstGeom prst="rect">
            <a:avLst/>
          </a:prstGeom>
          <a:noFill/>
        </p:spPr>
        <p:txBody>
          <a:bodyPr wrap="none" lIns="90000" rtlCol="0" anchor="t">
            <a:spAutoFit/>
          </a:bodyPr>
          <a:lstStyle/>
          <a:p>
            <a:pPr algn="ctr">
              <a:lnSpc>
                <a:spcPct val="113000"/>
              </a:lnSpc>
            </a:pPr>
            <a:r>
              <a:rPr lang="en-US" sz="1600" b="1" dirty="0">
                <a:solidFill>
                  <a:schemeClr val="tx2"/>
                </a:solidFill>
              </a:rPr>
              <a:t>Change introduced to one component</a:t>
            </a:r>
          </a:p>
          <a:p>
            <a:pPr algn="ctr">
              <a:lnSpc>
                <a:spcPct val="113000"/>
              </a:lnSpc>
            </a:pPr>
            <a:r>
              <a:rPr lang="en-US" sz="1600" b="1" dirty="0">
                <a:solidFill>
                  <a:schemeClr val="tx2"/>
                </a:solidFill>
              </a:rPr>
              <a:t>can have an effect on other components</a:t>
            </a:r>
          </a:p>
        </p:txBody>
      </p:sp>
      <p:sp>
        <p:nvSpPr>
          <p:cNvPr id="68" name="Hexagon 67">
            <a:extLst>
              <a:ext uri="{FF2B5EF4-FFF2-40B4-BE49-F238E27FC236}">
                <a16:creationId xmlns:a16="http://schemas.microsoft.com/office/drawing/2014/main" id="{FB80F71B-9A93-1C4E-BC47-ED3922FEF362}"/>
              </a:ext>
            </a:extLst>
          </p:cNvPr>
          <p:cNvSpPr/>
          <p:nvPr/>
        </p:nvSpPr>
        <p:spPr>
          <a:xfrm>
            <a:off x="9475787" y="4981521"/>
            <a:ext cx="644453" cy="540636"/>
          </a:xfrm>
          <a:prstGeom prst="hexagon">
            <a:avLst/>
          </a:prstGeom>
          <a:solidFill>
            <a:schemeClr val="bg2"/>
          </a:solidFill>
          <a:ln w="19050">
            <a:solidFill>
              <a:schemeClr val="accent1"/>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70" name="TextBox 69">
            <a:extLst>
              <a:ext uri="{FF2B5EF4-FFF2-40B4-BE49-F238E27FC236}">
                <a16:creationId xmlns:a16="http://schemas.microsoft.com/office/drawing/2014/main" id="{FA7D0214-FACF-6B44-9CB9-D43F4B3FDB2A}"/>
              </a:ext>
            </a:extLst>
          </p:cNvPr>
          <p:cNvSpPr txBox="1"/>
          <p:nvPr/>
        </p:nvSpPr>
        <p:spPr>
          <a:xfrm>
            <a:off x="8954219" y="4356452"/>
            <a:ext cx="1060996" cy="461665"/>
          </a:xfrm>
          <a:prstGeom prst="rect">
            <a:avLst/>
          </a:prstGeom>
          <a:noFill/>
        </p:spPr>
        <p:txBody>
          <a:bodyPr wrap="square" rtlCol="0" anchor="ctr">
            <a:spAutoFit/>
          </a:bodyPr>
          <a:lstStyle/>
          <a:p>
            <a:pPr algn="ctr"/>
            <a:r>
              <a:rPr lang="en-US" sz="1200" b="1" dirty="0">
                <a:solidFill>
                  <a:schemeClr val="tx2"/>
                </a:solidFill>
              </a:rPr>
              <a:t>System component</a:t>
            </a:r>
          </a:p>
        </p:txBody>
      </p:sp>
      <p:sp>
        <p:nvSpPr>
          <p:cNvPr id="24" name="Rectangle 23">
            <a:extLst>
              <a:ext uri="{FF2B5EF4-FFF2-40B4-BE49-F238E27FC236}">
                <a16:creationId xmlns:a16="http://schemas.microsoft.com/office/drawing/2014/main" id="{41FDEC8A-5350-6B47-BB00-295F71331AA8}"/>
              </a:ext>
            </a:extLst>
          </p:cNvPr>
          <p:cNvSpPr/>
          <p:nvPr/>
        </p:nvSpPr>
        <p:spPr>
          <a:xfrm>
            <a:off x="9104026" y="5957604"/>
            <a:ext cx="2405270" cy="181005"/>
          </a:xfrm>
          <a:prstGeom prst="rect">
            <a:avLst/>
          </a:prstGeom>
          <a:gradFill flip="none" rotWithShape="1">
            <a:gsLst>
              <a:gs pos="48008">
                <a:schemeClr val="accent4"/>
              </a:gs>
              <a:gs pos="11000">
                <a:schemeClr val="accent4">
                  <a:lumMod val="50000"/>
                </a:schemeClr>
              </a:gs>
              <a:gs pos="83000">
                <a:schemeClr val="accent4">
                  <a:lumMod val="20000"/>
                  <a:lumOff val="80000"/>
                </a:schemeClr>
              </a:gs>
            </a:gsLst>
            <a:lin ang="10800000" scaled="1"/>
            <a:tileRect/>
          </a:gradFill>
          <a:ln>
            <a:solidFill>
              <a:schemeClr val="accent4"/>
            </a:solidFill>
          </a:ln>
          <a:effectLst>
            <a:outerShdw blurRad="190500" dist="381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28" name="TextBox 27">
            <a:extLst>
              <a:ext uri="{FF2B5EF4-FFF2-40B4-BE49-F238E27FC236}">
                <a16:creationId xmlns:a16="http://schemas.microsoft.com/office/drawing/2014/main" id="{0A1FB425-4D0B-7345-8711-FCF919D67CAB}"/>
              </a:ext>
            </a:extLst>
          </p:cNvPr>
          <p:cNvSpPr txBox="1"/>
          <p:nvPr/>
        </p:nvSpPr>
        <p:spPr>
          <a:xfrm>
            <a:off x="7561465" y="5919990"/>
            <a:ext cx="1542558" cy="273088"/>
          </a:xfrm>
          <a:prstGeom prst="rect">
            <a:avLst/>
          </a:prstGeom>
          <a:noFill/>
        </p:spPr>
        <p:txBody>
          <a:bodyPr wrap="none" lIns="90000" rtlCol="0" anchor="t">
            <a:spAutoFit/>
          </a:bodyPr>
          <a:lstStyle/>
          <a:p>
            <a:pPr algn="r">
              <a:lnSpc>
                <a:spcPct val="113000"/>
              </a:lnSpc>
            </a:pPr>
            <a:r>
              <a:rPr lang="en-US" sz="1100" b="1" dirty="0">
                <a:solidFill>
                  <a:schemeClr val="accent4">
                    <a:lumMod val="60000"/>
                    <a:lumOff val="40000"/>
                  </a:schemeClr>
                </a:solidFill>
              </a:rPr>
              <a:t>Code Churn Percentage</a:t>
            </a:r>
          </a:p>
        </p:txBody>
      </p:sp>
      <p:graphicFrame>
        <p:nvGraphicFramePr>
          <p:cNvPr id="3" name="Table 2">
            <a:extLst>
              <a:ext uri="{FF2B5EF4-FFF2-40B4-BE49-F238E27FC236}">
                <a16:creationId xmlns:a16="http://schemas.microsoft.com/office/drawing/2014/main" id="{FFECAC3B-9EDE-9AD3-D594-C4313A4A57C8}"/>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6/10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21920792"/>
                  </a:ext>
                </a:extLst>
              </a:tr>
            </a:tbl>
          </a:graphicData>
        </a:graphic>
      </p:graphicFrame>
    </p:spTree>
    <p:extLst>
      <p:ext uri="{BB962C8B-B14F-4D97-AF65-F5344CB8AC3E}">
        <p14:creationId xmlns:p14="http://schemas.microsoft.com/office/powerpoint/2010/main" val="1649893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47" name="Slide Number Placeholder 1">
            <a:extLst>
              <a:ext uri="{FF2B5EF4-FFF2-40B4-BE49-F238E27FC236}">
                <a16:creationId xmlns:a16="http://schemas.microsoft.com/office/drawing/2014/main" id="{9D1E55B0-6D3A-3B44-A789-7BF886FCE968}"/>
              </a:ext>
            </a:extLst>
          </p:cNvPr>
          <p:cNvSpPr>
            <a:spLocks noGrp="1"/>
          </p:cNvSpPr>
          <p:nvPr>
            <p:ph type="sldNum" sz="quarter" idx="4"/>
          </p:nvPr>
        </p:nvSpPr>
        <p:spPr/>
        <p:txBody>
          <a:bodyPr/>
          <a:lstStyle/>
          <a:p>
            <a:fld id="{E242BD21-9B61-2246-BCB1-4BE5E1BEBE1C}" type="slidenum">
              <a:rPr lang="en-US" smtClean="0"/>
              <a:pPr/>
              <a:t>34</a:t>
            </a:fld>
            <a:endParaRPr lang="en-US" dirty="0"/>
          </a:p>
        </p:txBody>
      </p:sp>
      <p:sp>
        <p:nvSpPr>
          <p:cNvPr id="4" name="Text Placeholder 3"/>
          <p:cNvSpPr>
            <a:spLocks noGrp="1"/>
          </p:cNvSpPr>
          <p:nvPr>
            <p:ph type="body" sz="quarter" idx="12"/>
          </p:nvPr>
        </p:nvSpPr>
        <p:spPr/>
        <p:txBody>
          <a:bodyPr/>
          <a:lstStyle/>
          <a:p>
            <a:r>
              <a:rPr lang="en-US" noProof="0" dirty="0"/>
              <a:t>METRIC INTRODUCTION – code</a:t>
            </a:r>
            <a:r>
              <a:rPr lang="zh-CN" altLang="en-US" noProof="0" dirty="0"/>
              <a:t> </a:t>
            </a:r>
            <a:r>
              <a:rPr lang="en-US" altLang="zh-CN" noProof="0" dirty="0"/>
              <a:t>reuse</a:t>
            </a:r>
            <a:endParaRPr lang="en-US" noProof="0" dirty="0"/>
          </a:p>
        </p:txBody>
      </p:sp>
      <p:sp>
        <p:nvSpPr>
          <p:cNvPr id="2" name="Title 1"/>
          <p:cNvSpPr>
            <a:spLocks noGrp="1"/>
          </p:cNvSpPr>
          <p:nvPr>
            <p:ph type="title"/>
          </p:nvPr>
        </p:nvSpPr>
        <p:spPr/>
        <p:txBody>
          <a:bodyPr/>
          <a:lstStyle/>
          <a:p>
            <a:r>
              <a:rPr lang="en-US" dirty="0"/>
              <a:t>How much are components are affected by </a:t>
            </a:r>
            <a:r>
              <a:rPr lang="en-US" noProof="0" dirty="0"/>
              <a:t>hidden dependencies?</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2E48BAC-4B74-0E4C-85E3-7D2DBCD30C8A}"/>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50" name="Content Placeholder 2">
            <a:extLst>
              <a:ext uri="{FF2B5EF4-FFF2-40B4-BE49-F238E27FC236}">
                <a16:creationId xmlns:a16="http://schemas.microsoft.com/office/drawing/2014/main" id="{B6F60096-F8E0-6F46-823B-4A3CE941A474}"/>
              </a:ext>
            </a:extLst>
          </p:cNvPr>
          <p:cNvSpPr txBox="1">
            <a:spLocks/>
          </p:cNvSpPr>
          <p:nvPr/>
        </p:nvSpPr>
        <p:spPr>
          <a:xfrm>
            <a:off x="514372" y="1366988"/>
            <a:ext cx="6481381" cy="48775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US" altLang="zh-CN" b="1" dirty="0">
                <a:solidFill>
                  <a:schemeClr val="accent1"/>
                </a:solidFill>
              </a:rPr>
              <a:t>Avoid</a:t>
            </a:r>
            <a:r>
              <a:rPr lang="zh-CN" altLang="en-US" b="1" dirty="0">
                <a:solidFill>
                  <a:schemeClr val="accent1"/>
                </a:solidFill>
              </a:rPr>
              <a:t> </a:t>
            </a:r>
            <a:r>
              <a:rPr lang="en-US" altLang="zh-CN" b="1" dirty="0">
                <a:solidFill>
                  <a:schemeClr val="accent1"/>
                </a:solidFill>
              </a:rPr>
              <a:t>excessive</a:t>
            </a:r>
            <a:r>
              <a:rPr lang="zh-CN" altLang="en-US" b="1" dirty="0">
                <a:solidFill>
                  <a:schemeClr val="accent1"/>
                </a:solidFill>
              </a:rPr>
              <a:t> </a:t>
            </a:r>
            <a:r>
              <a:rPr lang="en-US" altLang="zh-CN" b="1" dirty="0">
                <a:solidFill>
                  <a:schemeClr val="accent1"/>
                </a:solidFill>
              </a:rPr>
              <a:t>duplication across components</a:t>
            </a:r>
            <a:endParaRPr lang="en-GB" dirty="0"/>
          </a:p>
        </p:txBody>
      </p:sp>
      <p:sp>
        <p:nvSpPr>
          <p:cNvPr id="51" name="Content Placeholder 2">
            <a:extLst>
              <a:ext uri="{FF2B5EF4-FFF2-40B4-BE49-F238E27FC236}">
                <a16:creationId xmlns:a16="http://schemas.microsoft.com/office/drawing/2014/main" id="{EB0129AA-8FA4-1E4E-A690-97686BC4A225}"/>
              </a:ext>
            </a:extLst>
          </p:cNvPr>
          <p:cNvSpPr txBox="1">
            <a:spLocks/>
          </p:cNvSpPr>
          <p:nvPr/>
        </p:nvSpPr>
        <p:spPr>
          <a:xfrm>
            <a:off x="514371" y="2001317"/>
            <a:ext cx="6141205" cy="3983484"/>
          </a:xfrm>
          <a:prstGeom prst="rect">
            <a:avLst/>
          </a:prstGeom>
        </p:spPr>
        <p:txBody>
          <a:bodyPr lIns="0" rIns="0"/>
          <a:lstStyle>
            <a:lvl1pPr marL="0" indent="0" algn="l" defTabSz="914400" rtl="0" eaLnBrk="1" latinLnBrk="0" hangingPunct="1">
              <a:lnSpc>
                <a:spcPct val="114000"/>
              </a:lnSpc>
              <a:spcBef>
                <a:spcPts val="1000"/>
              </a:spcBef>
              <a:buClr>
                <a:srgbClr val="AFB9C2"/>
              </a:buClr>
              <a:buFont typeface="Wingdings" pitchFamily="2" charset="2"/>
              <a:buNone/>
              <a:defRPr sz="1600" kern="1200">
                <a:solidFill>
                  <a:srgbClr val="163241"/>
                </a:solidFill>
                <a:latin typeface="+mn-lt"/>
                <a:ea typeface="+mn-ea"/>
                <a:cs typeface="+mn-cs"/>
              </a:defRPr>
            </a:lvl1pPr>
            <a:lvl2pPr marL="4572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2pPr>
            <a:lvl3pPr marL="9144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3pPr>
            <a:lvl4pPr marL="13716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4pPr>
            <a:lvl5pPr marL="18288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600"/>
              </a:spcAft>
              <a:buFont typeface="Wingdings" pitchFamily="2" charset="2"/>
              <a:buChar char="§"/>
            </a:pPr>
            <a:r>
              <a:rPr lang="en-US" altLang="zh-CN" dirty="0"/>
              <a:t>When code is copied, </a:t>
            </a:r>
            <a:r>
              <a:rPr lang="en-US" altLang="zh-CN" b="1" dirty="0"/>
              <a:t>implicit dependencies are created. </a:t>
            </a:r>
            <a:r>
              <a:rPr lang="en-US" altLang="zh-CN" dirty="0"/>
              <a:t>Whenever this code is modified it likely must be modified in every location it is copied to in order to ensure consistent functionality.</a:t>
            </a:r>
          </a:p>
          <a:p>
            <a:pPr marL="285750" indent="-285750">
              <a:spcBef>
                <a:spcPts val="0"/>
              </a:spcBef>
              <a:spcAft>
                <a:spcPts val="600"/>
              </a:spcAft>
              <a:buFont typeface="Wingdings" pitchFamily="2" charset="2"/>
              <a:buChar char="§"/>
            </a:pPr>
            <a:r>
              <a:rPr lang="en-US" altLang="zh-CN" dirty="0"/>
              <a:t>Duplicated code </a:t>
            </a:r>
            <a:r>
              <a:rPr lang="en-US" altLang="zh-CN" b="1" dirty="0"/>
              <a:t>within a component </a:t>
            </a:r>
            <a:r>
              <a:rPr lang="en-US" altLang="zh-CN" dirty="0"/>
              <a:t>results in a component that is rigid to change, however the </a:t>
            </a:r>
            <a:r>
              <a:rPr lang="en-US" altLang="zh-CN" b="1" dirty="0"/>
              <a:t>risk is localized</a:t>
            </a:r>
            <a:r>
              <a:rPr lang="en-US" altLang="zh-CN" dirty="0"/>
              <a:t>. The architecture itself is minimally affected.</a:t>
            </a:r>
          </a:p>
          <a:p>
            <a:pPr marL="285750" indent="-285750">
              <a:spcBef>
                <a:spcPts val="0"/>
              </a:spcBef>
              <a:spcAft>
                <a:spcPts val="600"/>
              </a:spcAft>
              <a:buFont typeface="Wingdings" pitchFamily="2" charset="2"/>
              <a:buChar char="§"/>
            </a:pPr>
            <a:r>
              <a:rPr lang="en-US" altLang="zh-CN" dirty="0"/>
              <a:t>However if a</a:t>
            </a:r>
            <a:r>
              <a:rPr lang="zh-CN" altLang="en-US" dirty="0"/>
              <a:t> </a:t>
            </a:r>
            <a:r>
              <a:rPr lang="en-US" altLang="zh-CN" dirty="0"/>
              <a:t>component possesses a high amount of code copied from another component(s),</a:t>
            </a:r>
            <a:r>
              <a:rPr lang="zh-CN" altLang="en-US" dirty="0"/>
              <a:t> </a:t>
            </a:r>
            <a:r>
              <a:rPr lang="en-US" altLang="zh-CN" dirty="0"/>
              <a:t>the chance it is </a:t>
            </a:r>
            <a:r>
              <a:rPr lang="en-US" altLang="zh-CN" b="1" dirty="0"/>
              <a:t>impacted  / impacts those components </a:t>
            </a:r>
            <a:r>
              <a:rPr lang="en-US" altLang="zh-CN" dirty="0"/>
              <a:t>is higher and results in these components being </a:t>
            </a:r>
            <a:r>
              <a:rPr lang="en-US" altLang="zh-CN" b="1" dirty="0"/>
              <a:t>less flexible to evolve</a:t>
            </a:r>
            <a:r>
              <a:rPr lang="en-US" altLang="zh-CN" dirty="0"/>
              <a:t>.</a:t>
            </a:r>
            <a:endParaRPr lang="en-GB" dirty="0">
              <a:solidFill>
                <a:schemeClr val="accent2"/>
              </a:solidFill>
            </a:endParaRPr>
          </a:p>
          <a:p>
            <a:pPr>
              <a:spcBef>
                <a:spcPts val="0"/>
              </a:spcBef>
              <a:spcAft>
                <a:spcPts val="600"/>
              </a:spcAft>
            </a:pPr>
            <a:endParaRPr lang="en-US" altLang="zh-CN" b="1" dirty="0">
              <a:solidFill>
                <a:schemeClr val="accent4"/>
              </a:solidFill>
              <a:latin typeface="Calibri Bold"/>
            </a:endParaRPr>
          </a:p>
          <a:p>
            <a:pPr>
              <a:spcBef>
                <a:spcPts val="0"/>
              </a:spcBef>
              <a:spcAft>
                <a:spcPts val="600"/>
              </a:spcAft>
            </a:pPr>
            <a:r>
              <a:rPr lang="en-US" altLang="zh-CN" b="1" dirty="0">
                <a:solidFill>
                  <a:schemeClr val="accent4"/>
                </a:solidFill>
                <a:latin typeface="Calibri Bold"/>
              </a:rPr>
              <a:t>Code</a:t>
            </a:r>
            <a:r>
              <a:rPr lang="zh-CN" altLang="en-US" b="1" dirty="0">
                <a:solidFill>
                  <a:schemeClr val="accent4"/>
                </a:solidFill>
                <a:latin typeface="Calibri Bold"/>
              </a:rPr>
              <a:t> </a:t>
            </a:r>
            <a:r>
              <a:rPr lang="en-US" altLang="zh-CN" b="1" dirty="0">
                <a:solidFill>
                  <a:schemeClr val="accent4"/>
                </a:solidFill>
                <a:latin typeface="Calibri Bold"/>
              </a:rPr>
              <a:t>reuse</a:t>
            </a:r>
            <a:r>
              <a:rPr lang="zh-CN" altLang="en-US" b="1" dirty="0">
                <a:solidFill>
                  <a:schemeClr val="accent4"/>
                </a:solidFill>
                <a:latin typeface="Calibri Bold"/>
              </a:rPr>
              <a:t> </a:t>
            </a:r>
            <a:r>
              <a:rPr lang="en-US" altLang="zh-CN" b="1" dirty="0">
                <a:solidFill>
                  <a:schemeClr val="accent4"/>
                </a:solidFill>
                <a:latin typeface="Calibri Bold"/>
              </a:rPr>
              <a:t>is</a:t>
            </a:r>
            <a:r>
              <a:rPr lang="zh-CN" altLang="en-US" b="1" dirty="0">
                <a:solidFill>
                  <a:schemeClr val="accent4"/>
                </a:solidFill>
                <a:latin typeface="Calibri Bold"/>
              </a:rPr>
              <a:t> </a:t>
            </a:r>
            <a:r>
              <a:rPr lang="en-US" altLang="zh-CN" b="1" dirty="0">
                <a:solidFill>
                  <a:schemeClr val="accent4"/>
                </a:solidFill>
                <a:latin typeface="Calibri Bold"/>
              </a:rPr>
              <a:t>measured</a:t>
            </a:r>
            <a:r>
              <a:rPr lang="zh-CN" altLang="en-US" b="1" dirty="0">
                <a:solidFill>
                  <a:schemeClr val="accent4"/>
                </a:solidFill>
                <a:latin typeface="Calibri Bold"/>
              </a:rPr>
              <a:t> </a:t>
            </a:r>
            <a:r>
              <a:rPr lang="en-US" altLang="zh-CN" b="1" dirty="0">
                <a:solidFill>
                  <a:schemeClr val="accent4"/>
                </a:solidFill>
                <a:latin typeface="Calibri Bold"/>
              </a:rPr>
              <a:t>as</a:t>
            </a:r>
            <a:r>
              <a:rPr lang="zh-CN" altLang="en-US" b="1" dirty="0">
                <a:solidFill>
                  <a:schemeClr val="accent4"/>
                </a:solidFill>
                <a:latin typeface="Calibri Bold"/>
              </a:rPr>
              <a:t> </a:t>
            </a:r>
            <a:r>
              <a:rPr lang="en-US" altLang="zh-CN" b="1" dirty="0">
                <a:solidFill>
                  <a:schemeClr val="accent4"/>
                </a:solidFill>
                <a:latin typeface="Calibri Bold"/>
              </a:rPr>
              <a:t>the</a:t>
            </a:r>
            <a:r>
              <a:rPr lang="zh-CN" altLang="en-US" b="1" dirty="0">
                <a:solidFill>
                  <a:schemeClr val="accent4"/>
                </a:solidFill>
                <a:latin typeface="Calibri Bold"/>
              </a:rPr>
              <a:t> </a:t>
            </a:r>
            <a:r>
              <a:rPr lang="en-US" altLang="zh-CN" b="1" dirty="0">
                <a:solidFill>
                  <a:schemeClr val="accent4"/>
                </a:solidFill>
                <a:latin typeface="Calibri Bold"/>
              </a:rPr>
              <a:t>amount</a:t>
            </a:r>
            <a:r>
              <a:rPr lang="zh-CN" altLang="en-US" b="1" dirty="0">
                <a:solidFill>
                  <a:schemeClr val="accent4"/>
                </a:solidFill>
                <a:latin typeface="Calibri Bold"/>
              </a:rPr>
              <a:t> </a:t>
            </a:r>
            <a:r>
              <a:rPr lang="en-US" altLang="zh-CN" b="1" dirty="0">
                <a:solidFill>
                  <a:schemeClr val="accent4"/>
                </a:solidFill>
                <a:latin typeface="Calibri Bold"/>
              </a:rPr>
              <a:t>of</a:t>
            </a:r>
            <a:r>
              <a:rPr lang="zh-CN" altLang="en-US" b="1" dirty="0">
                <a:solidFill>
                  <a:schemeClr val="accent4"/>
                </a:solidFill>
                <a:latin typeface="Calibri Bold"/>
              </a:rPr>
              <a:t> </a:t>
            </a:r>
            <a:r>
              <a:rPr lang="en-US" altLang="zh-CN" b="1" dirty="0">
                <a:solidFill>
                  <a:schemeClr val="accent4"/>
                </a:solidFill>
                <a:latin typeface="Calibri Bold"/>
              </a:rPr>
              <a:t>inter-component duplication within a component.</a:t>
            </a:r>
            <a:endParaRPr lang="en-GB" b="1" dirty="0">
              <a:solidFill>
                <a:schemeClr val="accent4"/>
              </a:solidFill>
              <a:latin typeface="Calibri Bold"/>
            </a:endParaRPr>
          </a:p>
        </p:txBody>
      </p:sp>
      <p:grpSp>
        <p:nvGrpSpPr>
          <p:cNvPr id="3" name="Group 2">
            <a:extLst>
              <a:ext uri="{FF2B5EF4-FFF2-40B4-BE49-F238E27FC236}">
                <a16:creationId xmlns:a16="http://schemas.microsoft.com/office/drawing/2014/main" id="{E829F440-924F-1745-9D0B-C259EFB0F672}"/>
              </a:ext>
            </a:extLst>
          </p:cNvPr>
          <p:cNvGrpSpPr/>
          <p:nvPr/>
        </p:nvGrpSpPr>
        <p:grpSpPr>
          <a:xfrm>
            <a:off x="7680229" y="2083078"/>
            <a:ext cx="1466270" cy="1264028"/>
            <a:chOff x="7509806" y="2083078"/>
            <a:chExt cx="1466270" cy="1264028"/>
          </a:xfrm>
        </p:grpSpPr>
        <p:sp>
          <p:nvSpPr>
            <p:cNvPr id="31" name="Hexagon 30">
              <a:extLst>
                <a:ext uri="{FF2B5EF4-FFF2-40B4-BE49-F238E27FC236}">
                  <a16:creationId xmlns:a16="http://schemas.microsoft.com/office/drawing/2014/main" id="{21B970E4-9AFE-FC4E-972E-94617869A6C5}"/>
                </a:ext>
              </a:extLst>
            </p:cNvPr>
            <p:cNvSpPr/>
            <p:nvPr/>
          </p:nvSpPr>
          <p:spPr>
            <a:xfrm>
              <a:off x="7509806" y="2083078"/>
              <a:ext cx="1466270" cy="12640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44" name="Hexagon 43">
              <a:extLst>
                <a:ext uri="{FF2B5EF4-FFF2-40B4-BE49-F238E27FC236}">
                  <a16:creationId xmlns:a16="http://schemas.microsoft.com/office/drawing/2014/main" id="{A58189ED-9C33-2240-91FE-F358401DCD46}"/>
                </a:ext>
              </a:extLst>
            </p:cNvPr>
            <p:cNvSpPr/>
            <p:nvPr/>
          </p:nvSpPr>
          <p:spPr>
            <a:xfrm>
              <a:off x="7550277" y="2114550"/>
              <a:ext cx="1381785" cy="1191196"/>
            </a:xfrm>
            <a:prstGeom prst="hexagon">
              <a:avLst/>
            </a:prstGeom>
            <a:solidFill>
              <a:srgbClr val="57C96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grpSp>
      <p:grpSp>
        <p:nvGrpSpPr>
          <p:cNvPr id="33" name="Group 32">
            <a:extLst>
              <a:ext uri="{FF2B5EF4-FFF2-40B4-BE49-F238E27FC236}">
                <a16:creationId xmlns:a16="http://schemas.microsoft.com/office/drawing/2014/main" id="{0AE2D014-7256-1B4B-AFA9-647B6546B24F}"/>
              </a:ext>
            </a:extLst>
          </p:cNvPr>
          <p:cNvGrpSpPr/>
          <p:nvPr/>
        </p:nvGrpSpPr>
        <p:grpSpPr>
          <a:xfrm>
            <a:off x="9596822" y="2083747"/>
            <a:ext cx="1466270" cy="1264028"/>
            <a:chOff x="7509806" y="2083078"/>
            <a:chExt cx="1466270" cy="1264028"/>
          </a:xfrm>
        </p:grpSpPr>
        <p:sp>
          <p:nvSpPr>
            <p:cNvPr id="41" name="Hexagon 40">
              <a:extLst>
                <a:ext uri="{FF2B5EF4-FFF2-40B4-BE49-F238E27FC236}">
                  <a16:creationId xmlns:a16="http://schemas.microsoft.com/office/drawing/2014/main" id="{5ECE3365-1245-1C4A-9AB7-68EE370F5F49}"/>
                </a:ext>
              </a:extLst>
            </p:cNvPr>
            <p:cNvSpPr/>
            <p:nvPr/>
          </p:nvSpPr>
          <p:spPr>
            <a:xfrm>
              <a:off x="7509806" y="2083078"/>
              <a:ext cx="1466270" cy="12640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43" name="Hexagon 42">
              <a:extLst>
                <a:ext uri="{FF2B5EF4-FFF2-40B4-BE49-F238E27FC236}">
                  <a16:creationId xmlns:a16="http://schemas.microsoft.com/office/drawing/2014/main" id="{56FFA945-C4F1-834F-8035-A6FD17782A4D}"/>
                </a:ext>
              </a:extLst>
            </p:cNvPr>
            <p:cNvSpPr/>
            <p:nvPr/>
          </p:nvSpPr>
          <p:spPr>
            <a:xfrm>
              <a:off x="7550277" y="2114550"/>
              <a:ext cx="1381785" cy="1191196"/>
            </a:xfrm>
            <a:prstGeom prst="hexagon">
              <a:avLst/>
            </a:prstGeom>
            <a:solidFill>
              <a:srgbClr val="57C96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grpSp>
      <p:grpSp>
        <p:nvGrpSpPr>
          <p:cNvPr id="46" name="Group 45">
            <a:extLst>
              <a:ext uri="{FF2B5EF4-FFF2-40B4-BE49-F238E27FC236}">
                <a16:creationId xmlns:a16="http://schemas.microsoft.com/office/drawing/2014/main" id="{9DAF8BB7-3F17-994A-A55E-67F85EC97C91}"/>
              </a:ext>
            </a:extLst>
          </p:cNvPr>
          <p:cNvGrpSpPr/>
          <p:nvPr/>
        </p:nvGrpSpPr>
        <p:grpSpPr>
          <a:xfrm>
            <a:off x="8653493" y="3547825"/>
            <a:ext cx="1466270" cy="1264028"/>
            <a:chOff x="7509806" y="2083078"/>
            <a:chExt cx="1466270" cy="1264028"/>
          </a:xfrm>
        </p:grpSpPr>
        <p:sp>
          <p:nvSpPr>
            <p:cNvPr id="53" name="Hexagon 52">
              <a:extLst>
                <a:ext uri="{FF2B5EF4-FFF2-40B4-BE49-F238E27FC236}">
                  <a16:creationId xmlns:a16="http://schemas.microsoft.com/office/drawing/2014/main" id="{0C39B05D-42C4-454F-B1A6-F7DC851BA437}"/>
                </a:ext>
              </a:extLst>
            </p:cNvPr>
            <p:cNvSpPr/>
            <p:nvPr/>
          </p:nvSpPr>
          <p:spPr>
            <a:xfrm>
              <a:off x="7509806" y="2083078"/>
              <a:ext cx="1466270" cy="12640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54" name="Hexagon 53">
              <a:extLst>
                <a:ext uri="{FF2B5EF4-FFF2-40B4-BE49-F238E27FC236}">
                  <a16:creationId xmlns:a16="http://schemas.microsoft.com/office/drawing/2014/main" id="{CC4769EC-1C2D-FD42-978B-0632B68124A0}"/>
                </a:ext>
              </a:extLst>
            </p:cNvPr>
            <p:cNvSpPr/>
            <p:nvPr/>
          </p:nvSpPr>
          <p:spPr>
            <a:xfrm>
              <a:off x="7550277" y="2114550"/>
              <a:ext cx="1381785" cy="1191196"/>
            </a:xfrm>
            <a:prstGeom prst="hexagon">
              <a:avLst/>
            </a:prstGeom>
            <a:solidFill>
              <a:srgbClr val="57C96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grpSp>
      <p:sp>
        <p:nvSpPr>
          <p:cNvPr id="75" name="TextBox 74">
            <a:extLst>
              <a:ext uri="{FF2B5EF4-FFF2-40B4-BE49-F238E27FC236}">
                <a16:creationId xmlns:a16="http://schemas.microsoft.com/office/drawing/2014/main" id="{B9E2613E-1EEC-5042-850B-68523589FC35}"/>
              </a:ext>
            </a:extLst>
          </p:cNvPr>
          <p:cNvSpPr txBox="1"/>
          <p:nvPr/>
        </p:nvSpPr>
        <p:spPr>
          <a:xfrm>
            <a:off x="9974040" y="4085221"/>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sp>
        <p:nvSpPr>
          <p:cNvPr id="24" name="TextBox 23">
            <a:extLst>
              <a:ext uri="{FF2B5EF4-FFF2-40B4-BE49-F238E27FC236}">
                <a16:creationId xmlns:a16="http://schemas.microsoft.com/office/drawing/2014/main" id="{D805E07C-F8D7-5644-A0B9-B4DC254BDA14}"/>
              </a:ext>
            </a:extLst>
          </p:cNvPr>
          <p:cNvSpPr txBox="1"/>
          <p:nvPr/>
        </p:nvSpPr>
        <p:spPr>
          <a:xfrm>
            <a:off x="10187529" y="3976308"/>
            <a:ext cx="1538642" cy="706732"/>
          </a:xfrm>
          <a:prstGeom prst="rect">
            <a:avLst/>
          </a:prstGeom>
          <a:noFill/>
        </p:spPr>
        <p:txBody>
          <a:bodyPr wrap="square" lIns="90000" rtlCol="0" anchor="t">
            <a:spAutoFit/>
          </a:bodyPr>
          <a:lstStyle/>
          <a:p>
            <a:pPr algn="l">
              <a:lnSpc>
                <a:spcPct val="113000"/>
              </a:lnSpc>
            </a:pPr>
            <a:r>
              <a:rPr lang="en-US" sz="1200" b="1" dirty="0">
                <a:solidFill>
                  <a:srgbClr val="EF981A"/>
                </a:solidFill>
              </a:rPr>
              <a:t>Large amount of implicit dependencies</a:t>
            </a:r>
          </a:p>
        </p:txBody>
      </p:sp>
      <p:sp>
        <p:nvSpPr>
          <p:cNvPr id="40" name="Hexagon 39">
            <a:extLst>
              <a:ext uri="{FF2B5EF4-FFF2-40B4-BE49-F238E27FC236}">
                <a16:creationId xmlns:a16="http://schemas.microsoft.com/office/drawing/2014/main" id="{09C0CC7A-0321-9C41-8329-8C0E71D5FA23}"/>
              </a:ext>
            </a:extLst>
          </p:cNvPr>
          <p:cNvSpPr/>
          <p:nvPr/>
        </p:nvSpPr>
        <p:spPr>
          <a:xfrm>
            <a:off x="8887143" y="4322954"/>
            <a:ext cx="518713" cy="447167"/>
          </a:xfrm>
          <a:prstGeom prst="hexagon">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grpSp>
        <p:nvGrpSpPr>
          <p:cNvPr id="55" name="Group 54">
            <a:extLst>
              <a:ext uri="{FF2B5EF4-FFF2-40B4-BE49-F238E27FC236}">
                <a16:creationId xmlns:a16="http://schemas.microsoft.com/office/drawing/2014/main" id="{AEE06377-52A6-A045-B169-D45FD1FADA0D}"/>
              </a:ext>
            </a:extLst>
          </p:cNvPr>
          <p:cNvGrpSpPr/>
          <p:nvPr/>
        </p:nvGrpSpPr>
        <p:grpSpPr>
          <a:xfrm>
            <a:off x="7541779" y="4663447"/>
            <a:ext cx="1466270" cy="1264028"/>
            <a:chOff x="7509806" y="2083078"/>
            <a:chExt cx="1466270" cy="1264028"/>
          </a:xfrm>
        </p:grpSpPr>
        <p:sp>
          <p:nvSpPr>
            <p:cNvPr id="58" name="Hexagon 57">
              <a:extLst>
                <a:ext uri="{FF2B5EF4-FFF2-40B4-BE49-F238E27FC236}">
                  <a16:creationId xmlns:a16="http://schemas.microsoft.com/office/drawing/2014/main" id="{B06F9AB0-F00C-5845-8C5F-B13017C5B0C9}"/>
                </a:ext>
              </a:extLst>
            </p:cNvPr>
            <p:cNvSpPr/>
            <p:nvPr/>
          </p:nvSpPr>
          <p:spPr>
            <a:xfrm>
              <a:off x="7509806" y="2083078"/>
              <a:ext cx="1466270" cy="12640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59" name="Hexagon 58">
              <a:extLst>
                <a:ext uri="{FF2B5EF4-FFF2-40B4-BE49-F238E27FC236}">
                  <a16:creationId xmlns:a16="http://schemas.microsoft.com/office/drawing/2014/main" id="{A2471CD3-1F23-064A-9943-B7D71B7399A8}"/>
                </a:ext>
              </a:extLst>
            </p:cNvPr>
            <p:cNvSpPr/>
            <p:nvPr/>
          </p:nvSpPr>
          <p:spPr>
            <a:xfrm>
              <a:off x="7550277" y="2114550"/>
              <a:ext cx="1381785" cy="1191196"/>
            </a:xfrm>
            <a:prstGeom prst="hexagon">
              <a:avLst/>
            </a:prstGeom>
            <a:solidFill>
              <a:srgbClr val="57C96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grpSp>
      <p:sp>
        <p:nvSpPr>
          <p:cNvPr id="38" name="Hexagon 37">
            <a:extLst>
              <a:ext uri="{FF2B5EF4-FFF2-40B4-BE49-F238E27FC236}">
                <a16:creationId xmlns:a16="http://schemas.microsoft.com/office/drawing/2014/main" id="{7817AC44-A84C-A947-A5A4-606ED491FC48}"/>
              </a:ext>
            </a:extLst>
          </p:cNvPr>
          <p:cNvSpPr/>
          <p:nvPr/>
        </p:nvSpPr>
        <p:spPr>
          <a:xfrm>
            <a:off x="8260759" y="4700804"/>
            <a:ext cx="518713" cy="447167"/>
          </a:xfrm>
          <a:prstGeom prst="hexagon">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cxnSp>
        <p:nvCxnSpPr>
          <p:cNvPr id="57" name="Straight Connector 56">
            <a:extLst>
              <a:ext uri="{FF2B5EF4-FFF2-40B4-BE49-F238E27FC236}">
                <a16:creationId xmlns:a16="http://schemas.microsoft.com/office/drawing/2014/main" id="{89603F9E-AF68-E041-9EB1-8B2E917CF951}"/>
              </a:ext>
            </a:extLst>
          </p:cNvPr>
          <p:cNvCxnSpPr>
            <a:cxnSpLocks/>
          </p:cNvCxnSpPr>
          <p:nvPr/>
        </p:nvCxnSpPr>
        <p:spPr>
          <a:xfrm flipV="1">
            <a:off x="8515722" y="4830498"/>
            <a:ext cx="165608" cy="92616"/>
          </a:xfrm>
          <a:prstGeom prst="line">
            <a:avLst/>
          </a:prstGeom>
          <a:ln w="254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64" name="Hexagon 63">
            <a:extLst>
              <a:ext uri="{FF2B5EF4-FFF2-40B4-BE49-F238E27FC236}">
                <a16:creationId xmlns:a16="http://schemas.microsoft.com/office/drawing/2014/main" id="{D14D3351-DB8D-AB4A-A332-7DF5287C7055}"/>
              </a:ext>
            </a:extLst>
          </p:cNvPr>
          <p:cNvSpPr/>
          <p:nvPr/>
        </p:nvSpPr>
        <p:spPr>
          <a:xfrm>
            <a:off x="8383010" y="2857083"/>
            <a:ext cx="528939" cy="455983"/>
          </a:xfrm>
          <a:prstGeom prst="hexagon">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65" name="Hexagon 64">
            <a:extLst>
              <a:ext uri="{FF2B5EF4-FFF2-40B4-BE49-F238E27FC236}">
                <a16:creationId xmlns:a16="http://schemas.microsoft.com/office/drawing/2014/main" id="{22BDF51F-7055-CF46-B56B-F4BCA34F0208}"/>
              </a:ext>
            </a:extLst>
          </p:cNvPr>
          <p:cNvSpPr/>
          <p:nvPr/>
        </p:nvSpPr>
        <p:spPr>
          <a:xfrm>
            <a:off x="9820521" y="2855376"/>
            <a:ext cx="528939" cy="455983"/>
          </a:xfrm>
          <a:prstGeom prst="hexagon">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66" name="Hexagon 65">
            <a:extLst>
              <a:ext uri="{FF2B5EF4-FFF2-40B4-BE49-F238E27FC236}">
                <a16:creationId xmlns:a16="http://schemas.microsoft.com/office/drawing/2014/main" id="{1B8AB1EF-6E8E-7A46-85BA-37C19552AAB3}"/>
              </a:ext>
            </a:extLst>
          </p:cNvPr>
          <p:cNvSpPr/>
          <p:nvPr/>
        </p:nvSpPr>
        <p:spPr>
          <a:xfrm>
            <a:off x="9108353" y="3582655"/>
            <a:ext cx="528939" cy="455983"/>
          </a:xfrm>
          <a:prstGeom prst="hexagon">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cxnSp>
        <p:nvCxnSpPr>
          <p:cNvPr id="76" name="Straight Connector 75">
            <a:extLst>
              <a:ext uri="{FF2B5EF4-FFF2-40B4-BE49-F238E27FC236}">
                <a16:creationId xmlns:a16="http://schemas.microsoft.com/office/drawing/2014/main" id="{41AEE9D3-B33D-434D-AF42-EE68858A8971}"/>
              </a:ext>
            </a:extLst>
          </p:cNvPr>
          <p:cNvCxnSpPr>
            <a:cxnSpLocks/>
          </p:cNvCxnSpPr>
          <p:nvPr/>
        </p:nvCxnSpPr>
        <p:spPr>
          <a:xfrm flipV="1">
            <a:off x="8974809" y="4574501"/>
            <a:ext cx="165608" cy="92616"/>
          </a:xfrm>
          <a:prstGeom prst="line">
            <a:avLst/>
          </a:prstGeom>
          <a:ln w="254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BE4A13E-57D7-2A48-973F-13D6FF5AF1FB}"/>
              </a:ext>
            </a:extLst>
          </p:cNvPr>
          <p:cNvCxnSpPr>
            <a:cxnSpLocks/>
          </p:cNvCxnSpPr>
          <p:nvPr/>
        </p:nvCxnSpPr>
        <p:spPr>
          <a:xfrm flipV="1">
            <a:off x="8757918" y="4701274"/>
            <a:ext cx="165608" cy="92616"/>
          </a:xfrm>
          <a:prstGeom prst="line">
            <a:avLst/>
          </a:prstGeom>
          <a:ln w="2540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81" name="AutoShape 5">
            <a:extLst>
              <a:ext uri="{FF2B5EF4-FFF2-40B4-BE49-F238E27FC236}">
                <a16:creationId xmlns:a16="http://schemas.microsoft.com/office/drawing/2014/main" id="{A63FCCE1-43DA-CE4E-B647-C0F1E99499DC}"/>
              </a:ext>
            </a:extLst>
          </p:cNvPr>
          <p:cNvSpPr>
            <a:spLocks noChangeArrowheads="1"/>
          </p:cNvSpPr>
          <p:nvPr/>
        </p:nvSpPr>
        <p:spPr bwMode="auto">
          <a:xfrm>
            <a:off x="10265828" y="5630004"/>
            <a:ext cx="1124474"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chemeClr val="accent4"/>
                </a:solidFill>
                <a:cs typeface="TheSansMono M5"/>
              </a:rPr>
              <a:t>intercomponent</a:t>
            </a:r>
            <a:br>
              <a:rPr lang="en-US" sz="1200" b="1" spc="-50" noProof="1">
                <a:solidFill>
                  <a:schemeClr val="accent4"/>
                </a:solidFill>
                <a:cs typeface="TheSansMono M5"/>
              </a:rPr>
            </a:br>
            <a:r>
              <a:rPr lang="en-US" sz="1200" b="1" spc="-50" noProof="1">
                <a:solidFill>
                  <a:schemeClr val="accent4"/>
                </a:solidFill>
                <a:cs typeface="TheSansMono M5"/>
              </a:rPr>
              <a:t>clone 2</a:t>
            </a:r>
            <a:endParaRPr lang="en-US" sz="1200" spc="-50" noProof="1">
              <a:solidFill>
                <a:schemeClr val="accent4"/>
              </a:solidFill>
              <a:cs typeface="TheSansMono M5"/>
            </a:endParaRPr>
          </a:p>
        </p:txBody>
      </p:sp>
      <p:cxnSp>
        <p:nvCxnSpPr>
          <p:cNvPr id="82" name="Straight Connector 81">
            <a:extLst>
              <a:ext uri="{FF2B5EF4-FFF2-40B4-BE49-F238E27FC236}">
                <a16:creationId xmlns:a16="http://schemas.microsoft.com/office/drawing/2014/main" id="{8325E6D2-C758-A943-8135-EA0B9ED18B46}"/>
              </a:ext>
            </a:extLst>
          </p:cNvPr>
          <p:cNvCxnSpPr>
            <a:cxnSpLocks/>
          </p:cNvCxnSpPr>
          <p:nvPr/>
        </p:nvCxnSpPr>
        <p:spPr>
          <a:xfrm>
            <a:off x="10365936" y="5565912"/>
            <a:ext cx="915620" cy="0"/>
          </a:xfrm>
          <a:prstGeom prst="line">
            <a:avLst/>
          </a:prstGeom>
          <a:ln w="5715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86CE079-1BF6-6C43-BFEC-926A5472B152}"/>
              </a:ext>
            </a:extLst>
          </p:cNvPr>
          <p:cNvCxnSpPr>
            <a:cxnSpLocks/>
            <a:endCxn id="64" idx="1"/>
          </p:cNvCxnSpPr>
          <p:nvPr/>
        </p:nvCxnSpPr>
        <p:spPr>
          <a:xfrm>
            <a:off x="8671903" y="3166327"/>
            <a:ext cx="126050" cy="146739"/>
          </a:xfrm>
          <a:prstGeom prst="line">
            <a:avLst/>
          </a:prstGeom>
          <a:ln w="254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68C637C-3BAE-7441-B6BF-1E4D1C738445}"/>
              </a:ext>
            </a:extLst>
          </p:cNvPr>
          <p:cNvCxnSpPr>
            <a:cxnSpLocks/>
          </p:cNvCxnSpPr>
          <p:nvPr/>
        </p:nvCxnSpPr>
        <p:spPr>
          <a:xfrm>
            <a:off x="8997850" y="3522510"/>
            <a:ext cx="260353" cy="288357"/>
          </a:xfrm>
          <a:prstGeom prst="line">
            <a:avLst/>
          </a:prstGeom>
          <a:ln w="254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E1C2BE0-5C85-AC48-B96B-8080103CBA5D}"/>
              </a:ext>
            </a:extLst>
          </p:cNvPr>
          <p:cNvCxnSpPr>
            <a:cxnSpLocks/>
          </p:cNvCxnSpPr>
          <p:nvPr/>
        </p:nvCxnSpPr>
        <p:spPr>
          <a:xfrm flipH="1">
            <a:off x="9448673" y="3566397"/>
            <a:ext cx="236161" cy="241297"/>
          </a:xfrm>
          <a:prstGeom prst="line">
            <a:avLst/>
          </a:prstGeom>
          <a:ln w="254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5AB2E2-97F7-234C-9B13-4E1093A27526}"/>
              </a:ext>
            </a:extLst>
          </p:cNvPr>
          <p:cNvCxnSpPr>
            <a:cxnSpLocks/>
          </p:cNvCxnSpPr>
          <p:nvPr/>
        </p:nvCxnSpPr>
        <p:spPr>
          <a:xfrm flipH="1">
            <a:off x="9942793" y="3149968"/>
            <a:ext cx="132956" cy="136695"/>
          </a:xfrm>
          <a:prstGeom prst="line">
            <a:avLst/>
          </a:prstGeom>
          <a:ln w="254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B04D22A-8057-C54F-B836-D2EA49A3CBC8}"/>
              </a:ext>
            </a:extLst>
          </p:cNvPr>
          <p:cNvCxnSpPr>
            <a:cxnSpLocks/>
            <a:endCxn id="64" idx="1"/>
          </p:cNvCxnSpPr>
          <p:nvPr/>
        </p:nvCxnSpPr>
        <p:spPr>
          <a:xfrm flipH="1" flipV="1">
            <a:off x="8797953" y="3313066"/>
            <a:ext cx="206662" cy="243517"/>
          </a:xfrm>
          <a:prstGeom prst="line">
            <a:avLst/>
          </a:prstGeom>
          <a:ln w="254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6B37D02-B686-DA49-98B4-3970AD8BDB69}"/>
              </a:ext>
            </a:extLst>
          </p:cNvPr>
          <p:cNvCxnSpPr>
            <a:cxnSpLocks/>
            <a:endCxn id="65" idx="2"/>
          </p:cNvCxnSpPr>
          <p:nvPr/>
        </p:nvCxnSpPr>
        <p:spPr>
          <a:xfrm flipV="1">
            <a:off x="9700860" y="3311359"/>
            <a:ext cx="233657" cy="244244"/>
          </a:xfrm>
          <a:prstGeom prst="line">
            <a:avLst/>
          </a:prstGeom>
          <a:ln w="254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939E00D-86DF-E54F-B020-1DF02A6F8D04}"/>
              </a:ext>
            </a:extLst>
          </p:cNvPr>
          <p:cNvCxnSpPr>
            <a:cxnSpLocks/>
          </p:cNvCxnSpPr>
          <p:nvPr/>
        </p:nvCxnSpPr>
        <p:spPr>
          <a:xfrm>
            <a:off x="8693964" y="3081475"/>
            <a:ext cx="193179" cy="0"/>
          </a:xfrm>
          <a:prstGeom prst="line">
            <a:avLst/>
          </a:prstGeom>
          <a:ln w="254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48A2D4-3126-294E-AD40-AD42DC462DD7}"/>
              </a:ext>
            </a:extLst>
          </p:cNvPr>
          <p:cNvCxnSpPr>
            <a:cxnSpLocks/>
          </p:cNvCxnSpPr>
          <p:nvPr/>
        </p:nvCxnSpPr>
        <p:spPr>
          <a:xfrm>
            <a:off x="9872347" y="3079324"/>
            <a:ext cx="193179" cy="0"/>
          </a:xfrm>
          <a:prstGeom prst="line">
            <a:avLst/>
          </a:prstGeom>
          <a:ln w="254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7CD63E-D5A5-664D-9CF7-43A496EE75DF}"/>
              </a:ext>
            </a:extLst>
          </p:cNvPr>
          <p:cNvCxnSpPr>
            <a:cxnSpLocks/>
          </p:cNvCxnSpPr>
          <p:nvPr/>
        </p:nvCxnSpPr>
        <p:spPr>
          <a:xfrm flipH="1">
            <a:off x="8933430" y="3074968"/>
            <a:ext cx="840792" cy="1"/>
          </a:xfrm>
          <a:prstGeom prst="line">
            <a:avLst/>
          </a:prstGeom>
          <a:ln w="254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79" name="AutoShape 5">
            <a:extLst>
              <a:ext uri="{FF2B5EF4-FFF2-40B4-BE49-F238E27FC236}">
                <a16:creationId xmlns:a16="http://schemas.microsoft.com/office/drawing/2014/main" id="{06381AC6-47F6-C344-B373-D4E268D74DB4}"/>
              </a:ext>
            </a:extLst>
          </p:cNvPr>
          <p:cNvSpPr>
            <a:spLocks noChangeArrowheads="1"/>
          </p:cNvSpPr>
          <p:nvPr/>
        </p:nvSpPr>
        <p:spPr bwMode="auto">
          <a:xfrm>
            <a:off x="9193688" y="5630004"/>
            <a:ext cx="1124474"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chemeClr val="accent3"/>
                </a:solidFill>
                <a:cs typeface="TheSansMono M5"/>
              </a:rPr>
              <a:t>intercomponent</a:t>
            </a:r>
            <a:br>
              <a:rPr lang="en-US" sz="1200" b="1" spc="-50" noProof="1">
                <a:solidFill>
                  <a:schemeClr val="accent3"/>
                </a:solidFill>
                <a:cs typeface="TheSansMono M5"/>
              </a:rPr>
            </a:br>
            <a:r>
              <a:rPr lang="en-US" sz="1200" b="1" spc="-50" noProof="1">
                <a:solidFill>
                  <a:schemeClr val="accent3"/>
                </a:solidFill>
                <a:cs typeface="TheSansMono M5"/>
              </a:rPr>
              <a:t>clone 1</a:t>
            </a:r>
            <a:endParaRPr lang="en-US" sz="1200" spc="-50" noProof="1">
              <a:solidFill>
                <a:schemeClr val="accent3"/>
              </a:solidFill>
              <a:cs typeface="TheSansMono M5"/>
            </a:endParaRPr>
          </a:p>
        </p:txBody>
      </p:sp>
      <p:cxnSp>
        <p:nvCxnSpPr>
          <p:cNvPr id="83" name="Straight Connector 82">
            <a:extLst>
              <a:ext uri="{FF2B5EF4-FFF2-40B4-BE49-F238E27FC236}">
                <a16:creationId xmlns:a16="http://schemas.microsoft.com/office/drawing/2014/main" id="{1A4A8650-1E37-0B4D-B0EB-BCEF4FB13333}"/>
              </a:ext>
            </a:extLst>
          </p:cNvPr>
          <p:cNvCxnSpPr>
            <a:cxnSpLocks/>
          </p:cNvCxnSpPr>
          <p:nvPr/>
        </p:nvCxnSpPr>
        <p:spPr>
          <a:xfrm>
            <a:off x="9298115" y="5565912"/>
            <a:ext cx="915620" cy="0"/>
          </a:xfrm>
          <a:prstGeom prst="line">
            <a:avLst/>
          </a:prstGeom>
          <a:ln w="57150" cap="rnd">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53A91C2A-E7E4-5454-211C-4E70506B0953}"/>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7/10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21920792"/>
                  </a:ext>
                </a:extLst>
              </a:tr>
            </a:tbl>
          </a:graphicData>
        </a:graphic>
      </p:graphicFrame>
    </p:spTree>
    <p:extLst>
      <p:ext uri="{BB962C8B-B14F-4D97-AF65-F5344CB8AC3E}">
        <p14:creationId xmlns:p14="http://schemas.microsoft.com/office/powerpoint/2010/main" val="3858481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3" y="1385064"/>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25" name="Slide Number Placeholder 1">
            <a:extLst>
              <a:ext uri="{FF2B5EF4-FFF2-40B4-BE49-F238E27FC236}">
                <a16:creationId xmlns:a16="http://schemas.microsoft.com/office/drawing/2014/main" id="{5AD1DD15-6433-F244-A118-B739E2BFA214}"/>
              </a:ext>
            </a:extLst>
          </p:cNvPr>
          <p:cNvSpPr>
            <a:spLocks noGrp="1"/>
          </p:cNvSpPr>
          <p:nvPr>
            <p:ph type="sldNum" sz="quarter" idx="4"/>
          </p:nvPr>
        </p:nvSpPr>
        <p:spPr/>
        <p:txBody>
          <a:bodyPr/>
          <a:lstStyle/>
          <a:p>
            <a:fld id="{E242BD21-9B61-2246-BCB1-4BE5E1BEBE1C}" type="slidenum">
              <a:rPr lang="en-US" smtClean="0"/>
              <a:pPr/>
              <a:t>35</a:t>
            </a:fld>
            <a:endParaRPr lang="en-US" dirty="0"/>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7A849CE-5F0F-8F41-BE14-20F238A614F3}"/>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a:solidFill>
                <a:schemeClr val="bg1"/>
              </a:solidFill>
            </a:endParaRPr>
          </a:p>
        </p:txBody>
      </p:sp>
      <p:sp>
        <p:nvSpPr>
          <p:cNvPr id="40" name="Content Placeholder 2">
            <a:extLst>
              <a:ext uri="{FF2B5EF4-FFF2-40B4-BE49-F238E27FC236}">
                <a16:creationId xmlns:a16="http://schemas.microsoft.com/office/drawing/2014/main" id="{831783E2-FCA7-1F49-AB38-C1F4344A0A4E}"/>
              </a:ext>
            </a:extLst>
          </p:cNvPr>
          <p:cNvSpPr txBox="1">
            <a:spLocks/>
          </p:cNvSpPr>
          <p:nvPr/>
        </p:nvSpPr>
        <p:spPr>
          <a:xfrm>
            <a:off x="514372" y="1366988"/>
            <a:ext cx="6053977"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lnSpc>
                <a:spcPct val="113000"/>
              </a:lnSpc>
              <a:buNone/>
            </a:pPr>
            <a:r>
              <a:rPr lang="en-US" b="1" dirty="0">
                <a:solidFill>
                  <a:schemeClr val="accent1"/>
                </a:solidFill>
              </a:rPr>
              <a:t>Utilize modern technologies</a:t>
            </a:r>
            <a:endParaRPr lang="en-US" b="1" dirty="0"/>
          </a:p>
          <a:p>
            <a:pPr indent="0">
              <a:buClr>
                <a:srgbClr val="AFB9C2"/>
              </a:buClr>
              <a:buNone/>
            </a:pPr>
            <a:endParaRPr lang="en-GB" dirty="0"/>
          </a:p>
          <a:p>
            <a:pPr marL="285750" indent="-285750">
              <a:buClr>
                <a:srgbClr val="AFB9C2"/>
              </a:buClr>
            </a:pPr>
            <a:r>
              <a:rPr lang="en-GB" dirty="0"/>
              <a:t>Technologies used in the system may differ from component to component, with older and/or more exotic technologies often being more difficult for developers to work with as they</a:t>
            </a:r>
            <a:r>
              <a:rPr lang="en-GB" b="1" dirty="0"/>
              <a:t> might not be as familiar with these technologies. </a:t>
            </a:r>
            <a:r>
              <a:rPr lang="en-GB" dirty="0"/>
              <a:t>Additionally, technologies themselves </a:t>
            </a:r>
            <a:r>
              <a:rPr lang="en-GB" b="1" dirty="0"/>
              <a:t>become unsupported </a:t>
            </a:r>
            <a:r>
              <a:rPr lang="en-GB" dirty="0"/>
              <a:t>over time</a:t>
            </a:r>
            <a:r>
              <a:rPr lang="en-GB" b="1" dirty="0"/>
              <a:t>.</a:t>
            </a:r>
          </a:p>
          <a:p>
            <a:pPr marL="285750" indent="-285750">
              <a:buClr>
                <a:srgbClr val="AFB9C2"/>
              </a:buClr>
            </a:pPr>
            <a:r>
              <a:rPr lang="en-GB" dirty="0"/>
              <a:t>A system built in a prevalent technology stack will make it easier to find </a:t>
            </a:r>
            <a:r>
              <a:rPr lang="en-GB" b="1" dirty="0"/>
              <a:t>experts</a:t>
            </a:r>
            <a:r>
              <a:rPr lang="en-GB" dirty="0"/>
              <a:t> capable of </a:t>
            </a:r>
            <a:r>
              <a:rPr lang="en-GB" b="1" dirty="0"/>
              <a:t>developing</a:t>
            </a:r>
            <a:r>
              <a:rPr lang="en-GB" dirty="0"/>
              <a:t> the system further as it evolves.</a:t>
            </a:r>
          </a:p>
          <a:p>
            <a:pPr marL="285750" indent="-285750">
              <a:buClr>
                <a:srgbClr val="AFB9C2"/>
              </a:buClr>
            </a:pPr>
            <a:endParaRPr lang="en-GB" dirty="0"/>
          </a:p>
          <a:p>
            <a:pPr indent="0">
              <a:buNone/>
            </a:pPr>
            <a:r>
              <a:rPr lang="en-GB" b="1" dirty="0">
                <a:solidFill>
                  <a:schemeClr val="accent4"/>
                </a:solidFill>
              </a:rPr>
              <a:t>Technology </a:t>
            </a:r>
            <a:r>
              <a:rPr lang="en-US" altLang="zh-CN" b="1" dirty="0">
                <a:solidFill>
                  <a:schemeClr val="accent4"/>
                </a:solidFill>
              </a:rPr>
              <a:t>p</a:t>
            </a:r>
            <a:r>
              <a:rPr lang="en-GB" b="1" dirty="0">
                <a:solidFill>
                  <a:schemeClr val="accent4"/>
                </a:solidFill>
              </a:rPr>
              <a:t>revalence measures the distribution of technologies components are built with and the degree to which these technologies are modern and common according to the SIG benchmark.</a:t>
            </a:r>
            <a:endParaRPr lang="en-GB" dirty="0">
              <a:solidFill>
                <a:schemeClr val="accent4"/>
              </a:solidFill>
            </a:endParaRPr>
          </a:p>
          <a:p>
            <a:pPr indent="0">
              <a:buFont typeface="Wingdings" pitchFamily="2" charset="2"/>
              <a:buNone/>
            </a:pPr>
            <a:endParaRPr lang="en-GB" dirty="0"/>
          </a:p>
        </p:txBody>
      </p:sp>
      <p:sp>
        <p:nvSpPr>
          <p:cNvPr id="4" name="Text Placeholder 3"/>
          <p:cNvSpPr>
            <a:spLocks noGrp="1"/>
          </p:cNvSpPr>
          <p:nvPr>
            <p:ph type="body" sz="quarter" idx="12"/>
          </p:nvPr>
        </p:nvSpPr>
        <p:spPr/>
        <p:txBody>
          <a:bodyPr/>
          <a:lstStyle/>
          <a:p>
            <a:r>
              <a:rPr lang="en-US" noProof="0" dirty="0"/>
              <a:t>METRIC </a:t>
            </a:r>
            <a:r>
              <a:rPr lang="en-US" dirty="0"/>
              <a:t>INTRODUCTION – technology Prevalence</a:t>
            </a:r>
            <a:endParaRPr lang="en-US" noProof="0" dirty="0"/>
          </a:p>
        </p:txBody>
      </p:sp>
      <p:sp>
        <p:nvSpPr>
          <p:cNvPr id="2" name="Title 1"/>
          <p:cNvSpPr>
            <a:spLocks noGrp="1"/>
          </p:cNvSpPr>
          <p:nvPr>
            <p:ph type="title"/>
          </p:nvPr>
        </p:nvSpPr>
        <p:spPr/>
        <p:txBody>
          <a:bodyPr/>
          <a:lstStyle/>
          <a:p>
            <a:pPr>
              <a:buClr>
                <a:srgbClr val="AFB9C2"/>
              </a:buClr>
            </a:pPr>
            <a:r>
              <a:rPr lang="en-GB" dirty="0">
                <a:solidFill>
                  <a:schemeClr val="accent1"/>
                </a:solidFill>
              </a:rPr>
              <a:t>Are the used technologies modern and common in the software market?</a:t>
            </a:r>
          </a:p>
        </p:txBody>
      </p:sp>
      <p:sp>
        <p:nvSpPr>
          <p:cNvPr id="73" name="Rectangle 72">
            <a:extLst>
              <a:ext uri="{FF2B5EF4-FFF2-40B4-BE49-F238E27FC236}">
                <a16:creationId xmlns:a16="http://schemas.microsoft.com/office/drawing/2014/main" id="{5D479009-FC59-7E4C-A5EB-32DE43B134CB}"/>
              </a:ext>
            </a:extLst>
          </p:cNvPr>
          <p:cNvSpPr/>
          <p:nvPr/>
        </p:nvSpPr>
        <p:spPr>
          <a:xfrm>
            <a:off x="7329435" y="4703253"/>
            <a:ext cx="4220987" cy="1615147"/>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a:solidFill>
                <a:schemeClr val="bg1"/>
              </a:solidFill>
            </a:endParaRPr>
          </a:p>
        </p:txBody>
      </p:sp>
      <p:grpSp>
        <p:nvGrpSpPr>
          <p:cNvPr id="57" name="Group 56">
            <a:extLst>
              <a:ext uri="{FF2B5EF4-FFF2-40B4-BE49-F238E27FC236}">
                <a16:creationId xmlns:a16="http://schemas.microsoft.com/office/drawing/2014/main" id="{F68532C8-9A31-C54B-8BCF-DAFA98BF5100}"/>
              </a:ext>
            </a:extLst>
          </p:cNvPr>
          <p:cNvGrpSpPr/>
          <p:nvPr/>
        </p:nvGrpSpPr>
        <p:grpSpPr>
          <a:xfrm>
            <a:off x="8565048" y="2383717"/>
            <a:ext cx="1810800" cy="1530000"/>
            <a:chOff x="8486841" y="2311525"/>
            <a:chExt cx="1810800" cy="1530000"/>
          </a:xfrm>
        </p:grpSpPr>
        <p:sp>
          <p:nvSpPr>
            <p:cNvPr id="58" name="Hexagon 57">
              <a:extLst>
                <a:ext uri="{FF2B5EF4-FFF2-40B4-BE49-F238E27FC236}">
                  <a16:creationId xmlns:a16="http://schemas.microsoft.com/office/drawing/2014/main" id="{8B5D6C87-F29D-B74E-8968-BE4E9C263476}"/>
                </a:ext>
              </a:extLst>
            </p:cNvPr>
            <p:cNvSpPr/>
            <p:nvPr/>
          </p:nvSpPr>
          <p:spPr>
            <a:xfrm>
              <a:off x="8486841" y="2311525"/>
              <a:ext cx="1810800" cy="1530000"/>
            </a:xfrm>
            <a:prstGeom prst="hexagon">
              <a:avLst/>
            </a:prstGeom>
            <a:solidFill>
              <a:schemeClr val="bg2"/>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59" name="Parallelogram 58">
              <a:extLst>
                <a:ext uri="{FF2B5EF4-FFF2-40B4-BE49-F238E27FC236}">
                  <a16:creationId xmlns:a16="http://schemas.microsoft.com/office/drawing/2014/main" id="{B91F59E9-42DC-C241-B62D-99845AFDDF3C}"/>
                </a:ext>
              </a:extLst>
            </p:cNvPr>
            <p:cNvSpPr/>
            <p:nvPr/>
          </p:nvSpPr>
          <p:spPr>
            <a:xfrm flipH="1">
              <a:off x="8525409" y="3086768"/>
              <a:ext cx="1341739" cy="720000"/>
            </a:xfrm>
            <a:prstGeom prst="parallelogram">
              <a:avLst>
                <a:gd name="adj" fmla="val 506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60" name="Diamond 59">
              <a:extLst>
                <a:ext uri="{FF2B5EF4-FFF2-40B4-BE49-F238E27FC236}">
                  <a16:creationId xmlns:a16="http://schemas.microsoft.com/office/drawing/2014/main" id="{D52A1800-2164-5342-88E0-F4792F2FB9C0}"/>
                </a:ext>
              </a:extLst>
            </p:cNvPr>
            <p:cNvSpPr/>
            <p:nvPr/>
          </p:nvSpPr>
          <p:spPr>
            <a:xfrm>
              <a:off x="9522662" y="2351262"/>
              <a:ext cx="739940" cy="145438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61" name="Parallelogram 60">
              <a:extLst>
                <a:ext uri="{FF2B5EF4-FFF2-40B4-BE49-F238E27FC236}">
                  <a16:creationId xmlns:a16="http://schemas.microsoft.com/office/drawing/2014/main" id="{A5CC82D1-615B-B143-AC5F-F147E0A328BC}"/>
                </a:ext>
              </a:extLst>
            </p:cNvPr>
            <p:cNvSpPr/>
            <p:nvPr/>
          </p:nvSpPr>
          <p:spPr>
            <a:xfrm flipH="1" flipV="1">
              <a:off x="8529158" y="2342338"/>
              <a:ext cx="1341739" cy="720000"/>
            </a:xfrm>
            <a:prstGeom prst="parallelogram">
              <a:avLst>
                <a:gd name="adj" fmla="val 506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63" name="TextBox 62">
              <a:extLst>
                <a:ext uri="{FF2B5EF4-FFF2-40B4-BE49-F238E27FC236}">
                  <a16:creationId xmlns:a16="http://schemas.microsoft.com/office/drawing/2014/main" id="{6FDA2E86-766F-A24D-9C2B-3C90BDAD3AC0}"/>
                </a:ext>
              </a:extLst>
            </p:cNvPr>
            <p:cNvSpPr txBox="1"/>
            <p:nvPr/>
          </p:nvSpPr>
          <p:spPr>
            <a:xfrm>
              <a:off x="8963097" y="2525592"/>
              <a:ext cx="498619" cy="322268"/>
            </a:xfrm>
            <a:prstGeom prst="rect">
              <a:avLst/>
            </a:prstGeom>
            <a:noFill/>
          </p:spPr>
          <p:txBody>
            <a:bodyPr wrap="none" lIns="90000" rtlCol="0" anchor="ctr">
              <a:spAutoFit/>
            </a:bodyPr>
            <a:lstStyle/>
            <a:p>
              <a:pPr algn="ctr">
                <a:lnSpc>
                  <a:spcPct val="113000"/>
                </a:lnSpc>
              </a:pPr>
              <a:r>
                <a:rPr lang="en-US" sz="1400" b="1" dirty="0">
                  <a:solidFill>
                    <a:schemeClr val="bg1"/>
                  </a:solidFill>
                </a:rPr>
                <a:t>Java</a:t>
              </a:r>
            </a:p>
          </p:txBody>
        </p:sp>
        <p:sp>
          <p:nvSpPr>
            <p:cNvPr id="69" name="TextBox 68">
              <a:extLst>
                <a:ext uri="{FF2B5EF4-FFF2-40B4-BE49-F238E27FC236}">
                  <a16:creationId xmlns:a16="http://schemas.microsoft.com/office/drawing/2014/main" id="{78E06C17-6F19-3C47-A3BC-1DCD4F0338FC}"/>
                </a:ext>
              </a:extLst>
            </p:cNvPr>
            <p:cNvSpPr txBox="1"/>
            <p:nvPr/>
          </p:nvSpPr>
          <p:spPr>
            <a:xfrm>
              <a:off x="8990959" y="3272411"/>
              <a:ext cx="442898" cy="322268"/>
            </a:xfrm>
            <a:prstGeom prst="rect">
              <a:avLst/>
            </a:prstGeom>
            <a:noFill/>
          </p:spPr>
          <p:txBody>
            <a:bodyPr wrap="none" lIns="90000" rtlCol="0" anchor="ctr">
              <a:spAutoFit/>
            </a:bodyPr>
            <a:lstStyle/>
            <a:p>
              <a:pPr algn="ctr">
                <a:lnSpc>
                  <a:spcPct val="113000"/>
                </a:lnSpc>
              </a:pPr>
              <a:r>
                <a:rPr lang="en-US" sz="1400" b="1" dirty="0">
                  <a:solidFill>
                    <a:schemeClr val="bg1"/>
                  </a:solidFill>
                </a:rPr>
                <a:t>Lua</a:t>
              </a:r>
            </a:p>
          </p:txBody>
        </p:sp>
        <p:sp>
          <p:nvSpPr>
            <p:cNvPr id="72" name="TextBox 71">
              <a:extLst>
                <a:ext uri="{FF2B5EF4-FFF2-40B4-BE49-F238E27FC236}">
                  <a16:creationId xmlns:a16="http://schemas.microsoft.com/office/drawing/2014/main" id="{2CDD62F0-FA81-A944-960F-EB79C6DA5724}"/>
                </a:ext>
              </a:extLst>
            </p:cNvPr>
            <p:cNvSpPr txBox="1"/>
            <p:nvPr/>
          </p:nvSpPr>
          <p:spPr>
            <a:xfrm>
              <a:off x="9600501" y="2915004"/>
              <a:ext cx="611213" cy="322268"/>
            </a:xfrm>
            <a:prstGeom prst="rect">
              <a:avLst/>
            </a:prstGeom>
            <a:noFill/>
          </p:spPr>
          <p:txBody>
            <a:bodyPr wrap="none" lIns="90000" rtlCol="0" anchor="ctr">
              <a:spAutoFit/>
            </a:bodyPr>
            <a:lstStyle/>
            <a:p>
              <a:pPr algn="ctr">
                <a:lnSpc>
                  <a:spcPct val="113000"/>
                </a:lnSpc>
              </a:pPr>
              <a:r>
                <a:rPr lang="en-US" sz="1400" b="1" dirty="0">
                  <a:solidFill>
                    <a:schemeClr val="tx2"/>
                  </a:solidFill>
                </a:rPr>
                <a:t>Cobol</a:t>
              </a:r>
            </a:p>
          </p:txBody>
        </p:sp>
      </p:grpSp>
      <p:grpSp>
        <p:nvGrpSpPr>
          <p:cNvPr id="11" name="Group 10">
            <a:extLst>
              <a:ext uri="{FF2B5EF4-FFF2-40B4-BE49-F238E27FC236}">
                <a16:creationId xmlns:a16="http://schemas.microsoft.com/office/drawing/2014/main" id="{1FF863A5-C3FB-D849-830B-594A286DC700}"/>
              </a:ext>
            </a:extLst>
          </p:cNvPr>
          <p:cNvGrpSpPr/>
          <p:nvPr/>
        </p:nvGrpSpPr>
        <p:grpSpPr>
          <a:xfrm>
            <a:off x="8338553" y="4641051"/>
            <a:ext cx="621413" cy="438302"/>
            <a:chOff x="8338553" y="4641051"/>
            <a:chExt cx="621413" cy="438302"/>
          </a:xfrm>
        </p:grpSpPr>
        <p:sp>
          <p:nvSpPr>
            <p:cNvPr id="79" name="Rectangle 78">
              <a:extLst>
                <a:ext uri="{FF2B5EF4-FFF2-40B4-BE49-F238E27FC236}">
                  <a16:creationId xmlns:a16="http://schemas.microsoft.com/office/drawing/2014/main" id="{78D7C293-72C7-4B45-A526-C44B3B4F138A}"/>
                </a:ext>
              </a:extLst>
            </p:cNvPr>
            <p:cNvSpPr/>
            <p:nvPr/>
          </p:nvSpPr>
          <p:spPr>
            <a:xfrm>
              <a:off x="8603616" y="4703253"/>
              <a:ext cx="162427" cy="37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80" name="Rectangle 79">
              <a:extLst>
                <a:ext uri="{FF2B5EF4-FFF2-40B4-BE49-F238E27FC236}">
                  <a16:creationId xmlns:a16="http://schemas.microsoft.com/office/drawing/2014/main" id="{60AA2C3E-0027-134D-A547-834C664E3CF6}"/>
                </a:ext>
              </a:extLst>
            </p:cNvPr>
            <p:cNvSpPr/>
            <p:nvPr/>
          </p:nvSpPr>
          <p:spPr>
            <a:xfrm>
              <a:off x="8797539" y="5033633"/>
              <a:ext cx="162427"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cxnSp>
          <p:nvCxnSpPr>
            <p:cNvPr id="10" name="Straight Connector 9">
              <a:extLst>
                <a:ext uri="{FF2B5EF4-FFF2-40B4-BE49-F238E27FC236}">
                  <a16:creationId xmlns:a16="http://schemas.microsoft.com/office/drawing/2014/main" id="{9B1B884D-0E84-7A46-85CD-AC8CF15B48D2}"/>
                </a:ext>
              </a:extLst>
            </p:cNvPr>
            <p:cNvCxnSpPr/>
            <p:nvPr/>
          </p:nvCxnSpPr>
          <p:spPr>
            <a:xfrm>
              <a:off x="8338553" y="4647067"/>
              <a:ext cx="621413" cy="0"/>
            </a:xfrm>
            <a:prstGeom prst="line">
              <a:avLst/>
            </a:prstGeom>
            <a:ln w="19050">
              <a:solidFill>
                <a:srgbClr val="B3BECD"/>
              </a:solidFill>
              <a:prstDash val="sysDot"/>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453A838-0155-A840-BBB5-4784A5088CAF}"/>
                </a:ext>
              </a:extLst>
            </p:cNvPr>
            <p:cNvSpPr/>
            <p:nvPr/>
          </p:nvSpPr>
          <p:spPr>
            <a:xfrm>
              <a:off x="8412354" y="4641051"/>
              <a:ext cx="162427" cy="4383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grpSp>
        <p:nvGrpSpPr>
          <p:cNvPr id="86" name="Group 85">
            <a:extLst>
              <a:ext uri="{FF2B5EF4-FFF2-40B4-BE49-F238E27FC236}">
                <a16:creationId xmlns:a16="http://schemas.microsoft.com/office/drawing/2014/main" id="{7A57C9A5-F735-1A44-8920-6C4CD0501AAF}"/>
              </a:ext>
            </a:extLst>
          </p:cNvPr>
          <p:cNvGrpSpPr/>
          <p:nvPr/>
        </p:nvGrpSpPr>
        <p:grpSpPr>
          <a:xfrm>
            <a:off x="9869791" y="4647067"/>
            <a:ext cx="1072930" cy="432286"/>
            <a:chOff x="8338553" y="4647067"/>
            <a:chExt cx="1072930" cy="432286"/>
          </a:xfrm>
        </p:grpSpPr>
        <p:sp>
          <p:nvSpPr>
            <p:cNvPr id="87" name="Rectangle 86">
              <a:extLst>
                <a:ext uri="{FF2B5EF4-FFF2-40B4-BE49-F238E27FC236}">
                  <a16:creationId xmlns:a16="http://schemas.microsoft.com/office/drawing/2014/main" id="{09260665-59F5-1C4B-92C3-57B7B66251AC}"/>
                </a:ext>
              </a:extLst>
            </p:cNvPr>
            <p:cNvSpPr/>
            <p:nvPr/>
          </p:nvSpPr>
          <p:spPr>
            <a:xfrm>
              <a:off x="8603616" y="4732744"/>
              <a:ext cx="162427" cy="346609"/>
            </a:xfrm>
            <a:prstGeom prst="rect">
              <a:avLst/>
            </a:prstGeom>
            <a:solidFill>
              <a:srgbClr val="6076BB">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88" name="Rectangle 87">
              <a:extLst>
                <a:ext uri="{FF2B5EF4-FFF2-40B4-BE49-F238E27FC236}">
                  <a16:creationId xmlns:a16="http://schemas.microsoft.com/office/drawing/2014/main" id="{E6D98149-9C67-1A40-A825-F956DF91FA10}"/>
                </a:ext>
              </a:extLst>
            </p:cNvPr>
            <p:cNvSpPr/>
            <p:nvPr/>
          </p:nvSpPr>
          <p:spPr>
            <a:xfrm>
              <a:off x="8797539" y="4752474"/>
              <a:ext cx="162427" cy="326879"/>
            </a:xfrm>
            <a:prstGeom prst="rect">
              <a:avLst/>
            </a:prstGeom>
            <a:solidFill>
              <a:schemeClr val="accent6">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cxnSp>
          <p:nvCxnSpPr>
            <p:cNvPr id="89" name="Straight Connector 88">
              <a:extLst>
                <a:ext uri="{FF2B5EF4-FFF2-40B4-BE49-F238E27FC236}">
                  <a16:creationId xmlns:a16="http://schemas.microsoft.com/office/drawing/2014/main" id="{98777675-C2CA-6847-8A06-0A1CD2AA3EB8}"/>
                </a:ext>
              </a:extLst>
            </p:cNvPr>
            <p:cNvCxnSpPr>
              <a:cxnSpLocks/>
            </p:cNvCxnSpPr>
            <p:nvPr/>
          </p:nvCxnSpPr>
          <p:spPr>
            <a:xfrm>
              <a:off x="8338553" y="4647067"/>
              <a:ext cx="1072930" cy="0"/>
            </a:xfrm>
            <a:prstGeom prst="line">
              <a:avLst/>
            </a:prstGeom>
            <a:ln w="19050">
              <a:solidFill>
                <a:srgbClr val="B3BECD"/>
              </a:solidFill>
              <a:prstDash val="sysDot"/>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07E4BD17-9A00-384F-8865-DF8AF9F7DE36}"/>
                </a:ext>
              </a:extLst>
            </p:cNvPr>
            <p:cNvSpPr/>
            <p:nvPr/>
          </p:nvSpPr>
          <p:spPr>
            <a:xfrm>
              <a:off x="8412354" y="4688961"/>
              <a:ext cx="162427" cy="3903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98" name="Rectangle 97">
              <a:extLst>
                <a:ext uri="{FF2B5EF4-FFF2-40B4-BE49-F238E27FC236}">
                  <a16:creationId xmlns:a16="http://schemas.microsoft.com/office/drawing/2014/main" id="{C98EA08A-1E7B-CF47-86C7-82411E88DC27}"/>
                </a:ext>
              </a:extLst>
            </p:cNvPr>
            <p:cNvSpPr/>
            <p:nvPr/>
          </p:nvSpPr>
          <p:spPr>
            <a:xfrm>
              <a:off x="8997277" y="4948187"/>
              <a:ext cx="162427" cy="1311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99" name="Rectangle 98">
              <a:extLst>
                <a:ext uri="{FF2B5EF4-FFF2-40B4-BE49-F238E27FC236}">
                  <a16:creationId xmlns:a16="http://schemas.microsoft.com/office/drawing/2014/main" id="{02A6B3D0-1BFD-C741-BB8F-BA9512C18BE1}"/>
                </a:ext>
              </a:extLst>
            </p:cNvPr>
            <p:cNvSpPr/>
            <p:nvPr/>
          </p:nvSpPr>
          <p:spPr>
            <a:xfrm>
              <a:off x="9193523" y="5005136"/>
              <a:ext cx="162427" cy="74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sp>
        <p:nvSpPr>
          <p:cNvPr id="91" name="Right Arrow 90">
            <a:extLst>
              <a:ext uri="{FF2B5EF4-FFF2-40B4-BE49-F238E27FC236}">
                <a16:creationId xmlns:a16="http://schemas.microsoft.com/office/drawing/2014/main" id="{F7733ABA-5AD9-9047-90F5-D9213A9F6758}"/>
              </a:ext>
            </a:extLst>
          </p:cNvPr>
          <p:cNvSpPr/>
          <p:nvPr/>
        </p:nvSpPr>
        <p:spPr>
          <a:xfrm rot="5400000">
            <a:off x="9237258" y="4064727"/>
            <a:ext cx="477960" cy="367656"/>
          </a:xfrm>
          <a:prstGeom prst="rightArrow">
            <a:avLst/>
          </a:prstGeom>
          <a:solidFill>
            <a:srgbClr val="DBDF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799" dirty="0">
              <a:solidFill>
                <a:schemeClr val="tx1"/>
              </a:solidFill>
              <a:latin typeface="Calibri Regular"/>
            </a:endParaRPr>
          </a:p>
        </p:txBody>
      </p:sp>
      <p:sp>
        <p:nvSpPr>
          <p:cNvPr id="92" name="TextBox 91">
            <a:extLst>
              <a:ext uri="{FF2B5EF4-FFF2-40B4-BE49-F238E27FC236}">
                <a16:creationId xmlns:a16="http://schemas.microsoft.com/office/drawing/2014/main" id="{1137C1D3-E98E-394B-8D07-1A91AB762A88}"/>
              </a:ext>
            </a:extLst>
          </p:cNvPr>
          <p:cNvSpPr txBox="1"/>
          <p:nvPr/>
        </p:nvSpPr>
        <p:spPr>
          <a:xfrm>
            <a:off x="7698381" y="5141181"/>
            <a:ext cx="1961925" cy="523220"/>
          </a:xfrm>
          <a:prstGeom prst="rect">
            <a:avLst/>
          </a:prstGeom>
          <a:noFill/>
        </p:spPr>
        <p:txBody>
          <a:bodyPr wrap="square" rtlCol="0">
            <a:spAutoFit/>
          </a:bodyPr>
          <a:lstStyle/>
          <a:p>
            <a:pPr algn="ctr"/>
            <a:r>
              <a:rPr lang="en-US" sz="1400" dirty="0">
                <a:solidFill>
                  <a:schemeClr val="accent4"/>
                </a:solidFill>
              </a:rPr>
              <a:t>Usage</a:t>
            </a:r>
            <a:r>
              <a:rPr lang="en-US" sz="1400" b="1" dirty="0">
                <a:solidFill>
                  <a:schemeClr val="accent4"/>
                </a:solidFill>
              </a:rPr>
              <a:t> </a:t>
            </a:r>
            <a:r>
              <a:rPr lang="en-US" sz="1400" dirty="0">
                <a:solidFill>
                  <a:schemeClr val="accent4"/>
                </a:solidFill>
              </a:rPr>
              <a:t>in the </a:t>
            </a:r>
            <a:r>
              <a:rPr lang="en-US" sz="1400" b="1" dirty="0">
                <a:solidFill>
                  <a:schemeClr val="accent4"/>
                </a:solidFill>
              </a:rPr>
              <a:t>component</a:t>
            </a:r>
            <a:endParaRPr lang="en-US" sz="1400" dirty="0">
              <a:solidFill>
                <a:schemeClr val="accent4"/>
              </a:solidFill>
            </a:endParaRPr>
          </a:p>
        </p:txBody>
      </p:sp>
      <p:sp>
        <p:nvSpPr>
          <p:cNvPr id="93" name="TextBox 92">
            <a:extLst>
              <a:ext uri="{FF2B5EF4-FFF2-40B4-BE49-F238E27FC236}">
                <a16:creationId xmlns:a16="http://schemas.microsoft.com/office/drawing/2014/main" id="{907B0C37-ADC6-8146-8C89-5FB6D5106519}"/>
              </a:ext>
            </a:extLst>
          </p:cNvPr>
          <p:cNvSpPr txBox="1"/>
          <p:nvPr/>
        </p:nvSpPr>
        <p:spPr>
          <a:xfrm>
            <a:off x="9431221" y="5141181"/>
            <a:ext cx="1961925" cy="523220"/>
          </a:xfrm>
          <a:prstGeom prst="rect">
            <a:avLst/>
          </a:prstGeom>
          <a:noFill/>
        </p:spPr>
        <p:txBody>
          <a:bodyPr wrap="square" rtlCol="0">
            <a:spAutoFit/>
          </a:bodyPr>
          <a:lstStyle/>
          <a:p>
            <a:pPr algn="ctr"/>
            <a:r>
              <a:rPr lang="en-US" sz="1400" dirty="0">
                <a:solidFill>
                  <a:schemeClr val="accent4"/>
                </a:solidFill>
              </a:rPr>
              <a:t>Usage</a:t>
            </a:r>
            <a:r>
              <a:rPr lang="en-US" sz="1400" b="1" dirty="0">
                <a:solidFill>
                  <a:schemeClr val="accent4"/>
                </a:solidFill>
              </a:rPr>
              <a:t> </a:t>
            </a:r>
            <a:r>
              <a:rPr lang="en-US" sz="1400" dirty="0">
                <a:solidFill>
                  <a:schemeClr val="accent4"/>
                </a:solidFill>
              </a:rPr>
              <a:t>in the </a:t>
            </a:r>
          </a:p>
          <a:p>
            <a:pPr algn="ctr"/>
            <a:r>
              <a:rPr lang="en-US" sz="1400" b="1" dirty="0">
                <a:solidFill>
                  <a:schemeClr val="accent4"/>
                </a:solidFill>
              </a:rPr>
              <a:t>market</a:t>
            </a:r>
            <a:endParaRPr lang="en-US" sz="1400" dirty="0">
              <a:solidFill>
                <a:schemeClr val="accent4"/>
              </a:solidFill>
            </a:endParaRPr>
          </a:p>
        </p:txBody>
      </p:sp>
      <p:pic>
        <p:nvPicPr>
          <p:cNvPr id="97" name="Picture 96">
            <a:extLst>
              <a:ext uri="{FF2B5EF4-FFF2-40B4-BE49-F238E27FC236}">
                <a16:creationId xmlns:a16="http://schemas.microsoft.com/office/drawing/2014/main" id="{C13B6B2B-2B96-6845-AB36-E0E707341CD7}"/>
              </a:ext>
            </a:extLst>
          </p:cNvPr>
          <p:cNvPicPr>
            <a:picLocks noChangeAspect="1"/>
          </p:cNvPicPr>
          <p:nvPr/>
        </p:nvPicPr>
        <p:blipFill>
          <a:blip r:embed="rId2"/>
          <a:stretch>
            <a:fillRect/>
          </a:stretch>
        </p:blipFill>
        <p:spPr>
          <a:xfrm>
            <a:off x="10979699" y="5235860"/>
            <a:ext cx="355600" cy="302260"/>
          </a:xfrm>
          <a:prstGeom prst="rect">
            <a:avLst/>
          </a:prstGeom>
        </p:spPr>
      </p:pic>
      <p:sp>
        <p:nvSpPr>
          <p:cNvPr id="42" name="TextBox 41">
            <a:extLst>
              <a:ext uri="{FF2B5EF4-FFF2-40B4-BE49-F238E27FC236}">
                <a16:creationId xmlns:a16="http://schemas.microsoft.com/office/drawing/2014/main" id="{9B34A9C2-AF4F-E944-9612-9D5D7A4649B3}"/>
              </a:ext>
            </a:extLst>
          </p:cNvPr>
          <p:cNvSpPr txBox="1"/>
          <p:nvPr/>
        </p:nvSpPr>
        <p:spPr>
          <a:xfrm>
            <a:off x="8607964" y="2006642"/>
            <a:ext cx="1716580" cy="276999"/>
          </a:xfrm>
          <a:prstGeom prst="rect">
            <a:avLst/>
          </a:prstGeom>
          <a:noFill/>
        </p:spPr>
        <p:txBody>
          <a:bodyPr wrap="square" rtlCol="0">
            <a:spAutoFit/>
          </a:bodyPr>
          <a:lstStyle/>
          <a:p>
            <a:pPr algn="ctr"/>
            <a:r>
              <a:rPr lang="en-US" sz="1200" b="1" dirty="0">
                <a:solidFill>
                  <a:schemeClr val="tx2"/>
                </a:solidFill>
              </a:rPr>
              <a:t>Component</a:t>
            </a:r>
          </a:p>
        </p:txBody>
      </p:sp>
      <p:sp>
        <p:nvSpPr>
          <p:cNvPr id="43" name="Rectangle 42">
            <a:extLst>
              <a:ext uri="{FF2B5EF4-FFF2-40B4-BE49-F238E27FC236}">
                <a16:creationId xmlns:a16="http://schemas.microsoft.com/office/drawing/2014/main" id="{97E515C8-0DF9-CA47-B9DE-CCA32A902ADE}"/>
              </a:ext>
            </a:extLst>
          </p:cNvPr>
          <p:cNvSpPr/>
          <p:nvPr/>
        </p:nvSpPr>
        <p:spPr>
          <a:xfrm rot="5400000">
            <a:off x="10105312" y="4694804"/>
            <a:ext cx="407045" cy="395364"/>
          </a:xfrm>
          <a:prstGeom prst="rect">
            <a:avLst/>
          </a:prstGeom>
          <a:gradFill>
            <a:gsLst>
              <a:gs pos="0">
                <a:schemeClr val="bg1">
                  <a:alpha val="40000"/>
                </a:schemeClr>
              </a:gs>
              <a:gs pos="87000">
                <a:schemeClr val="bg1">
                  <a:alpha val="7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44" name="TextBox 43">
            <a:extLst>
              <a:ext uri="{FF2B5EF4-FFF2-40B4-BE49-F238E27FC236}">
                <a16:creationId xmlns:a16="http://schemas.microsoft.com/office/drawing/2014/main" id="{879894DF-11BA-CE42-AADF-6B2FB03DE100}"/>
              </a:ext>
            </a:extLst>
          </p:cNvPr>
          <p:cNvSpPr txBox="1"/>
          <p:nvPr/>
        </p:nvSpPr>
        <p:spPr>
          <a:xfrm>
            <a:off x="10168230" y="3380551"/>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pic>
        <p:nvPicPr>
          <p:cNvPr id="46" name="Picture 45">
            <a:extLst>
              <a:ext uri="{FF2B5EF4-FFF2-40B4-BE49-F238E27FC236}">
                <a16:creationId xmlns:a16="http://schemas.microsoft.com/office/drawing/2014/main" id="{DCDEFD24-429B-2A47-B90E-C66201761F0B}"/>
              </a:ext>
            </a:extLst>
          </p:cNvPr>
          <p:cNvPicPr>
            <a:picLocks noChangeAspect="1"/>
          </p:cNvPicPr>
          <p:nvPr/>
        </p:nvPicPr>
        <p:blipFill>
          <a:blip r:embed="rId3"/>
          <a:stretch>
            <a:fillRect/>
          </a:stretch>
        </p:blipFill>
        <p:spPr>
          <a:xfrm>
            <a:off x="7782320" y="5189426"/>
            <a:ext cx="440086" cy="374073"/>
          </a:xfrm>
          <a:prstGeom prst="rect">
            <a:avLst/>
          </a:prstGeom>
        </p:spPr>
      </p:pic>
      <p:sp>
        <p:nvSpPr>
          <p:cNvPr id="5" name="TextBox 4">
            <a:extLst>
              <a:ext uri="{FF2B5EF4-FFF2-40B4-BE49-F238E27FC236}">
                <a16:creationId xmlns:a16="http://schemas.microsoft.com/office/drawing/2014/main" id="{564B0D57-1820-0D44-A6D1-FA66FA1C0A69}"/>
              </a:ext>
            </a:extLst>
          </p:cNvPr>
          <p:cNvSpPr txBox="1"/>
          <p:nvPr/>
        </p:nvSpPr>
        <p:spPr>
          <a:xfrm>
            <a:off x="9290613" y="4778810"/>
            <a:ext cx="406735" cy="355225"/>
          </a:xfrm>
          <a:prstGeom prst="rect">
            <a:avLst/>
          </a:prstGeom>
          <a:noFill/>
        </p:spPr>
        <p:txBody>
          <a:bodyPr wrap="none" lIns="90000" rtlCol="0" anchor="t">
            <a:spAutoFit/>
          </a:bodyPr>
          <a:lstStyle/>
          <a:p>
            <a:pPr algn="l">
              <a:lnSpc>
                <a:spcPct val="113000"/>
              </a:lnSpc>
            </a:pPr>
            <a:r>
              <a:rPr lang="en-US" sz="1600" dirty="0"/>
              <a:t>vs.</a:t>
            </a:r>
          </a:p>
        </p:txBody>
      </p:sp>
      <p:graphicFrame>
        <p:nvGraphicFramePr>
          <p:cNvPr id="6" name="Table 5">
            <a:extLst>
              <a:ext uri="{FF2B5EF4-FFF2-40B4-BE49-F238E27FC236}">
                <a16:creationId xmlns:a16="http://schemas.microsoft.com/office/drawing/2014/main" id="{7B0428A0-4408-9597-9BDE-2A2C6ECD85E2}"/>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8/10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21920792"/>
                  </a:ext>
                </a:extLst>
              </a:tr>
            </a:tbl>
          </a:graphicData>
        </a:graphic>
      </p:graphicFrame>
    </p:spTree>
    <p:extLst>
      <p:ext uri="{BB962C8B-B14F-4D97-AF65-F5344CB8AC3E}">
        <p14:creationId xmlns:p14="http://schemas.microsoft.com/office/powerpoint/2010/main" val="3420252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3" y="1385064"/>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25" name="Slide Number Placeholder 1">
            <a:extLst>
              <a:ext uri="{FF2B5EF4-FFF2-40B4-BE49-F238E27FC236}">
                <a16:creationId xmlns:a16="http://schemas.microsoft.com/office/drawing/2014/main" id="{5AD1DD15-6433-F244-A118-B739E2BFA214}"/>
              </a:ext>
            </a:extLst>
          </p:cNvPr>
          <p:cNvSpPr>
            <a:spLocks noGrp="1"/>
          </p:cNvSpPr>
          <p:nvPr>
            <p:ph type="sldNum" sz="quarter" idx="4"/>
          </p:nvPr>
        </p:nvSpPr>
        <p:spPr/>
        <p:txBody>
          <a:bodyPr/>
          <a:lstStyle/>
          <a:p>
            <a:fld id="{E242BD21-9B61-2246-BCB1-4BE5E1BEBE1C}" type="slidenum">
              <a:rPr lang="en-US" smtClean="0"/>
              <a:pPr/>
              <a:t>36</a:t>
            </a:fld>
            <a:endParaRPr lang="en-US" dirty="0"/>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7A849CE-5F0F-8F41-BE14-20F238A614F3}"/>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a:solidFill>
                <a:schemeClr val="bg1"/>
              </a:solidFill>
            </a:endParaRPr>
          </a:p>
        </p:txBody>
      </p:sp>
      <p:sp>
        <p:nvSpPr>
          <p:cNvPr id="40" name="Content Placeholder 2">
            <a:extLst>
              <a:ext uri="{FF2B5EF4-FFF2-40B4-BE49-F238E27FC236}">
                <a16:creationId xmlns:a16="http://schemas.microsoft.com/office/drawing/2014/main" id="{831783E2-FCA7-1F49-AB38-C1F4344A0A4E}"/>
              </a:ext>
            </a:extLst>
          </p:cNvPr>
          <p:cNvSpPr txBox="1">
            <a:spLocks/>
          </p:cNvSpPr>
          <p:nvPr/>
        </p:nvSpPr>
        <p:spPr>
          <a:xfrm>
            <a:off x="514372" y="1366988"/>
            <a:ext cx="6053977"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lnSpc>
                <a:spcPct val="113000"/>
              </a:lnSpc>
              <a:buNone/>
            </a:pPr>
            <a:r>
              <a:rPr lang="en-US" b="1" dirty="0">
                <a:solidFill>
                  <a:schemeClr val="accent1"/>
                </a:solidFill>
              </a:rPr>
              <a:t>Keep system </a:t>
            </a:r>
            <a:r>
              <a:rPr lang="en-US" altLang="zh-CN" b="1" dirty="0">
                <a:solidFill>
                  <a:schemeClr val="accent1"/>
                </a:solidFill>
              </a:rPr>
              <a:t>c</a:t>
            </a:r>
            <a:r>
              <a:rPr lang="en-US" b="1" dirty="0">
                <a:solidFill>
                  <a:schemeClr val="accent1"/>
                </a:solidFill>
              </a:rPr>
              <a:t>omponents </a:t>
            </a:r>
            <a:r>
              <a:rPr lang="en-US" altLang="zh-CN" b="1" dirty="0">
                <a:solidFill>
                  <a:schemeClr val="accent1"/>
                </a:solidFill>
              </a:rPr>
              <a:t>u</a:t>
            </a:r>
            <a:r>
              <a:rPr lang="en-US" b="1" dirty="0">
                <a:solidFill>
                  <a:schemeClr val="accent1"/>
                </a:solidFill>
              </a:rPr>
              <a:t>p to </a:t>
            </a:r>
            <a:r>
              <a:rPr lang="en-US" altLang="zh-CN" b="1" dirty="0">
                <a:solidFill>
                  <a:schemeClr val="accent1"/>
                </a:solidFill>
              </a:rPr>
              <a:t>d</a:t>
            </a:r>
            <a:r>
              <a:rPr lang="en-US" b="1" dirty="0">
                <a:solidFill>
                  <a:schemeClr val="accent1"/>
                </a:solidFill>
              </a:rPr>
              <a:t>ate</a:t>
            </a:r>
            <a:endParaRPr lang="en-US" b="1" dirty="0"/>
          </a:p>
          <a:p>
            <a:pPr indent="0">
              <a:buClr>
                <a:srgbClr val="AFB9C2"/>
              </a:buClr>
              <a:buNone/>
            </a:pPr>
            <a:endParaRPr lang="en-GB" dirty="0"/>
          </a:p>
          <a:p>
            <a:pPr marL="285750" indent="-285750"/>
            <a:r>
              <a:rPr lang="en-GB" dirty="0"/>
              <a:t>Components that are not part of the regular maintenance scope are at risk of becoming stale or abandoned, resulting in a </a:t>
            </a:r>
            <a:r>
              <a:rPr lang="en-GB" b="1" dirty="0"/>
              <a:t>loss of knowledge</a:t>
            </a:r>
            <a:r>
              <a:rPr lang="en-GB" dirty="0"/>
              <a:t> over crucial parts of the system as well as </a:t>
            </a:r>
            <a:r>
              <a:rPr lang="en-GB" b="1" dirty="0"/>
              <a:t>new modifications becoming more difficult to accommodate</a:t>
            </a:r>
            <a:r>
              <a:rPr lang="en-GB" dirty="0"/>
              <a:t>.</a:t>
            </a:r>
          </a:p>
          <a:p>
            <a:pPr marL="285750" indent="-285750"/>
            <a:r>
              <a:rPr lang="en-GB" dirty="0"/>
              <a:t>Regular maintenance should be uniformly distributed across the system to </a:t>
            </a:r>
            <a:r>
              <a:rPr lang="en-GB" b="1" dirty="0"/>
              <a:t>prevent developmental brittleness </a:t>
            </a:r>
            <a:r>
              <a:rPr lang="en-GB" dirty="0"/>
              <a:t>of the system once a modification is required due to changing business needs.</a:t>
            </a:r>
          </a:p>
          <a:p>
            <a:pPr marL="285750" indent="-285750"/>
            <a:endParaRPr lang="en-GB" dirty="0"/>
          </a:p>
          <a:p>
            <a:pPr indent="0">
              <a:buNone/>
            </a:pPr>
            <a:r>
              <a:rPr lang="en-GB" b="1" dirty="0">
                <a:solidFill>
                  <a:schemeClr val="accent4"/>
                </a:solidFill>
              </a:rPr>
              <a:t>Component </a:t>
            </a:r>
            <a:r>
              <a:rPr lang="en-US" altLang="zh-CN" b="1" dirty="0">
                <a:solidFill>
                  <a:schemeClr val="accent4"/>
                </a:solidFill>
              </a:rPr>
              <a:t>f</a:t>
            </a:r>
            <a:r>
              <a:rPr lang="en-GB" b="1" dirty="0" err="1">
                <a:solidFill>
                  <a:schemeClr val="accent4"/>
                </a:solidFill>
              </a:rPr>
              <a:t>reshness</a:t>
            </a:r>
            <a:r>
              <a:rPr lang="en-GB" b="1" dirty="0">
                <a:solidFill>
                  <a:schemeClr val="accent4"/>
                </a:solidFill>
              </a:rPr>
              <a:t> measures the distribution of recent code churn across the system components as regular maintenance is being made.</a:t>
            </a:r>
            <a:endParaRPr lang="en-GB" dirty="0">
              <a:solidFill>
                <a:schemeClr val="accent4"/>
              </a:solidFill>
            </a:endParaRPr>
          </a:p>
          <a:p>
            <a:pPr indent="0">
              <a:buNone/>
            </a:pPr>
            <a:endParaRPr lang="en-GB" dirty="0"/>
          </a:p>
        </p:txBody>
      </p:sp>
      <p:sp>
        <p:nvSpPr>
          <p:cNvPr id="4" name="Text Placeholder 3"/>
          <p:cNvSpPr>
            <a:spLocks noGrp="1"/>
          </p:cNvSpPr>
          <p:nvPr>
            <p:ph type="body" sz="quarter" idx="12"/>
          </p:nvPr>
        </p:nvSpPr>
        <p:spPr/>
        <p:txBody>
          <a:bodyPr/>
          <a:lstStyle/>
          <a:p>
            <a:r>
              <a:rPr lang="en-US" noProof="0" dirty="0"/>
              <a:t>METRIC </a:t>
            </a:r>
            <a:r>
              <a:rPr lang="en-US" dirty="0"/>
              <a:t>INTRODUCTION – Component Freshness</a:t>
            </a:r>
            <a:endParaRPr lang="en-US" noProof="0" dirty="0"/>
          </a:p>
        </p:txBody>
      </p:sp>
      <p:sp>
        <p:nvSpPr>
          <p:cNvPr id="2" name="Title 1"/>
          <p:cNvSpPr>
            <a:spLocks noGrp="1"/>
          </p:cNvSpPr>
          <p:nvPr>
            <p:ph type="title"/>
          </p:nvPr>
        </p:nvSpPr>
        <p:spPr/>
        <p:txBody>
          <a:bodyPr/>
          <a:lstStyle/>
          <a:p>
            <a:pPr>
              <a:buClr>
                <a:srgbClr val="AFB9C2"/>
              </a:buClr>
            </a:pPr>
            <a:r>
              <a:rPr lang="en-GB" dirty="0">
                <a:solidFill>
                  <a:schemeClr val="accent1"/>
                </a:solidFill>
              </a:rPr>
              <a:t>How is maintenance distributed across the system components?</a:t>
            </a:r>
          </a:p>
        </p:txBody>
      </p:sp>
      <p:sp>
        <p:nvSpPr>
          <p:cNvPr id="64" name="Content Placeholder 2">
            <a:extLst>
              <a:ext uri="{FF2B5EF4-FFF2-40B4-BE49-F238E27FC236}">
                <a16:creationId xmlns:a16="http://schemas.microsoft.com/office/drawing/2014/main" id="{044150AF-E20C-E745-A78D-1A8A16065A7B}"/>
              </a:ext>
            </a:extLst>
          </p:cNvPr>
          <p:cNvSpPr txBox="1">
            <a:spLocks/>
          </p:cNvSpPr>
          <p:nvPr/>
        </p:nvSpPr>
        <p:spPr>
          <a:xfrm>
            <a:off x="9782599" y="2238738"/>
            <a:ext cx="1552350"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rgbClr val="AFB9C2"/>
                </a:solidFill>
                <a:latin typeface="Calibri Regular"/>
              </a:rPr>
              <a:t>Inadvisable practice</a:t>
            </a:r>
          </a:p>
        </p:txBody>
      </p:sp>
      <p:cxnSp>
        <p:nvCxnSpPr>
          <p:cNvPr id="65" name="Straight Connector 64">
            <a:extLst>
              <a:ext uri="{FF2B5EF4-FFF2-40B4-BE49-F238E27FC236}">
                <a16:creationId xmlns:a16="http://schemas.microsoft.com/office/drawing/2014/main" id="{A2BA5791-4E2C-6A4A-A34A-BEBEE0CCE258}"/>
              </a:ext>
            </a:extLst>
          </p:cNvPr>
          <p:cNvCxnSpPr>
            <a:cxnSpLocks/>
          </p:cNvCxnSpPr>
          <p:nvPr/>
        </p:nvCxnSpPr>
        <p:spPr>
          <a:xfrm flipH="1">
            <a:off x="9492532" y="2156124"/>
            <a:ext cx="1" cy="3587737"/>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55E67E6-22B3-4442-8BA7-F379C9DF55E1}"/>
              </a:ext>
            </a:extLst>
          </p:cNvPr>
          <p:cNvSpPr txBox="1"/>
          <p:nvPr/>
        </p:nvSpPr>
        <p:spPr>
          <a:xfrm>
            <a:off x="7561465" y="5919990"/>
            <a:ext cx="1542558" cy="273088"/>
          </a:xfrm>
          <a:prstGeom prst="rect">
            <a:avLst/>
          </a:prstGeom>
          <a:noFill/>
        </p:spPr>
        <p:txBody>
          <a:bodyPr wrap="none" lIns="90000" rtlCol="0" anchor="t">
            <a:spAutoFit/>
          </a:bodyPr>
          <a:lstStyle/>
          <a:p>
            <a:pPr algn="r">
              <a:lnSpc>
                <a:spcPct val="113000"/>
              </a:lnSpc>
            </a:pPr>
            <a:r>
              <a:rPr lang="en-US" sz="1100" b="1" dirty="0">
                <a:solidFill>
                  <a:schemeClr val="accent4">
                    <a:lumMod val="60000"/>
                    <a:lumOff val="40000"/>
                  </a:schemeClr>
                </a:solidFill>
              </a:rPr>
              <a:t>Code Churn Percentage</a:t>
            </a:r>
          </a:p>
        </p:txBody>
      </p:sp>
      <p:grpSp>
        <p:nvGrpSpPr>
          <p:cNvPr id="15" name="Group 14">
            <a:extLst>
              <a:ext uri="{FF2B5EF4-FFF2-40B4-BE49-F238E27FC236}">
                <a16:creationId xmlns:a16="http://schemas.microsoft.com/office/drawing/2014/main" id="{D9833831-5F91-7543-8697-67D5F8D31AC1}"/>
              </a:ext>
            </a:extLst>
          </p:cNvPr>
          <p:cNvGrpSpPr/>
          <p:nvPr/>
        </p:nvGrpSpPr>
        <p:grpSpPr>
          <a:xfrm>
            <a:off x="7338517" y="3010072"/>
            <a:ext cx="1980000" cy="1939346"/>
            <a:chOff x="7335038" y="2494506"/>
            <a:chExt cx="1980000" cy="2093071"/>
          </a:xfrm>
        </p:grpSpPr>
        <p:grpSp>
          <p:nvGrpSpPr>
            <p:cNvPr id="107" name="Group 106">
              <a:extLst>
                <a:ext uri="{FF2B5EF4-FFF2-40B4-BE49-F238E27FC236}">
                  <a16:creationId xmlns:a16="http://schemas.microsoft.com/office/drawing/2014/main" id="{3A7660F4-488B-DF46-856B-5558E5DAE2E5}"/>
                </a:ext>
              </a:extLst>
            </p:cNvPr>
            <p:cNvGrpSpPr/>
            <p:nvPr/>
          </p:nvGrpSpPr>
          <p:grpSpPr>
            <a:xfrm>
              <a:off x="7335038" y="2877577"/>
              <a:ext cx="1980000" cy="1710000"/>
              <a:chOff x="7691064" y="2104327"/>
              <a:chExt cx="3344688" cy="2536305"/>
            </a:xfrm>
          </p:grpSpPr>
          <p:sp>
            <p:nvSpPr>
              <p:cNvPr id="108" name="Hexagon 107">
                <a:extLst>
                  <a:ext uri="{FF2B5EF4-FFF2-40B4-BE49-F238E27FC236}">
                    <a16:creationId xmlns:a16="http://schemas.microsoft.com/office/drawing/2014/main" id="{1FF122E6-DDD8-F546-B0F6-C0A2C46D8A93}"/>
                  </a:ext>
                </a:extLst>
              </p:cNvPr>
              <p:cNvSpPr/>
              <p:nvPr/>
            </p:nvSpPr>
            <p:spPr>
              <a:xfrm>
                <a:off x="10163430" y="2104327"/>
                <a:ext cx="872322" cy="731797"/>
              </a:xfrm>
              <a:prstGeom prst="hexag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109" name="Hexagon 108">
                <a:extLst>
                  <a:ext uri="{FF2B5EF4-FFF2-40B4-BE49-F238E27FC236}">
                    <a16:creationId xmlns:a16="http://schemas.microsoft.com/office/drawing/2014/main" id="{CCE07301-643A-6949-AAE2-949230110C38}"/>
                  </a:ext>
                </a:extLst>
              </p:cNvPr>
              <p:cNvSpPr/>
              <p:nvPr/>
            </p:nvSpPr>
            <p:spPr>
              <a:xfrm>
                <a:off x="7691064" y="2137544"/>
                <a:ext cx="872322" cy="731797"/>
              </a:xfrm>
              <a:prstGeom prst="hexag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110" name="Hexagon 109">
                <a:extLst>
                  <a:ext uri="{FF2B5EF4-FFF2-40B4-BE49-F238E27FC236}">
                    <a16:creationId xmlns:a16="http://schemas.microsoft.com/office/drawing/2014/main" id="{13739F70-3F65-6F42-946E-64CAB95B31BD}"/>
                  </a:ext>
                </a:extLst>
              </p:cNvPr>
              <p:cNvSpPr/>
              <p:nvPr/>
            </p:nvSpPr>
            <p:spPr>
              <a:xfrm>
                <a:off x="8579967" y="2588077"/>
                <a:ext cx="1329462" cy="1115295"/>
              </a:xfrm>
              <a:prstGeom prst="hexag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w="19050">
                <a:solidFill>
                  <a:schemeClr val="tx2"/>
                </a:solidFill>
              </a:ln>
              <a:effectLst>
                <a:outerShdw blurRad="165100" dist="38100" dir="2700000" algn="tl" rotWithShape="0">
                  <a:schemeClr val="accent4">
                    <a:alpha val="5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111" name="Hexagon 110">
                <a:extLst>
                  <a:ext uri="{FF2B5EF4-FFF2-40B4-BE49-F238E27FC236}">
                    <a16:creationId xmlns:a16="http://schemas.microsoft.com/office/drawing/2014/main" id="{DA3DCB16-1C67-9D48-A51A-F1F2C862BC92}"/>
                  </a:ext>
                </a:extLst>
              </p:cNvPr>
              <p:cNvSpPr/>
              <p:nvPr/>
            </p:nvSpPr>
            <p:spPr>
              <a:xfrm>
                <a:off x="7706624" y="3531783"/>
                <a:ext cx="872322" cy="731797"/>
              </a:xfrm>
              <a:prstGeom prst="hexag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112" name="Hexagon 111">
                <a:extLst>
                  <a:ext uri="{FF2B5EF4-FFF2-40B4-BE49-F238E27FC236}">
                    <a16:creationId xmlns:a16="http://schemas.microsoft.com/office/drawing/2014/main" id="{D31BA72D-F3BB-BD4D-BC56-C8B1C9492308}"/>
                  </a:ext>
                </a:extLst>
              </p:cNvPr>
              <p:cNvSpPr/>
              <p:nvPr/>
            </p:nvSpPr>
            <p:spPr>
              <a:xfrm>
                <a:off x="10162410" y="3239325"/>
                <a:ext cx="872322" cy="731797"/>
              </a:xfrm>
              <a:prstGeom prst="hexag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w="19050">
                <a:solidFill>
                  <a:schemeClr val="accent1"/>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113" name="Hexagon 112">
                <a:extLst>
                  <a:ext uri="{FF2B5EF4-FFF2-40B4-BE49-F238E27FC236}">
                    <a16:creationId xmlns:a16="http://schemas.microsoft.com/office/drawing/2014/main" id="{1414E843-E725-914C-83ED-95D626538803}"/>
                  </a:ext>
                </a:extLst>
              </p:cNvPr>
              <p:cNvSpPr/>
              <p:nvPr/>
            </p:nvSpPr>
            <p:spPr>
              <a:xfrm>
                <a:off x="9295444" y="3908835"/>
                <a:ext cx="872322" cy="731797"/>
              </a:xfrm>
              <a:prstGeom prst="hexag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w="19050">
                <a:solidFill>
                  <a:schemeClr val="accent1"/>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grpSp>
        <p:sp>
          <p:nvSpPr>
            <p:cNvPr id="38" name="Hexagon 37">
              <a:extLst>
                <a:ext uri="{FF2B5EF4-FFF2-40B4-BE49-F238E27FC236}">
                  <a16:creationId xmlns:a16="http://schemas.microsoft.com/office/drawing/2014/main" id="{7BD72C1B-408C-F54E-85E2-B13CE8E7F33E}"/>
                </a:ext>
              </a:extLst>
            </p:cNvPr>
            <p:cNvSpPr/>
            <p:nvPr/>
          </p:nvSpPr>
          <p:spPr>
            <a:xfrm>
              <a:off x="8090648" y="2494506"/>
              <a:ext cx="516400" cy="493384"/>
            </a:xfrm>
            <a:prstGeom prst="hexag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w="19050">
              <a:solidFill>
                <a:schemeClr val="accent1"/>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grpSp>
      <p:grpSp>
        <p:nvGrpSpPr>
          <p:cNvPr id="16" name="Group 15">
            <a:extLst>
              <a:ext uri="{FF2B5EF4-FFF2-40B4-BE49-F238E27FC236}">
                <a16:creationId xmlns:a16="http://schemas.microsoft.com/office/drawing/2014/main" id="{1A0892FB-DE9F-884E-92D8-49E0A696EB7D}"/>
              </a:ext>
            </a:extLst>
          </p:cNvPr>
          <p:cNvGrpSpPr/>
          <p:nvPr/>
        </p:nvGrpSpPr>
        <p:grpSpPr>
          <a:xfrm>
            <a:off x="9627854" y="2978449"/>
            <a:ext cx="1980000" cy="1940400"/>
            <a:chOff x="9639230" y="2514562"/>
            <a:chExt cx="1980000" cy="2033653"/>
          </a:xfrm>
        </p:grpSpPr>
        <p:grpSp>
          <p:nvGrpSpPr>
            <p:cNvPr id="5" name="Group 4">
              <a:extLst>
                <a:ext uri="{FF2B5EF4-FFF2-40B4-BE49-F238E27FC236}">
                  <a16:creationId xmlns:a16="http://schemas.microsoft.com/office/drawing/2014/main" id="{84B48C91-E7EA-994B-88CF-33D9764AF46C}"/>
                </a:ext>
              </a:extLst>
            </p:cNvPr>
            <p:cNvGrpSpPr/>
            <p:nvPr/>
          </p:nvGrpSpPr>
          <p:grpSpPr>
            <a:xfrm>
              <a:off x="9639230" y="2838215"/>
              <a:ext cx="1980000" cy="1710000"/>
              <a:chOff x="7689725" y="2104327"/>
              <a:chExt cx="3346027" cy="2537428"/>
            </a:xfrm>
          </p:grpSpPr>
          <p:sp>
            <p:nvSpPr>
              <p:cNvPr id="46" name="Hexagon 45">
                <a:extLst>
                  <a:ext uri="{FF2B5EF4-FFF2-40B4-BE49-F238E27FC236}">
                    <a16:creationId xmlns:a16="http://schemas.microsoft.com/office/drawing/2014/main" id="{FA49C4EC-6C2D-3C45-AD98-5F5C9D7905A9}"/>
                  </a:ext>
                </a:extLst>
              </p:cNvPr>
              <p:cNvSpPr/>
              <p:nvPr/>
            </p:nvSpPr>
            <p:spPr>
              <a:xfrm>
                <a:off x="10162090" y="2104327"/>
                <a:ext cx="873662" cy="732920"/>
              </a:xfrm>
              <a:prstGeom prst="hexagon">
                <a:avLst/>
              </a:prstGeom>
              <a:gradFill flip="none" rotWithShape="1">
                <a:gsLst>
                  <a:gs pos="0">
                    <a:schemeClr val="accent4">
                      <a:shade val="30000"/>
                      <a:satMod val="115000"/>
                    </a:schemeClr>
                  </a:gs>
                  <a:gs pos="30000">
                    <a:schemeClr val="accent4">
                      <a:shade val="67500"/>
                      <a:satMod val="115000"/>
                    </a:schemeClr>
                  </a:gs>
                  <a:gs pos="58000">
                    <a:schemeClr val="accent4">
                      <a:shade val="100000"/>
                      <a:satMod val="115000"/>
                    </a:schemeClr>
                  </a:gs>
                </a:gsLst>
                <a:path path="circle">
                  <a:fillToRect l="50000" t="50000" r="50000" b="50000"/>
                </a:path>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47" name="Hexagon 46">
                <a:extLst>
                  <a:ext uri="{FF2B5EF4-FFF2-40B4-BE49-F238E27FC236}">
                    <a16:creationId xmlns:a16="http://schemas.microsoft.com/office/drawing/2014/main" id="{82EDD01A-7188-CE44-8A33-2AEDFFEA1835}"/>
                  </a:ext>
                </a:extLst>
              </p:cNvPr>
              <p:cNvSpPr/>
              <p:nvPr/>
            </p:nvSpPr>
            <p:spPr>
              <a:xfrm>
                <a:off x="7689725" y="2137544"/>
                <a:ext cx="873662" cy="732920"/>
              </a:xfrm>
              <a:prstGeom prst="hexagon">
                <a:avLst/>
              </a:prstGeom>
              <a:gradFill flip="none" rotWithShape="1">
                <a:gsLst>
                  <a:gs pos="0">
                    <a:schemeClr val="accent4"/>
                  </a:gs>
                  <a:gs pos="50000">
                    <a:schemeClr val="accent4">
                      <a:lumMod val="60000"/>
                      <a:lumOff val="40000"/>
                    </a:schemeClr>
                  </a:gs>
                  <a:gs pos="100000">
                    <a:srgbClr val="EFF4F9"/>
                  </a:gs>
                </a:gsLst>
                <a:lin ang="2700000" scaled="1"/>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48" name="Hexagon 47">
                <a:extLst>
                  <a:ext uri="{FF2B5EF4-FFF2-40B4-BE49-F238E27FC236}">
                    <a16:creationId xmlns:a16="http://schemas.microsoft.com/office/drawing/2014/main" id="{ACD209EC-63AE-7F43-BADA-F4B958B4FDBC}"/>
                  </a:ext>
                </a:extLst>
              </p:cNvPr>
              <p:cNvSpPr/>
              <p:nvPr/>
            </p:nvSpPr>
            <p:spPr>
              <a:xfrm>
                <a:off x="8577923" y="2588078"/>
                <a:ext cx="1331503" cy="1117007"/>
              </a:xfrm>
              <a:prstGeom prst="hexagon">
                <a:avLst/>
              </a:prstGeom>
              <a:gradFill flip="none" rotWithShape="1">
                <a:gsLst>
                  <a:gs pos="38000">
                    <a:schemeClr val="accent4">
                      <a:shade val="30000"/>
                      <a:satMod val="115000"/>
                    </a:schemeClr>
                  </a:gs>
                  <a:gs pos="75000">
                    <a:schemeClr val="accent4">
                      <a:shade val="67500"/>
                      <a:satMod val="115000"/>
                    </a:schemeClr>
                  </a:gs>
                  <a:gs pos="100000">
                    <a:schemeClr val="accent4">
                      <a:shade val="100000"/>
                      <a:satMod val="115000"/>
                    </a:schemeClr>
                  </a:gs>
                </a:gsLst>
                <a:lin ang="2700000" scaled="1"/>
                <a:tileRect/>
              </a:gradFill>
              <a:ln w="19050">
                <a:solidFill>
                  <a:schemeClr val="tx2"/>
                </a:solidFill>
              </a:ln>
              <a:effectLst>
                <a:outerShdw blurRad="165100" dist="38100" dir="2700000" algn="tl" rotWithShape="0">
                  <a:schemeClr val="accent4">
                    <a:alpha val="5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49" name="Hexagon 48">
                <a:extLst>
                  <a:ext uri="{FF2B5EF4-FFF2-40B4-BE49-F238E27FC236}">
                    <a16:creationId xmlns:a16="http://schemas.microsoft.com/office/drawing/2014/main" id="{41D81B41-D73D-2549-A581-E6507FB549D8}"/>
                  </a:ext>
                </a:extLst>
              </p:cNvPr>
              <p:cNvSpPr/>
              <p:nvPr/>
            </p:nvSpPr>
            <p:spPr>
              <a:xfrm>
                <a:off x="7705282" y="3531783"/>
                <a:ext cx="873662" cy="732920"/>
              </a:xfrm>
              <a:prstGeom prst="hexagon">
                <a:avLst/>
              </a:prstGeom>
              <a:gradFill flip="none" rotWithShape="1">
                <a:gsLst>
                  <a:gs pos="0">
                    <a:schemeClr val="accent4">
                      <a:shade val="30000"/>
                      <a:satMod val="115000"/>
                    </a:schemeClr>
                  </a:gs>
                  <a:gs pos="8000">
                    <a:schemeClr val="accent4">
                      <a:lumMod val="60000"/>
                      <a:lumOff val="40000"/>
                    </a:schemeClr>
                  </a:gs>
                  <a:gs pos="64000">
                    <a:srgbClr val="EFF4F9"/>
                  </a:gs>
                </a:gsLst>
                <a:lin ang="13500000" scaled="1"/>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50" name="Hexagon 49">
                <a:extLst>
                  <a:ext uri="{FF2B5EF4-FFF2-40B4-BE49-F238E27FC236}">
                    <a16:creationId xmlns:a16="http://schemas.microsoft.com/office/drawing/2014/main" id="{6B330432-3976-B34D-9F09-67AEE49F6021}"/>
                  </a:ext>
                </a:extLst>
              </p:cNvPr>
              <p:cNvSpPr/>
              <p:nvPr/>
            </p:nvSpPr>
            <p:spPr>
              <a:xfrm>
                <a:off x="10161068" y="3239325"/>
                <a:ext cx="873662" cy="732920"/>
              </a:xfrm>
              <a:prstGeom prst="hexagon">
                <a:avLst/>
              </a:prstGeom>
              <a:solidFill>
                <a:schemeClr val="bg2"/>
              </a:solidFill>
              <a:ln w="19050">
                <a:solidFill>
                  <a:schemeClr val="tx1">
                    <a:lumMod val="60000"/>
                    <a:lumOff val="40000"/>
                  </a:schemeClr>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55" name="Hexagon 54">
                <a:extLst>
                  <a:ext uri="{FF2B5EF4-FFF2-40B4-BE49-F238E27FC236}">
                    <a16:creationId xmlns:a16="http://schemas.microsoft.com/office/drawing/2014/main" id="{88A8F9CF-7888-CB4B-AE5A-A6A3505449F4}"/>
                  </a:ext>
                </a:extLst>
              </p:cNvPr>
              <p:cNvSpPr/>
              <p:nvPr/>
            </p:nvSpPr>
            <p:spPr>
              <a:xfrm>
                <a:off x="9294102" y="3908835"/>
                <a:ext cx="873662" cy="732920"/>
              </a:xfrm>
              <a:prstGeom prst="hexagon">
                <a:avLst/>
              </a:prstGeom>
              <a:solidFill>
                <a:schemeClr val="bg2"/>
              </a:solidFill>
              <a:ln w="19050">
                <a:solidFill>
                  <a:schemeClr val="tx1">
                    <a:lumMod val="60000"/>
                    <a:lumOff val="40000"/>
                  </a:schemeClr>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grpSp>
        <p:sp>
          <p:nvSpPr>
            <p:cNvPr id="43" name="Hexagon 42">
              <a:extLst>
                <a:ext uri="{FF2B5EF4-FFF2-40B4-BE49-F238E27FC236}">
                  <a16:creationId xmlns:a16="http://schemas.microsoft.com/office/drawing/2014/main" id="{E19AC162-561B-8A4D-8E83-90E72F87EDC8}"/>
                </a:ext>
              </a:extLst>
            </p:cNvPr>
            <p:cNvSpPr/>
            <p:nvPr/>
          </p:nvSpPr>
          <p:spPr>
            <a:xfrm>
              <a:off x="10386049" y="2514562"/>
              <a:ext cx="516986" cy="493923"/>
            </a:xfrm>
            <a:prstGeom prst="hexagon">
              <a:avLst/>
            </a:prstGeom>
            <a:gradFill flip="none" rotWithShape="1">
              <a:gsLst>
                <a:gs pos="0">
                  <a:schemeClr val="accent4">
                    <a:shade val="30000"/>
                    <a:satMod val="115000"/>
                  </a:schemeClr>
                </a:gs>
                <a:gs pos="8000">
                  <a:schemeClr val="accent4">
                    <a:lumMod val="60000"/>
                    <a:lumOff val="40000"/>
                  </a:schemeClr>
                </a:gs>
                <a:gs pos="64000">
                  <a:srgbClr val="EFF4F9"/>
                </a:gs>
              </a:gsLst>
              <a:lin ang="13500000" scaled="1"/>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grpSp>
      <p:sp>
        <p:nvSpPr>
          <p:cNvPr id="44" name="Content Placeholder 2">
            <a:extLst>
              <a:ext uri="{FF2B5EF4-FFF2-40B4-BE49-F238E27FC236}">
                <a16:creationId xmlns:a16="http://schemas.microsoft.com/office/drawing/2014/main" id="{059056F5-5B13-0145-95C5-90AA9B53FB1E}"/>
              </a:ext>
            </a:extLst>
          </p:cNvPr>
          <p:cNvSpPr txBox="1">
            <a:spLocks/>
          </p:cNvSpPr>
          <p:nvPr/>
        </p:nvSpPr>
        <p:spPr>
          <a:xfrm>
            <a:off x="7572673" y="2244718"/>
            <a:ext cx="1552350"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Distributed Churn</a:t>
            </a:r>
          </a:p>
        </p:txBody>
      </p:sp>
      <p:sp>
        <p:nvSpPr>
          <p:cNvPr id="36" name="Rectangle 35">
            <a:extLst>
              <a:ext uri="{FF2B5EF4-FFF2-40B4-BE49-F238E27FC236}">
                <a16:creationId xmlns:a16="http://schemas.microsoft.com/office/drawing/2014/main" id="{9FC58A29-076B-0740-B1B9-89BAEF0AEB66}"/>
              </a:ext>
            </a:extLst>
          </p:cNvPr>
          <p:cNvSpPr/>
          <p:nvPr/>
        </p:nvSpPr>
        <p:spPr>
          <a:xfrm>
            <a:off x="9104026" y="5957604"/>
            <a:ext cx="2405270" cy="181005"/>
          </a:xfrm>
          <a:prstGeom prst="rect">
            <a:avLst/>
          </a:prstGeom>
          <a:gradFill flip="none" rotWithShape="1">
            <a:gsLst>
              <a:gs pos="48008">
                <a:schemeClr val="accent4"/>
              </a:gs>
              <a:gs pos="11000">
                <a:schemeClr val="accent4">
                  <a:lumMod val="50000"/>
                </a:schemeClr>
              </a:gs>
              <a:gs pos="83000">
                <a:schemeClr val="accent4">
                  <a:lumMod val="20000"/>
                  <a:lumOff val="80000"/>
                </a:schemeClr>
              </a:gs>
            </a:gsLst>
            <a:lin ang="10800000" scaled="1"/>
            <a:tileRect/>
          </a:gradFill>
          <a:ln>
            <a:solidFill>
              <a:schemeClr val="accent4"/>
            </a:solidFill>
          </a:ln>
          <a:effectLst>
            <a:outerShdw blurRad="190500" dist="381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aphicFrame>
        <p:nvGraphicFramePr>
          <p:cNvPr id="3" name="Table 2">
            <a:extLst>
              <a:ext uri="{FF2B5EF4-FFF2-40B4-BE49-F238E27FC236}">
                <a16:creationId xmlns:a16="http://schemas.microsoft.com/office/drawing/2014/main" id="{C0247235-99EB-FA26-56D7-52DE67DA819F}"/>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9/10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21920792"/>
                  </a:ext>
                </a:extLst>
              </a:tr>
            </a:tbl>
          </a:graphicData>
        </a:graphic>
      </p:graphicFrame>
    </p:spTree>
    <p:extLst>
      <p:ext uri="{BB962C8B-B14F-4D97-AF65-F5344CB8AC3E}">
        <p14:creationId xmlns:p14="http://schemas.microsoft.com/office/powerpoint/2010/main" val="1209986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3" y="1373489"/>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25" name="Slide Number Placeholder 1">
            <a:extLst>
              <a:ext uri="{FF2B5EF4-FFF2-40B4-BE49-F238E27FC236}">
                <a16:creationId xmlns:a16="http://schemas.microsoft.com/office/drawing/2014/main" id="{5AD1DD15-6433-F244-A118-B739E2BFA214}"/>
              </a:ext>
            </a:extLst>
          </p:cNvPr>
          <p:cNvSpPr>
            <a:spLocks noGrp="1"/>
          </p:cNvSpPr>
          <p:nvPr>
            <p:ph type="sldNum" sz="quarter" idx="4"/>
          </p:nvPr>
        </p:nvSpPr>
        <p:spPr/>
        <p:txBody>
          <a:bodyPr/>
          <a:lstStyle/>
          <a:p>
            <a:fld id="{E242BD21-9B61-2246-BCB1-4BE5E1BEBE1C}" type="slidenum">
              <a:rPr lang="en-US" smtClean="0"/>
              <a:pPr/>
              <a:t>37</a:t>
            </a:fld>
            <a:endParaRPr lang="en-US" dirty="0"/>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7A849CE-5F0F-8F41-BE14-20F238A614F3}"/>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a:solidFill>
                <a:schemeClr val="bg1"/>
              </a:solidFill>
            </a:endParaRPr>
          </a:p>
        </p:txBody>
      </p:sp>
      <p:sp>
        <p:nvSpPr>
          <p:cNvPr id="40" name="Content Placeholder 2">
            <a:extLst>
              <a:ext uri="{FF2B5EF4-FFF2-40B4-BE49-F238E27FC236}">
                <a16:creationId xmlns:a16="http://schemas.microsoft.com/office/drawing/2014/main" id="{831783E2-FCA7-1F49-AB38-C1F4344A0A4E}"/>
              </a:ext>
            </a:extLst>
          </p:cNvPr>
          <p:cNvSpPr txBox="1">
            <a:spLocks/>
          </p:cNvSpPr>
          <p:nvPr/>
        </p:nvSpPr>
        <p:spPr>
          <a:xfrm>
            <a:off x="514372" y="1366988"/>
            <a:ext cx="6053977"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lnSpc>
                <a:spcPct val="113000"/>
              </a:lnSpc>
              <a:buNone/>
            </a:pPr>
            <a:r>
              <a:rPr lang="en-GB" b="1" dirty="0">
                <a:solidFill>
                  <a:schemeClr val="accent1"/>
                </a:solidFill>
              </a:rPr>
              <a:t>Knowledge distribution</a:t>
            </a:r>
            <a:endParaRPr lang="en-US" dirty="0"/>
          </a:p>
          <a:p>
            <a:pPr indent="0">
              <a:buClr>
                <a:srgbClr val="AFB9C2"/>
              </a:buClr>
              <a:buNone/>
            </a:pPr>
            <a:endParaRPr lang="en-GB" dirty="0"/>
          </a:p>
          <a:p>
            <a:pPr marL="285750" indent="-285750">
              <a:buClr>
                <a:srgbClr val="AFB9C2"/>
              </a:buClr>
            </a:pPr>
            <a:r>
              <a:rPr lang="en-GB" dirty="0"/>
              <a:t>Components that are maintained by only a </a:t>
            </a:r>
            <a:r>
              <a:rPr lang="en-GB" b="1" dirty="0"/>
              <a:t>single author </a:t>
            </a:r>
            <a:r>
              <a:rPr lang="en-GB" dirty="0"/>
              <a:t>is a developmental risk as </a:t>
            </a:r>
            <a:r>
              <a:rPr lang="en-GB" b="1" dirty="0"/>
              <a:t>other developers will be less efficient </a:t>
            </a:r>
            <a:r>
              <a:rPr lang="en-GB" dirty="0"/>
              <a:t>in working in this code. </a:t>
            </a:r>
          </a:p>
          <a:p>
            <a:pPr marL="285750" indent="-285750">
              <a:buClr>
                <a:srgbClr val="AFB9C2"/>
              </a:buClr>
            </a:pPr>
            <a:r>
              <a:rPr lang="en-GB" dirty="0"/>
              <a:t>Likewise, a single component that is worked on by </a:t>
            </a:r>
            <a:r>
              <a:rPr lang="en-GB" b="1" dirty="0"/>
              <a:t>too many authors </a:t>
            </a:r>
            <a:r>
              <a:rPr lang="en-GB" dirty="0"/>
              <a:t>indicates the development team lacking clear responsibilities and misaligned ownership over </a:t>
            </a:r>
            <a:r>
              <a:rPr lang="en-GB" b="1" dirty="0"/>
              <a:t>business contexts</a:t>
            </a:r>
            <a:r>
              <a:rPr lang="en-GB" dirty="0"/>
              <a:t>.</a:t>
            </a:r>
          </a:p>
          <a:p>
            <a:pPr marL="285750" indent="-285750">
              <a:buClr>
                <a:srgbClr val="AFB9C2"/>
              </a:buClr>
            </a:pPr>
            <a:r>
              <a:rPr lang="en-GB" dirty="0"/>
              <a:t>Knowledge distribution among team members </a:t>
            </a:r>
            <a:r>
              <a:rPr lang="en-GB" b="1" dirty="0"/>
              <a:t>facilitates evolution of business functionality </a:t>
            </a:r>
            <a:r>
              <a:rPr lang="en-GB" dirty="0"/>
              <a:t>by making sure everyone knows their way around the codebase.</a:t>
            </a:r>
          </a:p>
          <a:p>
            <a:pPr indent="0">
              <a:buClr>
                <a:srgbClr val="AFB9C2"/>
              </a:buClr>
              <a:buNone/>
            </a:pPr>
            <a:endParaRPr lang="en-GB" dirty="0"/>
          </a:p>
          <a:p>
            <a:pPr indent="0">
              <a:buNone/>
            </a:pPr>
            <a:r>
              <a:rPr lang="en-GB" b="1" dirty="0">
                <a:solidFill>
                  <a:schemeClr val="accent4"/>
                </a:solidFill>
              </a:rPr>
              <a:t>Knowledge distribution is assessed based on the number of authors that have made changes to </a:t>
            </a:r>
            <a:r>
              <a:rPr lang="en-US" altLang="zh-CN" b="1" dirty="0">
                <a:solidFill>
                  <a:schemeClr val="accent4"/>
                </a:solidFill>
              </a:rPr>
              <a:t>a</a:t>
            </a:r>
            <a:r>
              <a:rPr lang="zh-CN" altLang="en-US" b="1" dirty="0">
                <a:solidFill>
                  <a:schemeClr val="accent4"/>
                </a:solidFill>
              </a:rPr>
              <a:t> </a:t>
            </a:r>
            <a:r>
              <a:rPr lang="en-US" altLang="zh-CN" b="1" dirty="0">
                <a:solidFill>
                  <a:schemeClr val="accent4"/>
                </a:solidFill>
              </a:rPr>
              <a:t>certain</a:t>
            </a:r>
            <a:r>
              <a:rPr lang="zh-CN" altLang="en-US" b="1" dirty="0">
                <a:solidFill>
                  <a:schemeClr val="accent4"/>
                </a:solidFill>
              </a:rPr>
              <a:t> </a:t>
            </a:r>
            <a:r>
              <a:rPr lang="en-US" altLang="zh-CN" b="1" dirty="0">
                <a:solidFill>
                  <a:schemeClr val="accent4"/>
                </a:solidFill>
              </a:rPr>
              <a:t>component</a:t>
            </a:r>
            <a:r>
              <a:rPr lang="en-GB" b="1" dirty="0">
                <a:solidFill>
                  <a:schemeClr val="accent4"/>
                </a:solidFill>
              </a:rPr>
              <a:t>.</a:t>
            </a:r>
            <a:endParaRPr lang="en-GB" dirty="0">
              <a:solidFill>
                <a:schemeClr val="accent4"/>
              </a:solidFill>
            </a:endParaRPr>
          </a:p>
          <a:p>
            <a:pPr indent="0">
              <a:buFont typeface="Wingdings" pitchFamily="2" charset="2"/>
              <a:buNone/>
            </a:pPr>
            <a:endParaRPr lang="en-GB" dirty="0"/>
          </a:p>
        </p:txBody>
      </p:sp>
      <p:graphicFrame>
        <p:nvGraphicFramePr>
          <p:cNvPr id="41" name="Table 40">
            <a:extLst>
              <a:ext uri="{FF2B5EF4-FFF2-40B4-BE49-F238E27FC236}">
                <a16:creationId xmlns:a16="http://schemas.microsoft.com/office/drawing/2014/main" id="{A4FEA665-9040-7942-A1C5-0276FA1A30E0}"/>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10/10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1920792"/>
                  </a:ext>
                </a:extLst>
              </a:tr>
            </a:tbl>
          </a:graphicData>
        </a:graphic>
      </p:graphicFrame>
      <p:sp>
        <p:nvSpPr>
          <p:cNvPr id="4" name="Text Placeholder 3"/>
          <p:cNvSpPr>
            <a:spLocks noGrp="1"/>
          </p:cNvSpPr>
          <p:nvPr>
            <p:ph type="body" sz="quarter" idx="12"/>
          </p:nvPr>
        </p:nvSpPr>
        <p:spPr/>
        <p:txBody>
          <a:bodyPr/>
          <a:lstStyle/>
          <a:p>
            <a:r>
              <a:rPr lang="en-US" noProof="0" dirty="0"/>
              <a:t>METRIC </a:t>
            </a:r>
            <a:r>
              <a:rPr lang="en-US" dirty="0"/>
              <a:t>INTRODUCTION – knowledge distribution</a:t>
            </a:r>
            <a:endParaRPr lang="en-US" noProof="0" dirty="0"/>
          </a:p>
        </p:txBody>
      </p:sp>
      <p:sp>
        <p:nvSpPr>
          <p:cNvPr id="2" name="Title 1"/>
          <p:cNvSpPr>
            <a:spLocks noGrp="1"/>
          </p:cNvSpPr>
          <p:nvPr>
            <p:ph type="title"/>
          </p:nvPr>
        </p:nvSpPr>
        <p:spPr/>
        <p:txBody>
          <a:bodyPr/>
          <a:lstStyle/>
          <a:p>
            <a:pPr>
              <a:buClr>
                <a:srgbClr val="AFB9C2"/>
              </a:buClr>
            </a:pPr>
            <a:r>
              <a:rPr lang="en-GB" dirty="0">
                <a:solidFill>
                  <a:schemeClr val="accent1"/>
                </a:solidFill>
              </a:rPr>
              <a:t>Is knowledge distributed across the</a:t>
            </a:r>
            <a:r>
              <a:rPr lang="zh-CN" altLang="en-US" dirty="0">
                <a:solidFill>
                  <a:schemeClr val="accent1"/>
                </a:solidFill>
              </a:rPr>
              <a:t> </a:t>
            </a:r>
            <a:r>
              <a:rPr lang="en-US" altLang="zh-CN" dirty="0">
                <a:solidFill>
                  <a:schemeClr val="accent1"/>
                </a:solidFill>
              </a:rPr>
              <a:t>system/landscape</a:t>
            </a:r>
            <a:r>
              <a:rPr lang="en-GB" dirty="0">
                <a:solidFill>
                  <a:schemeClr val="accent1"/>
                </a:solidFill>
              </a:rPr>
              <a:t> architecture?</a:t>
            </a:r>
          </a:p>
        </p:txBody>
      </p:sp>
      <p:cxnSp>
        <p:nvCxnSpPr>
          <p:cNvPr id="46" name="Straight Arrow Connector 45">
            <a:extLst>
              <a:ext uri="{FF2B5EF4-FFF2-40B4-BE49-F238E27FC236}">
                <a16:creationId xmlns:a16="http://schemas.microsoft.com/office/drawing/2014/main" id="{D68D6C67-462D-C248-88F4-368032216D65}"/>
              </a:ext>
            </a:extLst>
          </p:cNvPr>
          <p:cNvCxnSpPr>
            <a:cxnSpLocks/>
            <a:stCxn id="61" idx="2"/>
          </p:cNvCxnSpPr>
          <p:nvPr/>
        </p:nvCxnSpPr>
        <p:spPr>
          <a:xfrm>
            <a:off x="9175796" y="2938894"/>
            <a:ext cx="103799" cy="458840"/>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33CC0C75-E05F-5E49-8DB6-FFEBAABC78E1}"/>
              </a:ext>
            </a:extLst>
          </p:cNvPr>
          <p:cNvPicPr>
            <a:picLocks noChangeAspect="1"/>
          </p:cNvPicPr>
          <p:nvPr/>
        </p:nvPicPr>
        <p:blipFill>
          <a:blip r:embed="rId2"/>
          <a:stretch>
            <a:fillRect/>
          </a:stretch>
        </p:blipFill>
        <p:spPr>
          <a:xfrm>
            <a:off x="8319311" y="5125554"/>
            <a:ext cx="535940" cy="455549"/>
          </a:xfrm>
          <a:prstGeom prst="rect">
            <a:avLst/>
          </a:prstGeom>
        </p:spPr>
      </p:pic>
      <p:pic>
        <p:nvPicPr>
          <p:cNvPr id="50" name="Picture 49">
            <a:extLst>
              <a:ext uri="{FF2B5EF4-FFF2-40B4-BE49-F238E27FC236}">
                <a16:creationId xmlns:a16="http://schemas.microsoft.com/office/drawing/2014/main" id="{18C32867-DCEF-9D46-997D-0D4AB7E663EF}"/>
              </a:ext>
            </a:extLst>
          </p:cNvPr>
          <p:cNvPicPr>
            <a:picLocks noChangeAspect="1"/>
          </p:cNvPicPr>
          <p:nvPr/>
        </p:nvPicPr>
        <p:blipFill>
          <a:blip r:embed="rId3"/>
          <a:stretch>
            <a:fillRect/>
          </a:stretch>
        </p:blipFill>
        <p:spPr>
          <a:xfrm>
            <a:off x="7913299" y="3278959"/>
            <a:ext cx="535940" cy="455549"/>
          </a:xfrm>
          <a:prstGeom prst="rect">
            <a:avLst/>
          </a:prstGeom>
        </p:spPr>
      </p:pic>
      <p:pic>
        <p:nvPicPr>
          <p:cNvPr id="51" name="Picture 50">
            <a:extLst>
              <a:ext uri="{FF2B5EF4-FFF2-40B4-BE49-F238E27FC236}">
                <a16:creationId xmlns:a16="http://schemas.microsoft.com/office/drawing/2014/main" id="{0953852A-4F6C-AE4B-9F57-DEC9CF4B4D59}"/>
              </a:ext>
            </a:extLst>
          </p:cNvPr>
          <p:cNvPicPr>
            <a:picLocks noChangeAspect="1"/>
          </p:cNvPicPr>
          <p:nvPr/>
        </p:nvPicPr>
        <p:blipFill>
          <a:blip r:embed="rId4"/>
          <a:stretch>
            <a:fillRect/>
          </a:stretch>
        </p:blipFill>
        <p:spPr>
          <a:xfrm>
            <a:off x="10303029" y="4216649"/>
            <a:ext cx="535940" cy="455549"/>
          </a:xfrm>
          <a:prstGeom prst="rect">
            <a:avLst/>
          </a:prstGeom>
        </p:spPr>
      </p:pic>
      <p:pic>
        <p:nvPicPr>
          <p:cNvPr id="52" name="Picture 51">
            <a:extLst>
              <a:ext uri="{FF2B5EF4-FFF2-40B4-BE49-F238E27FC236}">
                <a16:creationId xmlns:a16="http://schemas.microsoft.com/office/drawing/2014/main" id="{124E4570-D4F1-5D44-B969-354BC58E5B86}"/>
              </a:ext>
            </a:extLst>
          </p:cNvPr>
          <p:cNvPicPr>
            <a:picLocks noChangeAspect="1"/>
          </p:cNvPicPr>
          <p:nvPr/>
        </p:nvPicPr>
        <p:blipFill>
          <a:blip r:embed="rId2"/>
          <a:stretch>
            <a:fillRect/>
          </a:stretch>
        </p:blipFill>
        <p:spPr>
          <a:xfrm>
            <a:off x="7598874" y="3967586"/>
            <a:ext cx="535940" cy="455549"/>
          </a:xfrm>
          <a:prstGeom prst="rect">
            <a:avLst/>
          </a:prstGeom>
        </p:spPr>
      </p:pic>
      <p:pic>
        <p:nvPicPr>
          <p:cNvPr id="54" name="Picture 53">
            <a:extLst>
              <a:ext uri="{FF2B5EF4-FFF2-40B4-BE49-F238E27FC236}">
                <a16:creationId xmlns:a16="http://schemas.microsoft.com/office/drawing/2014/main" id="{04FE75C3-E39B-324C-8D4A-B37BCF6612DF}"/>
              </a:ext>
            </a:extLst>
          </p:cNvPr>
          <p:cNvPicPr>
            <a:picLocks noChangeAspect="1"/>
          </p:cNvPicPr>
          <p:nvPr/>
        </p:nvPicPr>
        <p:blipFill>
          <a:blip r:embed="rId2"/>
          <a:stretch>
            <a:fillRect/>
          </a:stretch>
        </p:blipFill>
        <p:spPr>
          <a:xfrm>
            <a:off x="9989824" y="2468317"/>
            <a:ext cx="535940" cy="455549"/>
          </a:xfrm>
          <a:prstGeom prst="rect">
            <a:avLst/>
          </a:prstGeom>
        </p:spPr>
      </p:pic>
      <p:pic>
        <p:nvPicPr>
          <p:cNvPr id="61" name="Picture 60">
            <a:extLst>
              <a:ext uri="{FF2B5EF4-FFF2-40B4-BE49-F238E27FC236}">
                <a16:creationId xmlns:a16="http://schemas.microsoft.com/office/drawing/2014/main" id="{BB7DE7C5-53C8-144C-80C8-84194F805B92}"/>
              </a:ext>
            </a:extLst>
          </p:cNvPr>
          <p:cNvPicPr>
            <a:picLocks noChangeAspect="1"/>
          </p:cNvPicPr>
          <p:nvPr/>
        </p:nvPicPr>
        <p:blipFill>
          <a:blip r:embed="rId3"/>
          <a:stretch>
            <a:fillRect/>
          </a:stretch>
        </p:blipFill>
        <p:spPr>
          <a:xfrm>
            <a:off x="8907826" y="2483345"/>
            <a:ext cx="535940" cy="455549"/>
          </a:xfrm>
          <a:prstGeom prst="rect">
            <a:avLst/>
          </a:prstGeom>
        </p:spPr>
      </p:pic>
      <p:cxnSp>
        <p:nvCxnSpPr>
          <p:cNvPr id="64" name="Straight Arrow Connector 63">
            <a:extLst>
              <a:ext uri="{FF2B5EF4-FFF2-40B4-BE49-F238E27FC236}">
                <a16:creationId xmlns:a16="http://schemas.microsoft.com/office/drawing/2014/main" id="{D3D28DF8-5010-9F49-A6A4-FB7C86576CF0}"/>
              </a:ext>
            </a:extLst>
          </p:cNvPr>
          <p:cNvCxnSpPr>
            <a:cxnSpLocks/>
          </p:cNvCxnSpPr>
          <p:nvPr/>
        </p:nvCxnSpPr>
        <p:spPr>
          <a:xfrm>
            <a:off x="8471787" y="3643614"/>
            <a:ext cx="445880" cy="60033"/>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B0D716-D0E9-B942-927D-A07770B67E4C}"/>
              </a:ext>
            </a:extLst>
          </p:cNvPr>
          <p:cNvCxnSpPr>
            <a:cxnSpLocks/>
          </p:cNvCxnSpPr>
          <p:nvPr/>
        </p:nvCxnSpPr>
        <p:spPr>
          <a:xfrm flipV="1">
            <a:off x="8103131" y="4136244"/>
            <a:ext cx="634232" cy="143653"/>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7CEDC23-16BA-2248-8E13-124E644C9EBB}"/>
              </a:ext>
            </a:extLst>
          </p:cNvPr>
          <p:cNvCxnSpPr>
            <a:cxnSpLocks/>
            <a:stCxn id="49" idx="0"/>
          </p:cNvCxnSpPr>
          <p:nvPr/>
        </p:nvCxnSpPr>
        <p:spPr>
          <a:xfrm flipV="1">
            <a:off x="8587281" y="4640954"/>
            <a:ext cx="462122" cy="484600"/>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FF073F-B618-324A-AC4E-E4D7FAFFF759}"/>
              </a:ext>
            </a:extLst>
          </p:cNvPr>
          <p:cNvCxnSpPr>
            <a:cxnSpLocks/>
            <a:stCxn id="51" idx="1"/>
          </p:cNvCxnSpPr>
          <p:nvPr/>
        </p:nvCxnSpPr>
        <p:spPr>
          <a:xfrm flipH="1" flipV="1">
            <a:off x="9989441" y="4423135"/>
            <a:ext cx="313588" cy="21289"/>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F802D99-71C0-7047-B08E-0639D2B477F9}"/>
              </a:ext>
            </a:extLst>
          </p:cNvPr>
          <p:cNvCxnSpPr>
            <a:cxnSpLocks/>
          </p:cNvCxnSpPr>
          <p:nvPr/>
        </p:nvCxnSpPr>
        <p:spPr>
          <a:xfrm flipH="1">
            <a:off x="10083967" y="3629452"/>
            <a:ext cx="551583" cy="119945"/>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71617D5-727F-0644-8FA6-E001941EB01A}"/>
              </a:ext>
            </a:extLst>
          </p:cNvPr>
          <p:cNvCxnSpPr>
            <a:cxnSpLocks/>
          </p:cNvCxnSpPr>
          <p:nvPr/>
        </p:nvCxnSpPr>
        <p:spPr>
          <a:xfrm flipH="1">
            <a:off x="9781562" y="2985143"/>
            <a:ext cx="302406" cy="412591"/>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70C282E6-CF45-4044-95E6-B0DC04E43EDE}"/>
              </a:ext>
            </a:extLst>
          </p:cNvPr>
          <p:cNvPicPr>
            <a:picLocks noChangeAspect="1"/>
          </p:cNvPicPr>
          <p:nvPr/>
        </p:nvPicPr>
        <p:blipFill>
          <a:blip r:embed="rId2"/>
          <a:stretch>
            <a:fillRect/>
          </a:stretch>
        </p:blipFill>
        <p:spPr>
          <a:xfrm>
            <a:off x="10688265" y="3270517"/>
            <a:ext cx="535940" cy="455549"/>
          </a:xfrm>
          <a:prstGeom prst="rect">
            <a:avLst/>
          </a:prstGeom>
        </p:spPr>
      </p:pic>
      <p:pic>
        <p:nvPicPr>
          <p:cNvPr id="36" name="Picture 35">
            <a:extLst>
              <a:ext uri="{FF2B5EF4-FFF2-40B4-BE49-F238E27FC236}">
                <a16:creationId xmlns:a16="http://schemas.microsoft.com/office/drawing/2014/main" id="{476BC258-B5E6-2D40-A8C2-B5AA2707B176}"/>
              </a:ext>
            </a:extLst>
          </p:cNvPr>
          <p:cNvPicPr>
            <a:picLocks noChangeAspect="1"/>
          </p:cNvPicPr>
          <p:nvPr/>
        </p:nvPicPr>
        <p:blipFill>
          <a:blip r:embed="rId2"/>
          <a:stretch>
            <a:fillRect/>
          </a:stretch>
        </p:blipFill>
        <p:spPr>
          <a:xfrm>
            <a:off x="7783371" y="4625940"/>
            <a:ext cx="535940" cy="455549"/>
          </a:xfrm>
          <a:prstGeom prst="rect">
            <a:avLst/>
          </a:prstGeom>
        </p:spPr>
      </p:pic>
      <p:pic>
        <p:nvPicPr>
          <p:cNvPr id="37" name="Picture 36">
            <a:extLst>
              <a:ext uri="{FF2B5EF4-FFF2-40B4-BE49-F238E27FC236}">
                <a16:creationId xmlns:a16="http://schemas.microsoft.com/office/drawing/2014/main" id="{A6A02DD4-66D8-4041-B9F2-81F9147EDB95}"/>
              </a:ext>
            </a:extLst>
          </p:cNvPr>
          <p:cNvPicPr>
            <a:picLocks noChangeAspect="1"/>
          </p:cNvPicPr>
          <p:nvPr/>
        </p:nvPicPr>
        <p:blipFill>
          <a:blip r:embed="rId2"/>
          <a:stretch>
            <a:fillRect/>
          </a:stretch>
        </p:blipFill>
        <p:spPr>
          <a:xfrm>
            <a:off x="10536500" y="2706651"/>
            <a:ext cx="535940" cy="455549"/>
          </a:xfrm>
          <a:prstGeom prst="rect">
            <a:avLst/>
          </a:prstGeom>
        </p:spPr>
      </p:pic>
      <p:cxnSp>
        <p:nvCxnSpPr>
          <p:cNvPr id="38" name="Straight Arrow Connector 37">
            <a:extLst>
              <a:ext uri="{FF2B5EF4-FFF2-40B4-BE49-F238E27FC236}">
                <a16:creationId xmlns:a16="http://schemas.microsoft.com/office/drawing/2014/main" id="{FBA83FC6-FF15-3940-A08A-3AA55C1F67A7}"/>
              </a:ext>
            </a:extLst>
          </p:cNvPr>
          <p:cNvCxnSpPr>
            <a:cxnSpLocks/>
            <a:stCxn id="36" idx="3"/>
          </p:cNvCxnSpPr>
          <p:nvPr/>
        </p:nvCxnSpPr>
        <p:spPr>
          <a:xfrm flipV="1">
            <a:off x="8319311" y="4423135"/>
            <a:ext cx="498737" cy="430580"/>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2CC54A2-E6C3-8F4A-8792-B7287ED276D1}"/>
              </a:ext>
            </a:extLst>
          </p:cNvPr>
          <p:cNvCxnSpPr>
            <a:cxnSpLocks/>
          </p:cNvCxnSpPr>
          <p:nvPr/>
        </p:nvCxnSpPr>
        <p:spPr>
          <a:xfrm flipH="1">
            <a:off x="9989441" y="3156386"/>
            <a:ext cx="591027" cy="442940"/>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78B7FCC-8FCE-D446-BD79-76FD2583D2E1}"/>
              </a:ext>
            </a:extLst>
          </p:cNvPr>
          <p:cNvCxnSpPr>
            <a:cxnSpLocks/>
          </p:cNvCxnSpPr>
          <p:nvPr/>
        </p:nvCxnSpPr>
        <p:spPr>
          <a:xfrm flipH="1" flipV="1">
            <a:off x="8044478" y="2840965"/>
            <a:ext cx="62923" cy="437994"/>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C00B606-8B28-8C4B-B332-47F329F638B2}"/>
              </a:ext>
            </a:extLst>
          </p:cNvPr>
          <p:cNvCxnSpPr>
            <a:cxnSpLocks/>
            <a:stCxn id="61" idx="1"/>
          </p:cNvCxnSpPr>
          <p:nvPr/>
        </p:nvCxnSpPr>
        <p:spPr>
          <a:xfrm flipH="1" flipV="1">
            <a:off x="8471787" y="2552073"/>
            <a:ext cx="436039" cy="159047"/>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6F555DC-BA29-C348-8134-37863C2B0298}"/>
              </a:ext>
            </a:extLst>
          </p:cNvPr>
          <p:cNvSpPr txBox="1"/>
          <p:nvPr/>
        </p:nvSpPr>
        <p:spPr>
          <a:xfrm>
            <a:off x="9013748" y="4785607"/>
            <a:ext cx="1071877" cy="461665"/>
          </a:xfrm>
          <a:prstGeom prst="rect">
            <a:avLst/>
          </a:prstGeom>
          <a:noFill/>
        </p:spPr>
        <p:txBody>
          <a:bodyPr wrap="square" rtlCol="0">
            <a:spAutoFit/>
          </a:bodyPr>
          <a:lstStyle/>
          <a:p>
            <a:r>
              <a:rPr lang="en-US" sz="1200" b="1" dirty="0">
                <a:solidFill>
                  <a:srgbClr val="EF981A"/>
                </a:solidFill>
                <a:latin typeface="Calibri Regular"/>
              </a:rPr>
              <a:t>Crowded</a:t>
            </a:r>
          </a:p>
          <a:p>
            <a:r>
              <a:rPr lang="en-US" sz="1200" b="1" dirty="0">
                <a:solidFill>
                  <a:srgbClr val="EF981A"/>
                </a:solidFill>
                <a:latin typeface="Calibri Regular"/>
              </a:rPr>
              <a:t>Development</a:t>
            </a:r>
          </a:p>
        </p:txBody>
      </p:sp>
      <p:pic>
        <p:nvPicPr>
          <p:cNvPr id="53" name="Picture 52">
            <a:extLst>
              <a:ext uri="{FF2B5EF4-FFF2-40B4-BE49-F238E27FC236}">
                <a16:creationId xmlns:a16="http://schemas.microsoft.com/office/drawing/2014/main" id="{40D0D7A3-E226-A248-8B57-F4FA0AE742E3}"/>
              </a:ext>
            </a:extLst>
          </p:cNvPr>
          <p:cNvPicPr>
            <a:picLocks noChangeAspect="1"/>
          </p:cNvPicPr>
          <p:nvPr/>
        </p:nvPicPr>
        <p:blipFill>
          <a:blip r:embed="rId3"/>
          <a:stretch>
            <a:fillRect/>
          </a:stretch>
        </p:blipFill>
        <p:spPr>
          <a:xfrm>
            <a:off x="8454283" y="2856439"/>
            <a:ext cx="535940" cy="455549"/>
          </a:xfrm>
          <a:prstGeom prst="rect">
            <a:avLst/>
          </a:prstGeom>
        </p:spPr>
      </p:pic>
      <p:cxnSp>
        <p:nvCxnSpPr>
          <p:cNvPr id="58" name="Straight Arrow Connector 57">
            <a:extLst>
              <a:ext uri="{FF2B5EF4-FFF2-40B4-BE49-F238E27FC236}">
                <a16:creationId xmlns:a16="http://schemas.microsoft.com/office/drawing/2014/main" id="{5C337244-E817-9245-B761-EF327488226B}"/>
              </a:ext>
            </a:extLst>
          </p:cNvPr>
          <p:cNvCxnSpPr>
            <a:cxnSpLocks/>
          </p:cNvCxnSpPr>
          <p:nvPr/>
        </p:nvCxnSpPr>
        <p:spPr>
          <a:xfrm>
            <a:off x="8818048" y="3340630"/>
            <a:ext cx="231355" cy="142356"/>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C6BF8A2-89CB-D64A-9618-FA981E889145}"/>
              </a:ext>
            </a:extLst>
          </p:cNvPr>
          <p:cNvCxnSpPr>
            <a:cxnSpLocks/>
          </p:cNvCxnSpPr>
          <p:nvPr/>
        </p:nvCxnSpPr>
        <p:spPr>
          <a:xfrm flipH="1" flipV="1">
            <a:off x="8279508" y="2780020"/>
            <a:ext cx="242556" cy="214491"/>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0" name="Hexagon 59">
            <a:extLst>
              <a:ext uri="{FF2B5EF4-FFF2-40B4-BE49-F238E27FC236}">
                <a16:creationId xmlns:a16="http://schemas.microsoft.com/office/drawing/2014/main" id="{4C0FAC24-B19A-344C-B2BF-7FC1F1EBE4DB}"/>
              </a:ext>
            </a:extLst>
          </p:cNvPr>
          <p:cNvSpPr/>
          <p:nvPr/>
        </p:nvSpPr>
        <p:spPr>
          <a:xfrm>
            <a:off x="8764645" y="3479570"/>
            <a:ext cx="1370488" cy="1157968"/>
          </a:xfrm>
          <a:prstGeom prst="hexagon">
            <a:avLst/>
          </a:prstGeom>
          <a:solidFill>
            <a:schemeClr val="bg2"/>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62" name="Hexagon 61">
            <a:extLst>
              <a:ext uri="{FF2B5EF4-FFF2-40B4-BE49-F238E27FC236}">
                <a16:creationId xmlns:a16="http://schemas.microsoft.com/office/drawing/2014/main" id="{FC4E45EE-735E-EA4A-AB14-3EB96242EE30}"/>
              </a:ext>
            </a:extLst>
          </p:cNvPr>
          <p:cNvSpPr/>
          <p:nvPr/>
        </p:nvSpPr>
        <p:spPr>
          <a:xfrm>
            <a:off x="8801110" y="3510380"/>
            <a:ext cx="1297558" cy="1096348"/>
          </a:xfrm>
          <a:prstGeom prst="hexagon">
            <a:avLst/>
          </a:prstGeom>
          <a:gradFill>
            <a:gsLst>
              <a:gs pos="62000">
                <a:schemeClr val="accent4"/>
              </a:gs>
              <a:gs pos="48000">
                <a:schemeClr val="accent4"/>
              </a:gs>
              <a:gs pos="10000">
                <a:schemeClr val="accent2"/>
              </a:gs>
              <a:gs pos="88000">
                <a:schemeClr val="accent3"/>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47" name="TextBox 46">
            <a:extLst>
              <a:ext uri="{FF2B5EF4-FFF2-40B4-BE49-F238E27FC236}">
                <a16:creationId xmlns:a16="http://schemas.microsoft.com/office/drawing/2014/main" id="{DB067B8D-EF18-D341-B5CA-D4ABB746E495}"/>
              </a:ext>
            </a:extLst>
          </p:cNvPr>
          <p:cNvSpPr txBox="1"/>
          <p:nvPr/>
        </p:nvSpPr>
        <p:spPr>
          <a:xfrm>
            <a:off x="9344201" y="4551309"/>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grpSp>
        <p:nvGrpSpPr>
          <p:cNvPr id="3" name="Group 2">
            <a:extLst>
              <a:ext uri="{FF2B5EF4-FFF2-40B4-BE49-F238E27FC236}">
                <a16:creationId xmlns:a16="http://schemas.microsoft.com/office/drawing/2014/main" id="{0DF96C9E-98AF-A74E-855F-D75FE91344DE}"/>
              </a:ext>
            </a:extLst>
          </p:cNvPr>
          <p:cNvGrpSpPr/>
          <p:nvPr/>
        </p:nvGrpSpPr>
        <p:grpSpPr>
          <a:xfrm>
            <a:off x="7591241" y="2055490"/>
            <a:ext cx="780952" cy="659851"/>
            <a:chOff x="8764645" y="3425659"/>
            <a:chExt cx="1370488" cy="1157968"/>
          </a:xfrm>
        </p:grpSpPr>
        <p:sp>
          <p:nvSpPr>
            <p:cNvPr id="63" name="Hexagon 62">
              <a:extLst>
                <a:ext uri="{FF2B5EF4-FFF2-40B4-BE49-F238E27FC236}">
                  <a16:creationId xmlns:a16="http://schemas.microsoft.com/office/drawing/2014/main" id="{363014A2-58D6-EC48-8346-6B19AC4FF283}"/>
                </a:ext>
              </a:extLst>
            </p:cNvPr>
            <p:cNvSpPr/>
            <p:nvPr/>
          </p:nvSpPr>
          <p:spPr>
            <a:xfrm>
              <a:off x="8764645" y="3425659"/>
              <a:ext cx="1370488" cy="1157968"/>
            </a:xfrm>
            <a:prstGeom prst="hexagon">
              <a:avLst/>
            </a:prstGeom>
            <a:solidFill>
              <a:schemeClr val="bg2"/>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67" name="Hexagon 66">
              <a:extLst>
                <a:ext uri="{FF2B5EF4-FFF2-40B4-BE49-F238E27FC236}">
                  <a16:creationId xmlns:a16="http://schemas.microsoft.com/office/drawing/2014/main" id="{FADBA0E7-1B22-5845-A9A4-BAAA49F8793B}"/>
                </a:ext>
              </a:extLst>
            </p:cNvPr>
            <p:cNvSpPr/>
            <p:nvPr/>
          </p:nvSpPr>
          <p:spPr>
            <a:xfrm>
              <a:off x="8818889" y="3471490"/>
              <a:ext cx="1262000" cy="1066305"/>
            </a:xfrm>
            <a:prstGeom prst="hexagon">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grpSp>
      <p:sp>
        <p:nvSpPr>
          <p:cNvPr id="73" name="TextBox 72">
            <a:extLst>
              <a:ext uri="{FF2B5EF4-FFF2-40B4-BE49-F238E27FC236}">
                <a16:creationId xmlns:a16="http://schemas.microsoft.com/office/drawing/2014/main" id="{DBBEAC1C-950B-7A48-BF64-88223939DB48}"/>
              </a:ext>
            </a:extLst>
          </p:cNvPr>
          <p:cNvSpPr txBox="1"/>
          <p:nvPr/>
        </p:nvSpPr>
        <p:spPr>
          <a:xfrm>
            <a:off x="10818195" y="4834587"/>
            <a:ext cx="1055376" cy="461665"/>
          </a:xfrm>
          <a:prstGeom prst="rect">
            <a:avLst/>
          </a:prstGeom>
          <a:noFill/>
        </p:spPr>
        <p:txBody>
          <a:bodyPr wrap="square" rtlCol="0">
            <a:spAutoFit/>
          </a:bodyPr>
          <a:lstStyle/>
          <a:p>
            <a:r>
              <a:rPr lang="en-US" sz="1200" b="1" dirty="0">
                <a:solidFill>
                  <a:srgbClr val="EF981A"/>
                </a:solidFill>
                <a:latin typeface="Calibri Regular"/>
              </a:rPr>
              <a:t>Knowledge monopoly</a:t>
            </a:r>
          </a:p>
        </p:txBody>
      </p:sp>
      <p:cxnSp>
        <p:nvCxnSpPr>
          <p:cNvPr id="48" name="Straight Arrow Connector 47">
            <a:extLst>
              <a:ext uri="{FF2B5EF4-FFF2-40B4-BE49-F238E27FC236}">
                <a16:creationId xmlns:a16="http://schemas.microsoft.com/office/drawing/2014/main" id="{CC8ADA11-411A-9A4B-9A1E-76EC048BA225}"/>
              </a:ext>
            </a:extLst>
          </p:cNvPr>
          <p:cNvCxnSpPr>
            <a:cxnSpLocks/>
          </p:cNvCxnSpPr>
          <p:nvPr/>
        </p:nvCxnSpPr>
        <p:spPr>
          <a:xfrm flipH="1">
            <a:off x="10463646" y="4730977"/>
            <a:ext cx="39353" cy="408473"/>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A2CBCE3C-F908-4B4C-A1E9-5D8B28C31E79}"/>
              </a:ext>
            </a:extLst>
          </p:cNvPr>
          <p:cNvGrpSpPr/>
          <p:nvPr/>
        </p:nvGrpSpPr>
        <p:grpSpPr>
          <a:xfrm>
            <a:off x="9988558" y="5192889"/>
            <a:ext cx="950176" cy="802834"/>
            <a:chOff x="8764645" y="3425659"/>
            <a:chExt cx="1370488" cy="1157968"/>
          </a:xfrm>
        </p:grpSpPr>
        <p:sp>
          <p:nvSpPr>
            <p:cNvPr id="79" name="Hexagon 78">
              <a:extLst>
                <a:ext uri="{FF2B5EF4-FFF2-40B4-BE49-F238E27FC236}">
                  <a16:creationId xmlns:a16="http://schemas.microsoft.com/office/drawing/2014/main" id="{B767350A-F52D-2D49-90E2-3873B7B47F96}"/>
                </a:ext>
              </a:extLst>
            </p:cNvPr>
            <p:cNvSpPr/>
            <p:nvPr/>
          </p:nvSpPr>
          <p:spPr>
            <a:xfrm>
              <a:off x="8764645" y="3425659"/>
              <a:ext cx="1370488" cy="1157968"/>
            </a:xfrm>
            <a:prstGeom prst="hexagon">
              <a:avLst/>
            </a:prstGeom>
            <a:solidFill>
              <a:schemeClr val="bg2"/>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80" name="Hexagon 79">
              <a:extLst>
                <a:ext uri="{FF2B5EF4-FFF2-40B4-BE49-F238E27FC236}">
                  <a16:creationId xmlns:a16="http://schemas.microsoft.com/office/drawing/2014/main" id="{B6749616-8BA0-EC43-A5E8-F975FDB7A1B8}"/>
                </a:ext>
              </a:extLst>
            </p:cNvPr>
            <p:cNvSpPr/>
            <p:nvPr/>
          </p:nvSpPr>
          <p:spPr>
            <a:xfrm>
              <a:off x="8818889" y="3471491"/>
              <a:ext cx="1262000" cy="1066305"/>
            </a:xfrm>
            <a:prstGeom prst="hexagon">
              <a:avLst/>
            </a:prstGeom>
            <a:solidFill>
              <a:schemeClr val="accent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grpSp>
      <p:sp>
        <p:nvSpPr>
          <p:cNvPr id="72" name="TextBox 71">
            <a:extLst>
              <a:ext uri="{FF2B5EF4-FFF2-40B4-BE49-F238E27FC236}">
                <a16:creationId xmlns:a16="http://schemas.microsoft.com/office/drawing/2014/main" id="{6226C887-C219-E846-9AA4-85D87FE82025}"/>
              </a:ext>
            </a:extLst>
          </p:cNvPr>
          <p:cNvSpPr txBox="1"/>
          <p:nvPr/>
        </p:nvSpPr>
        <p:spPr>
          <a:xfrm>
            <a:off x="10608890" y="5055059"/>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spTree>
    <p:extLst>
      <p:ext uri="{BB962C8B-B14F-4D97-AF65-F5344CB8AC3E}">
        <p14:creationId xmlns:p14="http://schemas.microsoft.com/office/powerpoint/2010/main" val="45473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20E78A-93B6-E30A-9B53-390415EDCEC8}"/>
              </a:ext>
            </a:extLst>
          </p:cNvPr>
          <p:cNvSpPr>
            <a:spLocks noGrp="1"/>
          </p:cNvSpPr>
          <p:nvPr>
            <p:ph type="body" sz="quarter" idx="13"/>
          </p:nvPr>
        </p:nvSpPr>
        <p:spPr/>
        <p:txBody>
          <a:bodyPr/>
          <a:lstStyle/>
          <a:p>
            <a:r>
              <a:rPr lang="en-US" dirty="0"/>
              <a:t>Management summary</a:t>
            </a:r>
          </a:p>
          <a:p>
            <a:r>
              <a:rPr lang="en-US" b="1" dirty="0"/>
              <a:t>Key findings</a:t>
            </a:r>
          </a:p>
          <a:p>
            <a:r>
              <a:rPr lang="en-US" dirty="0"/>
              <a:t>Appendix: Measurement model details</a:t>
            </a:r>
          </a:p>
        </p:txBody>
      </p:sp>
      <p:sp>
        <p:nvSpPr>
          <p:cNvPr id="3" name="Slide Number Placeholder 2">
            <a:extLst>
              <a:ext uri="{FF2B5EF4-FFF2-40B4-BE49-F238E27FC236}">
                <a16:creationId xmlns:a16="http://schemas.microsoft.com/office/drawing/2014/main" id="{6A100DC2-25EC-9AD7-0980-C001B837CD91}"/>
              </a:ext>
            </a:extLst>
          </p:cNvPr>
          <p:cNvSpPr>
            <a:spLocks noGrp="1"/>
          </p:cNvSpPr>
          <p:nvPr>
            <p:ph type="sldNum" sz="quarter" idx="4"/>
          </p:nvPr>
        </p:nvSpPr>
        <p:spPr/>
        <p:txBody>
          <a:bodyPr/>
          <a:lstStyle/>
          <a:p>
            <a:fld id="{E242BD21-9B61-2246-BCB1-4BE5E1BEBE1C}" type="slidenum">
              <a:rPr lang="en-US" smtClean="0"/>
              <a:pPr/>
              <a:t>4</a:t>
            </a:fld>
            <a:endParaRPr lang="en-US"/>
          </a:p>
        </p:txBody>
      </p:sp>
      <p:sp>
        <p:nvSpPr>
          <p:cNvPr id="4" name="Title 3">
            <a:extLst>
              <a:ext uri="{FF2B5EF4-FFF2-40B4-BE49-F238E27FC236}">
                <a16:creationId xmlns:a16="http://schemas.microsoft.com/office/drawing/2014/main" id="{2D2FEC5A-ACAB-D5DA-37B1-1EE4A78B0ED6}"/>
              </a:ext>
            </a:extLst>
          </p:cNvPr>
          <p:cNvSpPr>
            <a:spLocks noGrp="1"/>
          </p:cNvSpPr>
          <p:nvPr>
            <p:ph type="title"/>
          </p:nvPr>
        </p:nvSpPr>
        <p:spPr/>
        <p:txBody>
          <a:bodyPr/>
          <a:lstStyle/>
          <a:p>
            <a:r>
              <a:rPr lang="en-US" dirty="0"/>
              <a:t>Table of contents</a:t>
            </a:r>
          </a:p>
        </p:txBody>
      </p:sp>
    </p:spTree>
    <p:extLst>
      <p:ext uri="{BB962C8B-B14F-4D97-AF65-F5344CB8AC3E}">
        <p14:creationId xmlns:p14="http://schemas.microsoft.com/office/powerpoint/2010/main" val="337268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1F449F31-3719-D447-B334-2BA3512A2A58}"/>
              </a:ext>
            </a:extLst>
          </p:cNvPr>
          <p:cNvSpPr/>
          <p:nvPr/>
        </p:nvSpPr>
        <p:spPr>
          <a:xfrm>
            <a:off x="9343381" y="5238893"/>
            <a:ext cx="2848620" cy="1306286"/>
          </a:xfrm>
          <a:prstGeom prst="rect">
            <a:avLst/>
          </a:prstGeom>
          <a:gradFill>
            <a:gsLst>
              <a:gs pos="100000">
                <a:schemeClr val="bg2"/>
              </a:gs>
              <a:gs pos="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57" name="Slide Number Placeholder 1">
            <a:extLst>
              <a:ext uri="{FF2B5EF4-FFF2-40B4-BE49-F238E27FC236}">
                <a16:creationId xmlns:a16="http://schemas.microsoft.com/office/drawing/2014/main" id="{43010B43-E6A1-0A42-81DC-A2705ED0D801}"/>
              </a:ext>
            </a:extLst>
          </p:cNvPr>
          <p:cNvSpPr>
            <a:spLocks noGrp="1"/>
          </p:cNvSpPr>
          <p:nvPr>
            <p:ph type="sldNum" sz="quarter" idx="4"/>
          </p:nvPr>
        </p:nvSpPr>
        <p:spPr/>
        <p:txBody>
          <a:bodyPr/>
          <a:lstStyle/>
          <a:p>
            <a:fld id="{E242BD21-9B61-2246-BCB1-4BE5E1BEBE1C}" type="slidenum">
              <a:rPr lang="en-US" smtClean="0"/>
              <a:pPr/>
              <a:t>5</a:t>
            </a:fld>
            <a:endParaRPr lang="en-US"/>
          </a:p>
        </p:txBody>
      </p:sp>
      <p:sp>
        <p:nvSpPr>
          <p:cNvPr id="35" name="Text Placeholder 34">
            <a:extLst>
              <a:ext uri="{FF2B5EF4-FFF2-40B4-BE49-F238E27FC236}">
                <a16:creationId xmlns:a16="http://schemas.microsoft.com/office/drawing/2014/main" id="{72F5A018-2E28-3A48-A092-0C11E2399227}"/>
              </a:ext>
            </a:extLst>
          </p:cNvPr>
          <p:cNvSpPr>
            <a:spLocks noGrp="1"/>
          </p:cNvSpPr>
          <p:nvPr>
            <p:ph type="body" sz="quarter" idx="12"/>
          </p:nvPr>
        </p:nvSpPr>
        <p:spPr/>
        <p:txBody>
          <a:bodyPr/>
          <a:lstStyle/>
          <a:p>
            <a:r>
              <a:rPr lang="da-DK" dirty="0"/>
              <a:t>Key </a:t>
            </a:r>
            <a:r>
              <a:rPr lang="da-DK" dirty="0" err="1"/>
              <a:t>findings</a:t>
            </a:r>
            <a:r>
              <a:rPr lang="da-DK" dirty="0"/>
              <a:t> – </a:t>
            </a:r>
            <a:r>
              <a:rPr lang="da-DK" dirty="0" err="1">
                <a:solidFill>
                  <a:schemeClr val="accent3"/>
                </a:solidFill>
              </a:rPr>
              <a:t>technology</a:t>
            </a:r>
            <a:endParaRPr lang="da-DK" dirty="0">
              <a:solidFill>
                <a:schemeClr val="accent3"/>
              </a:solidFill>
            </a:endParaRPr>
          </a:p>
        </p:txBody>
      </p:sp>
      <p:sp>
        <p:nvSpPr>
          <p:cNvPr id="3" name="Title 2">
            <a:extLst>
              <a:ext uri="{FF2B5EF4-FFF2-40B4-BE49-F238E27FC236}">
                <a16:creationId xmlns:a16="http://schemas.microsoft.com/office/drawing/2014/main" id="{21196999-2FDC-B64D-87C7-CBB95F403705}"/>
              </a:ext>
            </a:extLst>
          </p:cNvPr>
          <p:cNvSpPr>
            <a:spLocks noGrp="1"/>
          </p:cNvSpPr>
          <p:nvPr>
            <p:ph type="title"/>
          </p:nvPr>
        </p:nvSpPr>
        <p:spPr/>
        <p:txBody>
          <a:bodyPr/>
          <a:lstStyle/>
          <a:p>
            <a:r>
              <a:rPr lang="en-US" dirty="0"/>
              <a:t>The system is average in size and is built primarily in Scala</a:t>
            </a:r>
          </a:p>
        </p:txBody>
      </p:sp>
      <p:sp>
        <p:nvSpPr>
          <p:cNvPr id="4" name="Content Placeholder 3">
            <a:extLst>
              <a:ext uri="{FF2B5EF4-FFF2-40B4-BE49-F238E27FC236}">
                <a16:creationId xmlns:a16="http://schemas.microsoft.com/office/drawing/2014/main" id="{0BE97E62-871D-ED41-BB4A-23A54EDA32B5}"/>
              </a:ext>
            </a:extLst>
          </p:cNvPr>
          <p:cNvSpPr>
            <a:spLocks noGrp="1"/>
          </p:cNvSpPr>
          <p:nvPr>
            <p:ph sz="quarter" idx="13"/>
          </p:nvPr>
        </p:nvSpPr>
        <p:spPr>
          <a:xfrm>
            <a:off x="514800" y="1368000"/>
            <a:ext cx="3297764" cy="4950000"/>
          </a:xfrm>
        </p:spPr>
        <p:txBody>
          <a:bodyPr/>
          <a:lstStyle/>
          <a:p>
            <a:r>
              <a:rPr lang="en-US" dirty="0" err="1"/>
              <a:t>The system is built using mostly modern technologies, and has no or minimal technologies that should be phased out.</a:t>
            </a:r>
            <a:endParaRPr lang="en-US" dirty="0"/>
          </a:p>
          <a:p>
            <a:r>
              <a:rPr lang="en-US" dirty="0" err="1"/>
              <a:t>The system is mainly built using 2 different technologies: Scala, Java</a:t>
            </a:r>
            <a:endParaRPr lang="en-US" dirty="0"/>
          </a:p>
        </p:txBody>
      </p:sp>
      <p:sp>
        <p:nvSpPr>
          <p:cNvPr id="18" name="Text Placeholder 29">
            <a:extLst>
              <a:ext uri="{FF2B5EF4-FFF2-40B4-BE49-F238E27FC236}">
                <a16:creationId xmlns:a16="http://schemas.microsoft.com/office/drawing/2014/main" id="{B95F9BC0-7330-914B-8E9E-94AD448E4FBA}"/>
              </a:ext>
            </a:extLst>
          </p:cNvPr>
          <p:cNvSpPr txBox="1">
            <a:spLocks/>
          </p:cNvSpPr>
          <p:nvPr/>
        </p:nvSpPr>
        <p:spPr>
          <a:xfrm>
            <a:off x="9695543" y="5781287"/>
            <a:ext cx="2050125" cy="221497"/>
          </a:xfrm>
          <a:prstGeom prst="rect">
            <a:avLst/>
          </a:prstGeom>
          <a:noFill/>
        </p:spPr>
        <p:txBody>
          <a:bodyPr wrap="none" lIns="0" tIns="0" rIns="108000" bIns="0" anchor="ctr">
            <a:noAutofit/>
          </a:bodyPr>
          <a:lstStyle>
            <a:lvl1pPr marL="0" indent="0" algn="ctr" defTabSz="914400" rtl="0" eaLnBrk="1" latinLnBrk="0" hangingPunct="1">
              <a:lnSpc>
                <a:spcPct val="90000"/>
              </a:lnSpc>
              <a:spcBef>
                <a:spcPts val="1000"/>
              </a:spcBef>
              <a:buFont typeface="Arial"/>
              <a:buNone/>
              <a:defRPr sz="16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n-US" dirty="0" err="1"/>
              <a:t>39.7 PY</a:t>
            </a:r>
            <a:endParaRPr lang="en-US" b="0" dirty="0"/>
          </a:p>
        </p:txBody>
      </p:sp>
      <p:graphicFrame>
        <p:nvGraphicFramePr>
          <p:cNvPr id="2" name="Chart 1">
            <a:extLst>
              <a:ext uri="{FF2B5EF4-FFF2-40B4-BE49-F238E27FC236}">
                <a16:creationId xmlns:a16="http://schemas.microsoft.com/office/drawing/2014/main" id="{2F056781-96E5-A84E-9B0E-0816F0C0E537}"/>
              </a:ext>
            </a:extLst>
          </p:cNvPr>
          <p:cNvGraphicFramePr/>
          <p:nvPr>
            <p:extLst>
              <p:ext uri="{D42A27DB-BD31-4B8C-83A1-F6EECF244321}">
                <p14:modId xmlns:p14="http://schemas.microsoft.com/office/powerpoint/2010/main" val="2838478197"/>
              </p:ext>
            </p:extLst>
          </p:nvPr>
        </p:nvGraphicFramePr>
        <p:xfrm>
          <a:off x="4258899" y="1366989"/>
          <a:ext cx="7486768" cy="19407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Table 10">
            <a:extLst>
              <a:ext uri="{FF2B5EF4-FFF2-40B4-BE49-F238E27FC236}">
                <a16:creationId xmlns:a16="http://schemas.microsoft.com/office/drawing/2014/main" id="{47602722-FBEA-F24D-A573-D8200328D213}"/>
              </a:ext>
            </a:extLst>
          </p:cNvPr>
          <p:cNvGraphicFramePr>
            <a:graphicFrameLocks noGrp="1"/>
          </p:cNvGraphicFramePr>
          <p:nvPr>
            <p:extLst>
              <p:ext uri="{D42A27DB-BD31-4B8C-83A1-F6EECF244321}">
                <p14:modId xmlns:p14="http://schemas.microsoft.com/office/powerpoint/2010/main" val="681163907"/>
              </p:ext>
            </p:extLst>
          </p:nvPr>
        </p:nvGraphicFramePr>
        <p:xfrm>
          <a:off x="4258898" y="3328130"/>
          <a:ext cx="7486769" cy="2154574"/>
        </p:xfrm>
        <a:graphic>
          <a:graphicData uri="http://schemas.openxmlformats.org/drawingml/2006/table">
            <a:tbl>
              <a:tblPr firstRow="1" bandRow="1">
                <a:effectLst/>
                <a:tableStyleId>{F2DE63D5-997A-4646-A377-4702673A728D}</a:tableStyleId>
              </a:tblPr>
              <a:tblGrid>
                <a:gridCol w="3740710">
                  <a:extLst>
                    <a:ext uri="{9D8B030D-6E8A-4147-A177-3AD203B41FA5}">
                      <a16:colId xmlns:a16="http://schemas.microsoft.com/office/drawing/2014/main" val="20000"/>
                    </a:ext>
                  </a:extLst>
                </a:gridCol>
                <a:gridCol w="1481618">
                  <a:extLst>
                    <a:ext uri="{9D8B030D-6E8A-4147-A177-3AD203B41FA5}">
                      <a16:colId xmlns:a16="http://schemas.microsoft.com/office/drawing/2014/main" val="20002"/>
                    </a:ext>
                  </a:extLst>
                </a:gridCol>
                <a:gridCol w="2264441">
                  <a:extLst>
                    <a:ext uri="{9D8B030D-6E8A-4147-A177-3AD203B41FA5}">
                      <a16:colId xmlns:a16="http://schemas.microsoft.com/office/drawing/2014/main" val="3286041723"/>
                    </a:ext>
                  </a:extLst>
                </a:gridCol>
              </a:tblGrid>
              <a:tr h="3677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l-NL" sz="1400" b="1" noProof="0">
                          <a:solidFill>
                            <a:schemeClr val="bg1"/>
                          </a:solidFill>
                          <a:latin typeface="+mn-lt"/>
                        </a:rPr>
                        <a:t>Technology</a:t>
                      </a:r>
                      <a:endParaRPr lang="nl-NL" sz="1400" b="1" i="0" noProof="0">
                        <a:solidFill>
                          <a:schemeClr val="bg1"/>
                        </a:solidFill>
                        <a:latin typeface="+mn-lt"/>
                        <a:cs typeface="TheSans B4 SemiLight"/>
                      </a:endParaRPr>
                    </a:p>
                  </a:txBody>
                  <a:tcPr marL="216000" marR="108000" marT="72000" marB="72000">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lang="nl-NL" sz="1400" b="1" noProof="0">
                          <a:solidFill>
                            <a:schemeClr val="bg1"/>
                          </a:solidFill>
                          <a:latin typeface="+mn-lt"/>
                        </a:rPr>
                        <a:t>LOC</a:t>
                      </a:r>
                      <a:endParaRPr lang="nl-NL" sz="1400" b="1" i="0" noProof="0">
                        <a:solidFill>
                          <a:schemeClr val="bg1"/>
                        </a:solidFill>
                        <a:latin typeface="+mn-lt"/>
                        <a:cs typeface="TheSans B4 SemiLight"/>
                      </a:endParaRP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lang="nl-NL" sz="1400" b="1" i="0" noProof="0" err="1">
                          <a:solidFill>
                            <a:schemeClr val="bg1"/>
                          </a:solidFill>
                          <a:latin typeface="+mn-lt"/>
                          <a:cs typeface="TheSans B4 SemiLight"/>
                        </a:rPr>
                        <a:t>Rebuild</a:t>
                      </a:r>
                      <a:r>
                        <a:rPr lang="nl-NL" sz="1400" b="1" i="0" noProof="0">
                          <a:solidFill>
                            <a:schemeClr val="bg1"/>
                          </a:solidFill>
                          <a:latin typeface="+mn-lt"/>
                          <a:cs typeface="TheSans B4 SemiLight"/>
                        </a:rPr>
                        <a:t> </a:t>
                      </a:r>
                      <a:r>
                        <a:rPr lang="nl-NL" sz="1400" b="1" i="0" noProof="0" err="1">
                          <a:solidFill>
                            <a:schemeClr val="bg1"/>
                          </a:solidFill>
                          <a:latin typeface="+mn-lt"/>
                          <a:cs typeface="TheSans B4 SemiLight"/>
                        </a:rPr>
                        <a:t>size</a:t>
                      </a:r>
                      <a:r>
                        <a:rPr lang="nl-NL" sz="1400" b="1" i="0" noProof="0">
                          <a:solidFill>
                            <a:schemeClr val="bg1"/>
                          </a:solidFill>
                          <a:latin typeface="+mn-lt"/>
                          <a:cs typeface="TheSans B4 SemiLight"/>
                        </a:rPr>
                        <a:t> (</a:t>
                      </a:r>
                      <a:r>
                        <a:rPr lang="nl-NL" sz="1400" b="1" i="0" noProof="0" err="1">
                          <a:solidFill>
                            <a:schemeClr val="bg1"/>
                          </a:solidFill>
                          <a:latin typeface="+mn-lt"/>
                          <a:cs typeface="TheSans B4 SemiLight"/>
                        </a:rPr>
                        <a:t>PY</a:t>
                      </a:r>
                      <a:r>
                        <a:rPr lang="nl-NL" sz="1400" b="1" i="0" noProof="0">
                          <a:solidFill>
                            <a:schemeClr val="bg1"/>
                          </a:solidFill>
                          <a:latin typeface="+mn-lt"/>
                          <a:cs typeface="TheSans B4 SemiLight"/>
                        </a:rPr>
                        <a:t>)</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Scala</a:t>
                      </a:r>
                    </a:p>
                  </a:txBody>
                  <a:tcPr marL="216000" marR="108000" marT="72000" marB="72000" anchor="b">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2"/>
                          </a:solidFill>
                          <a:effectLst/>
                          <a:latin typeface="Calibri Regular"/>
                        </a:rPr>
                        <a:t>186362</a:t>
                      </a:r>
                    </a:p>
                  </a:txBody>
                  <a:tcPr marL="108000" marR="108000" marT="72000" marB="72000">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60000"/>
                              <a:lumOff val="40000"/>
                            </a:schemeClr>
                          </a:solidFill>
                          <a:effectLst/>
                          <a:latin typeface="Calibri Regular"/>
                        </a:rPr>
                        <a:t>27.4</a:t>
                      </a:r>
                    </a:p>
                  </a:txBody>
                  <a:tcPr marL="108000" marR="108000" marT="72000" marB="72000">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Java</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84563</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9.4</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C++</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9284</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1.3</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Python</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7993</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1.1</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Others</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4630 </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0.6 </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8811833"/>
                  </a:ext>
                </a:extLst>
              </a:tr>
            </a:tbl>
          </a:graphicData>
        </a:graphic>
      </p:graphicFrame>
      <p:sp>
        <p:nvSpPr>
          <p:cNvPr id="17" name="Text Placeholder 29">
            <a:extLst>
              <a:ext uri="{FF2B5EF4-FFF2-40B4-BE49-F238E27FC236}">
                <a16:creationId xmlns:a16="http://schemas.microsoft.com/office/drawing/2014/main" id="{34953B0A-BA73-504C-811A-B3CDE825A186}"/>
              </a:ext>
            </a:extLst>
          </p:cNvPr>
          <p:cNvSpPr txBox="1">
            <a:spLocks/>
          </p:cNvSpPr>
          <p:nvPr/>
        </p:nvSpPr>
        <p:spPr>
          <a:xfrm>
            <a:off x="4478812" y="5781286"/>
            <a:ext cx="1797438" cy="221497"/>
          </a:xfrm>
          <a:prstGeom prst="rect">
            <a:avLst/>
          </a:prstGeom>
          <a:noFill/>
        </p:spPr>
        <p:txBody>
          <a:bodyPr wrap="none" lIns="0" tIns="0" rIns="108000" bIns="0" anchor="ctr">
            <a:noAutofit/>
          </a:bodyPr>
          <a:lstStyle>
            <a:lvl1pPr marL="0" indent="0" algn="ctr" defTabSz="914400" rtl="0" eaLnBrk="1" latinLnBrk="0" hangingPunct="1">
              <a:lnSpc>
                <a:spcPct val="90000"/>
              </a:lnSpc>
              <a:spcBef>
                <a:spcPts val="1000"/>
              </a:spcBef>
              <a:buFont typeface="Arial"/>
              <a:buNone/>
              <a:defRPr sz="16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dirty="0"/>
              <a:t>Total system volume:</a:t>
            </a:r>
            <a:endParaRPr lang="en-US" b="0" dirty="0"/>
          </a:p>
        </p:txBody>
      </p:sp>
      <p:sp>
        <p:nvSpPr>
          <p:cNvPr id="21" name="Text Placeholder 29">
            <a:extLst>
              <a:ext uri="{FF2B5EF4-FFF2-40B4-BE49-F238E27FC236}">
                <a16:creationId xmlns:a16="http://schemas.microsoft.com/office/drawing/2014/main" id="{9EA93C31-7D02-A448-9A77-0EEE72037098}"/>
              </a:ext>
            </a:extLst>
          </p:cNvPr>
          <p:cNvSpPr txBox="1">
            <a:spLocks/>
          </p:cNvSpPr>
          <p:nvPr/>
        </p:nvSpPr>
        <p:spPr>
          <a:xfrm>
            <a:off x="6628412" y="5781286"/>
            <a:ext cx="2906219" cy="221497"/>
          </a:xfrm>
          <a:prstGeom prst="rect">
            <a:avLst/>
          </a:prstGeom>
          <a:noFill/>
        </p:spPr>
        <p:txBody>
          <a:bodyPr wrap="none" lIns="0" tIns="0" rIns="108000" bIns="0" anchor="ctr">
            <a:noAutofit/>
          </a:bodyPr>
          <a:lstStyle>
            <a:lvl1pPr marL="0" indent="0" algn="ctr" defTabSz="914400" rtl="0" eaLnBrk="1" latinLnBrk="0" hangingPunct="1">
              <a:lnSpc>
                <a:spcPct val="90000"/>
              </a:lnSpc>
              <a:spcBef>
                <a:spcPts val="1000"/>
              </a:spcBef>
              <a:buFont typeface="Arial"/>
              <a:buNone/>
              <a:defRPr sz="16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n-US" dirty="0" err="1"/>
              <a:t>292,832 LOC</a:t>
            </a:r>
            <a:endParaRPr lang="en-US" b="0" dirty="0"/>
          </a:p>
        </p:txBody>
      </p:sp>
      <p:sp>
        <p:nvSpPr>
          <p:cNvPr id="22" name="TextBox 21">
            <a:extLst>
              <a:ext uri="{FF2B5EF4-FFF2-40B4-BE49-F238E27FC236}">
                <a16:creationId xmlns:a16="http://schemas.microsoft.com/office/drawing/2014/main" id="{5C0C1FDA-5A36-AF44-81EB-8575C7793171}"/>
              </a:ext>
            </a:extLst>
          </p:cNvPr>
          <p:cNvSpPr txBox="1"/>
          <p:nvPr/>
        </p:nvSpPr>
        <p:spPr>
          <a:xfrm>
            <a:off x="3588669" y="6539325"/>
            <a:ext cx="7345448" cy="246221"/>
          </a:xfrm>
          <a:prstGeom prst="rect">
            <a:avLst/>
          </a:prstGeom>
          <a:noFill/>
        </p:spPr>
        <p:txBody>
          <a:bodyPr wrap="square" lIns="90000" rtlCol="0" anchor="t">
            <a:spAutoFit/>
          </a:bodyPr>
          <a:lstStyle/>
          <a:p>
            <a:r>
              <a:rPr lang="en-US" sz="1000" b="1">
                <a:solidFill>
                  <a:schemeClr val="accent1"/>
                </a:solidFill>
              </a:rPr>
              <a:t>PM</a:t>
            </a:r>
            <a:r>
              <a:rPr lang="en-US" sz="1000">
                <a:solidFill>
                  <a:schemeClr val="accent1"/>
                </a:solidFill>
              </a:rPr>
              <a:t> = Person Months (rebuild size), </a:t>
            </a:r>
            <a:r>
              <a:rPr lang="en-US" sz="1000" b="1" err="1">
                <a:solidFill>
                  <a:schemeClr val="accent1"/>
                </a:solidFill>
              </a:rPr>
              <a:t>PY</a:t>
            </a:r>
            <a:r>
              <a:rPr lang="en-US" sz="1000">
                <a:solidFill>
                  <a:schemeClr val="accent1"/>
                </a:solidFill>
              </a:rPr>
              <a:t> = Person Years (rebuild size) </a:t>
            </a:r>
          </a:p>
        </p:txBody>
      </p:sp>
      <p:sp>
        <p:nvSpPr>
          <p:cNvPr id="7" name="TextBox 6">
            <a:extLst>
              <a:ext uri="{FF2B5EF4-FFF2-40B4-BE49-F238E27FC236}">
                <a16:creationId xmlns:a16="http://schemas.microsoft.com/office/drawing/2014/main" id="{B118CFB0-8BED-E2AA-7F87-EA8A27DA4B79}"/>
              </a:ext>
            </a:extLst>
          </p:cNvPr>
          <p:cNvSpPr txBox="1"/>
          <p:nvPr/>
        </p:nvSpPr>
        <p:spPr>
          <a:xfrm>
            <a:off x="10058400" y="-373182"/>
            <a:ext cx="2000312"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TECHNOLOGY_CHART</a:t>
            </a:r>
            <a:endParaRPr lang="en-US" sz="1600" dirty="0">
              <a:solidFill>
                <a:schemeClr val="tx2"/>
              </a:solidFill>
            </a:endParaRPr>
          </a:p>
        </p:txBody>
      </p:sp>
    </p:spTree>
    <p:extLst>
      <p:ext uri="{BB962C8B-B14F-4D97-AF65-F5344CB8AC3E}">
        <p14:creationId xmlns:p14="http://schemas.microsoft.com/office/powerpoint/2010/main" val="220300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18A21A-24C5-40C5-4CDB-EA624C29AA9E}"/>
              </a:ext>
            </a:extLst>
          </p:cNvPr>
          <p:cNvSpPr>
            <a:spLocks noGrp="1"/>
          </p:cNvSpPr>
          <p:nvPr>
            <p:ph type="sldNum" sz="quarter" idx="4"/>
          </p:nvPr>
        </p:nvSpPr>
        <p:spPr/>
        <p:txBody>
          <a:bodyPr/>
          <a:lstStyle/>
          <a:p>
            <a:fld id="{E242BD21-9B61-2246-BCB1-4BE5E1BEBE1C}" type="slidenum">
              <a:rPr lang="en-US" smtClean="0"/>
              <a:pPr/>
              <a:t>6</a:t>
            </a:fld>
            <a:endParaRPr lang="en-US"/>
          </a:p>
        </p:txBody>
      </p:sp>
      <p:sp>
        <p:nvSpPr>
          <p:cNvPr id="3" name="Text Placeholder 2">
            <a:extLst>
              <a:ext uri="{FF2B5EF4-FFF2-40B4-BE49-F238E27FC236}">
                <a16:creationId xmlns:a16="http://schemas.microsoft.com/office/drawing/2014/main" id="{5D433BDC-89A5-E3A4-AEC7-4B221AF3E3BF}"/>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TEST CODE</a:t>
            </a:r>
          </a:p>
        </p:txBody>
      </p:sp>
      <p:sp>
        <p:nvSpPr>
          <p:cNvPr id="4" name="Title 3">
            <a:extLst>
              <a:ext uri="{FF2B5EF4-FFF2-40B4-BE49-F238E27FC236}">
                <a16:creationId xmlns:a16="http://schemas.microsoft.com/office/drawing/2014/main" id="{1F0EBEF5-DCD9-FC37-4864-9AD952D15128}"/>
              </a:ext>
            </a:extLst>
          </p:cNvPr>
          <p:cNvSpPr>
            <a:spLocks noGrp="1"/>
          </p:cNvSpPr>
          <p:nvPr>
            <p:ph type="title"/>
          </p:nvPr>
        </p:nvSpPr>
        <p:spPr/>
        <p:txBody>
          <a:bodyPr/>
          <a:lstStyle/>
          <a:p>
            <a:r>
              <a:rPr lang="en-US" dirty="0" err="1"/>
              <a:t>Twitter-algorithm has an below market average test/code ratio</a:t>
            </a:r>
          </a:p>
        </p:txBody>
      </p:sp>
      <p:sp>
        <p:nvSpPr>
          <p:cNvPr id="13" name="TextBox 12">
            <a:extLst>
              <a:ext uri="{FF2B5EF4-FFF2-40B4-BE49-F238E27FC236}">
                <a16:creationId xmlns:a16="http://schemas.microsoft.com/office/drawing/2014/main" id="{A467E356-2302-043B-D4F1-18D148D4F0C8}"/>
              </a:ext>
            </a:extLst>
          </p:cNvPr>
          <p:cNvSpPr txBox="1"/>
          <p:nvPr/>
        </p:nvSpPr>
        <p:spPr>
          <a:xfrm>
            <a:off x="7118733" y="1234521"/>
            <a:ext cx="4376866" cy="388055"/>
          </a:xfrm>
          <a:prstGeom prst="rect">
            <a:avLst/>
          </a:prstGeom>
          <a:noFill/>
        </p:spPr>
        <p:txBody>
          <a:bodyPr wrap="square" lIns="90000" rtlCol="0" anchor="t">
            <a:spAutoFit/>
          </a:bodyPr>
          <a:lstStyle/>
          <a:p>
            <a:pPr algn="ctr">
              <a:lnSpc>
                <a:spcPct val="113000"/>
              </a:lnSpc>
            </a:pPr>
            <a:r>
              <a:rPr lang="en-US" b="1" dirty="0" err="1">
                <a:solidFill>
                  <a:schemeClr val="tx2"/>
                </a:solidFill>
              </a:rPr>
              <a:t>0% overall Test/code ratio</a:t>
            </a:r>
          </a:p>
        </p:txBody>
      </p:sp>
      <p:pic>
        <p:nvPicPr>
          <p:cNvPr id="14" name="Picture 13">
            <a:extLst>
              <a:ext uri="{FF2B5EF4-FFF2-40B4-BE49-F238E27FC236}">
                <a16:creationId xmlns:a16="http://schemas.microsoft.com/office/drawing/2014/main" id="{AC4A68CB-2FEE-81FD-058E-2E5AD8DB5C6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468932" y="5953982"/>
            <a:ext cx="4758570" cy="307564"/>
          </a:xfrm>
          <a:prstGeom prst="rect">
            <a:avLst/>
          </a:prstGeom>
        </p:spPr>
      </p:pic>
      <p:graphicFrame>
        <p:nvGraphicFramePr>
          <p:cNvPr id="18" name="Content Placeholder 17">
            <a:extLst>
              <a:ext uri="{FF2B5EF4-FFF2-40B4-BE49-F238E27FC236}">
                <a16:creationId xmlns:a16="http://schemas.microsoft.com/office/drawing/2014/main" id="{AC1B7746-944D-B669-0A8D-A3370AB580DF}"/>
              </a:ext>
            </a:extLst>
          </p:cNvPr>
          <p:cNvGraphicFramePr>
            <a:graphicFrameLocks noGrp="1"/>
          </p:cNvGraphicFramePr>
          <p:nvPr>
            <p:ph sz="quarter" idx="13"/>
            <p:extLst>
              <p:ext uri="{D42A27DB-BD31-4B8C-83A1-F6EECF244321}">
                <p14:modId xmlns:p14="http://schemas.microsoft.com/office/powerpoint/2010/main" val="3718654622"/>
              </p:ext>
            </p:extLst>
          </p:nvPr>
        </p:nvGraphicFramePr>
        <p:xfrm>
          <a:off x="6957718" y="1622576"/>
          <a:ext cx="4537881" cy="4331406"/>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FAA0E6AF-E77A-4F4C-45E8-1299E5B1FD0B}"/>
              </a:ext>
            </a:extLst>
          </p:cNvPr>
          <p:cNvSpPr txBox="1"/>
          <p:nvPr/>
        </p:nvSpPr>
        <p:spPr>
          <a:xfrm>
            <a:off x="9771765" y="-373182"/>
            <a:ext cx="2420235"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TEST_CODE_RATIO_CHART</a:t>
            </a:r>
            <a:endParaRPr lang="en-US" sz="1600" dirty="0">
              <a:solidFill>
                <a:schemeClr val="tx2"/>
              </a:solidFill>
            </a:endParaRPr>
          </a:p>
        </p:txBody>
      </p:sp>
      <p:sp>
        <p:nvSpPr>
          <p:cNvPr id="20" name="TextBox 19">
            <a:extLst>
              <a:ext uri="{FF2B5EF4-FFF2-40B4-BE49-F238E27FC236}">
                <a16:creationId xmlns:a16="http://schemas.microsoft.com/office/drawing/2014/main" id="{0193147D-DFE7-6BE7-7441-6D385DFAA343}"/>
              </a:ext>
            </a:extLst>
          </p:cNvPr>
          <p:cNvSpPr txBox="1"/>
          <p:nvPr/>
        </p:nvSpPr>
        <p:spPr>
          <a:xfrm>
            <a:off x="553154" y="1444963"/>
            <a:ext cx="4989689" cy="1189878"/>
          </a:xfrm>
          <a:prstGeom prst="rect">
            <a:avLst/>
          </a:prstGeom>
          <a:noFill/>
        </p:spPr>
        <p:txBody>
          <a:bodyPr wrap="square" lIns="90000" rtlCol="0" anchor="t">
            <a:spAutoFit/>
          </a:bodyPr>
          <a:lstStyle/>
          <a:p>
            <a:pPr algn="l">
              <a:lnSpc>
                <a:spcPct val="113000"/>
              </a:lnSpc>
            </a:pPr>
            <a:r>
              <a:rPr lang="en-US" sz="1600" dirty="0" err="1">
                <a:solidFill>
                  <a:schemeClr val="tx2"/>
                </a:solidFill>
              </a:rPr>
              <a:t>Twitter-algorithm scores below market average, with 0% test/production code ratio. </a:t>
            </a:r>
          </a:p>
          <a:p>
            <a:pPr algn="l">
              <a:lnSpc>
                <a:spcPct val="113000"/>
              </a:lnSpc>
            </a:pPr>
            <a:endParaRPr lang="en-US" sz="1600" dirty="0">
              <a:solidFill>
                <a:schemeClr val="tx2"/>
              </a:solidFill>
            </a:endParaRPr>
          </a:p>
          <a:p>
            <a:pPr algn="l">
              <a:lnSpc>
                <a:spcPct val="113000"/>
              </a:lnSpc>
            </a:pPr>
            <a:r>
              <a:rPr lang="en-US" sz="1600" dirty="0" err="1">
                <a:solidFill>
                  <a:schemeClr val="tx2"/>
                </a:solidFill>
              </a:rPr>
              <a:t>the system does not have an automated testing suite in place. This decreases developer velocity and can increase bugs in production. This can be partially compensated by increased manual testing.</a:t>
            </a:r>
            <a:endParaRPr lang="en-US" sz="1600" dirty="0">
              <a:solidFill>
                <a:schemeClr val="tx2"/>
              </a:solidFill>
            </a:endParaRPr>
          </a:p>
        </p:txBody>
      </p:sp>
    </p:spTree>
    <p:extLst>
      <p:ext uri="{BB962C8B-B14F-4D97-AF65-F5344CB8AC3E}">
        <p14:creationId xmlns:p14="http://schemas.microsoft.com/office/powerpoint/2010/main" val="102671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F3B8A6E-BC8A-3C41-A8E3-862D05E1DA1B}"/>
              </a:ext>
            </a:extLst>
          </p:cNvPr>
          <p:cNvGrpSpPr/>
          <p:nvPr/>
        </p:nvGrpSpPr>
        <p:grpSpPr>
          <a:xfrm>
            <a:off x="3652143" y="2468630"/>
            <a:ext cx="4181866" cy="3649454"/>
            <a:chOff x="3652143" y="2468630"/>
            <a:chExt cx="4181866" cy="3649454"/>
          </a:xfrm>
          <a:scene3d>
            <a:camera prst="perspectiveRelaxed">
              <a:rot lat="18600000" lon="0" rev="0"/>
            </a:camera>
            <a:lightRig rig="brightRoom" dir="t"/>
          </a:scene3d>
        </p:grpSpPr>
        <p:sp>
          <p:nvSpPr>
            <p:cNvPr id="7" name="Arc 6">
              <a:extLst>
                <a:ext uri="{FF2B5EF4-FFF2-40B4-BE49-F238E27FC236}">
                  <a16:creationId xmlns:a16="http://schemas.microsoft.com/office/drawing/2014/main" id="{9646A263-5EAB-C748-A16E-063D04D1FEC0}"/>
                </a:ext>
              </a:extLst>
            </p:cNvPr>
            <p:cNvSpPr/>
            <p:nvPr/>
          </p:nvSpPr>
          <p:spPr>
            <a:xfrm>
              <a:off x="3699280" y="2468631"/>
              <a:ext cx="4134729" cy="3441255"/>
            </a:xfrm>
            <a:prstGeom prst="arc">
              <a:avLst>
                <a:gd name="adj1" fmla="val 17874527"/>
                <a:gd name="adj2" fmla="val 1296526"/>
              </a:avLst>
            </a:prstGeom>
            <a:ln w="635000">
              <a:solidFill>
                <a:schemeClr val="accent4">
                  <a:lumMod val="60000"/>
                  <a:lumOff val="40000"/>
                </a:schemeClr>
              </a:solidFill>
              <a:tailEnd type="none" w="med" len="lg"/>
            </a:ln>
            <a:sp3d/>
          </p:spPr>
          <p:style>
            <a:lnRef idx="1">
              <a:schemeClr val="accent1"/>
            </a:lnRef>
            <a:fillRef idx="0">
              <a:schemeClr val="accent1"/>
            </a:fillRef>
            <a:effectRef idx="0">
              <a:schemeClr val="accent1"/>
            </a:effectRef>
            <a:fontRef idx="minor">
              <a:schemeClr val="tx1"/>
            </a:fontRef>
          </p:style>
          <p:txBody>
            <a:bodyPr rtlCol="0" anchor="ctr">
              <a:flatTx/>
            </a:bodyPr>
            <a:lstStyle/>
            <a:p>
              <a:pPr algn="ctr"/>
              <a:endParaRPr lang="en-US"/>
            </a:p>
          </p:txBody>
        </p:sp>
        <p:sp>
          <p:nvSpPr>
            <p:cNvPr id="64" name="Arc 63">
              <a:extLst>
                <a:ext uri="{FF2B5EF4-FFF2-40B4-BE49-F238E27FC236}">
                  <a16:creationId xmlns:a16="http://schemas.microsoft.com/office/drawing/2014/main" id="{ACBC2D47-255C-8C48-9BA5-62C5ABF9F541}"/>
                </a:ext>
              </a:extLst>
            </p:cNvPr>
            <p:cNvSpPr/>
            <p:nvPr/>
          </p:nvSpPr>
          <p:spPr>
            <a:xfrm>
              <a:off x="3699280" y="2468631"/>
              <a:ext cx="4134729" cy="3441255"/>
            </a:xfrm>
            <a:prstGeom prst="arc">
              <a:avLst>
                <a:gd name="adj1" fmla="val 1342371"/>
                <a:gd name="adj2" fmla="val 5393815"/>
              </a:avLst>
            </a:prstGeom>
            <a:ln w="635000">
              <a:solidFill>
                <a:schemeClr val="accent4"/>
              </a:solidFill>
              <a:tailEnd type="none" w="med" len="lg"/>
            </a:ln>
            <a:sp3d/>
          </p:spPr>
          <p:style>
            <a:lnRef idx="1">
              <a:schemeClr val="accent1"/>
            </a:lnRef>
            <a:fillRef idx="0">
              <a:schemeClr val="accent1"/>
            </a:fillRef>
            <a:effectRef idx="0">
              <a:schemeClr val="accent1"/>
            </a:effectRef>
            <a:fontRef idx="minor">
              <a:schemeClr val="tx1"/>
            </a:fontRef>
          </p:style>
          <p:txBody>
            <a:bodyPr rtlCol="0" anchor="ctr">
              <a:flatTx/>
            </a:bodyPr>
            <a:lstStyle/>
            <a:p>
              <a:pPr algn="ctr"/>
              <a:endParaRPr lang="en-US"/>
            </a:p>
          </p:txBody>
        </p:sp>
        <p:sp>
          <p:nvSpPr>
            <p:cNvPr id="65" name="Arc 64">
              <a:extLst>
                <a:ext uri="{FF2B5EF4-FFF2-40B4-BE49-F238E27FC236}">
                  <a16:creationId xmlns:a16="http://schemas.microsoft.com/office/drawing/2014/main" id="{76F2FCE7-6CA1-2246-AC9F-9688F71E1553}"/>
                </a:ext>
              </a:extLst>
            </p:cNvPr>
            <p:cNvSpPr/>
            <p:nvPr/>
          </p:nvSpPr>
          <p:spPr>
            <a:xfrm>
              <a:off x="3699280" y="2468630"/>
              <a:ext cx="4134729" cy="3441255"/>
            </a:xfrm>
            <a:prstGeom prst="arc">
              <a:avLst>
                <a:gd name="adj1" fmla="val 5428319"/>
                <a:gd name="adj2" fmla="val 9465167"/>
              </a:avLst>
            </a:prstGeom>
            <a:ln w="635000">
              <a:solidFill>
                <a:schemeClr val="accent4">
                  <a:lumMod val="75000"/>
                </a:schemeClr>
              </a:solidFill>
              <a:tailEnd type="none" w="med" len="lg"/>
            </a:ln>
            <a:sp3d/>
          </p:spPr>
          <p:style>
            <a:lnRef idx="1">
              <a:schemeClr val="accent1"/>
            </a:lnRef>
            <a:fillRef idx="0">
              <a:schemeClr val="accent1"/>
            </a:fillRef>
            <a:effectRef idx="0">
              <a:schemeClr val="accent1"/>
            </a:effectRef>
            <a:fontRef idx="minor">
              <a:schemeClr val="tx1"/>
            </a:fontRef>
          </p:style>
          <p:txBody>
            <a:bodyPr rtlCol="0" anchor="ctr">
              <a:flatTx/>
            </a:bodyPr>
            <a:lstStyle/>
            <a:p>
              <a:pPr algn="ctr"/>
              <a:endParaRPr lang="en-US"/>
            </a:p>
          </p:txBody>
        </p:sp>
        <p:sp>
          <p:nvSpPr>
            <p:cNvPr id="66" name="Arc 65">
              <a:extLst>
                <a:ext uri="{FF2B5EF4-FFF2-40B4-BE49-F238E27FC236}">
                  <a16:creationId xmlns:a16="http://schemas.microsoft.com/office/drawing/2014/main" id="{66283917-7F4B-664F-808E-CDA93FE29A6A}"/>
                </a:ext>
              </a:extLst>
            </p:cNvPr>
            <p:cNvSpPr/>
            <p:nvPr/>
          </p:nvSpPr>
          <p:spPr>
            <a:xfrm>
              <a:off x="3699279" y="2468630"/>
              <a:ext cx="4134729" cy="3441255"/>
            </a:xfrm>
            <a:prstGeom prst="arc">
              <a:avLst>
                <a:gd name="adj1" fmla="val 9503260"/>
                <a:gd name="adj2" fmla="val 14642409"/>
              </a:avLst>
            </a:prstGeom>
            <a:ln w="635000">
              <a:solidFill>
                <a:schemeClr val="accent4">
                  <a:lumMod val="50000"/>
                </a:schemeClr>
              </a:solidFill>
              <a:tailEnd type="none" w="med" len="lg"/>
            </a:ln>
            <a:sp3d/>
          </p:spPr>
          <p:style>
            <a:lnRef idx="1">
              <a:schemeClr val="accent1"/>
            </a:lnRef>
            <a:fillRef idx="0">
              <a:schemeClr val="accent1"/>
            </a:fillRef>
            <a:effectRef idx="0">
              <a:schemeClr val="accent1"/>
            </a:effectRef>
            <a:fontRef idx="minor">
              <a:schemeClr val="tx1"/>
            </a:fontRef>
          </p:style>
          <p:txBody>
            <a:bodyPr rtlCol="0" anchor="ctr">
              <a:flatTx/>
            </a:bodyPr>
            <a:lstStyle/>
            <a:p>
              <a:pPr algn="ctr"/>
              <a:endParaRPr lang="en-US"/>
            </a:p>
          </p:txBody>
        </p:sp>
        <p:sp>
          <p:nvSpPr>
            <p:cNvPr id="11" name="Triangle 10">
              <a:extLst>
                <a:ext uri="{FF2B5EF4-FFF2-40B4-BE49-F238E27FC236}">
                  <a16:creationId xmlns:a16="http://schemas.microsoft.com/office/drawing/2014/main" id="{A9AA920A-611C-2F48-BD08-BBF775136417}"/>
                </a:ext>
              </a:extLst>
            </p:cNvPr>
            <p:cNvSpPr/>
            <p:nvPr/>
          </p:nvSpPr>
          <p:spPr>
            <a:xfrm rot="12600000">
              <a:off x="7388105" y="4904444"/>
              <a:ext cx="398705" cy="243746"/>
            </a:xfrm>
            <a:prstGeom prst="triangle">
              <a:avLst/>
            </a:prstGeom>
            <a:solidFill>
              <a:srgbClr val="B3A6C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81" name="Triangle 80">
              <a:extLst>
                <a:ext uri="{FF2B5EF4-FFF2-40B4-BE49-F238E27FC236}">
                  <a16:creationId xmlns:a16="http://schemas.microsoft.com/office/drawing/2014/main" id="{2C743FA2-5933-1C4F-96BE-01691303287B}"/>
                </a:ext>
              </a:extLst>
            </p:cNvPr>
            <p:cNvSpPr/>
            <p:nvPr/>
          </p:nvSpPr>
          <p:spPr>
            <a:xfrm rot="16200000">
              <a:off x="5463446" y="5796859"/>
              <a:ext cx="398705" cy="24374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82" name="Triangle 81">
              <a:extLst>
                <a:ext uri="{FF2B5EF4-FFF2-40B4-BE49-F238E27FC236}">
                  <a16:creationId xmlns:a16="http://schemas.microsoft.com/office/drawing/2014/main" id="{B6F3CA7F-D08B-BC41-8723-B718F0A28CDB}"/>
                </a:ext>
              </a:extLst>
            </p:cNvPr>
            <p:cNvSpPr/>
            <p:nvPr/>
          </p:nvSpPr>
          <p:spPr>
            <a:xfrm rot="19752200">
              <a:off x="3652143" y="4739198"/>
              <a:ext cx="398705" cy="243746"/>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grpSp>
      <p:sp>
        <p:nvSpPr>
          <p:cNvPr id="2" name="Slide Number Placeholder 1">
            <a:extLst>
              <a:ext uri="{FF2B5EF4-FFF2-40B4-BE49-F238E27FC236}">
                <a16:creationId xmlns:a16="http://schemas.microsoft.com/office/drawing/2014/main" id="{8D2DB828-353C-6642-9868-7A1887E216B3}"/>
              </a:ext>
            </a:extLst>
          </p:cNvPr>
          <p:cNvSpPr>
            <a:spLocks noGrp="1"/>
          </p:cNvSpPr>
          <p:nvPr>
            <p:ph type="sldNum" sz="quarter" idx="4"/>
          </p:nvPr>
        </p:nvSpPr>
        <p:spPr/>
        <p:txBody>
          <a:bodyPr/>
          <a:lstStyle/>
          <a:p>
            <a:fld id="{E242BD21-9B61-2246-BCB1-4BE5E1BEBE1C}" type="slidenum">
              <a:rPr lang="en-US" smtClean="0"/>
              <a:pPr/>
              <a:t>7</a:t>
            </a:fld>
            <a:endParaRPr lang="en-US"/>
          </a:p>
        </p:txBody>
      </p:sp>
      <p:sp>
        <p:nvSpPr>
          <p:cNvPr id="4" name="Text Placeholder 3">
            <a:extLst>
              <a:ext uri="{FF2B5EF4-FFF2-40B4-BE49-F238E27FC236}">
                <a16:creationId xmlns:a16="http://schemas.microsoft.com/office/drawing/2014/main" id="{3E2C1866-1A37-EA4C-8379-6798C829F832}"/>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Maintainability</a:t>
            </a:r>
          </a:p>
        </p:txBody>
      </p:sp>
      <p:sp>
        <p:nvSpPr>
          <p:cNvPr id="5" name="Title 4">
            <a:extLst>
              <a:ext uri="{FF2B5EF4-FFF2-40B4-BE49-F238E27FC236}">
                <a16:creationId xmlns:a16="http://schemas.microsoft.com/office/drawing/2014/main" id="{3065071F-BE42-CE4B-81EC-4355E4634389}"/>
              </a:ext>
            </a:extLst>
          </p:cNvPr>
          <p:cNvSpPr>
            <a:spLocks noGrp="1"/>
          </p:cNvSpPr>
          <p:nvPr>
            <p:ph type="title"/>
          </p:nvPr>
        </p:nvSpPr>
        <p:spPr/>
        <p:txBody>
          <a:bodyPr/>
          <a:lstStyle/>
          <a:p>
            <a:r>
              <a:rPr lang="en-US"/>
              <a:t>Explanation: The ISO 25010 standard for maintainability has 5 sub-characteristics</a:t>
            </a:r>
          </a:p>
        </p:txBody>
      </p:sp>
      <p:sp>
        <p:nvSpPr>
          <p:cNvPr id="70" name="Diamond 69">
            <a:extLst>
              <a:ext uri="{FF2B5EF4-FFF2-40B4-BE49-F238E27FC236}">
                <a16:creationId xmlns:a16="http://schemas.microsoft.com/office/drawing/2014/main" id="{192DF5D5-FF01-EC45-811C-72AB381F850A}"/>
              </a:ext>
            </a:extLst>
          </p:cNvPr>
          <p:cNvSpPr/>
          <p:nvPr/>
        </p:nvSpPr>
        <p:spPr>
          <a:xfrm>
            <a:off x="4276462" y="1958041"/>
            <a:ext cx="2996276" cy="1329772"/>
          </a:xfrm>
          <a:prstGeom prst="diamond">
            <a:avLst/>
          </a:prstGeom>
          <a:gradFill>
            <a:gsLst>
              <a:gs pos="0">
                <a:srgbClr val="E0C201"/>
              </a:gs>
              <a:gs pos="93000">
                <a:srgbClr val="D0A6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riangle 70">
            <a:extLst>
              <a:ext uri="{FF2B5EF4-FFF2-40B4-BE49-F238E27FC236}">
                <a16:creationId xmlns:a16="http://schemas.microsoft.com/office/drawing/2014/main" id="{23D31307-B135-8841-A18B-78CC85C3FA4C}"/>
              </a:ext>
            </a:extLst>
          </p:cNvPr>
          <p:cNvSpPr/>
          <p:nvPr/>
        </p:nvSpPr>
        <p:spPr>
          <a:xfrm rot="5400000" flipV="1">
            <a:off x="4358659" y="1888136"/>
            <a:ext cx="1329552" cy="1486418"/>
          </a:xfrm>
          <a:prstGeom prst="triangle">
            <a:avLst/>
          </a:prstGeom>
          <a:gradFill>
            <a:gsLst>
              <a:gs pos="100000">
                <a:srgbClr val="806600"/>
              </a:gs>
              <a:gs pos="0">
                <a:srgbClr val="F1DE6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Parallelogram 71">
            <a:extLst>
              <a:ext uri="{FF2B5EF4-FFF2-40B4-BE49-F238E27FC236}">
                <a16:creationId xmlns:a16="http://schemas.microsoft.com/office/drawing/2014/main" id="{EE4FB252-D745-F347-9946-E2FADD68F316}"/>
              </a:ext>
            </a:extLst>
          </p:cNvPr>
          <p:cNvSpPr/>
          <p:nvPr/>
        </p:nvSpPr>
        <p:spPr>
          <a:xfrm rot="5400000">
            <a:off x="3832349" y="3067011"/>
            <a:ext cx="2386359" cy="1498137"/>
          </a:xfrm>
          <a:prstGeom prst="parallelogram">
            <a:avLst>
              <a:gd name="adj" fmla="val 43913"/>
            </a:avLst>
          </a:prstGeom>
          <a:gradFill>
            <a:gsLst>
              <a:gs pos="0">
                <a:srgbClr val="586B77"/>
              </a:gs>
              <a:gs pos="55000">
                <a:srgbClr val="17323F"/>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arallelogram 72">
            <a:extLst>
              <a:ext uri="{FF2B5EF4-FFF2-40B4-BE49-F238E27FC236}">
                <a16:creationId xmlns:a16="http://schemas.microsoft.com/office/drawing/2014/main" id="{CE3C9F40-FF02-7D46-8F9C-52A503F559C6}"/>
              </a:ext>
            </a:extLst>
          </p:cNvPr>
          <p:cNvSpPr/>
          <p:nvPr/>
        </p:nvSpPr>
        <p:spPr>
          <a:xfrm rot="16200000" flipH="1">
            <a:off x="5330488" y="3064613"/>
            <a:ext cx="2386359" cy="1498141"/>
          </a:xfrm>
          <a:prstGeom prst="parallelogram">
            <a:avLst>
              <a:gd name="adj" fmla="val 4425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A466C4DA-B108-134D-ABBD-5FEACB4BEB68}"/>
              </a:ext>
            </a:extLst>
          </p:cNvPr>
          <p:cNvCxnSpPr>
            <a:cxnSpLocks/>
          </p:cNvCxnSpPr>
          <p:nvPr/>
        </p:nvCxnSpPr>
        <p:spPr>
          <a:xfrm>
            <a:off x="5780471" y="1969706"/>
            <a:ext cx="0" cy="1328076"/>
          </a:xfrm>
          <a:prstGeom prst="line">
            <a:avLst/>
          </a:prstGeom>
          <a:ln w="12700">
            <a:gradFill>
              <a:gsLst>
                <a:gs pos="0">
                  <a:srgbClr val="D0A600">
                    <a:alpha val="74000"/>
                  </a:srgbClr>
                </a:gs>
                <a:gs pos="100000">
                  <a:srgbClr val="524702">
                    <a:alpha val="9500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7" name="Diamond 76">
            <a:extLst>
              <a:ext uri="{FF2B5EF4-FFF2-40B4-BE49-F238E27FC236}">
                <a16:creationId xmlns:a16="http://schemas.microsoft.com/office/drawing/2014/main" id="{78A21B32-35FF-9146-9085-82BC78FC91DA}"/>
              </a:ext>
            </a:extLst>
          </p:cNvPr>
          <p:cNvSpPr/>
          <p:nvPr/>
        </p:nvSpPr>
        <p:spPr>
          <a:xfrm>
            <a:off x="4318857" y="1957776"/>
            <a:ext cx="2945924" cy="1330037"/>
          </a:xfrm>
          <a:prstGeom prst="diamond">
            <a:avLst/>
          </a:prstGeom>
          <a:gradFill>
            <a:gsLst>
              <a:gs pos="50000">
                <a:srgbClr val="E0C201">
                  <a:alpha val="0"/>
                </a:srgbClr>
              </a:gs>
              <a:gs pos="100000">
                <a:srgbClr val="8066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Parallelogram 90">
            <a:extLst>
              <a:ext uri="{FF2B5EF4-FFF2-40B4-BE49-F238E27FC236}">
                <a16:creationId xmlns:a16="http://schemas.microsoft.com/office/drawing/2014/main" id="{81D389B2-AFC8-484B-8337-1C6BF846E8A8}"/>
              </a:ext>
            </a:extLst>
          </p:cNvPr>
          <p:cNvSpPr/>
          <p:nvPr/>
        </p:nvSpPr>
        <p:spPr>
          <a:xfrm rot="5400000">
            <a:off x="4616447" y="2279921"/>
            <a:ext cx="826537" cy="1498137"/>
          </a:xfrm>
          <a:prstGeom prst="parallelogram">
            <a:avLst>
              <a:gd name="adj" fmla="val 8146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Parallelogram 91">
            <a:extLst>
              <a:ext uri="{FF2B5EF4-FFF2-40B4-BE49-F238E27FC236}">
                <a16:creationId xmlns:a16="http://schemas.microsoft.com/office/drawing/2014/main" id="{FE7DC5CC-10B5-7A43-A3BB-764F9F37BB16}"/>
              </a:ext>
            </a:extLst>
          </p:cNvPr>
          <p:cNvSpPr/>
          <p:nvPr/>
        </p:nvSpPr>
        <p:spPr>
          <a:xfrm rot="16200000" flipH="1">
            <a:off x="6113380" y="2284346"/>
            <a:ext cx="826537" cy="1498137"/>
          </a:xfrm>
          <a:prstGeom prst="parallelogram">
            <a:avLst>
              <a:gd name="adj" fmla="val 8146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a:extLst>
              <a:ext uri="{FF2B5EF4-FFF2-40B4-BE49-F238E27FC236}">
                <a16:creationId xmlns:a16="http://schemas.microsoft.com/office/drawing/2014/main" id="{90DE0652-19EB-2848-839E-FB0F49C85A31}"/>
              </a:ext>
            </a:extLst>
          </p:cNvPr>
          <p:cNvSpPr/>
          <p:nvPr/>
        </p:nvSpPr>
        <p:spPr>
          <a:xfrm>
            <a:off x="4276095" y="1953408"/>
            <a:ext cx="2993738" cy="676206"/>
          </a:xfrm>
          <a:custGeom>
            <a:avLst/>
            <a:gdLst>
              <a:gd name="connsiteX0" fmla="*/ 1120135 w 2240270"/>
              <a:gd name="connsiteY0" fmla="*/ 0 h 514231"/>
              <a:gd name="connsiteX1" fmla="*/ 2240270 w 2240270"/>
              <a:gd name="connsiteY1" fmla="*/ 505723 h 514231"/>
              <a:gd name="connsiteX2" fmla="*/ 2221427 w 2240270"/>
              <a:gd name="connsiteY2" fmla="*/ 514231 h 514231"/>
              <a:gd name="connsiteX3" fmla="*/ 1120135 w 2240270"/>
              <a:gd name="connsiteY3" fmla="*/ 17015 h 514231"/>
              <a:gd name="connsiteX4" fmla="*/ 18844 w 2240270"/>
              <a:gd name="connsiteY4" fmla="*/ 514231 h 514231"/>
              <a:gd name="connsiteX5" fmla="*/ 0 w 2240270"/>
              <a:gd name="connsiteY5" fmla="*/ 505723 h 51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0270" h="514231">
                <a:moveTo>
                  <a:pt x="1120135" y="0"/>
                </a:moveTo>
                <a:lnTo>
                  <a:pt x="2240270" y="505723"/>
                </a:lnTo>
                <a:lnTo>
                  <a:pt x="2221427" y="514231"/>
                </a:lnTo>
                <a:lnTo>
                  <a:pt x="1120135" y="17015"/>
                </a:lnTo>
                <a:lnTo>
                  <a:pt x="18844" y="514231"/>
                </a:lnTo>
                <a:lnTo>
                  <a:pt x="0" y="505723"/>
                </a:lnTo>
                <a:close/>
              </a:path>
            </a:pathLst>
          </a:custGeom>
          <a:solidFill>
            <a:srgbClr val="D0A6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TextBox 88">
            <a:extLst>
              <a:ext uri="{FF2B5EF4-FFF2-40B4-BE49-F238E27FC236}">
                <a16:creationId xmlns:a16="http://schemas.microsoft.com/office/drawing/2014/main" id="{A1DE9F19-95FC-FB41-AC9D-ABFFA9D10458}"/>
              </a:ext>
            </a:extLst>
          </p:cNvPr>
          <p:cNvSpPr txBox="1"/>
          <p:nvPr/>
        </p:nvSpPr>
        <p:spPr>
          <a:xfrm>
            <a:off x="4517508" y="1523459"/>
            <a:ext cx="2502903" cy="338554"/>
          </a:xfrm>
          <a:prstGeom prst="rect">
            <a:avLst/>
          </a:prstGeom>
          <a:noFill/>
          <a:effectLst/>
        </p:spPr>
        <p:txBody>
          <a:bodyPr wrap="square" rtlCol="0">
            <a:spAutoFit/>
          </a:bodyPr>
          <a:lstStyle/>
          <a:p>
            <a:r>
              <a:rPr lang="en-US" sz="1600" b="1">
                <a:solidFill>
                  <a:srgbClr val="E0C201"/>
                </a:solidFill>
              </a:rPr>
              <a:t>Modularity</a:t>
            </a:r>
          </a:p>
        </p:txBody>
      </p:sp>
      <p:sp>
        <p:nvSpPr>
          <p:cNvPr id="90" name="Arc 89">
            <a:extLst>
              <a:ext uri="{FF2B5EF4-FFF2-40B4-BE49-F238E27FC236}">
                <a16:creationId xmlns:a16="http://schemas.microsoft.com/office/drawing/2014/main" id="{9D5415A0-2354-554C-9E7B-3ED5D2B1674C}"/>
              </a:ext>
            </a:extLst>
          </p:cNvPr>
          <p:cNvSpPr/>
          <p:nvPr/>
        </p:nvSpPr>
        <p:spPr>
          <a:xfrm rot="18612433" flipH="1">
            <a:off x="5292735" y="1674210"/>
            <a:ext cx="453707" cy="899360"/>
          </a:xfrm>
          <a:prstGeom prst="arc">
            <a:avLst>
              <a:gd name="adj1" fmla="val 16424098"/>
              <a:gd name="adj2" fmla="val 3079022"/>
            </a:avLst>
          </a:prstGeom>
          <a:ln w="19050">
            <a:solidFill>
              <a:srgbClr val="8066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a:extLst>
              <a:ext uri="{FF2B5EF4-FFF2-40B4-BE49-F238E27FC236}">
                <a16:creationId xmlns:a16="http://schemas.microsoft.com/office/drawing/2014/main" id="{3D704783-7413-2C4C-A769-9A02218FBA08}"/>
              </a:ext>
            </a:extLst>
          </p:cNvPr>
          <p:cNvSpPr txBox="1"/>
          <p:nvPr/>
        </p:nvSpPr>
        <p:spPr>
          <a:xfrm>
            <a:off x="1009320" y="1358658"/>
            <a:ext cx="1889055" cy="646331"/>
          </a:xfrm>
          <a:prstGeom prst="rect">
            <a:avLst/>
          </a:prstGeom>
          <a:noFill/>
        </p:spPr>
        <p:txBody>
          <a:bodyPr wrap="square" rtlCol="0">
            <a:spAutoFit/>
          </a:bodyPr>
          <a:lstStyle/>
          <a:p>
            <a:r>
              <a:rPr lang="en-US" b="1">
                <a:solidFill>
                  <a:schemeClr val="bg2"/>
                </a:solidFill>
              </a:rPr>
              <a:t>Maintainability ISO 25010</a:t>
            </a:r>
          </a:p>
        </p:txBody>
      </p:sp>
      <p:pic>
        <p:nvPicPr>
          <p:cNvPr id="52" name="Picture 51" descr="ico_maintainability-01.eps">
            <a:extLst>
              <a:ext uri="{FF2B5EF4-FFF2-40B4-BE49-F238E27FC236}">
                <a16:creationId xmlns:a16="http://schemas.microsoft.com/office/drawing/2014/main" id="{71785D06-4EA4-CA42-AA03-F3873BCEB5BD}"/>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4238" y="1443720"/>
            <a:ext cx="467555" cy="467555"/>
          </a:xfrm>
          <a:prstGeom prst="rect">
            <a:avLst/>
          </a:prstGeom>
          <a:solidFill>
            <a:schemeClr val="tx2"/>
          </a:solidFill>
        </p:spPr>
      </p:pic>
      <p:sp>
        <p:nvSpPr>
          <p:cNvPr id="53" name="TextBox 52">
            <a:extLst>
              <a:ext uri="{FF2B5EF4-FFF2-40B4-BE49-F238E27FC236}">
                <a16:creationId xmlns:a16="http://schemas.microsoft.com/office/drawing/2014/main" id="{D6E02A1A-E4F1-C54C-AE85-299A2915452B}"/>
              </a:ext>
            </a:extLst>
          </p:cNvPr>
          <p:cNvSpPr txBox="1"/>
          <p:nvPr/>
        </p:nvSpPr>
        <p:spPr>
          <a:xfrm>
            <a:off x="1009320" y="1908235"/>
            <a:ext cx="1889055" cy="1942198"/>
          </a:xfrm>
          <a:prstGeom prst="rect">
            <a:avLst/>
          </a:prstGeom>
          <a:noFill/>
        </p:spPr>
        <p:txBody>
          <a:bodyPr wrap="square" rtlCol="0">
            <a:spAutoFit/>
          </a:bodyPr>
          <a:lstStyle/>
          <a:p>
            <a:pPr>
              <a:lnSpc>
                <a:spcPct val="150000"/>
              </a:lnSpc>
            </a:pPr>
            <a:r>
              <a:rPr lang="en-US" sz="1600">
                <a:solidFill>
                  <a:schemeClr val="bg2"/>
                </a:solidFill>
              </a:rPr>
              <a:t>Analyzability</a:t>
            </a:r>
          </a:p>
          <a:p>
            <a:pPr>
              <a:lnSpc>
                <a:spcPct val="150000"/>
              </a:lnSpc>
            </a:pPr>
            <a:r>
              <a:rPr lang="en-US" sz="1600">
                <a:solidFill>
                  <a:schemeClr val="bg2"/>
                </a:solidFill>
              </a:rPr>
              <a:t>Modifiability</a:t>
            </a:r>
          </a:p>
          <a:p>
            <a:pPr>
              <a:lnSpc>
                <a:spcPct val="150000"/>
              </a:lnSpc>
            </a:pPr>
            <a:r>
              <a:rPr lang="en-US" sz="1600">
                <a:solidFill>
                  <a:schemeClr val="bg2"/>
                </a:solidFill>
              </a:rPr>
              <a:t>Testability</a:t>
            </a:r>
          </a:p>
          <a:p>
            <a:pPr>
              <a:lnSpc>
                <a:spcPct val="150000"/>
              </a:lnSpc>
            </a:pPr>
            <a:r>
              <a:rPr lang="en-US" sz="1600">
                <a:solidFill>
                  <a:schemeClr val="bg2"/>
                </a:solidFill>
              </a:rPr>
              <a:t>Modularity</a:t>
            </a:r>
          </a:p>
          <a:p>
            <a:pPr>
              <a:lnSpc>
                <a:spcPct val="150000"/>
              </a:lnSpc>
            </a:pPr>
            <a:r>
              <a:rPr lang="en-US" sz="1600">
                <a:solidFill>
                  <a:schemeClr val="bg2"/>
                </a:solidFill>
              </a:rPr>
              <a:t>Reusability</a:t>
            </a:r>
            <a:endParaRPr lang="en-US" sz="2000">
              <a:solidFill>
                <a:schemeClr val="bg2"/>
              </a:solidFill>
            </a:endParaRPr>
          </a:p>
        </p:txBody>
      </p:sp>
      <p:cxnSp>
        <p:nvCxnSpPr>
          <p:cNvPr id="58" name="Gebogen verbindingslijn 8">
            <a:extLst>
              <a:ext uri="{FF2B5EF4-FFF2-40B4-BE49-F238E27FC236}">
                <a16:creationId xmlns:a16="http://schemas.microsoft.com/office/drawing/2014/main" id="{A08C35B8-40F1-2B42-ABFD-AA561D126F61}"/>
              </a:ext>
            </a:extLst>
          </p:cNvPr>
          <p:cNvCxnSpPr>
            <a:cxnSpLocks/>
          </p:cNvCxnSpPr>
          <p:nvPr/>
        </p:nvCxnSpPr>
        <p:spPr>
          <a:xfrm flipV="1">
            <a:off x="731983" y="1908235"/>
            <a:ext cx="0" cy="1780896"/>
          </a:xfrm>
          <a:prstGeom prst="straightConnector1">
            <a:avLst/>
          </a:prstGeom>
          <a:ln w="19050">
            <a:solidFill>
              <a:schemeClr val="bg2"/>
            </a:solidFill>
            <a:prstDash val="sysDot"/>
            <a:tailEnd type="none" w="lg" len="lg"/>
          </a:ln>
        </p:spPr>
        <p:style>
          <a:lnRef idx="1">
            <a:schemeClr val="accent1"/>
          </a:lnRef>
          <a:fillRef idx="0">
            <a:schemeClr val="accent1"/>
          </a:fillRef>
          <a:effectRef idx="0">
            <a:schemeClr val="accent1"/>
          </a:effectRef>
          <a:fontRef idx="minor">
            <a:schemeClr val="tx1"/>
          </a:fontRef>
        </p:style>
      </p:cxnSp>
      <p:pic>
        <p:nvPicPr>
          <p:cNvPr id="63" name="Picture 62">
            <a:extLst>
              <a:ext uri="{FF2B5EF4-FFF2-40B4-BE49-F238E27FC236}">
                <a16:creationId xmlns:a16="http://schemas.microsoft.com/office/drawing/2014/main" id="{0B6CBA3C-B1FB-2C44-B191-807E9B6CC659}"/>
              </a:ext>
            </a:extLst>
          </p:cNvPr>
          <p:cNvPicPr>
            <a:picLocks noChangeAspect="1"/>
          </p:cNvPicPr>
          <p:nvPr/>
        </p:nvPicPr>
        <p:blipFill>
          <a:blip r:embed="rId3" cstate="hqprint">
            <a:biLevel thresh="50000"/>
            <a:extLst>
              <a:ext uri="{28A0092B-C50C-407E-A947-70E740481C1C}">
                <a14:useLocalDpi xmlns:a14="http://schemas.microsoft.com/office/drawing/2010/main"/>
              </a:ext>
            </a:extLst>
          </a:blip>
          <a:srcRect b="10183"/>
          <a:stretch>
            <a:fillRect/>
          </a:stretch>
        </p:blipFill>
        <p:spPr>
          <a:xfrm>
            <a:off x="5273115" y="2366048"/>
            <a:ext cx="1024707" cy="920357"/>
          </a:xfrm>
          <a:custGeom>
            <a:avLst/>
            <a:gdLst>
              <a:gd name="connsiteX0" fmla="*/ 0 w 1024707"/>
              <a:gd name="connsiteY0" fmla="*/ 0 h 920357"/>
              <a:gd name="connsiteX1" fmla="*/ 1024707 w 1024707"/>
              <a:gd name="connsiteY1" fmla="*/ 0 h 920357"/>
              <a:gd name="connsiteX2" fmla="*/ 1024707 w 1024707"/>
              <a:gd name="connsiteY2" fmla="*/ 694470 h 920357"/>
              <a:gd name="connsiteX3" fmla="*/ 512603 w 1024707"/>
              <a:gd name="connsiteY3" fmla="*/ 920357 h 920357"/>
              <a:gd name="connsiteX4" fmla="*/ 0 w 1024707"/>
              <a:gd name="connsiteY4" fmla="*/ 694250 h 920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4707" h="920357">
                <a:moveTo>
                  <a:pt x="0" y="0"/>
                </a:moveTo>
                <a:lnTo>
                  <a:pt x="1024707" y="0"/>
                </a:lnTo>
                <a:lnTo>
                  <a:pt x="1024707" y="694470"/>
                </a:lnTo>
                <a:lnTo>
                  <a:pt x="512603" y="920357"/>
                </a:lnTo>
                <a:lnTo>
                  <a:pt x="0" y="694250"/>
                </a:lnTo>
                <a:close/>
              </a:path>
            </a:pathLst>
          </a:custGeom>
        </p:spPr>
      </p:pic>
      <p:sp>
        <p:nvSpPr>
          <p:cNvPr id="101" name="Diamond 100">
            <a:extLst>
              <a:ext uri="{FF2B5EF4-FFF2-40B4-BE49-F238E27FC236}">
                <a16:creationId xmlns:a16="http://schemas.microsoft.com/office/drawing/2014/main" id="{0ACEF289-A93D-FE4F-AA65-5D73472EE863}"/>
              </a:ext>
            </a:extLst>
          </p:cNvPr>
          <p:cNvSpPr/>
          <p:nvPr/>
        </p:nvSpPr>
        <p:spPr>
          <a:xfrm>
            <a:off x="4314670" y="1967445"/>
            <a:ext cx="2945924" cy="1330037"/>
          </a:xfrm>
          <a:prstGeom prst="diamond">
            <a:avLst/>
          </a:prstGeom>
          <a:gradFill>
            <a:gsLst>
              <a:gs pos="45000">
                <a:srgbClr val="E0C201">
                  <a:alpha val="0"/>
                </a:srgbClr>
              </a:gs>
              <a:gs pos="98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F414895E-3B1A-8642-B098-548BD48C96E6}"/>
              </a:ext>
            </a:extLst>
          </p:cNvPr>
          <p:cNvGrpSpPr/>
          <p:nvPr/>
        </p:nvGrpSpPr>
        <p:grpSpPr>
          <a:xfrm>
            <a:off x="6726336" y="4958644"/>
            <a:ext cx="2758304" cy="855054"/>
            <a:chOff x="6726336" y="4958644"/>
            <a:chExt cx="2758304" cy="855054"/>
          </a:xfrm>
        </p:grpSpPr>
        <p:sp>
          <p:nvSpPr>
            <p:cNvPr id="69" name="TextBox 68">
              <a:extLst>
                <a:ext uri="{FF2B5EF4-FFF2-40B4-BE49-F238E27FC236}">
                  <a16:creationId xmlns:a16="http://schemas.microsoft.com/office/drawing/2014/main" id="{CF54A7E7-213E-5940-A0D3-3E6B31820A74}"/>
                </a:ext>
              </a:extLst>
            </p:cNvPr>
            <p:cNvSpPr txBox="1"/>
            <p:nvPr/>
          </p:nvSpPr>
          <p:spPr>
            <a:xfrm>
              <a:off x="6981737" y="5475144"/>
              <a:ext cx="2502903" cy="338554"/>
            </a:xfrm>
            <a:prstGeom prst="rect">
              <a:avLst/>
            </a:prstGeom>
            <a:noFill/>
          </p:spPr>
          <p:txBody>
            <a:bodyPr wrap="square" rtlCol="0">
              <a:spAutoFit/>
            </a:bodyPr>
            <a:lstStyle/>
            <a:p>
              <a:r>
                <a:rPr lang="en-US" sz="1600" b="1">
                  <a:solidFill>
                    <a:schemeClr val="accent4">
                      <a:lumMod val="75000"/>
                    </a:schemeClr>
                  </a:solidFill>
                </a:rPr>
                <a:t>Modifiability</a:t>
              </a:r>
            </a:p>
          </p:txBody>
        </p:sp>
        <p:pic>
          <p:nvPicPr>
            <p:cNvPr id="75" name="Picture 74" descr="ico_modifiability-01.eps">
              <a:extLst>
                <a:ext uri="{FF2B5EF4-FFF2-40B4-BE49-F238E27FC236}">
                  <a16:creationId xmlns:a16="http://schemas.microsoft.com/office/drawing/2014/main" id="{92F4E5A3-CFD9-1145-A63C-C3AC5D4432F8}"/>
                </a:ext>
              </a:extLst>
            </p:cNvPr>
            <p:cNvPicPr>
              <a:picLocks noChangeAspect="1"/>
            </p:cNvPicPr>
            <p:nvPr/>
          </p:nvPicPr>
          <p:blipFill>
            <a:blip r:embed="rId4">
              <a:alphaModFix/>
              <a:extLst>
                <a:ext uri="{28A0092B-C50C-407E-A947-70E740481C1C}">
                  <a14:useLocalDpi xmlns:a14="http://schemas.microsoft.com/office/drawing/2010/main"/>
                </a:ext>
              </a:extLst>
            </a:blip>
            <a:stretch>
              <a:fillRect/>
            </a:stretch>
          </p:blipFill>
          <p:spPr>
            <a:xfrm>
              <a:off x="6726336" y="4958644"/>
              <a:ext cx="510801" cy="510801"/>
            </a:xfrm>
            <a:prstGeom prst="rect">
              <a:avLst/>
            </a:prstGeom>
            <a:scene3d>
              <a:camera prst="perspectiveRelaxed">
                <a:rot lat="19800000" lon="0" rev="0"/>
              </a:camera>
              <a:lightRig rig="threePt" dir="t"/>
            </a:scene3d>
          </p:spPr>
        </p:pic>
      </p:grpSp>
      <p:grpSp>
        <p:nvGrpSpPr>
          <p:cNvPr id="19" name="Group 18">
            <a:extLst>
              <a:ext uri="{FF2B5EF4-FFF2-40B4-BE49-F238E27FC236}">
                <a16:creationId xmlns:a16="http://schemas.microsoft.com/office/drawing/2014/main" id="{F0E5D3E6-1204-514F-A8F9-33A9635F2648}"/>
              </a:ext>
            </a:extLst>
          </p:cNvPr>
          <p:cNvGrpSpPr/>
          <p:nvPr/>
        </p:nvGrpSpPr>
        <p:grpSpPr>
          <a:xfrm>
            <a:off x="2513624" y="3402762"/>
            <a:ext cx="1655839" cy="680078"/>
            <a:chOff x="2513624" y="3402762"/>
            <a:chExt cx="1655839" cy="680078"/>
          </a:xfrm>
        </p:grpSpPr>
        <p:sp>
          <p:nvSpPr>
            <p:cNvPr id="67" name="TextBox 66">
              <a:extLst>
                <a:ext uri="{FF2B5EF4-FFF2-40B4-BE49-F238E27FC236}">
                  <a16:creationId xmlns:a16="http://schemas.microsoft.com/office/drawing/2014/main" id="{0FAB79BE-0712-7547-9B80-5FD9459A6C45}"/>
                </a:ext>
              </a:extLst>
            </p:cNvPr>
            <p:cNvSpPr txBox="1"/>
            <p:nvPr/>
          </p:nvSpPr>
          <p:spPr>
            <a:xfrm>
              <a:off x="2513624" y="3402762"/>
              <a:ext cx="1232510" cy="338554"/>
            </a:xfrm>
            <a:prstGeom prst="rect">
              <a:avLst/>
            </a:prstGeom>
            <a:noFill/>
          </p:spPr>
          <p:txBody>
            <a:bodyPr wrap="square" rtlCol="0">
              <a:spAutoFit/>
            </a:bodyPr>
            <a:lstStyle/>
            <a:p>
              <a:pPr algn="r"/>
              <a:r>
                <a:rPr lang="en-US" sz="1600" b="1">
                  <a:solidFill>
                    <a:schemeClr val="accent4">
                      <a:lumMod val="75000"/>
                    </a:schemeClr>
                  </a:solidFill>
                </a:rPr>
                <a:t>Reusability</a:t>
              </a:r>
            </a:p>
          </p:txBody>
        </p:sp>
        <p:pic>
          <p:nvPicPr>
            <p:cNvPr id="78" name="Picture 77" descr="ico_reusability-01.eps">
              <a:extLst>
                <a:ext uri="{FF2B5EF4-FFF2-40B4-BE49-F238E27FC236}">
                  <a16:creationId xmlns:a16="http://schemas.microsoft.com/office/drawing/2014/main" id="{410DA6BE-771A-ED42-B58E-B84A76F44230}"/>
                </a:ext>
              </a:extLst>
            </p:cNvPr>
            <p:cNvPicPr>
              <a:picLocks noChangeAspect="1"/>
            </p:cNvPicPr>
            <p:nvPr/>
          </p:nvPicPr>
          <p:blipFill>
            <a:blip r:embed="rId5">
              <a:alphaModFix amt="90000"/>
              <a:extLst>
                <a:ext uri="{28A0092B-C50C-407E-A947-70E740481C1C}">
                  <a14:useLocalDpi xmlns:a14="http://schemas.microsoft.com/office/drawing/2010/main"/>
                </a:ext>
              </a:extLst>
            </a:blip>
            <a:stretch>
              <a:fillRect/>
            </a:stretch>
          </p:blipFill>
          <p:spPr>
            <a:xfrm>
              <a:off x="3658662" y="3572039"/>
              <a:ext cx="510801" cy="510801"/>
            </a:xfrm>
            <a:prstGeom prst="rect">
              <a:avLst/>
            </a:prstGeom>
            <a:scene3d>
              <a:camera prst="perspectiveRelaxed">
                <a:rot lat="18600000" lon="0" rev="0"/>
              </a:camera>
              <a:lightRig rig="threePt" dir="t"/>
            </a:scene3d>
          </p:spPr>
        </p:pic>
      </p:grpSp>
      <p:grpSp>
        <p:nvGrpSpPr>
          <p:cNvPr id="16" name="Group 15">
            <a:extLst>
              <a:ext uri="{FF2B5EF4-FFF2-40B4-BE49-F238E27FC236}">
                <a16:creationId xmlns:a16="http://schemas.microsoft.com/office/drawing/2014/main" id="{C315ACEF-13C7-6047-B972-5F976E7DB918}"/>
              </a:ext>
            </a:extLst>
          </p:cNvPr>
          <p:cNvGrpSpPr/>
          <p:nvPr/>
        </p:nvGrpSpPr>
        <p:grpSpPr>
          <a:xfrm>
            <a:off x="7336929" y="3402762"/>
            <a:ext cx="1696824" cy="655897"/>
            <a:chOff x="7336929" y="3402762"/>
            <a:chExt cx="1696824" cy="655897"/>
          </a:xfrm>
        </p:grpSpPr>
        <p:sp>
          <p:nvSpPr>
            <p:cNvPr id="74" name="TextBox 73">
              <a:extLst>
                <a:ext uri="{FF2B5EF4-FFF2-40B4-BE49-F238E27FC236}">
                  <a16:creationId xmlns:a16="http://schemas.microsoft.com/office/drawing/2014/main" id="{E737A810-BFA6-024F-BC15-DD43F585A8AD}"/>
                </a:ext>
              </a:extLst>
            </p:cNvPr>
            <p:cNvSpPr txBox="1"/>
            <p:nvPr/>
          </p:nvSpPr>
          <p:spPr>
            <a:xfrm>
              <a:off x="7745629" y="3402762"/>
              <a:ext cx="1288124" cy="338554"/>
            </a:xfrm>
            <a:prstGeom prst="rect">
              <a:avLst/>
            </a:prstGeom>
            <a:noFill/>
          </p:spPr>
          <p:txBody>
            <a:bodyPr wrap="square" rtlCol="0">
              <a:spAutoFit/>
            </a:bodyPr>
            <a:lstStyle/>
            <a:p>
              <a:r>
                <a:rPr lang="en-US" sz="1600" b="1">
                  <a:solidFill>
                    <a:schemeClr val="accent4">
                      <a:lumMod val="75000"/>
                    </a:schemeClr>
                  </a:solidFill>
                </a:rPr>
                <a:t>Analyzability</a:t>
              </a:r>
            </a:p>
          </p:txBody>
        </p:sp>
        <p:pic>
          <p:nvPicPr>
            <p:cNvPr id="79" name="Picture 78" descr="ico_analysability-01.eps">
              <a:extLst>
                <a:ext uri="{FF2B5EF4-FFF2-40B4-BE49-F238E27FC236}">
                  <a16:creationId xmlns:a16="http://schemas.microsoft.com/office/drawing/2014/main" id="{98F0767F-F361-0F44-B037-60D41154132E}"/>
                </a:ext>
              </a:extLst>
            </p:cNvPr>
            <p:cNvPicPr>
              <a:picLocks noChangeAspect="1"/>
            </p:cNvPicPr>
            <p:nvPr/>
          </p:nvPicPr>
          <p:blipFill>
            <a:blip r:embed="rId6">
              <a:alphaModFix amt="90000"/>
              <a:extLst>
                <a:ext uri="{28A0092B-C50C-407E-A947-70E740481C1C}">
                  <a14:useLocalDpi xmlns:a14="http://schemas.microsoft.com/office/drawing/2010/main"/>
                </a:ext>
              </a:extLst>
            </a:blip>
            <a:stretch>
              <a:fillRect/>
            </a:stretch>
          </p:blipFill>
          <p:spPr>
            <a:xfrm>
              <a:off x="7336929" y="3547858"/>
              <a:ext cx="510801" cy="510801"/>
            </a:xfrm>
            <a:prstGeom prst="rect">
              <a:avLst/>
            </a:prstGeom>
            <a:noFill/>
            <a:scene3d>
              <a:camera prst="perspectiveRelaxed">
                <a:rot lat="19200000" lon="0" rev="0"/>
              </a:camera>
              <a:lightRig rig="threePt" dir="t"/>
            </a:scene3d>
          </p:spPr>
        </p:pic>
      </p:grpSp>
      <p:grpSp>
        <p:nvGrpSpPr>
          <p:cNvPr id="18" name="Group 17">
            <a:extLst>
              <a:ext uri="{FF2B5EF4-FFF2-40B4-BE49-F238E27FC236}">
                <a16:creationId xmlns:a16="http://schemas.microsoft.com/office/drawing/2014/main" id="{19BB4096-07A1-AC41-9B58-674E68B98813}"/>
              </a:ext>
            </a:extLst>
          </p:cNvPr>
          <p:cNvGrpSpPr/>
          <p:nvPr/>
        </p:nvGrpSpPr>
        <p:grpSpPr>
          <a:xfrm>
            <a:off x="2057683" y="4964342"/>
            <a:ext cx="2761739" cy="849356"/>
            <a:chOff x="2057683" y="4964342"/>
            <a:chExt cx="2761739" cy="849356"/>
          </a:xfrm>
        </p:grpSpPr>
        <p:sp>
          <p:nvSpPr>
            <p:cNvPr id="68" name="TextBox 67">
              <a:extLst>
                <a:ext uri="{FF2B5EF4-FFF2-40B4-BE49-F238E27FC236}">
                  <a16:creationId xmlns:a16="http://schemas.microsoft.com/office/drawing/2014/main" id="{A194AE9D-82EC-F74F-B69A-6504EF070C84}"/>
                </a:ext>
              </a:extLst>
            </p:cNvPr>
            <p:cNvSpPr txBox="1"/>
            <p:nvPr/>
          </p:nvSpPr>
          <p:spPr>
            <a:xfrm>
              <a:off x="2057683" y="5475144"/>
              <a:ext cx="2502903" cy="338554"/>
            </a:xfrm>
            <a:prstGeom prst="rect">
              <a:avLst/>
            </a:prstGeom>
            <a:noFill/>
          </p:spPr>
          <p:txBody>
            <a:bodyPr wrap="square" rtlCol="0">
              <a:spAutoFit/>
            </a:bodyPr>
            <a:lstStyle/>
            <a:p>
              <a:pPr algn="r"/>
              <a:r>
                <a:rPr lang="en-US" sz="1600" b="1">
                  <a:solidFill>
                    <a:schemeClr val="accent4">
                      <a:lumMod val="75000"/>
                    </a:schemeClr>
                  </a:solidFill>
                </a:rPr>
                <a:t>Testability</a:t>
              </a:r>
            </a:p>
          </p:txBody>
        </p:sp>
        <p:pic>
          <p:nvPicPr>
            <p:cNvPr id="80" name="Picture 79" descr="ico_testability-01.eps">
              <a:extLst>
                <a:ext uri="{FF2B5EF4-FFF2-40B4-BE49-F238E27FC236}">
                  <a16:creationId xmlns:a16="http://schemas.microsoft.com/office/drawing/2014/main" id="{9D9128E6-8222-644A-B52A-3D3CE33D9678}"/>
                </a:ext>
              </a:extLst>
            </p:cNvPr>
            <p:cNvPicPr>
              <a:picLocks noChangeAspect="1"/>
            </p:cNvPicPr>
            <p:nvPr/>
          </p:nvPicPr>
          <p:blipFill>
            <a:blip r:embed="rId7">
              <a:alphaModFix/>
              <a:extLst>
                <a:ext uri="{28A0092B-C50C-407E-A947-70E740481C1C}">
                  <a14:useLocalDpi xmlns:a14="http://schemas.microsoft.com/office/drawing/2010/main"/>
                </a:ext>
              </a:extLst>
            </a:blip>
            <a:stretch>
              <a:fillRect/>
            </a:stretch>
          </p:blipFill>
          <p:spPr>
            <a:xfrm>
              <a:off x="4308621" y="4964342"/>
              <a:ext cx="510801" cy="510801"/>
            </a:xfrm>
            <a:prstGeom prst="rect">
              <a:avLst/>
            </a:prstGeom>
            <a:noFill/>
            <a:scene3d>
              <a:camera prst="perspectiveRelaxed">
                <a:rot lat="19800000" lon="0" rev="0"/>
              </a:camera>
              <a:lightRig rig="threePt" dir="t"/>
            </a:scene3d>
          </p:spPr>
        </p:pic>
      </p:grpSp>
      <p:sp>
        <p:nvSpPr>
          <p:cNvPr id="47" name="Content Placeholder 39">
            <a:extLst>
              <a:ext uri="{FF2B5EF4-FFF2-40B4-BE49-F238E27FC236}">
                <a16:creationId xmlns:a16="http://schemas.microsoft.com/office/drawing/2014/main" id="{BCD8B256-887F-DA4E-879D-9307FABC6FAD}"/>
              </a:ext>
            </a:extLst>
          </p:cNvPr>
          <p:cNvSpPr txBox="1">
            <a:spLocks/>
          </p:cNvSpPr>
          <p:nvPr/>
        </p:nvSpPr>
        <p:spPr>
          <a:xfrm>
            <a:off x="9089653" y="1358658"/>
            <a:ext cx="2656014" cy="4959741"/>
          </a:xfrm>
          <a:prstGeom prst="rect">
            <a:avLst/>
          </a:prstGeom>
        </p:spPr>
        <p:txBody>
          <a:bodyPr/>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None/>
            </a:pPr>
            <a:r>
              <a:rPr lang="en-US">
                <a:solidFill>
                  <a:schemeClr val="bg2"/>
                </a:solidFill>
              </a:rPr>
              <a:t>The ISO 25010 standard refers to </a:t>
            </a:r>
            <a:r>
              <a:rPr lang="en-US" b="1">
                <a:solidFill>
                  <a:schemeClr val="bg2"/>
                </a:solidFill>
              </a:rPr>
              <a:t>maintainability</a:t>
            </a:r>
            <a:r>
              <a:rPr lang="en-US">
                <a:solidFill>
                  <a:schemeClr val="bg2"/>
                </a:solidFill>
              </a:rPr>
              <a:t> as:</a:t>
            </a:r>
          </a:p>
          <a:p>
            <a:pPr indent="0">
              <a:buNone/>
            </a:pPr>
            <a:r>
              <a:rPr lang="en-US" i="1">
                <a:solidFill>
                  <a:schemeClr val="bg2"/>
                </a:solidFill>
              </a:rPr>
              <a:t>“The degree of effectiveness and efficiency with which a product or system can be modified to improve it, correct it or adapt it to changes in environment, and in requirements.”</a:t>
            </a:r>
          </a:p>
          <a:p>
            <a:pPr indent="0">
              <a:buNone/>
            </a:pPr>
            <a:r>
              <a:rPr lang="en-US" b="1">
                <a:solidFill>
                  <a:schemeClr val="bg2"/>
                </a:solidFill>
              </a:rPr>
              <a:t>Maintainability</a:t>
            </a:r>
            <a:r>
              <a:rPr lang="en-US">
                <a:solidFill>
                  <a:schemeClr val="bg2"/>
                </a:solidFill>
              </a:rPr>
              <a:t> according to the ISO 25010 standard has five sub-characteristics. These sub-characteristics can be seen as a </a:t>
            </a:r>
            <a:r>
              <a:rPr lang="en-US" b="1">
                <a:solidFill>
                  <a:schemeClr val="bg2"/>
                </a:solidFill>
              </a:rPr>
              <a:t>representation of the phases </a:t>
            </a:r>
            <a:r>
              <a:rPr lang="en-US">
                <a:solidFill>
                  <a:schemeClr val="bg2"/>
                </a:solidFill>
              </a:rPr>
              <a:t>that are passed when performing maintenance work. </a:t>
            </a:r>
          </a:p>
        </p:txBody>
      </p:sp>
      <p:sp>
        <p:nvSpPr>
          <p:cNvPr id="45" name="Oval 44">
            <a:extLst>
              <a:ext uri="{FF2B5EF4-FFF2-40B4-BE49-F238E27FC236}">
                <a16:creationId xmlns:a16="http://schemas.microsoft.com/office/drawing/2014/main" id="{0464F229-20C6-7241-966E-9525BB712E3D}"/>
              </a:ext>
            </a:extLst>
          </p:cNvPr>
          <p:cNvSpPr/>
          <p:nvPr/>
        </p:nvSpPr>
        <p:spPr>
          <a:xfrm>
            <a:off x="3353857" y="2577747"/>
            <a:ext cx="5223589" cy="3313387"/>
          </a:xfrm>
          <a:prstGeom prst="ellipse">
            <a:avLst/>
          </a:prstGeom>
          <a:solidFill>
            <a:srgbClr val="17323F">
              <a:alpha val="35000"/>
            </a:srgbClr>
          </a:solidFill>
          <a:ln>
            <a:noFill/>
          </a:ln>
          <a:effectLst>
            <a:softEdge rad="800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80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000"/>
                                        <p:tgtEl>
                                          <p:spTgt spid="1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2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nodeType="withEffect">
                                  <p:stCondLst>
                                    <p:cond delay="4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6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3100"/>
                            </p:stCondLst>
                            <p:childTnLst>
                              <p:par>
                                <p:cTn id="22" presetID="10" presetClass="entr" presetSubtype="0" fill="hold" nodeType="after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fade">
                                      <p:cBhvr>
                                        <p:cTn id="24" dur="500"/>
                                        <p:tgtEl>
                                          <p:spTgt spid="6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ipe(down)">
                                      <p:cBhvr>
                                        <p:cTn id="27" dur="500"/>
                                        <p:tgtEl>
                                          <p:spTgt spid="9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fade">
                                      <p:cBhvr>
                                        <p:cTn id="30"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5FC6C3F3-A947-A44C-8E32-3BA20BBC4FD7}"/>
              </a:ext>
            </a:extLst>
          </p:cNvPr>
          <p:cNvSpPr/>
          <p:nvPr/>
        </p:nvSpPr>
        <p:spPr>
          <a:xfrm>
            <a:off x="8220782" y="5237443"/>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14" name="Rectangle 113">
            <a:extLst>
              <a:ext uri="{FF2B5EF4-FFF2-40B4-BE49-F238E27FC236}">
                <a16:creationId xmlns:a16="http://schemas.microsoft.com/office/drawing/2014/main" id="{7040F0AB-9568-2F4D-A3ED-3E4BBB6A3DD7}"/>
              </a:ext>
            </a:extLst>
          </p:cNvPr>
          <p:cNvSpPr/>
          <p:nvPr/>
        </p:nvSpPr>
        <p:spPr>
          <a:xfrm>
            <a:off x="8220510" y="5232714"/>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94" name="Rectangle 93">
            <a:extLst>
              <a:ext uri="{FF2B5EF4-FFF2-40B4-BE49-F238E27FC236}">
                <a16:creationId xmlns:a16="http://schemas.microsoft.com/office/drawing/2014/main" id="{C8474770-B670-2F42-B43B-6E89CC08583C}"/>
              </a:ext>
            </a:extLst>
          </p:cNvPr>
          <p:cNvSpPr/>
          <p:nvPr/>
        </p:nvSpPr>
        <p:spPr>
          <a:xfrm>
            <a:off x="8220782" y="3224164"/>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99" name="Rectangle 98">
            <a:extLst>
              <a:ext uri="{FF2B5EF4-FFF2-40B4-BE49-F238E27FC236}">
                <a16:creationId xmlns:a16="http://schemas.microsoft.com/office/drawing/2014/main" id="{9F207A45-5135-0E4B-B63A-0666E8CF00C2}"/>
              </a:ext>
            </a:extLst>
          </p:cNvPr>
          <p:cNvSpPr/>
          <p:nvPr/>
        </p:nvSpPr>
        <p:spPr>
          <a:xfrm>
            <a:off x="8220782" y="3736716"/>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98" name="Rectangle 97">
            <a:extLst>
              <a:ext uri="{FF2B5EF4-FFF2-40B4-BE49-F238E27FC236}">
                <a16:creationId xmlns:a16="http://schemas.microsoft.com/office/drawing/2014/main" id="{DD8861C7-A08F-9246-8C78-306EDBF1F471}"/>
              </a:ext>
            </a:extLst>
          </p:cNvPr>
          <p:cNvSpPr/>
          <p:nvPr/>
        </p:nvSpPr>
        <p:spPr>
          <a:xfrm>
            <a:off x="8220510" y="3731987"/>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38" name="Rectangle 137">
            <a:extLst>
              <a:ext uri="{FF2B5EF4-FFF2-40B4-BE49-F238E27FC236}">
                <a16:creationId xmlns:a16="http://schemas.microsoft.com/office/drawing/2014/main" id="{813D5369-99BF-5E46-8F91-3D148DBEA4A8}"/>
              </a:ext>
            </a:extLst>
          </p:cNvPr>
          <p:cNvSpPr/>
          <p:nvPr/>
        </p:nvSpPr>
        <p:spPr>
          <a:xfrm>
            <a:off x="8220510" y="3219434"/>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2" name="Slide Number Placeholder 1">
            <a:extLst>
              <a:ext uri="{FF2B5EF4-FFF2-40B4-BE49-F238E27FC236}">
                <a16:creationId xmlns:a16="http://schemas.microsoft.com/office/drawing/2014/main" id="{F26F213F-84AC-7E47-96CB-E1729DC46BC3}"/>
              </a:ext>
            </a:extLst>
          </p:cNvPr>
          <p:cNvSpPr>
            <a:spLocks noGrp="1"/>
          </p:cNvSpPr>
          <p:nvPr>
            <p:ph type="sldNum" sz="quarter" idx="4"/>
          </p:nvPr>
        </p:nvSpPr>
        <p:spPr/>
        <p:txBody>
          <a:bodyPr/>
          <a:lstStyle/>
          <a:p>
            <a:fld id="{E242BD21-9B61-2246-BCB1-4BE5E1BEBE1C}" type="slidenum">
              <a:rPr lang="en-US" smtClean="0"/>
              <a:pPr/>
              <a:t>8</a:t>
            </a:fld>
            <a:endParaRPr lang="en-US"/>
          </a:p>
        </p:txBody>
      </p:sp>
      <p:sp>
        <p:nvSpPr>
          <p:cNvPr id="170" name="Text Placeholder 169">
            <a:extLst>
              <a:ext uri="{FF2B5EF4-FFF2-40B4-BE49-F238E27FC236}">
                <a16:creationId xmlns:a16="http://schemas.microsoft.com/office/drawing/2014/main" id="{35B278F0-D5C1-EE4A-B1EE-0BE097EA69B8}"/>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Maintainability</a:t>
            </a:r>
          </a:p>
        </p:txBody>
      </p:sp>
      <p:sp>
        <p:nvSpPr>
          <p:cNvPr id="169" name="Title 168">
            <a:extLst>
              <a:ext uri="{FF2B5EF4-FFF2-40B4-BE49-F238E27FC236}">
                <a16:creationId xmlns:a16="http://schemas.microsoft.com/office/drawing/2014/main" id="{EABCA157-E46E-4440-8686-5202DC41F767}"/>
              </a:ext>
            </a:extLst>
          </p:cNvPr>
          <p:cNvSpPr>
            <a:spLocks noGrp="1"/>
          </p:cNvSpPr>
          <p:nvPr>
            <p:ph type="title"/>
          </p:nvPr>
        </p:nvSpPr>
        <p:spPr/>
        <p:txBody>
          <a:bodyPr/>
          <a:lstStyle/>
          <a:p>
            <a:r>
              <a:rPr lang="en-US" dirty="0"/>
              <a:t>The SIG/TÜViT model maps the sub-characteristics to the system properties</a:t>
            </a:r>
          </a:p>
        </p:txBody>
      </p:sp>
      <p:sp>
        <p:nvSpPr>
          <p:cNvPr id="181" name="Rectangle 180">
            <a:extLst>
              <a:ext uri="{FF2B5EF4-FFF2-40B4-BE49-F238E27FC236}">
                <a16:creationId xmlns:a16="http://schemas.microsoft.com/office/drawing/2014/main" id="{480D71B0-7645-F259-A52A-4A9564E704EA}"/>
              </a:ext>
            </a:extLst>
          </p:cNvPr>
          <p:cNvSpPr/>
          <p:nvPr/>
        </p:nvSpPr>
        <p:spPr>
          <a:xfrm>
            <a:off x="9170447" y="5237443"/>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79" name="Rectangle 178">
            <a:extLst>
              <a:ext uri="{FF2B5EF4-FFF2-40B4-BE49-F238E27FC236}">
                <a16:creationId xmlns:a16="http://schemas.microsoft.com/office/drawing/2014/main" id="{DC016435-798A-75B9-B557-F44A490B63BC}"/>
              </a:ext>
            </a:extLst>
          </p:cNvPr>
          <p:cNvSpPr/>
          <p:nvPr/>
        </p:nvSpPr>
        <p:spPr>
          <a:xfrm>
            <a:off x="9170447" y="3224164"/>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80" name="Rectangle 179">
            <a:extLst>
              <a:ext uri="{FF2B5EF4-FFF2-40B4-BE49-F238E27FC236}">
                <a16:creationId xmlns:a16="http://schemas.microsoft.com/office/drawing/2014/main" id="{0A01C11F-69A5-2FF5-C8A9-F0508281D600}"/>
              </a:ext>
            </a:extLst>
          </p:cNvPr>
          <p:cNvSpPr/>
          <p:nvPr/>
        </p:nvSpPr>
        <p:spPr>
          <a:xfrm>
            <a:off x="9170447" y="3736716"/>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82" name="Rectangle 181">
            <a:extLst>
              <a:ext uri="{FF2B5EF4-FFF2-40B4-BE49-F238E27FC236}">
                <a16:creationId xmlns:a16="http://schemas.microsoft.com/office/drawing/2014/main" id="{0085247F-05CB-5F32-F815-482892028976}"/>
              </a:ext>
            </a:extLst>
          </p:cNvPr>
          <p:cNvSpPr/>
          <p:nvPr/>
        </p:nvSpPr>
        <p:spPr>
          <a:xfrm>
            <a:off x="9166891" y="4227130"/>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84" name="Rectangle 183">
            <a:extLst>
              <a:ext uri="{FF2B5EF4-FFF2-40B4-BE49-F238E27FC236}">
                <a16:creationId xmlns:a16="http://schemas.microsoft.com/office/drawing/2014/main" id="{8F14210A-8CD4-C6E4-4D71-9E24800E5E95}"/>
              </a:ext>
            </a:extLst>
          </p:cNvPr>
          <p:cNvSpPr/>
          <p:nvPr/>
        </p:nvSpPr>
        <p:spPr>
          <a:xfrm>
            <a:off x="9170447" y="3731987"/>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85" name="Rectangle 184">
            <a:extLst>
              <a:ext uri="{FF2B5EF4-FFF2-40B4-BE49-F238E27FC236}">
                <a16:creationId xmlns:a16="http://schemas.microsoft.com/office/drawing/2014/main" id="{0BAF7EDF-1AB5-802E-2632-B3B11322AAF9}"/>
              </a:ext>
            </a:extLst>
          </p:cNvPr>
          <p:cNvSpPr/>
          <p:nvPr/>
        </p:nvSpPr>
        <p:spPr>
          <a:xfrm>
            <a:off x="9170447" y="4222402"/>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86" name="Rectangle 185">
            <a:extLst>
              <a:ext uri="{FF2B5EF4-FFF2-40B4-BE49-F238E27FC236}">
                <a16:creationId xmlns:a16="http://schemas.microsoft.com/office/drawing/2014/main" id="{E4069ED7-9628-0918-71A9-2DB15CBE8B81}"/>
              </a:ext>
            </a:extLst>
          </p:cNvPr>
          <p:cNvSpPr/>
          <p:nvPr/>
        </p:nvSpPr>
        <p:spPr>
          <a:xfrm>
            <a:off x="9170447" y="5232714"/>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87" name="Rectangle 186">
            <a:extLst>
              <a:ext uri="{FF2B5EF4-FFF2-40B4-BE49-F238E27FC236}">
                <a16:creationId xmlns:a16="http://schemas.microsoft.com/office/drawing/2014/main" id="{54812B82-F464-B9F8-A525-8B5E04DF588C}"/>
              </a:ext>
            </a:extLst>
          </p:cNvPr>
          <p:cNvSpPr/>
          <p:nvPr/>
        </p:nvSpPr>
        <p:spPr>
          <a:xfrm>
            <a:off x="9166891" y="3219434"/>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pic>
        <p:nvPicPr>
          <p:cNvPr id="129" name="Picture 128" descr="ico_component independence-01.eps">
            <a:extLst>
              <a:ext uri="{FF2B5EF4-FFF2-40B4-BE49-F238E27FC236}">
                <a16:creationId xmlns:a16="http://schemas.microsoft.com/office/drawing/2014/main" id="{DD5BB575-1711-994D-BF46-5688E4274C6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096622" y="1995681"/>
            <a:ext cx="342567" cy="342567"/>
          </a:xfrm>
          <a:prstGeom prst="rect">
            <a:avLst/>
          </a:prstGeom>
          <a:solidFill>
            <a:schemeClr val="tx2"/>
          </a:solidFill>
        </p:spPr>
      </p:pic>
      <p:sp>
        <p:nvSpPr>
          <p:cNvPr id="156" name="TextBox 155">
            <a:extLst>
              <a:ext uri="{FF2B5EF4-FFF2-40B4-BE49-F238E27FC236}">
                <a16:creationId xmlns:a16="http://schemas.microsoft.com/office/drawing/2014/main" id="{55A833E1-7A6C-1645-B387-10B155E7EAD8}"/>
              </a:ext>
            </a:extLst>
          </p:cNvPr>
          <p:cNvSpPr txBox="1"/>
          <p:nvPr/>
        </p:nvSpPr>
        <p:spPr>
          <a:xfrm>
            <a:off x="7742967" y="2355237"/>
            <a:ext cx="1129930" cy="400110"/>
          </a:xfrm>
          <a:prstGeom prst="rect">
            <a:avLst/>
          </a:prstGeom>
          <a:noFill/>
        </p:spPr>
        <p:txBody>
          <a:bodyPr wrap="square" rtlCol="0">
            <a:spAutoFit/>
          </a:bodyPr>
          <a:lstStyle/>
          <a:p>
            <a:pPr algn="ctr"/>
            <a:r>
              <a:rPr lang="en-US" sz="1000" dirty="0">
                <a:latin typeface="Calibri Regular"/>
              </a:rPr>
              <a:t>Component </a:t>
            </a:r>
          </a:p>
          <a:p>
            <a:pPr algn="ctr"/>
            <a:r>
              <a:rPr lang="en-US" sz="1000" dirty="0">
                <a:latin typeface="Calibri Regular"/>
              </a:rPr>
              <a:t>independence</a:t>
            </a:r>
          </a:p>
        </p:txBody>
      </p:sp>
      <p:pic>
        <p:nvPicPr>
          <p:cNvPr id="163" name="Picture 162" descr="ico_project(management)-01.eps">
            <a:extLst>
              <a:ext uri="{FF2B5EF4-FFF2-40B4-BE49-F238E27FC236}">
                <a16:creationId xmlns:a16="http://schemas.microsoft.com/office/drawing/2014/main" id="{51C2D3DD-3744-D04A-BE08-178E20E61573}"/>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048863" y="1991725"/>
            <a:ext cx="344057" cy="344057"/>
          </a:xfrm>
          <a:prstGeom prst="rect">
            <a:avLst/>
          </a:prstGeom>
          <a:solidFill>
            <a:schemeClr val="tx2"/>
          </a:solidFill>
        </p:spPr>
      </p:pic>
      <p:sp>
        <p:nvSpPr>
          <p:cNvPr id="164" name="TextBox 163">
            <a:extLst>
              <a:ext uri="{FF2B5EF4-FFF2-40B4-BE49-F238E27FC236}">
                <a16:creationId xmlns:a16="http://schemas.microsoft.com/office/drawing/2014/main" id="{9E5377FC-3232-D741-9DB3-58ABF7EA3B11}"/>
              </a:ext>
            </a:extLst>
          </p:cNvPr>
          <p:cNvSpPr txBox="1"/>
          <p:nvPr/>
        </p:nvSpPr>
        <p:spPr>
          <a:xfrm>
            <a:off x="8668451" y="2355237"/>
            <a:ext cx="1129930" cy="400110"/>
          </a:xfrm>
          <a:prstGeom prst="rect">
            <a:avLst/>
          </a:prstGeom>
          <a:noFill/>
        </p:spPr>
        <p:txBody>
          <a:bodyPr wrap="square" rtlCol="0">
            <a:spAutoFit/>
          </a:bodyPr>
          <a:lstStyle/>
          <a:p>
            <a:pPr algn="ctr"/>
            <a:r>
              <a:rPr lang="en-US" sz="1000" dirty="0">
                <a:latin typeface="Calibri Regular"/>
              </a:rPr>
              <a:t>Component</a:t>
            </a:r>
            <a:br>
              <a:rPr lang="en-US" sz="1000" dirty="0">
                <a:latin typeface="Calibri Regular"/>
              </a:rPr>
            </a:br>
            <a:r>
              <a:rPr lang="en-US" sz="1000" dirty="0">
                <a:latin typeface="Calibri Regular"/>
              </a:rPr>
              <a:t>entanglement</a:t>
            </a:r>
          </a:p>
        </p:txBody>
      </p:sp>
      <p:cxnSp>
        <p:nvCxnSpPr>
          <p:cNvPr id="161" name="Straight Connector 160">
            <a:extLst>
              <a:ext uri="{FF2B5EF4-FFF2-40B4-BE49-F238E27FC236}">
                <a16:creationId xmlns:a16="http://schemas.microsoft.com/office/drawing/2014/main" id="{95E9896F-321B-A745-9BC8-7F415C7C32EC}"/>
              </a:ext>
            </a:extLst>
          </p:cNvPr>
          <p:cNvCxnSpPr/>
          <p:nvPr/>
        </p:nvCxnSpPr>
        <p:spPr>
          <a:xfrm>
            <a:off x="2936948" y="1995681"/>
            <a:ext cx="0" cy="3445286"/>
          </a:xfrm>
          <a:prstGeom prst="line">
            <a:avLst/>
          </a:prstGeom>
          <a:ln w="6350" cmpd="sng">
            <a:solidFill>
              <a:schemeClr val="tx1">
                <a:lumMod val="40000"/>
                <a:lumOff val="60000"/>
              </a:schemeClr>
            </a:solidFill>
          </a:ln>
        </p:spPr>
        <p:style>
          <a:lnRef idx="2">
            <a:schemeClr val="accent1"/>
          </a:lnRef>
          <a:fillRef idx="0">
            <a:schemeClr val="accent1"/>
          </a:fillRef>
          <a:effectRef idx="1">
            <a:schemeClr val="accent1"/>
          </a:effectRef>
          <a:fontRef idx="minor">
            <a:schemeClr val="tx1"/>
          </a:fontRef>
        </p:style>
      </p:cxnSp>
      <p:pic>
        <p:nvPicPr>
          <p:cNvPr id="88" name="Picture 87" descr="ico_logo sig-01.eps">
            <a:extLst>
              <a:ext uri="{FF2B5EF4-FFF2-40B4-BE49-F238E27FC236}">
                <a16:creationId xmlns:a16="http://schemas.microsoft.com/office/drawing/2014/main" id="{74B57092-E01F-2842-A180-1AA3BDA38524}"/>
              </a:ext>
            </a:extLst>
          </p:cNvPr>
          <p:cNvPicPr>
            <a:picLocks noChangeAspect="1"/>
          </p:cNvPicPr>
          <p:nvPr/>
        </p:nvPicPr>
        <p:blipFill>
          <a:blip r:embed="rId4">
            <a:duotone>
              <a:prstClr val="black"/>
              <a:schemeClr val="tx2">
                <a:tint val="45000"/>
                <a:satMod val="400000"/>
              </a:schemeClr>
            </a:duotone>
            <a:lum bright="-57000" contrast="64000"/>
            <a:extLst>
              <a:ext uri="{28A0092B-C50C-407E-A947-70E740481C1C}">
                <a14:useLocalDpi xmlns:a14="http://schemas.microsoft.com/office/drawing/2010/main"/>
              </a:ext>
            </a:extLst>
          </a:blip>
          <a:stretch>
            <a:fillRect/>
          </a:stretch>
        </p:blipFill>
        <p:spPr>
          <a:xfrm>
            <a:off x="2293105" y="1878779"/>
            <a:ext cx="579177" cy="579177"/>
          </a:xfrm>
          <a:prstGeom prst="rect">
            <a:avLst/>
          </a:prstGeom>
          <a:noFill/>
        </p:spPr>
      </p:pic>
      <p:pic>
        <p:nvPicPr>
          <p:cNvPr id="90" name="Picture 89" descr="ico_unit complexity-01.eps">
            <a:extLst>
              <a:ext uri="{FF2B5EF4-FFF2-40B4-BE49-F238E27FC236}">
                <a16:creationId xmlns:a16="http://schemas.microsoft.com/office/drawing/2014/main" id="{F92B89E5-FA3F-5048-AB25-45EFBB5FF83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680967" y="1995680"/>
            <a:ext cx="342567" cy="342567"/>
          </a:xfrm>
          <a:prstGeom prst="rect">
            <a:avLst/>
          </a:prstGeom>
          <a:solidFill>
            <a:schemeClr val="tx2"/>
          </a:solidFill>
        </p:spPr>
      </p:pic>
      <p:sp>
        <p:nvSpPr>
          <p:cNvPr id="91" name="Rectangle 90">
            <a:extLst>
              <a:ext uri="{FF2B5EF4-FFF2-40B4-BE49-F238E27FC236}">
                <a16:creationId xmlns:a16="http://schemas.microsoft.com/office/drawing/2014/main" id="{67A3EA85-0724-C04B-A059-7ACBA327EC08}"/>
              </a:ext>
            </a:extLst>
          </p:cNvPr>
          <p:cNvSpPr/>
          <p:nvPr/>
        </p:nvSpPr>
        <p:spPr>
          <a:xfrm>
            <a:off x="5794912" y="3221019"/>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92" name="Rectangle 91">
            <a:extLst>
              <a:ext uri="{FF2B5EF4-FFF2-40B4-BE49-F238E27FC236}">
                <a16:creationId xmlns:a16="http://schemas.microsoft.com/office/drawing/2014/main" id="{961A1657-ED9C-0049-9F8E-00678B241425}"/>
              </a:ext>
            </a:extLst>
          </p:cNvPr>
          <p:cNvSpPr/>
          <p:nvPr/>
        </p:nvSpPr>
        <p:spPr>
          <a:xfrm>
            <a:off x="6591911" y="3219435"/>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93" name="Rectangle 92">
            <a:extLst>
              <a:ext uri="{FF2B5EF4-FFF2-40B4-BE49-F238E27FC236}">
                <a16:creationId xmlns:a16="http://schemas.microsoft.com/office/drawing/2014/main" id="{47C0841C-2915-4F44-8FAD-FB1CE0E381E4}"/>
              </a:ext>
            </a:extLst>
          </p:cNvPr>
          <p:cNvSpPr/>
          <p:nvPr/>
        </p:nvSpPr>
        <p:spPr>
          <a:xfrm>
            <a:off x="7398403" y="3219435"/>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95" name="Rectangle 94">
            <a:extLst>
              <a:ext uri="{FF2B5EF4-FFF2-40B4-BE49-F238E27FC236}">
                <a16:creationId xmlns:a16="http://schemas.microsoft.com/office/drawing/2014/main" id="{87194303-039F-3446-BD3E-5C7ABE192F29}"/>
              </a:ext>
            </a:extLst>
          </p:cNvPr>
          <p:cNvSpPr/>
          <p:nvPr/>
        </p:nvSpPr>
        <p:spPr>
          <a:xfrm>
            <a:off x="3346869" y="3733570"/>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96" name="Rectangle 95">
            <a:extLst>
              <a:ext uri="{FF2B5EF4-FFF2-40B4-BE49-F238E27FC236}">
                <a16:creationId xmlns:a16="http://schemas.microsoft.com/office/drawing/2014/main" id="{8BD5EAF0-B76C-9648-81F7-FC39DCA0673A}"/>
              </a:ext>
            </a:extLst>
          </p:cNvPr>
          <p:cNvSpPr/>
          <p:nvPr/>
        </p:nvSpPr>
        <p:spPr>
          <a:xfrm>
            <a:off x="4996287" y="3731987"/>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97" name="Rectangle 96">
            <a:extLst>
              <a:ext uri="{FF2B5EF4-FFF2-40B4-BE49-F238E27FC236}">
                <a16:creationId xmlns:a16="http://schemas.microsoft.com/office/drawing/2014/main" id="{0CE05061-BC2E-C949-A89E-9B942F7965C3}"/>
              </a:ext>
            </a:extLst>
          </p:cNvPr>
          <p:cNvSpPr/>
          <p:nvPr/>
        </p:nvSpPr>
        <p:spPr>
          <a:xfrm>
            <a:off x="6591911" y="3731987"/>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0" name="Rectangle 99">
            <a:extLst>
              <a:ext uri="{FF2B5EF4-FFF2-40B4-BE49-F238E27FC236}">
                <a16:creationId xmlns:a16="http://schemas.microsoft.com/office/drawing/2014/main" id="{9E54FC2F-AEB5-9D44-83EE-DE452B65DA34}"/>
              </a:ext>
            </a:extLst>
          </p:cNvPr>
          <p:cNvSpPr/>
          <p:nvPr/>
        </p:nvSpPr>
        <p:spPr>
          <a:xfrm>
            <a:off x="4184590" y="4222402"/>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1" name="Rectangle 100">
            <a:extLst>
              <a:ext uri="{FF2B5EF4-FFF2-40B4-BE49-F238E27FC236}">
                <a16:creationId xmlns:a16="http://schemas.microsoft.com/office/drawing/2014/main" id="{129B8FBD-8A47-EE4B-8935-5E7F11E4BF63}"/>
              </a:ext>
            </a:extLst>
          </p:cNvPr>
          <p:cNvSpPr/>
          <p:nvPr/>
        </p:nvSpPr>
        <p:spPr>
          <a:xfrm>
            <a:off x="4996287" y="4222402"/>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2" name="Rectangle 101">
            <a:extLst>
              <a:ext uri="{FF2B5EF4-FFF2-40B4-BE49-F238E27FC236}">
                <a16:creationId xmlns:a16="http://schemas.microsoft.com/office/drawing/2014/main" id="{3B4FA588-B8F5-F444-9624-513CBE3F5375}"/>
              </a:ext>
            </a:extLst>
          </p:cNvPr>
          <p:cNvSpPr/>
          <p:nvPr/>
        </p:nvSpPr>
        <p:spPr>
          <a:xfrm>
            <a:off x="6591911" y="4222402"/>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3" name="Rectangle 102">
            <a:extLst>
              <a:ext uri="{FF2B5EF4-FFF2-40B4-BE49-F238E27FC236}">
                <a16:creationId xmlns:a16="http://schemas.microsoft.com/office/drawing/2014/main" id="{11293E78-9E38-804C-9D10-FE1CDB7047F9}"/>
              </a:ext>
            </a:extLst>
          </p:cNvPr>
          <p:cNvSpPr/>
          <p:nvPr/>
        </p:nvSpPr>
        <p:spPr>
          <a:xfrm>
            <a:off x="7398403" y="4222402"/>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5" name="Rectangle 104">
            <a:extLst>
              <a:ext uri="{FF2B5EF4-FFF2-40B4-BE49-F238E27FC236}">
                <a16:creationId xmlns:a16="http://schemas.microsoft.com/office/drawing/2014/main" id="{37026582-EE5F-0240-9F4A-EA4F594ED5E6}"/>
              </a:ext>
            </a:extLst>
          </p:cNvPr>
          <p:cNvSpPr/>
          <p:nvPr/>
        </p:nvSpPr>
        <p:spPr>
          <a:xfrm>
            <a:off x="3346869" y="4718160"/>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6" name="Rectangle 105">
            <a:extLst>
              <a:ext uri="{FF2B5EF4-FFF2-40B4-BE49-F238E27FC236}">
                <a16:creationId xmlns:a16="http://schemas.microsoft.com/office/drawing/2014/main" id="{70508B64-81EB-D442-B2F2-C3229F930F65}"/>
              </a:ext>
            </a:extLst>
          </p:cNvPr>
          <p:cNvSpPr/>
          <p:nvPr/>
        </p:nvSpPr>
        <p:spPr>
          <a:xfrm>
            <a:off x="4184590" y="4716576"/>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7" name="Rectangle 106">
            <a:extLst>
              <a:ext uri="{FF2B5EF4-FFF2-40B4-BE49-F238E27FC236}">
                <a16:creationId xmlns:a16="http://schemas.microsoft.com/office/drawing/2014/main" id="{ACB700A6-60D8-B741-BA9D-CCF05CA2917F}"/>
              </a:ext>
            </a:extLst>
          </p:cNvPr>
          <p:cNvSpPr/>
          <p:nvPr/>
        </p:nvSpPr>
        <p:spPr>
          <a:xfrm>
            <a:off x="4996287" y="4716576"/>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8" name="Rectangle 107">
            <a:extLst>
              <a:ext uri="{FF2B5EF4-FFF2-40B4-BE49-F238E27FC236}">
                <a16:creationId xmlns:a16="http://schemas.microsoft.com/office/drawing/2014/main" id="{F2CA8175-709A-314E-A332-22F09A7137D7}"/>
              </a:ext>
            </a:extLst>
          </p:cNvPr>
          <p:cNvSpPr/>
          <p:nvPr/>
        </p:nvSpPr>
        <p:spPr>
          <a:xfrm>
            <a:off x="5794912" y="4718160"/>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9" name="Rectangle 108">
            <a:extLst>
              <a:ext uri="{FF2B5EF4-FFF2-40B4-BE49-F238E27FC236}">
                <a16:creationId xmlns:a16="http://schemas.microsoft.com/office/drawing/2014/main" id="{7FE644F5-E1F1-D346-A60D-536EE1D4B3CF}"/>
              </a:ext>
            </a:extLst>
          </p:cNvPr>
          <p:cNvSpPr/>
          <p:nvPr/>
        </p:nvSpPr>
        <p:spPr>
          <a:xfrm>
            <a:off x="6591911" y="4716576"/>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10" name="Rectangle 109">
            <a:extLst>
              <a:ext uri="{FF2B5EF4-FFF2-40B4-BE49-F238E27FC236}">
                <a16:creationId xmlns:a16="http://schemas.microsoft.com/office/drawing/2014/main" id="{728C588D-375E-3147-AA59-44CFF6A5C3DE}"/>
              </a:ext>
            </a:extLst>
          </p:cNvPr>
          <p:cNvSpPr/>
          <p:nvPr/>
        </p:nvSpPr>
        <p:spPr>
          <a:xfrm>
            <a:off x="3346869" y="5234297"/>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11" name="Rectangle 110">
            <a:extLst>
              <a:ext uri="{FF2B5EF4-FFF2-40B4-BE49-F238E27FC236}">
                <a16:creationId xmlns:a16="http://schemas.microsoft.com/office/drawing/2014/main" id="{D1782937-7AD6-BD42-822C-28617F2BE045}"/>
              </a:ext>
            </a:extLst>
          </p:cNvPr>
          <p:cNvSpPr/>
          <p:nvPr/>
        </p:nvSpPr>
        <p:spPr>
          <a:xfrm>
            <a:off x="4184590" y="5232714"/>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12" name="Rectangle 111">
            <a:extLst>
              <a:ext uri="{FF2B5EF4-FFF2-40B4-BE49-F238E27FC236}">
                <a16:creationId xmlns:a16="http://schemas.microsoft.com/office/drawing/2014/main" id="{182A12BF-EB17-394B-BD3E-811EB67153EC}"/>
              </a:ext>
            </a:extLst>
          </p:cNvPr>
          <p:cNvSpPr/>
          <p:nvPr/>
        </p:nvSpPr>
        <p:spPr>
          <a:xfrm>
            <a:off x="5794912" y="5234297"/>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13" name="Rectangle 112">
            <a:extLst>
              <a:ext uri="{FF2B5EF4-FFF2-40B4-BE49-F238E27FC236}">
                <a16:creationId xmlns:a16="http://schemas.microsoft.com/office/drawing/2014/main" id="{B58DC073-2AD5-144D-AEC6-FD284A6F58D3}"/>
              </a:ext>
            </a:extLst>
          </p:cNvPr>
          <p:cNvSpPr/>
          <p:nvPr/>
        </p:nvSpPr>
        <p:spPr>
          <a:xfrm>
            <a:off x="7398403" y="5232714"/>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grpSp>
        <p:nvGrpSpPr>
          <p:cNvPr id="116" name="Group 115">
            <a:extLst>
              <a:ext uri="{FF2B5EF4-FFF2-40B4-BE49-F238E27FC236}">
                <a16:creationId xmlns:a16="http://schemas.microsoft.com/office/drawing/2014/main" id="{57D95801-696B-444B-90DE-4F172118D3B2}"/>
              </a:ext>
            </a:extLst>
          </p:cNvPr>
          <p:cNvGrpSpPr/>
          <p:nvPr/>
        </p:nvGrpSpPr>
        <p:grpSpPr>
          <a:xfrm>
            <a:off x="3072996" y="3112635"/>
            <a:ext cx="6725380" cy="2344236"/>
            <a:chOff x="2542716" y="2650978"/>
            <a:chExt cx="8118886" cy="2344236"/>
          </a:xfrm>
        </p:grpSpPr>
        <p:sp>
          <p:nvSpPr>
            <p:cNvPr id="117" name="Rectangle 116">
              <a:extLst>
                <a:ext uri="{FF2B5EF4-FFF2-40B4-BE49-F238E27FC236}">
                  <a16:creationId xmlns:a16="http://schemas.microsoft.com/office/drawing/2014/main" id="{1B0F2684-C3C8-1946-A9EB-6CCA70E809EC}"/>
                </a:ext>
              </a:extLst>
            </p:cNvPr>
            <p:cNvSpPr/>
            <p:nvPr/>
          </p:nvSpPr>
          <p:spPr>
            <a:xfrm>
              <a:off x="2542716" y="2650978"/>
              <a:ext cx="8118886"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18" name="Rectangle 117">
              <a:extLst>
                <a:ext uri="{FF2B5EF4-FFF2-40B4-BE49-F238E27FC236}">
                  <a16:creationId xmlns:a16="http://schemas.microsoft.com/office/drawing/2014/main" id="{201BDB24-8D0D-5E45-8500-2B7169D3827F}"/>
                </a:ext>
              </a:extLst>
            </p:cNvPr>
            <p:cNvSpPr/>
            <p:nvPr/>
          </p:nvSpPr>
          <p:spPr>
            <a:xfrm>
              <a:off x="2542716" y="3163014"/>
              <a:ext cx="8118886"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19" name="Rectangle 118">
              <a:extLst>
                <a:ext uri="{FF2B5EF4-FFF2-40B4-BE49-F238E27FC236}">
                  <a16:creationId xmlns:a16="http://schemas.microsoft.com/office/drawing/2014/main" id="{9C8615A6-CAA2-1E40-8EC2-6D5CFF402673}"/>
                </a:ext>
              </a:extLst>
            </p:cNvPr>
            <p:cNvSpPr/>
            <p:nvPr/>
          </p:nvSpPr>
          <p:spPr>
            <a:xfrm>
              <a:off x="2542716" y="3653711"/>
              <a:ext cx="8118886"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20" name="Rectangle 119">
              <a:extLst>
                <a:ext uri="{FF2B5EF4-FFF2-40B4-BE49-F238E27FC236}">
                  <a16:creationId xmlns:a16="http://schemas.microsoft.com/office/drawing/2014/main" id="{73613A02-7A19-7342-8675-E474BDE04DCF}"/>
                </a:ext>
              </a:extLst>
            </p:cNvPr>
            <p:cNvSpPr/>
            <p:nvPr/>
          </p:nvSpPr>
          <p:spPr>
            <a:xfrm>
              <a:off x="2542716" y="4151546"/>
              <a:ext cx="8118886"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21" name="Rectangle 120">
              <a:extLst>
                <a:ext uri="{FF2B5EF4-FFF2-40B4-BE49-F238E27FC236}">
                  <a16:creationId xmlns:a16="http://schemas.microsoft.com/office/drawing/2014/main" id="{EE1E57E8-36D6-5843-9D45-827378FF0727}"/>
                </a:ext>
              </a:extLst>
            </p:cNvPr>
            <p:cNvSpPr/>
            <p:nvPr/>
          </p:nvSpPr>
          <p:spPr>
            <a:xfrm>
              <a:off x="2542716" y="4667154"/>
              <a:ext cx="8118886"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grpSp>
      <p:sp>
        <p:nvSpPr>
          <p:cNvPr id="122" name="TextBox 121">
            <a:extLst>
              <a:ext uri="{FF2B5EF4-FFF2-40B4-BE49-F238E27FC236}">
                <a16:creationId xmlns:a16="http://schemas.microsoft.com/office/drawing/2014/main" id="{A67C4910-D749-2740-8D6D-31FE2A2FA3E0}"/>
              </a:ext>
            </a:extLst>
          </p:cNvPr>
          <p:cNvSpPr txBox="1"/>
          <p:nvPr/>
        </p:nvSpPr>
        <p:spPr>
          <a:xfrm>
            <a:off x="1514620" y="3112635"/>
            <a:ext cx="1425097" cy="332295"/>
          </a:xfrm>
          <a:prstGeom prst="rect">
            <a:avLst/>
          </a:prstGeom>
          <a:gradFill>
            <a:gsLst>
              <a:gs pos="100000">
                <a:srgbClr val="AA98C4"/>
              </a:gs>
              <a:gs pos="0">
                <a:srgbClr val="6076BA"/>
              </a:gs>
            </a:gsLst>
            <a:lin ang="2700000" scaled="0"/>
          </a:gradFill>
        </p:spPr>
        <p:txBody>
          <a:bodyPr wrap="square" rtlCol="0" anchor="ctr">
            <a:noAutofit/>
          </a:bodyPr>
          <a:lstStyle/>
          <a:p>
            <a:pPr algn="r"/>
            <a:r>
              <a:rPr lang="en-GB" sz="1200" b="1" dirty="0">
                <a:solidFill>
                  <a:schemeClr val="bg1"/>
                </a:solidFill>
                <a:latin typeface="Calibri Regular"/>
              </a:rPr>
              <a:t>Analyzability</a:t>
            </a:r>
          </a:p>
        </p:txBody>
      </p:sp>
      <p:pic>
        <p:nvPicPr>
          <p:cNvPr id="123" name="Picture 122" descr="ico_volume-01.eps">
            <a:extLst>
              <a:ext uri="{FF2B5EF4-FFF2-40B4-BE49-F238E27FC236}">
                <a16:creationId xmlns:a16="http://schemas.microsoft.com/office/drawing/2014/main" id="{9F238FD9-6958-E84E-9D55-34AD5543286D}"/>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244307" y="1995681"/>
            <a:ext cx="342567" cy="342567"/>
          </a:xfrm>
          <a:prstGeom prst="rect">
            <a:avLst/>
          </a:prstGeom>
          <a:solidFill>
            <a:schemeClr val="accent1"/>
          </a:solidFill>
        </p:spPr>
      </p:pic>
      <p:pic>
        <p:nvPicPr>
          <p:cNvPr id="124" name="Picture 123" descr="ico_duplication-01.eps">
            <a:extLst>
              <a:ext uri="{FF2B5EF4-FFF2-40B4-BE49-F238E27FC236}">
                <a16:creationId xmlns:a16="http://schemas.microsoft.com/office/drawing/2014/main" id="{19061BF6-51FA-8848-AFB2-F19DEE08D163}"/>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058539" y="1995681"/>
            <a:ext cx="342567" cy="342567"/>
          </a:xfrm>
          <a:prstGeom prst="rect">
            <a:avLst/>
          </a:prstGeom>
          <a:solidFill>
            <a:schemeClr val="tx2"/>
          </a:solidFill>
        </p:spPr>
      </p:pic>
      <p:pic>
        <p:nvPicPr>
          <p:cNvPr id="125" name="Picture 124" descr="ico_unit size-01.eps">
            <a:extLst>
              <a:ext uri="{FF2B5EF4-FFF2-40B4-BE49-F238E27FC236}">
                <a16:creationId xmlns:a16="http://schemas.microsoft.com/office/drawing/2014/main" id="{1E70C385-7BA6-4844-9F48-3DE1736699A9}"/>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4872771" y="1995681"/>
            <a:ext cx="342567" cy="342567"/>
          </a:xfrm>
          <a:prstGeom prst="rect">
            <a:avLst/>
          </a:prstGeom>
          <a:solidFill>
            <a:schemeClr val="tx2"/>
          </a:solidFill>
        </p:spPr>
      </p:pic>
      <p:pic>
        <p:nvPicPr>
          <p:cNvPr id="126" name="Picture 125" descr="ico_unit interface-01.eps">
            <a:extLst>
              <a:ext uri="{FF2B5EF4-FFF2-40B4-BE49-F238E27FC236}">
                <a16:creationId xmlns:a16="http://schemas.microsoft.com/office/drawing/2014/main" id="{B0FCCD3A-1962-9640-A8E2-BDE790E1B5FE}"/>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6473015" y="1995681"/>
            <a:ext cx="342567" cy="342567"/>
          </a:xfrm>
          <a:prstGeom prst="rect">
            <a:avLst/>
          </a:prstGeom>
          <a:solidFill>
            <a:schemeClr val="tx2"/>
          </a:solidFill>
        </p:spPr>
      </p:pic>
      <p:pic>
        <p:nvPicPr>
          <p:cNvPr id="127" name="Picture 126" descr="ico_module coupling-01.eps">
            <a:extLst>
              <a:ext uri="{FF2B5EF4-FFF2-40B4-BE49-F238E27FC236}">
                <a16:creationId xmlns:a16="http://schemas.microsoft.com/office/drawing/2014/main" id="{0421A4AC-B20C-B540-8A53-B32D3B54A13E}"/>
              </a:ext>
            </a:extLst>
          </p:cNvPr>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7280621" y="1995681"/>
            <a:ext cx="342567" cy="342567"/>
          </a:xfrm>
          <a:prstGeom prst="rect">
            <a:avLst/>
          </a:prstGeom>
          <a:solidFill>
            <a:schemeClr val="tx2"/>
          </a:solidFill>
        </p:spPr>
      </p:pic>
      <p:sp>
        <p:nvSpPr>
          <p:cNvPr id="134" name="TextBox 133">
            <a:extLst>
              <a:ext uri="{FF2B5EF4-FFF2-40B4-BE49-F238E27FC236}">
                <a16:creationId xmlns:a16="http://schemas.microsoft.com/office/drawing/2014/main" id="{B0CD510E-569C-674E-93EC-9468678E1356}"/>
              </a:ext>
            </a:extLst>
          </p:cNvPr>
          <p:cNvSpPr txBox="1"/>
          <p:nvPr/>
        </p:nvSpPr>
        <p:spPr>
          <a:xfrm>
            <a:off x="2936948" y="2355237"/>
            <a:ext cx="955165" cy="400110"/>
          </a:xfrm>
          <a:prstGeom prst="rect">
            <a:avLst/>
          </a:prstGeom>
          <a:noFill/>
        </p:spPr>
        <p:txBody>
          <a:bodyPr wrap="square" rtlCol="0">
            <a:spAutoFit/>
          </a:bodyPr>
          <a:lstStyle/>
          <a:p>
            <a:pPr algn="ctr"/>
            <a:r>
              <a:rPr lang="en-US" sz="1000" dirty="0">
                <a:latin typeface="Calibri Regular"/>
              </a:rPr>
              <a:t>Volume</a:t>
            </a:r>
          </a:p>
          <a:p>
            <a:pPr algn="ctr"/>
            <a:endParaRPr lang="en-US" sz="1000" dirty="0">
              <a:latin typeface="Calibri Regular"/>
            </a:endParaRPr>
          </a:p>
        </p:txBody>
      </p:sp>
      <p:sp>
        <p:nvSpPr>
          <p:cNvPr id="135" name="Rectangle 134">
            <a:extLst>
              <a:ext uri="{FF2B5EF4-FFF2-40B4-BE49-F238E27FC236}">
                <a16:creationId xmlns:a16="http://schemas.microsoft.com/office/drawing/2014/main" id="{85C377DB-D7AA-394D-B4C6-D9AAF53A06B3}"/>
              </a:ext>
            </a:extLst>
          </p:cNvPr>
          <p:cNvSpPr/>
          <p:nvPr/>
        </p:nvSpPr>
        <p:spPr>
          <a:xfrm>
            <a:off x="3346869" y="3221018"/>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36" name="Rectangle 135">
            <a:extLst>
              <a:ext uri="{FF2B5EF4-FFF2-40B4-BE49-F238E27FC236}">
                <a16:creationId xmlns:a16="http://schemas.microsoft.com/office/drawing/2014/main" id="{2A9FBBE3-A0E7-0B4D-81F6-5344F20D92E0}"/>
              </a:ext>
            </a:extLst>
          </p:cNvPr>
          <p:cNvSpPr/>
          <p:nvPr/>
        </p:nvSpPr>
        <p:spPr>
          <a:xfrm>
            <a:off x="4184590" y="3219434"/>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37" name="Rectangle 136">
            <a:extLst>
              <a:ext uri="{FF2B5EF4-FFF2-40B4-BE49-F238E27FC236}">
                <a16:creationId xmlns:a16="http://schemas.microsoft.com/office/drawing/2014/main" id="{1933E000-AD1E-FD4C-BDBB-560A932F4B21}"/>
              </a:ext>
            </a:extLst>
          </p:cNvPr>
          <p:cNvSpPr/>
          <p:nvPr/>
        </p:nvSpPr>
        <p:spPr>
          <a:xfrm>
            <a:off x="4996287" y="3219434"/>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39" name="Rectangle 138">
            <a:extLst>
              <a:ext uri="{FF2B5EF4-FFF2-40B4-BE49-F238E27FC236}">
                <a16:creationId xmlns:a16="http://schemas.microsoft.com/office/drawing/2014/main" id="{4B8976B8-3AF8-594E-B3C4-D5F9C8E7BBB5}"/>
              </a:ext>
            </a:extLst>
          </p:cNvPr>
          <p:cNvSpPr/>
          <p:nvPr/>
        </p:nvSpPr>
        <p:spPr>
          <a:xfrm>
            <a:off x="4184590" y="3731986"/>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0" name="Rectangle 139">
            <a:extLst>
              <a:ext uri="{FF2B5EF4-FFF2-40B4-BE49-F238E27FC236}">
                <a16:creationId xmlns:a16="http://schemas.microsoft.com/office/drawing/2014/main" id="{2E4598B8-E224-B14C-A18C-14BF37D29F64}"/>
              </a:ext>
            </a:extLst>
          </p:cNvPr>
          <p:cNvSpPr/>
          <p:nvPr/>
        </p:nvSpPr>
        <p:spPr>
          <a:xfrm>
            <a:off x="5794912" y="3733569"/>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1" name="Rectangle 140">
            <a:extLst>
              <a:ext uri="{FF2B5EF4-FFF2-40B4-BE49-F238E27FC236}">
                <a16:creationId xmlns:a16="http://schemas.microsoft.com/office/drawing/2014/main" id="{9E89AC3D-1916-C944-9B70-CFE5764AA94E}"/>
              </a:ext>
            </a:extLst>
          </p:cNvPr>
          <p:cNvSpPr/>
          <p:nvPr/>
        </p:nvSpPr>
        <p:spPr>
          <a:xfrm>
            <a:off x="7398403" y="3731986"/>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2" name="Rectangle 141">
            <a:extLst>
              <a:ext uri="{FF2B5EF4-FFF2-40B4-BE49-F238E27FC236}">
                <a16:creationId xmlns:a16="http://schemas.microsoft.com/office/drawing/2014/main" id="{0879B2CC-D2F5-F84B-9AEE-DB4D8B4E8613}"/>
              </a:ext>
            </a:extLst>
          </p:cNvPr>
          <p:cNvSpPr/>
          <p:nvPr/>
        </p:nvSpPr>
        <p:spPr>
          <a:xfrm>
            <a:off x="3346869" y="4223984"/>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3" name="Rectangle 142">
            <a:extLst>
              <a:ext uri="{FF2B5EF4-FFF2-40B4-BE49-F238E27FC236}">
                <a16:creationId xmlns:a16="http://schemas.microsoft.com/office/drawing/2014/main" id="{04A013D4-C1D8-E84F-8D59-77ECD910EFE4}"/>
              </a:ext>
            </a:extLst>
          </p:cNvPr>
          <p:cNvSpPr/>
          <p:nvPr/>
        </p:nvSpPr>
        <p:spPr>
          <a:xfrm>
            <a:off x="5794912" y="4223984"/>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5" name="Rectangle 144">
            <a:extLst>
              <a:ext uri="{FF2B5EF4-FFF2-40B4-BE49-F238E27FC236}">
                <a16:creationId xmlns:a16="http://schemas.microsoft.com/office/drawing/2014/main" id="{B72FDE98-7391-5543-BB85-7CB0BC9226C1}"/>
              </a:ext>
            </a:extLst>
          </p:cNvPr>
          <p:cNvSpPr/>
          <p:nvPr/>
        </p:nvSpPr>
        <p:spPr>
          <a:xfrm>
            <a:off x="7398403" y="4716575"/>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8" name="Rectangle 147">
            <a:extLst>
              <a:ext uri="{FF2B5EF4-FFF2-40B4-BE49-F238E27FC236}">
                <a16:creationId xmlns:a16="http://schemas.microsoft.com/office/drawing/2014/main" id="{A3B4DBED-7534-9340-9B8E-ABF9720596F0}"/>
              </a:ext>
            </a:extLst>
          </p:cNvPr>
          <p:cNvSpPr/>
          <p:nvPr/>
        </p:nvSpPr>
        <p:spPr>
          <a:xfrm>
            <a:off x="4996287" y="5232713"/>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9" name="Rectangle 148">
            <a:extLst>
              <a:ext uri="{FF2B5EF4-FFF2-40B4-BE49-F238E27FC236}">
                <a16:creationId xmlns:a16="http://schemas.microsoft.com/office/drawing/2014/main" id="{7D16727B-607D-3C4D-830B-AB37B426786C}"/>
              </a:ext>
            </a:extLst>
          </p:cNvPr>
          <p:cNvSpPr/>
          <p:nvPr/>
        </p:nvSpPr>
        <p:spPr>
          <a:xfrm>
            <a:off x="6591911" y="5232713"/>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50" name="TextBox 149">
            <a:extLst>
              <a:ext uri="{FF2B5EF4-FFF2-40B4-BE49-F238E27FC236}">
                <a16:creationId xmlns:a16="http://schemas.microsoft.com/office/drawing/2014/main" id="{73041B2E-403C-A649-988E-E493A99B7518}"/>
              </a:ext>
            </a:extLst>
          </p:cNvPr>
          <p:cNvSpPr txBox="1"/>
          <p:nvPr/>
        </p:nvSpPr>
        <p:spPr>
          <a:xfrm>
            <a:off x="4561565" y="2355237"/>
            <a:ext cx="955165" cy="246221"/>
          </a:xfrm>
          <a:prstGeom prst="rect">
            <a:avLst/>
          </a:prstGeom>
          <a:noFill/>
        </p:spPr>
        <p:txBody>
          <a:bodyPr wrap="square" rtlCol="0">
            <a:spAutoFit/>
          </a:bodyPr>
          <a:lstStyle/>
          <a:p>
            <a:pPr algn="ctr"/>
            <a:r>
              <a:rPr lang="en-US" sz="1000" dirty="0">
                <a:latin typeface="Calibri Regular"/>
              </a:rPr>
              <a:t>Unit size</a:t>
            </a:r>
          </a:p>
        </p:txBody>
      </p:sp>
      <p:sp>
        <p:nvSpPr>
          <p:cNvPr id="151" name="TextBox 150">
            <a:extLst>
              <a:ext uri="{FF2B5EF4-FFF2-40B4-BE49-F238E27FC236}">
                <a16:creationId xmlns:a16="http://schemas.microsoft.com/office/drawing/2014/main" id="{51E4365B-DAFD-BC41-9CEF-FB6CD9E88AF7}"/>
              </a:ext>
            </a:extLst>
          </p:cNvPr>
          <p:cNvSpPr txBox="1"/>
          <p:nvPr/>
        </p:nvSpPr>
        <p:spPr>
          <a:xfrm>
            <a:off x="3745212" y="2355237"/>
            <a:ext cx="955165" cy="400110"/>
          </a:xfrm>
          <a:prstGeom prst="rect">
            <a:avLst/>
          </a:prstGeom>
          <a:noFill/>
        </p:spPr>
        <p:txBody>
          <a:bodyPr wrap="square" rtlCol="0">
            <a:spAutoFit/>
          </a:bodyPr>
          <a:lstStyle/>
          <a:p>
            <a:pPr algn="ctr"/>
            <a:r>
              <a:rPr lang="en-US" sz="1000" dirty="0">
                <a:latin typeface="Calibri Regular"/>
              </a:rPr>
              <a:t>Duplication</a:t>
            </a:r>
          </a:p>
          <a:p>
            <a:pPr algn="ctr"/>
            <a:endParaRPr lang="en-US" sz="1000" dirty="0">
              <a:latin typeface="Calibri Regular"/>
            </a:endParaRPr>
          </a:p>
        </p:txBody>
      </p:sp>
      <p:sp>
        <p:nvSpPr>
          <p:cNvPr id="152" name="TextBox 151">
            <a:extLst>
              <a:ext uri="{FF2B5EF4-FFF2-40B4-BE49-F238E27FC236}">
                <a16:creationId xmlns:a16="http://schemas.microsoft.com/office/drawing/2014/main" id="{26874A96-697B-5540-9192-58F88FC427CC}"/>
              </a:ext>
            </a:extLst>
          </p:cNvPr>
          <p:cNvSpPr txBox="1"/>
          <p:nvPr/>
        </p:nvSpPr>
        <p:spPr>
          <a:xfrm>
            <a:off x="5373243" y="2355237"/>
            <a:ext cx="955165" cy="400110"/>
          </a:xfrm>
          <a:prstGeom prst="rect">
            <a:avLst/>
          </a:prstGeom>
          <a:noFill/>
        </p:spPr>
        <p:txBody>
          <a:bodyPr wrap="square" rtlCol="0">
            <a:spAutoFit/>
          </a:bodyPr>
          <a:lstStyle/>
          <a:p>
            <a:pPr algn="ctr"/>
            <a:r>
              <a:rPr lang="en-US" sz="1000" dirty="0">
                <a:latin typeface="Calibri Regular"/>
              </a:rPr>
              <a:t>Unit</a:t>
            </a:r>
          </a:p>
          <a:p>
            <a:pPr algn="ctr"/>
            <a:r>
              <a:rPr lang="en-US" sz="1000" dirty="0">
                <a:latin typeface="Calibri Regular"/>
              </a:rPr>
              <a:t>complexity</a:t>
            </a:r>
          </a:p>
        </p:txBody>
      </p:sp>
      <p:sp>
        <p:nvSpPr>
          <p:cNvPr id="153" name="TextBox 152">
            <a:extLst>
              <a:ext uri="{FF2B5EF4-FFF2-40B4-BE49-F238E27FC236}">
                <a16:creationId xmlns:a16="http://schemas.microsoft.com/office/drawing/2014/main" id="{07D8CFD7-E2CA-BB4F-91CA-2CB22953DE09}"/>
              </a:ext>
            </a:extLst>
          </p:cNvPr>
          <p:cNvSpPr txBox="1"/>
          <p:nvPr/>
        </p:nvSpPr>
        <p:spPr>
          <a:xfrm>
            <a:off x="6983750" y="2355237"/>
            <a:ext cx="955165" cy="553998"/>
          </a:xfrm>
          <a:prstGeom prst="rect">
            <a:avLst/>
          </a:prstGeom>
          <a:noFill/>
        </p:spPr>
        <p:txBody>
          <a:bodyPr wrap="square" rtlCol="0">
            <a:spAutoFit/>
          </a:bodyPr>
          <a:lstStyle/>
          <a:p>
            <a:pPr algn="ctr"/>
            <a:r>
              <a:rPr lang="en-US" sz="1000" dirty="0">
                <a:latin typeface="Calibri Regular"/>
              </a:rPr>
              <a:t>Module coupling</a:t>
            </a:r>
          </a:p>
          <a:p>
            <a:pPr algn="ctr"/>
            <a:endParaRPr lang="en-US" sz="1000" dirty="0">
              <a:latin typeface="Calibri Regular"/>
            </a:endParaRPr>
          </a:p>
        </p:txBody>
      </p:sp>
      <p:sp>
        <p:nvSpPr>
          <p:cNvPr id="154" name="TextBox 153">
            <a:extLst>
              <a:ext uri="{FF2B5EF4-FFF2-40B4-BE49-F238E27FC236}">
                <a16:creationId xmlns:a16="http://schemas.microsoft.com/office/drawing/2014/main" id="{72EBA66A-8DB9-B940-BF6F-6E3F8BCE40FB}"/>
              </a:ext>
            </a:extLst>
          </p:cNvPr>
          <p:cNvSpPr txBox="1"/>
          <p:nvPr/>
        </p:nvSpPr>
        <p:spPr>
          <a:xfrm>
            <a:off x="6167397" y="2355237"/>
            <a:ext cx="955165" cy="553998"/>
          </a:xfrm>
          <a:prstGeom prst="rect">
            <a:avLst/>
          </a:prstGeom>
          <a:noFill/>
        </p:spPr>
        <p:txBody>
          <a:bodyPr wrap="square" rtlCol="0">
            <a:spAutoFit/>
          </a:bodyPr>
          <a:lstStyle/>
          <a:p>
            <a:pPr algn="ctr"/>
            <a:r>
              <a:rPr lang="en-US" sz="1000" dirty="0">
                <a:latin typeface="Calibri Regular"/>
              </a:rPr>
              <a:t>Unit interfacing</a:t>
            </a:r>
          </a:p>
          <a:p>
            <a:pPr algn="ctr"/>
            <a:endParaRPr lang="en-US" sz="1000" dirty="0">
              <a:latin typeface="Calibri Regular"/>
            </a:endParaRPr>
          </a:p>
        </p:txBody>
      </p:sp>
      <p:sp>
        <p:nvSpPr>
          <p:cNvPr id="157" name="TextBox 156">
            <a:extLst>
              <a:ext uri="{FF2B5EF4-FFF2-40B4-BE49-F238E27FC236}">
                <a16:creationId xmlns:a16="http://schemas.microsoft.com/office/drawing/2014/main" id="{F8A58C12-C385-0E41-BAFC-184F4BC6EA9B}"/>
              </a:ext>
            </a:extLst>
          </p:cNvPr>
          <p:cNvSpPr txBox="1"/>
          <p:nvPr/>
        </p:nvSpPr>
        <p:spPr>
          <a:xfrm>
            <a:off x="1514620" y="3624670"/>
            <a:ext cx="1425097" cy="328061"/>
          </a:xfrm>
          <a:prstGeom prst="rect">
            <a:avLst/>
          </a:prstGeom>
          <a:gradFill>
            <a:gsLst>
              <a:gs pos="100000">
                <a:srgbClr val="AA98C4"/>
              </a:gs>
              <a:gs pos="0">
                <a:srgbClr val="6076BA"/>
              </a:gs>
            </a:gsLst>
            <a:lin ang="2700000" scaled="0"/>
          </a:gradFill>
        </p:spPr>
        <p:txBody>
          <a:bodyPr wrap="square" rtlCol="0" anchor="ctr">
            <a:noAutofit/>
          </a:bodyPr>
          <a:lstStyle/>
          <a:p>
            <a:pPr algn="r"/>
            <a:r>
              <a:rPr lang="en-US" sz="1200" b="1" dirty="0">
                <a:solidFill>
                  <a:schemeClr val="bg1"/>
                </a:solidFill>
                <a:latin typeface="Calibri Regular"/>
              </a:rPr>
              <a:t>Modifiability</a:t>
            </a:r>
          </a:p>
        </p:txBody>
      </p:sp>
      <p:sp>
        <p:nvSpPr>
          <p:cNvPr id="158" name="TextBox 157">
            <a:extLst>
              <a:ext uri="{FF2B5EF4-FFF2-40B4-BE49-F238E27FC236}">
                <a16:creationId xmlns:a16="http://schemas.microsoft.com/office/drawing/2014/main" id="{6DC13E64-C402-DE48-966E-47B2364A9E71}"/>
              </a:ext>
            </a:extLst>
          </p:cNvPr>
          <p:cNvSpPr txBox="1"/>
          <p:nvPr/>
        </p:nvSpPr>
        <p:spPr>
          <a:xfrm>
            <a:off x="1514621" y="4115369"/>
            <a:ext cx="1425096" cy="328060"/>
          </a:xfrm>
          <a:prstGeom prst="rect">
            <a:avLst/>
          </a:prstGeom>
          <a:gradFill>
            <a:gsLst>
              <a:gs pos="100000">
                <a:srgbClr val="AA98C4"/>
              </a:gs>
              <a:gs pos="0">
                <a:srgbClr val="6076BA"/>
              </a:gs>
            </a:gsLst>
            <a:lin ang="2700000" scaled="0"/>
          </a:gradFill>
        </p:spPr>
        <p:txBody>
          <a:bodyPr wrap="square" rtlCol="0" anchor="ctr">
            <a:noAutofit/>
          </a:bodyPr>
          <a:lstStyle/>
          <a:p>
            <a:pPr algn="r"/>
            <a:r>
              <a:rPr lang="en-US" sz="1200" b="1" dirty="0">
                <a:solidFill>
                  <a:schemeClr val="bg1"/>
                </a:solidFill>
                <a:latin typeface="Calibri Regular"/>
              </a:rPr>
              <a:t>Testability</a:t>
            </a:r>
          </a:p>
        </p:txBody>
      </p:sp>
      <p:sp>
        <p:nvSpPr>
          <p:cNvPr id="159" name="TextBox 158">
            <a:extLst>
              <a:ext uri="{FF2B5EF4-FFF2-40B4-BE49-F238E27FC236}">
                <a16:creationId xmlns:a16="http://schemas.microsoft.com/office/drawing/2014/main" id="{C380DCCF-77EB-E946-84C8-88AF6D502B2B}"/>
              </a:ext>
            </a:extLst>
          </p:cNvPr>
          <p:cNvSpPr txBox="1"/>
          <p:nvPr/>
        </p:nvSpPr>
        <p:spPr>
          <a:xfrm>
            <a:off x="1514621" y="4613204"/>
            <a:ext cx="1425096" cy="328060"/>
          </a:xfrm>
          <a:prstGeom prst="rect">
            <a:avLst/>
          </a:prstGeom>
          <a:gradFill>
            <a:gsLst>
              <a:gs pos="100000">
                <a:srgbClr val="AA98C4"/>
              </a:gs>
              <a:gs pos="0">
                <a:srgbClr val="6076BA"/>
              </a:gs>
            </a:gsLst>
            <a:lin ang="2700000" scaled="0"/>
          </a:gradFill>
        </p:spPr>
        <p:txBody>
          <a:bodyPr wrap="square" rtlCol="0" anchor="ctr">
            <a:noAutofit/>
          </a:bodyPr>
          <a:lstStyle/>
          <a:p>
            <a:pPr algn="r"/>
            <a:r>
              <a:rPr lang="en-US" sz="1200" b="1" dirty="0">
                <a:solidFill>
                  <a:schemeClr val="bg1"/>
                </a:solidFill>
                <a:latin typeface="Calibri Regular"/>
              </a:rPr>
              <a:t>Modularity</a:t>
            </a:r>
          </a:p>
        </p:txBody>
      </p:sp>
      <p:sp>
        <p:nvSpPr>
          <p:cNvPr id="160" name="TextBox 159">
            <a:extLst>
              <a:ext uri="{FF2B5EF4-FFF2-40B4-BE49-F238E27FC236}">
                <a16:creationId xmlns:a16="http://schemas.microsoft.com/office/drawing/2014/main" id="{5C523C48-D49E-8E46-8306-5857B6539B46}"/>
              </a:ext>
            </a:extLst>
          </p:cNvPr>
          <p:cNvSpPr txBox="1"/>
          <p:nvPr/>
        </p:nvSpPr>
        <p:spPr>
          <a:xfrm>
            <a:off x="1514620" y="5128811"/>
            <a:ext cx="1426931" cy="328060"/>
          </a:xfrm>
          <a:prstGeom prst="rect">
            <a:avLst/>
          </a:prstGeom>
          <a:gradFill>
            <a:gsLst>
              <a:gs pos="100000">
                <a:srgbClr val="AA98C4"/>
              </a:gs>
              <a:gs pos="0">
                <a:srgbClr val="6076BA"/>
              </a:gs>
            </a:gsLst>
            <a:lin ang="2700000" scaled="0"/>
          </a:gradFill>
        </p:spPr>
        <p:txBody>
          <a:bodyPr wrap="square" rtlCol="0" anchor="ctr">
            <a:noAutofit/>
          </a:bodyPr>
          <a:lstStyle/>
          <a:p>
            <a:pPr algn="r"/>
            <a:r>
              <a:rPr lang="en-US" sz="1200" b="1" dirty="0">
                <a:solidFill>
                  <a:schemeClr val="bg1"/>
                </a:solidFill>
                <a:latin typeface="Calibri Regular"/>
              </a:rPr>
              <a:t>Reusability</a:t>
            </a:r>
          </a:p>
        </p:txBody>
      </p:sp>
      <p:cxnSp>
        <p:nvCxnSpPr>
          <p:cNvPr id="162" name="Straight Connector 161">
            <a:extLst>
              <a:ext uri="{FF2B5EF4-FFF2-40B4-BE49-F238E27FC236}">
                <a16:creationId xmlns:a16="http://schemas.microsoft.com/office/drawing/2014/main" id="{D55CB10F-DACF-434F-83EE-DBF76EDD946D}"/>
              </a:ext>
            </a:extLst>
          </p:cNvPr>
          <p:cNvCxnSpPr>
            <a:cxnSpLocks/>
          </p:cNvCxnSpPr>
          <p:nvPr/>
        </p:nvCxnSpPr>
        <p:spPr>
          <a:xfrm>
            <a:off x="1501530" y="2975607"/>
            <a:ext cx="8296846" cy="0"/>
          </a:xfrm>
          <a:prstGeom prst="line">
            <a:avLst/>
          </a:prstGeom>
          <a:ln w="6350" cmpd="sng">
            <a:solidFill>
              <a:schemeClr val="tx1">
                <a:lumMod val="40000"/>
                <a:lumOff val="60000"/>
              </a:schemeClr>
            </a:solidFill>
          </a:ln>
        </p:spPr>
        <p:style>
          <a:lnRef idx="2">
            <a:schemeClr val="accent1"/>
          </a:lnRef>
          <a:fillRef idx="0">
            <a:schemeClr val="accent1"/>
          </a:fillRef>
          <a:effectRef idx="1">
            <a:schemeClr val="accent1"/>
          </a:effectRef>
          <a:fontRef idx="minor">
            <a:schemeClr val="tx1"/>
          </a:fontRef>
        </p:style>
      </p:cxnSp>
      <p:pic>
        <p:nvPicPr>
          <p:cNvPr id="89" name="Picture 88" descr="ico_reusability-01.eps">
            <a:extLst>
              <a:ext uri="{FF2B5EF4-FFF2-40B4-BE49-F238E27FC236}">
                <a16:creationId xmlns:a16="http://schemas.microsoft.com/office/drawing/2014/main" id="{28585E28-6D7E-574F-AEAE-236DE5C730C3}"/>
              </a:ext>
            </a:extLst>
          </p:cNvPr>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1535517" y="5117522"/>
            <a:ext cx="342567" cy="342567"/>
          </a:xfrm>
          <a:prstGeom prst="rect">
            <a:avLst/>
          </a:prstGeom>
          <a:noFill/>
        </p:spPr>
      </p:pic>
      <p:pic>
        <p:nvPicPr>
          <p:cNvPr id="130" name="Picture 129" descr="ico_analysability-01.eps">
            <a:extLst>
              <a:ext uri="{FF2B5EF4-FFF2-40B4-BE49-F238E27FC236}">
                <a16:creationId xmlns:a16="http://schemas.microsoft.com/office/drawing/2014/main" id="{02A206C5-17E5-3A44-9EE3-930FB3683254}"/>
              </a:ext>
            </a:extLst>
          </p:cNvPr>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1535518" y="3105382"/>
            <a:ext cx="342567" cy="342567"/>
          </a:xfrm>
          <a:prstGeom prst="rect">
            <a:avLst/>
          </a:prstGeom>
          <a:noFill/>
        </p:spPr>
      </p:pic>
      <p:pic>
        <p:nvPicPr>
          <p:cNvPr id="131" name="Picture 130" descr="ico_modifiability-01.eps">
            <a:extLst>
              <a:ext uri="{FF2B5EF4-FFF2-40B4-BE49-F238E27FC236}">
                <a16:creationId xmlns:a16="http://schemas.microsoft.com/office/drawing/2014/main" id="{ACF93163-E73B-CF43-BD96-095BFD4F2335}"/>
              </a:ext>
            </a:extLst>
          </p:cNvPr>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1535518" y="3628299"/>
            <a:ext cx="342567" cy="342567"/>
          </a:xfrm>
          <a:prstGeom prst="rect">
            <a:avLst/>
          </a:prstGeom>
          <a:noFill/>
        </p:spPr>
      </p:pic>
      <p:pic>
        <p:nvPicPr>
          <p:cNvPr id="132" name="Picture 131" descr="ico_testability-01.eps">
            <a:extLst>
              <a:ext uri="{FF2B5EF4-FFF2-40B4-BE49-F238E27FC236}">
                <a16:creationId xmlns:a16="http://schemas.microsoft.com/office/drawing/2014/main" id="{BBEC4EF8-43A6-A948-AB7F-69B84D6A56C0}"/>
              </a:ext>
            </a:extLst>
          </p:cNvPr>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1535518" y="4110831"/>
            <a:ext cx="342567" cy="342567"/>
          </a:xfrm>
          <a:prstGeom prst="rect">
            <a:avLst/>
          </a:prstGeom>
          <a:noFill/>
        </p:spPr>
      </p:pic>
      <p:pic>
        <p:nvPicPr>
          <p:cNvPr id="133" name="Picture 132" descr="ico_modularity-01.eps">
            <a:extLst>
              <a:ext uri="{FF2B5EF4-FFF2-40B4-BE49-F238E27FC236}">
                <a16:creationId xmlns:a16="http://schemas.microsoft.com/office/drawing/2014/main" id="{138DABC7-33F9-6845-B26B-B771A33E86CE}"/>
              </a:ext>
            </a:extLst>
          </p:cNvPr>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1535518" y="4606226"/>
            <a:ext cx="342567" cy="342567"/>
          </a:xfrm>
          <a:prstGeom prst="rect">
            <a:avLst/>
          </a:prstGeom>
          <a:noFill/>
        </p:spPr>
      </p:pic>
      <p:cxnSp>
        <p:nvCxnSpPr>
          <p:cNvPr id="5" name="Straight Connector 4">
            <a:extLst>
              <a:ext uri="{FF2B5EF4-FFF2-40B4-BE49-F238E27FC236}">
                <a16:creationId xmlns:a16="http://schemas.microsoft.com/office/drawing/2014/main" id="{646E5B2B-DDBF-D543-9296-E0BEB5C31A8C}"/>
              </a:ext>
            </a:extLst>
          </p:cNvPr>
          <p:cNvCxnSpPr>
            <a:cxnSpLocks/>
          </p:cNvCxnSpPr>
          <p:nvPr/>
        </p:nvCxnSpPr>
        <p:spPr>
          <a:xfrm>
            <a:off x="2924784" y="2004695"/>
            <a:ext cx="0" cy="337572"/>
          </a:xfrm>
          <a:prstGeom prst="line">
            <a:avLst/>
          </a:prstGeom>
          <a:ln w="38100">
            <a:solidFill>
              <a:srgbClr val="AFB9C2"/>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64136E1-E317-5E49-B5B5-F692B0155B46}"/>
              </a:ext>
            </a:extLst>
          </p:cNvPr>
          <p:cNvCxnSpPr>
            <a:cxnSpLocks/>
          </p:cNvCxnSpPr>
          <p:nvPr/>
        </p:nvCxnSpPr>
        <p:spPr>
          <a:xfrm>
            <a:off x="1501530" y="2962637"/>
            <a:ext cx="39346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67" name="Picture 166">
            <a:extLst>
              <a:ext uri="{FF2B5EF4-FFF2-40B4-BE49-F238E27FC236}">
                <a16:creationId xmlns:a16="http://schemas.microsoft.com/office/drawing/2014/main" id="{F30BE262-1B0B-5444-85ED-C6A8B5632A34}"/>
              </a:ext>
            </a:extLst>
          </p:cNvPr>
          <p:cNvPicPr>
            <a:picLocks noChangeAspect="1"/>
          </p:cNvPicPr>
          <p:nvPr/>
        </p:nvPicPr>
        <p:blipFill>
          <a:blip r:embed="rId16"/>
          <a:stretch>
            <a:fillRect/>
          </a:stretch>
        </p:blipFill>
        <p:spPr>
          <a:xfrm>
            <a:off x="1461600" y="2484000"/>
            <a:ext cx="454660" cy="386461"/>
          </a:xfrm>
          <a:prstGeom prst="rect">
            <a:avLst/>
          </a:prstGeom>
        </p:spPr>
      </p:pic>
      <p:sp>
        <p:nvSpPr>
          <p:cNvPr id="183" name="Rectangle 182">
            <a:extLst>
              <a:ext uri="{FF2B5EF4-FFF2-40B4-BE49-F238E27FC236}">
                <a16:creationId xmlns:a16="http://schemas.microsoft.com/office/drawing/2014/main" id="{9E049E57-F298-8C3D-AB97-EE7480B6B67E}"/>
              </a:ext>
            </a:extLst>
          </p:cNvPr>
          <p:cNvSpPr/>
          <p:nvPr/>
        </p:nvSpPr>
        <p:spPr>
          <a:xfrm>
            <a:off x="9166891" y="4721304"/>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88" name="Rectangle 187">
            <a:extLst>
              <a:ext uri="{FF2B5EF4-FFF2-40B4-BE49-F238E27FC236}">
                <a16:creationId xmlns:a16="http://schemas.microsoft.com/office/drawing/2014/main" id="{E24938A9-BA3C-908D-A1B0-EF8C9AE83881}"/>
              </a:ext>
            </a:extLst>
          </p:cNvPr>
          <p:cNvSpPr/>
          <p:nvPr/>
        </p:nvSpPr>
        <p:spPr>
          <a:xfrm>
            <a:off x="9166891" y="4716575"/>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4" name="Rectangle 143">
            <a:extLst>
              <a:ext uri="{FF2B5EF4-FFF2-40B4-BE49-F238E27FC236}">
                <a16:creationId xmlns:a16="http://schemas.microsoft.com/office/drawing/2014/main" id="{71540C1E-7226-424E-BD48-999D39C7B6A6}"/>
              </a:ext>
            </a:extLst>
          </p:cNvPr>
          <p:cNvSpPr/>
          <p:nvPr/>
        </p:nvSpPr>
        <p:spPr>
          <a:xfrm>
            <a:off x="8220782" y="4227130"/>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7" name="Rectangle 146">
            <a:extLst>
              <a:ext uri="{FF2B5EF4-FFF2-40B4-BE49-F238E27FC236}">
                <a16:creationId xmlns:a16="http://schemas.microsoft.com/office/drawing/2014/main" id="{C4B30B99-2811-A44C-8266-736F77A64F96}"/>
              </a:ext>
            </a:extLst>
          </p:cNvPr>
          <p:cNvSpPr/>
          <p:nvPr/>
        </p:nvSpPr>
        <p:spPr>
          <a:xfrm>
            <a:off x="8220782" y="4721304"/>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4" name="Rectangle 103">
            <a:extLst>
              <a:ext uri="{FF2B5EF4-FFF2-40B4-BE49-F238E27FC236}">
                <a16:creationId xmlns:a16="http://schemas.microsoft.com/office/drawing/2014/main" id="{84CEF7A7-163E-EA4A-AC72-EAF6C334D084}"/>
              </a:ext>
            </a:extLst>
          </p:cNvPr>
          <p:cNvSpPr/>
          <p:nvPr/>
        </p:nvSpPr>
        <p:spPr>
          <a:xfrm>
            <a:off x="8220510" y="4222402"/>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6" name="Rectangle 145">
            <a:extLst>
              <a:ext uri="{FF2B5EF4-FFF2-40B4-BE49-F238E27FC236}">
                <a16:creationId xmlns:a16="http://schemas.microsoft.com/office/drawing/2014/main" id="{4773297B-D83A-6F4E-8207-65EFE2EAB00E}"/>
              </a:ext>
            </a:extLst>
          </p:cNvPr>
          <p:cNvSpPr/>
          <p:nvPr/>
        </p:nvSpPr>
        <p:spPr>
          <a:xfrm>
            <a:off x="8220510" y="4716575"/>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Tree>
    <p:extLst>
      <p:ext uri="{BB962C8B-B14F-4D97-AF65-F5344CB8AC3E}">
        <p14:creationId xmlns:p14="http://schemas.microsoft.com/office/powerpoint/2010/main" val="127536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6A1C3D-3AA8-834F-A994-FA0207D36413}"/>
              </a:ext>
            </a:extLst>
          </p:cNvPr>
          <p:cNvPicPr>
            <a:picLocks noChangeAspect="1"/>
          </p:cNvPicPr>
          <p:nvPr/>
        </p:nvPicPr>
        <p:blipFill>
          <a:blip r:embed="rId3"/>
          <a:stretch>
            <a:fillRect/>
          </a:stretch>
        </p:blipFill>
        <p:spPr>
          <a:xfrm>
            <a:off x="1" y="1010101"/>
            <a:ext cx="12192000" cy="5390415"/>
          </a:xfrm>
          <a:prstGeom prst="rect">
            <a:avLst/>
          </a:prstGeom>
          <a:noFill/>
          <a:ln>
            <a:noFill/>
          </a:ln>
        </p:spPr>
      </p:pic>
      <p:sp>
        <p:nvSpPr>
          <p:cNvPr id="8" name="Text Placeholder 7">
            <a:extLst>
              <a:ext uri="{FF2B5EF4-FFF2-40B4-BE49-F238E27FC236}">
                <a16:creationId xmlns:a16="http://schemas.microsoft.com/office/drawing/2014/main" id="{1D99F1CB-7901-D148-8851-054AF6F7AB3C}"/>
              </a:ext>
            </a:extLst>
          </p:cNvPr>
          <p:cNvSpPr>
            <a:spLocks noGrp="1"/>
          </p:cNvSpPr>
          <p:nvPr>
            <p:ph type="body" sz="quarter" idx="12"/>
          </p:nvPr>
        </p:nvSpPr>
        <p:spPr>
          <a:xfrm>
            <a:off x="2105790" y="169213"/>
            <a:ext cx="9639877" cy="216756"/>
          </a:xfrm>
        </p:spPr>
        <p:txBody>
          <a:bodyPr/>
          <a:lstStyle/>
          <a:p>
            <a:r>
              <a:rPr lang="da-DK" dirty="0"/>
              <a:t>Key </a:t>
            </a:r>
            <a:r>
              <a:rPr lang="da-DK" dirty="0" err="1"/>
              <a:t>findings</a:t>
            </a:r>
            <a:r>
              <a:rPr lang="da-DK" dirty="0"/>
              <a:t> – </a:t>
            </a:r>
            <a:r>
              <a:rPr lang="da-DK" dirty="0">
                <a:solidFill>
                  <a:schemeClr val="accent3"/>
                </a:solidFill>
              </a:rPr>
              <a:t>Maintainability</a:t>
            </a:r>
          </a:p>
        </p:txBody>
      </p:sp>
      <p:sp>
        <p:nvSpPr>
          <p:cNvPr id="7" name="TITLE">
            <a:extLst>
              <a:ext uri="{FF2B5EF4-FFF2-40B4-BE49-F238E27FC236}">
                <a16:creationId xmlns:a16="http://schemas.microsoft.com/office/drawing/2014/main" id="{ADE34061-4828-C24F-8E69-8233C2B42F3F}"/>
              </a:ext>
            </a:extLst>
          </p:cNvPr>
          <p:cNvSpPr>
            <a:spLocks noGrp="1"/>
          </p:cNvSpPr>
          <p:nvPr>
            <p:ph type="title"/>
          </p:nvPr>
        </p:nvSpPr>
        <p:spPr/>
        <p:txBody>
          <a:bodyPr/>
          <a:lstStyle/>
          <a:p>
            <a:r>
              <a:rPr lang="en-US" dirty="0" err="1"/>
              <a:t>Twitter-algorithm is a medium-sized system of 39.7 PY which scores 3.2 for maintainability </a:t>
            </a:r>
            <a:endParaRPr dirty="0"/>
          </a:p>
        </p:txBody>
      </p:sp>
      <p:sp>
        <p:nvSpPr>
          <p:cNvPr id="12" name="Rectangle 11">
            <a:extLst>
              <a:ext uri="{FF2B5EF4-FFF2-40B4-BE49-F238E27FC236}">
                <a16:creationId xmlns:a16="http://schemas.microsoft.com/office/drawing/2014/main" id="{15A22FF7-2BA3-1F40-8DD0-DE0D3F1EF364}"/>
              </a:ext>
            </a:extLst>
          </p:cNvPr>
          <p:cNvSpPr/>
          <p:nvPr/>
        </p:nvSpPr>
        <p:spPr>
          <a:xfrm>
            <a:off x="0" y="856385"/>
            <a:ext cx="12192001" cy="940610"/>
          </a:xfrm>
          <a:prstGeom prst="rect">
            <a:avLst/>
          </a:prstGeom>
          <a:gradFill>
            <a:gsLst>
              <a:gs pos="100000">
                <a:schemeClr val="tx2">
                  <a:alpha val="0"/>
                </a:schemeClr>
              </a:gs>
              <a:gs pos="5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43" name="Rectangle 42">
            <a:extLst>
              <a:ext uri="{FF2B5EF4-FFF2-40B4-BE49-F238E27FC236}">
                <a16:creationId xmlns:a16="http://schemas.microsoft.com/office/drawing/2014/main" id="{14B5C55A-0F65-334C-BA45-7E6C78227CA0}"/>
              </a:ext>
            </a:extLst>
          </p:cNvPr>
          <p:cNvSpPr/>
          <p:nvPr/>
        </p:nvSpPr>
        <p:spPr>
          <a:xfrm>
            <a:off x="634296" y="856385"/>
            <a:ext cx="9349048" cy="6001615"/>
          </a:xfrm>
          <a:prstGeom prst="rect">
            <a:avLst/>
          </a:prstGeom>
          <a:gradFill>
            <a:gsLst>
              <a:gs pos="38000">
                <a:schemeClr val="accent2">
                  <a:alpha val="0"/>
                </a:schemeClr>
              </a:gs>
              <a:gs pos="62000">
                <a:schemeClr val="accent1"/>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dirty="0" err="1">
              <a:solidFill>
                <a:schemeClr val="bg1"/>
              </a:solidFill>
            </a:endParaRPr>
          </a:p>
        </p:txBody>
      </p:sp>
      <p:sp>
        <p:nvSpPr>
          <p:cNvPr id="2" name="Slide Number Placeholder 1">
            <a:extLst>
              <a:ext uri="{FF2B5EF4-FFF2-40B4-BE49-F238E27FC236}">
                <a16:creationId xmlns:a16="http://schemas.microsoft.com/office/drawing/2014/main" id="{03CE94B3-7184-6F49-9E35-6B595DC2D44F}"/>
              </a:ext>
            </a:extLst>
          </p:cNvPr>
          <p:cNvSpPr>
            <a:spLocks noGrp="1"/>
          </p:cNvSpPr>
          <p:nvPr>
            <p:ph type="sldNum" sz="quarter" idx="4"/>
          </p:nvPr>
        </p:nvSpPr>
        <p:spPr/>
        <p:txBody>
          <a:bodyPr/>
          <a:lstStyle/>
          <a:p>
            <a:fld id="{E242BD21-9B61-2246-BCB1-4BE5E1BEBE1C}" type="slidenum">
              <a:rPr lang="en-US" smtClean="0"/>
              <a:pPr/>
              <a:t>9</a:t>
            </a:fld>
            <a:endParaRPr lang="en-US"/>
          </a:p>
        </p:txBody>
      </p:sp>
      <p:sp>
        <p:nvSpPr>
          <p:cNvPr id="19" name="TextBox 18">
            <a:extLst>
              <a:ext uri="{FF2B5EF4-FFF2-40B4-BE49-F238E27FC236}">
                <a16:creationId xmlns:a16="http://schemas.microsoft.com/office/drawing/2014/main" id="{AB2C3C6B-FDFF-1D49-A1BC-305B68E0B083}"/>
              </a:ext>
            </a:extLst>
          </p:cNvPr>
          <p:cNvSpPr txBox="1"/>
          <p:nvPr/>
        </p:nvSpPr>
        <p:spPr>
          <a:xfrm>
            <a:off x="719304" y="1798115"/>
            <a:ext cx="1040819" cy="3653501"/>
          </a:xfrm>
          <a:prstGeom prst="rect">
            <a:avLst/>
          </a:prstGeom>
          <a:noFill/>
        </p:spPr>
        <p:txBody>
          <a:bodyPr wrap="none" lIns="90000" rtlCol="0" anchor="t">
            <a:spAutoFit/>
          </a:bodyPr>
          <a:lstStyle/>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p:txBody>
      </p:sp>
      <p:sp>
        <p:nvSpPr>
          <p:cNvPr id="20" name="TextBox 19">
            <a:extLst>
              <a:ext uri="{FF2B5EF4-FFF2-40B4-BE49-F238E27FC236}">
                <a16:creationId xmlns:a16="http://schemas.microsoft.com/office/drawing/2014/main" id="{AA6B9F2E-1FAA-6147-8D4B-123937F3FA14}"/>
              </a:ext>
            </a:extLst>
          </p:cNvPr>
          <p:cNvSpPr txBox="1"/>
          <p:nvPr/>
        </p:nvSpPr>
        <p:spPr>
          <a:xfrm rot="16200000">
            <a:off x="-74159" y="3637528"/>
            <a:ext cx="1247606" cy="273023"/>
          </a:xfrm>
          <a:prstGeom prst="rect">
            <a:avLst/>
          </a:prstGeom>
          <a:noFill/>
        </p:spPr>
        <p:txBody>
          <a:bodyPr wrap="none" lIns="90000" rtlCol="0" anchor="t">
            <a:spAutoFit/>
          </a:bodyPr>
          <a:lstStyle/>
          <a:p>
            <a:pPr algn="ctr">
              <a:lnSpc>
                <a:spcPct val="113000"/>
              </a:lnSpc>
            </a:pPr>
            <a:r>
              <a:rPr lang="en-NL" sz="1100" b="1" dirty="0">
                <a:solidFill>
                  <a:schemeClr val="accent2"/>
                </a:solidFill>
              </a:rPr>
              <a:t>MAINTAINABILITY</a:t>
            </a:r>
          </a:p>
        </p:txBody>
      </p:sp>
      <p:sp>
        <p:nvSpPr>
          <p:cNvPr id="21" name="TextBox 20">
            <a:extLst>
              <a:ext uri="{FF2B5EF4-FFF2-40B4-BE49-F238E27FC236}">
                <a16:creationId xmlns:a16="http://schemas.microsoft.com/office/drawing/2014/main" id="{CBCA2804-3BBC-1243-B252-3606CEE166D1}"/>
              </a:ext>
            </a:extLst>
          </p:cNvPr>
          <p:cNvSpPr txBox="1"/>
          <p:nvPr/>
        </p:nvSpPr>
        <p:spPr>
          <a:xfrm>
            <a:off x="5427385" y="5971218"/>
            <a:ext cx="2826564" cy="273023"/>
          </a:xfrm>
          <a:prstGeom prst="rect">
            <a:avLst/>
          </a:prstGeom>
          <a:noFill/>
        </p:spPr>
        <p:txBody>
          <a:bodyPr wrap="none" lIns="90000" rtlCol="0" anchor="t">
            <a:spAutoFit/>
          </a:bodyPr>
          <a:lstStyle/>
          <a:p>
            <a:pPr algn="ctr">
              <a:lnSpc>
                <a:spcPct val="113000"/>
              </a:lnSpc>
            </a:pPr>
            <a:r>
              <a:rPr lang="en-NL" sz="1100" b="1" dirty="0">
                <a:solidFill>
                  <a:schemeClr val="accent2"/>
                </a:solidFill>
              </a:rPr>
              <a:t>SYSTEM REBUILD VOLUME</a:t>
            </a:r>
            <a:r>
              <a:rPr lang="en-NL" sz="1100" dirty="0">
                <a:solidFill>
                  <a:schemeClr val="accent2"/>
                </a:solidFill>
              </a:rPr>
              <a:t> IN PERSON YEARS</a:t>
            </a:r>
          </a:p>
        </p:txBody>
      </p:sp>
      <p:cxnSp>
        <p:nvCxnSpPr>
          <p:cNvPr id="22" name="Straight Arrow Connector 21">
            <a:extLst>
              <a:ext uri="{FF2B5EF4-FFF2-40B4-BE49-F238E27FC236}">
                <a16:creationId xmlns:a16="http://schemas.microsoft.com/office/drawing/2014/main" id="{4D40947C-5676-1242-AEC0-87071DBECADF}"/>
              </a:ext>
            </a:extLst>
          </p:cNvPr>
          <p:cNvCxnSpPr/>
          <p:nvPr/>
        </p:nvCxnSpPr>
        <p:spPr>
          <a:xfrm flipV="1">
            <a:off x="723627" y="3154373"/>
            <a:ext cx="0" cy="1245793"/>
          </a:xfrm>
          <a:prstGeom prst="straightConnector1">
            <a:avLst/>
          </a:prstGeom>
          <a:ln w="19050">
            <a:solidFill>
              <a:srgbClr val="B3BECD"/>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C24D10E-589B-A645-A73D-2DF5671E5BCE}"/>
              </a:ext>
            </a:extLst>
          </p:cNvPr>
          <p:cNvCxnSpPr/>
          <p:nvPr/>
        </p:nvCxnSpPr>
        <p:spPr>
          <a:xfrm>
            <a:off x="5427385" y="6293337"/>
            <a:ext cx="2826564" cy="0"/>
          </a:xfrm>
          <a:prstGeom prst="straightConnector1">
            <a:avLst/>
          </a:prstGeom>
          <a:ln w="19050">
            <a:solidFill>
              <a:srgbClr val="B3BECD"/>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4719D613-2D86-324E-B31C-9B748075401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775560" y="1842711"/>
            <a:ext cx="9781201" cy="3899777"/>
          </a:xfrm>
          <a:prstGeom prst="rect">
            <a:avLst/>
          </a:prstGeom>
        </p:spPr>
      </p:pic>
      <p:graphicFrame>
        <p:nvGraphicFramePr>
          <p:cNvPr id="25" name="CHART_1">
            <a:extLst>
              <a:ext uri="{FF2B5EF4-FFF2-40B4-BE49-F238E27FC236}">
                <a16:creationId xmlns:a16="http://schemas.microsoft.com/office/drawing/2014/main" id="{71473021-ED8B-E048-AE80-928BC05FB04C}"/>
              </a:ext>
            </a:extLst>
          </p:cNvPr>
          <p:cNvGraphicFramePr/>
          <p:nvPr>
            <p:extLst>
              <p:ext uri="{D42A27DB-BD31-4B8C-83A1-F6EECF244321}">
                <p14:modId xmlns:p14="http://schemas.microsoft.com/office/powerpoint/2010/main" val="3593780878"/>
              </p:ext>
            </p:extLst>
          </p:nvPr>
        </p:nvGraphicFramePr>
        <p:xfrm>
          <a:off x="1477919" y="1834937"/>
          <a:ext cx="10279108" cy="4131132"/>
        </p:xfrm>
        <a:graphic>
          <a:graphicData uri="http://schemas.openxmlformats.org/drawingml/2006/chart">
            <c:chart xmlns:c="http://schemas.openxmlformats.org/drawingml/2006/chart" xmlns:r="http://schemas.openxmlformats.org/officeDocument/2006/relationships" r:id="rId5"/>
          </a:graphicData>
        </a:graphic>
      </p:graphicFrame>
      <p:grpSp>
        <p:nvGrpSpPr>
          <p:cNvPr id="27" name="Group 26">
            <a:extLst>
              <a:ext uri="{FF2B5EF4-FFF2-40B4-BE49-F238E27FC236}">
                <a16:creationId xmlns:a16="http://schemas.microsoft.com/office/drawing/2014/main" id="{4FC400F9-4DE2-8F42-8C2D-4150A26F3F2C}"/>
              </a:ext>
            </a:extLst>
          </p:cNvPr>
          <p:cNvGrpSpPr/>
          <p:nvPr/>
        </p:nvGrpSpPr>
        <p:grpSpPr>
          <a:xfrm>
            <a:off x="5245200" y="1363956"/>
            <a:ext cx="3091908" cy="388055"/>
            <a:chOff x="4652159" y="1363956"/>
            <a:chExt cx="3091908" cy="388055"/>
          </a:xfrm>
        </p:grpSpPr>
        <p:pic>
          <p:nvPicPr>
            <p:cNvPr id="28" name="Picture 27">
              <a:extLst>
                <a:ext uri="{FF2B5EF4-FFF2-40B4-BE49-F238E27FC236}">
                  <a16:creationId xmlns:a16="http://schemas.microsoft.com/office/drawing/2014/main" id="{35046831-DB71-A940-A48A-8B3192963463}"/>
                </a:ext>
              </a:extLst>
            </p:cNvPr>
            <p:cNvPicPr>
              <a:picLocks noChangeAspect="1"/>
            </p:cNvPicPr>
            <p:nvPr/>
          </p:nvPicPr>
          <p:blipFill>
            <a:blip r:embed="rId6">
              <a:lum bright="100000"/>
            </a:blip>
            <a:stretch>
              <a:fillRect/>
            </a:stretch>
          </p:blipFill>
          <p:spPr>
            <a:xfrm>
              <a:off x="4652159" y="1380274"/>
              <a:ext cx="355600" cy="302260"/>
            </a:xfrm>
            <a:prstGeom prst="rect">
              <a:avLst/>
            </a:prstGeom>
          </p:spPr>
        </p:pic>
        <p:sp>
          <p:nvSpPr>
            <p:cNvPr id="29" name="TextBox 28">
              <a:extLst>
                <a:ext uri="{FF2B5EF4-FFF2-40B4-BE49-F238E27FC236}">
                  <a16:creationId xmlns:a16="http://schemas.microsoft.com/office/drawing/2014/main" id="{426023ED-8DC0-D241-985A-9479E28D34EC}"/>
                </a:ext>
              </a:extLst>
            </p:cNvPr>
            <p:cNvSpPr txBox="1"/>
            <p:nvPr/>
          </p:nvSpPr>
          <p:spPr>
            <a:xfrm>
              <a:off x="4987587" y="1363956"/>
              <a:ext cx="2756480" cy="388055"/>
            </a:xfrm>
            <a:prstGeom prst="rect">
              <a:avLst/>
            </a:prstGeom>
            <a:noFill/>
          </p:spPr>
          <p:txBody>
            <a:bodyPr wrap="none" lIns="90000" rtlCol="0" anchor="t">
              <a:spAutoFit/>
            </a:bodyPr>
            <a:lstStyle/>
            <a:p>
              <a:pPr algn="l">
                <a:lnSpc>
                  <a:spcPct val="113000"/>
                </a:lnSpc>
              </a:pPr>
              <a:r>
                <a:rPr lang="en-NL" b="1" dirty="0">
                  <a:solidFill>
                    <a:schemeClr val="bg1"/>
                  </a:solidFill>
                </a:rPr>
                <a:t>maintainability benchmark</a:t>
              </a:r>
            </a:p>
          </p:txBody>
        </p:sp>
      </p:grpSp>
      <p:grpSp>
        <p:nvGrpSpPr>
          <p:cNvPr id="30" name="Group 29">
            <a:extLst>
              <a:ext uri="{FF2B5EF4-FFF2-40B4-BE49-F238E27FC236}">
                <a16:creationId xmlns:a16="http://schemas.microsoft.com/office/drawing/2014/main" id="{7966B7EB-EB40-8F4F-BFE2-14F8A482C1E9}"/>
              </a:ext>
            </a:extLst>
          </p:cNvPr>
          <p:cNvGrpSpPr/>
          <p:nvPr/>
        </p:nvGrpSpPr>
        <p:grpSpPr>
          <a:xfrm>
            <a:off x="1894777" y="5954803"/>
            <a:ext cx="1800067" cy="289438"/>
            <a:chOff x="1894777" y="5954803"/>
            <a:chExt cx="1800067" cy="289438"/>
          </a:xfrm>
        </p:grpSpPr>
        <p:sp>
          <p:nvSpPr>
            <p:cNvPr id="31" name="Oval 30">
              <a:extLst>
                <a:ext uri="{FF2B5EF4-FFF2-40B4-BE49-F238E27FC236}">
                  <a16:creationId xmlns:a16="http://schemas.microsoft.com/office/drawing/2014/main" id="{2F1D2BB0-4FB7-FD48-9491-1CC2359747A2}"/>
                </a:ext>
              </a:extLst>
            </p:cNvPr>
            <p:cNvSpPr/>
            <p:nvPr/>
          </p:nvSpPr>
          <p:spPr>
            <a:xfrm>
              <a:off x="1894777" y="6061515"/>
              <a:ext cx="79513" cy="79513"/>
            </a:xfrm>
            <a:prstGeom prst="ellipse">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dirty="0" err="1">
                <a:solidFill>
                  <a:schemeClr val="bg1"/>
                </a:solidFill>
              </a:endParaRPr>
            </a:p>
          </p:txBody>
        </p:sp>
        <p:sp>
          <p:nvSpPr>
            <p:cNvPr id="32" name="TextBox 31">
              <a:extLst>
                <a:ext uri="{FF2B5EF4-FFF2-40B4-BE49-F238E27FC236}">
                  <a16:creationId xmlns:a16="http://schemas.microsoft.com/office/drawing/2014/main" id="{BBD5F066-D653-7244-8E79-CAE5026508C0}"/>
                </a:ext>
              </a:extLst>
            </p:cNvPr>
            <p:cNvSpPr txBox="1"/>
            <p:nvPr/>
          </p:nvSpPr>
          <p:spPr>
            <a:xfrm>
              <a:off x="1934534" y="5954803"/>
              <a:ext cx="1760310" cy="289438"/>
            </a:xfrm>
            <a:prstGeom prst="rect">
              <a:avLst/>
            </a:prstGeom>
            <a:noFill/>
          </p:spPr>
          <p:txBody>
            <a:bodyPr wrap="none" lIns="90000" rtlCol="0" anchor="t">
              <a:spAutoFit/>
            </a:bodyPr>
            <a:lstStyle/>
            <a:p>
              <a:pPr algn="l">
                <a:lnSpc>
                  <a:spcPct val="113000"/>
                </a:lnSpc>
              </a:pPr>
              <a:r>
                <a:rPr lang="en-NL" sz="1200" dirty="0">
                  <a:solidFill>
                    <a:schemeClr val="bg1"/>
                  </a:solidFill>
                </a:rPr>
                <a:t>System in SIG benchmark</a:t>
              </a:r>
            </a:p>
          </p:txBody>
        </p:sp>
      </p:grpSp>
      <p:sp>
        <p:nvSpPr>
          <p:cNvPr id="3" name="TextBox 2">
            <a:extLst>
              <a:ext uri="{FF2B5EF4-FFF2-40B4-BE49-F238E27FC236}">
                <a16:creationId xmlns:a16="http://schemas.microsoft.com/office/drawing/2014/main" id="{5E6F0224-6430-EFA1-D313-482D221B7593}"/>
              </a:ext>
            </a:extLst>
          </p:cNvPr>
          <p:cNvSpPr txBox="1"/>
          <p:nvPr/>
        </p:nvSpPr>
        <p:spPr>
          <a:xfrm>
            <a:off x="10854411" y="-307357"/>
            <a:ext cx="1404700"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GALAXY_SLIDE</a:t>
            </a:r>
            <a:endParaRPr lang="en-US" sz="1600" dirty="0">
              <a:solidFill>
                <a:schemeClr val="tx2"/>
              </a:solidFill>
            </a:endParaRPr>
          </a:p>
        </p:txBody>
      </p:sp>
    </p:spTree>
    <p:extLst>
      <p:ext uri="{BB962C8B-B14F-4D97-AF65-F5344CB8AC3E}">
        <p14:creationId xmlns:p14="http://schemas.microsoft.com/office/powerpoint/2010/main" val="729317030"/>
      </p:ext>
    </p:extLst>
  </p:cSld>
  <p:clrMapOvr>
    <a:masterClrMapping/>
  </p:clrMapOvr>
</p:sld>
</file>

<file path=ppt/theme/theme1.xml><?xml version="1.0" encoding="utf-8"?>
<a:theme xmlns:a="http://schemas.openxmlformats.org/drawingml/2006/main" name="Office Theme">
  <a:themeElements>
    <a:clrScheme name="SIG 2020">
      <a:dk1>
        <a:srgbClr val="657484"/>
      </a:dk1>
      <a:lt1>
        <a:srgbClr val="FFFFFF"/>
      </a:lt1>
      <a:dk2>
        <a:srgbClr val="1F354B"/>
      </a:dk2>
      <a:lt2>
        <a:srgbClr val="EFF3F8"/>
      </a:lt2>
      <a:accent1>
        <a:srgbClr val="1F354B"/>
      </a:accent1>
      <a:accent2>
        <a:srgbClr val="DFC101"/>
      </a:accent2>
      <a:accent3>
        <a:srgbClr val="04ABC8"/>
      </a:accent3>
      <a:accent4>
        <a:srgbClr val="8269A4"/>
      </a:accent4>
      <a:accent5>
        <a:srgbClr val="C5CD58"/>
      </a:accent5>
      <a:accent6>
        <a:srgbClr val="D45200"/>
      </a:accent6>
      <a:hlink>
        <a:srgbClr val="08ACC8"/>
      </a:hlink>
      <a:folHlink>
        <a:srgbClr val="00ADC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lIns="108000" tIns="72000" rIns="108000" bIns="72000" rtlCol="0" anchor="ctr"/>
      <a:lstStyle>
        <a:defPPr algn="ctr">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B3BECD"/>
          </a:solidFill>
          <a:prstDash val="sysDot"/>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0000" rtlCol="0" anchor="t">
        <a:spAutoFit/>
      </a:bodyPr>
      <a:lstStyle>
        <a:defPPr algn="l">
          <a:lnSpc>
            <a:spcPct val="113000"/>
          </a:lnSpc>
          <a:defRPr sz="1600" dirty="0" err="1" smtClean="0">
            <a:solidFill>
              <a:schemeClr val="tx2"/>
            </a:solidFill>
          </a:defRPr>
        </a:defPPr>
      </a:lstStyle>
    </a:txDef>
  </a:objectDefaults>
  <a:extraClrSchemeLst/>
  <a:extLst>
    <a:ext uri="{05A4C25C-085E-4340-85A3-A5531E510DB2}">
      <thm15:themeFamily xmlns:thm15="http://schemas.microsoft.com/office/thememl/2012/main" name="Presentation6" id="{87A88162-E9FA-E744-BFFA-BC08FDA9AD0B}" vid="{A5F00ED1-E9E7-C44B-A961-D0FA0EAA5A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a937df2-abe2-4d38-b5f4-c228acba3827">
      <Terms xmlns="http://schemas.microsoft.com/office/infopath/2007/PartnerControls"/>
    </lcf76f155ced4ddcb4097134ff3c332f>
    <TaxCatchAll xmlns="bc8ba18a-4a58-4ad2-bfc0-6516af8e7dc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8B4EB28540854BB4092730D7F67224" ma:contentTypeVersion="13" ma:contentTypeDescription="Create a new document." ma:contentTypeScope="" ma:versionID="07d6997c7358ecc3b6f0d78039f1ac55">
  <xsd:schema xmlns:xsd="http://www.w3.org/2001/XMLSchema" xmlns:xs="http://www.w3.org/2001/XMLSchema" xmlns:p="http://schemas.microsoft.com/office/2006/metadata/properties" xmlns:ns2="fa937df2-abe2-4d38-b5f4-c228acba3827" xmlns:ns3="bc8ba18a-4a58-4ad2-bfc0-6516af8e7dc2" targetNamespace="http://schemas.microsoft.com/office/2006/metadata/properties" ma:root="true" ma:fieldsID="a7d20d2c9a349b6838acf4b79389f2fd" ns2:_="" ns3:_="">
    <xsd:import namespace="fa937df2-abe2-4d38-b5f4-c228acba3827"/>
    <xsd:import namespace="bc8ba18a-4a58-4ad2-bfc0-6516af8e7dc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937df2-abe2-4d38-b5f4-c228acba38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40897a51-27a2-4a5e-b602-66a4649d25e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c8ba18a-4a58-4ad2-bfc0-6516af8e7dc2"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119a7a8-86cc-43f5-a248-74259e6177ea}" ma:internalName="TaxCatchAll" ma:showField="CatchAllData" ma:web="bc8ba18a-4a58-4ad2-bfc0-6516af8e7dc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629362-CF15-4610-8FAC-A8E699942233}">
  <ds:schemaRefs>
    <ds:schemaRef ds:uri="http://schemas.microsoft.com/office/2006/documentManagement/types"/>
    <ds:schemaRef ds:uri="http://purl.org/dc/elements/1.1/"/>
    <ds:schemaRef ds:uri="bc8ba18a-4a58-4ad2-bfc0-6516af8e7dc2"/>
    <ds:schemaRef ds:uri="http://purl.org/dc/term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fa937df2-abe2-4d38-b5f4-c228acba3827"/>
    <ds:schemaRef ds:uri="http://purl.org/dc/dcmitype/"/>
  </ds:schemaRefs>
</ds:datastoreItem>
</file>

<file path=customXml/itemProps2.xml><?xml version="1.0" encoding="utf-8"?>
<ds:datastoreItem xmlns:ds="http://schemas.openxmlformats.org/officeDocument/2006/customXml" ds:itemID="{06E6923A-C221-4753-B75B-BA213EEB7564}">
  <ds:schemaRefs>
    <ds:schemaRef ds:uri="bc8ba18a-4a58-4ad2-bfc0-6516af8e7dc2"/>
    <ds:schemaRef ds:uri="fa937df2-abe2-4d38-b5f4-c228acba38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70928F0-D7CA-4732-B7F3-1F945720D0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22529</TotalTime>
  <Words>4114</Words>
  <Application>Microsoft Macintosh PowerPoint</Application>
  <PresentationFormat>Widescreen</PresentationFormat>
  <Paragraphs>770</Paragraphs>
  <Slides>37</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Calibri Bold</vt:lpstr>
      <vt:lpstr>Calibri Light</vt:lpstr>
      <vt:lpstr>Calibri Regular</vt:lpstr>
      <vt:lpstr>Courier</vt:lpstr>
      <vt:lpstr>TheSans B5 Plain</vt:lpstr>
      <vt:lpstr>TheSansMono M5</vt:lpstr>
      <vt:lpstr>Wingdings</vt:lpstr>
      <vt:lpstr>Office Theme</vt:lpstr>
      <vt:lpstr>PowerPoint Presentation</vt:lpstr>
      <vt:lpstr>Table of contents</vt:lpstr>
      <vt:lpstr>SYSTEM_NAME technical quality: management summary</vt:lpstr>
      <vt:lpstr>Table of contents</vt:lpstr>
      <vt:lpstr>The system is VOLUME_RELATIVE in size and is built primarily in TECH_1_NAME</vt:lpstr>
      <vt:lpstr>SYSTEM_NAME has an TEST_CODE_RELATIVE test/code ratio</vt:lpstr>
      <vt:lpstr>Explanation: The ISO 25010 standard for maintainability has 5 sub-characteristics</vt:lpstr>
      <vt:lpstr>The SIG/TÜViT model maps the sub-characteristics to the system properties</vt:lpstr>
      <vt:lpstr>SYSTEM_NAME is a MAINT_SIZE system of SYSTEM_PY PY which scores MAINT_RATING for maintainability </vt:lpstr>
      <vt:lpstr>SYSTEM_NAME scores MAINT_INDICATION for maintainability</vt:lpstr>
      <vt:lpstr>Explanation: The Architecture Quality model has 6 sub-characteristics</vt:lpstr>
      <vt:lpstr>SIG’s Architecture Model maps architectural characteristics to 10 system properties</vt:lpstr>
      <vt:lpstr>SYSTEM_NAME scores ARCH_AT_BELOW average (ARCH_RATING ★) for Architecture Quality</vt:lpstr>
      <vt:lpstr>Explanation: SIG assesses the use of Open Source and IP in three key areas</vt:lpstr>
      <vt:lpstr>OSH_TOTAL_VULN vulnerable 3rd party open-source dependencies were identified</vt:lpstr>
      <vt:lpstr>SYSTEM_NAME rates OSH_RELATIVE in Open-Source health</vt:lpstr>
      <vt:lpstr>PowerPoint Presentation</vt:lpstr>
      <vt:lpstr>Table of contents</vt:lpstr>
      <vt:lpstr>Keep your codebase small</vt:lpstr>
      <vt:lpstr>Write code once</vt:lpstr>
      <vt:lpstr>Write short units of code</vt:lpstr>
      <vt:lpstr>Write simple units of code</vt:lpstr>
      <vt:lpstr>Keep unit interfaces small</vt:lpstr>
      <vt:lpstr>Separate concerns in modules</vt:lpstr>
      <vt:lpstr>Couple architecture components loosely</vt:lpstr>
      <vt:lpstr>Define communication lines between components clearly</vt:lpstr>
      <vt:lpstr>Table of contents</vt:lpstr>
      <vt:lpstr>How uniform in size are the components that make up the system?</vt:lpstr>
      <vt:lpstr>How cohesive are the components that make up the system?</vt:lpstr>
      <vt:lpstr>How much code communicates across system components?</vt:lpstr>
      <vt:lpstr>How coupled are the components that make up the system?</vt:lpstr>
      <vt:lpstr>Are data stores evolutionary bottlenecks in the system?</vt:lpstr>
      <vt:lpstr>How do changes propagate within the system?</vt:lpstr>
      <vt:lpstr>How much are components are affected by hidden dependencies?</vt:lpstr>
      <vt:lpstr>Are the used technologies modern and common in the software market?</vt:lpstr>
      <vt:lpstr>How is maintenance distributed across the system components?</vt:lpstr>
      <vt:lpstr>Is knowledge distributed across the system/landscape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O'Brien</dc:creator>
  <cp:lastModifiedBy>Jan Laan</cp:lastModifiedBy>
  <cp:revision>114</cp:revision>
  <cp:lastPrinted>2020-07-02T15:41:27Z</cp:lastPrinted>
  <dcterms:created xsi:type="dcterms:W3CDTF">2024-01-03T15:04:34Z</dcterms:created>
  <dcterms:modified xsi:type="dcterms:W3CDTF">2025-04-04T18:41:41Z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0x010100398B4EB28540854BB4092730D7F67224</vt:lpwstr>
  </property>
  <property fmtid="{D5CDD505-2E9C-101B-9397-08002B2CF9AE}" pid="3" name="MediaServiceImageTags">
    <vt:lpwstr/>
  </property>
</Properties>
</file>