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561" r:id="rId5"/>
    <p:sldId id="598" r:id="rId6"/>
    <p:sldId id="605" r:id="rId7"/>
    <p:sldId id="604" r:id="rId8"/>
    <p:sldId id="599" r:id="rId9"/>
    <p:sldId id="600" r:id="rId10"/>
    <p:sldId id="603" r:id="rId11"/>
    <p:sldId id="602" r:id="rId12"/>
    <p:sldId id="601" r:id="rId13"/>
    <p:sldId id="5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241"/>
    <a:srgbClr val="BFC4CF"/>
    <a:srgbClr val="67E77F"/>
    <a:srgbClr val="0066FF"/>
    <a:srgbClr val="F0F4F8"/>
    <a:srgbClr val="4FB0C4"/>
    <a:srgbClr val="E78E17"/>
    <a:srgbClr val="910813"/>
    <a:srgbClr val="CF4731"/>
    <a:srgbClr val="EB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5"/>
    <p:restoredTop sz="96301"/>
  </p:normalViewPr>
  <p:slideViewPr>
    <p:cSldViewPr snapToGrid="0" snapToObjects="1" showGuides="1">
      <p:cViewPr varScale="1">
        <p:scale>
          <a:sx n="118" d="100"/>
          <a:sy n="118" d="100"/>
        </p:scale>
        <p:origin x="848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0.5</c:v>
                </c:pt>
              </c:numCache>
            </c:numRef>
          </c:val>
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Sheet1!$C$2</c:f>
              <c:numCache>
                <c:formatCode>0.0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Sheet1!$A$2:$A$11</c:f>
              <c:strCache>
                <c:ptCount val="10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  <c:pt idx="3">
                  <c:v>Team 4</c:v>
                </c:pt>
                <c:pt idx="4">
                  <c:v>Team 5</c:v>
                </c:pt>
                <c:pt idx="5">
                  <c:v>Team 6</c:v>
                </c:pt>
                <c:pt idx="6">
                  <c:v>Team 7</c:v>
                </c:pt>
                <c:pt idx="7">
                  <c:v>Team 8</c:v>
                </c:pt>
                <c:pt idx="8">
                  <c:v>Team 9</c:v>
                </c:pt>
                <c:pt idx="9">
                  <c:v>Team 10</c:v>
                </c:pt>
              </c:strCache>
            </c:strRef>
          </c:cat>
          <c:val>
            <c:numRef>
              <c:f>Sheet1!$B$2:$B$11</c:f>
              <c:numCache>
                <c:formatCode>0.0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  <c:pt idx="3">
                  <c:v>Team 4</c:v>
                </c:pt>
                <c:pt idx="4">
                  <c:v>Team 5</c:v>
                </c:pt>
                <c:pt idx="5">
                  <c:v>Team 6</c:v>
                </c:pt>
                <c:pt idx="6">
                  <c:v>Team 7</c:v>
                </c:pt>
                <c:pt idx="7">
                  <c:v>Team 8</c:v>
                </c:pt>
                <c:pt idx="8">
                  <c:v>Team 9</c:v>
                </c:pt>
                <c:pt idx="9">
                  <c:v>Team 10</c:v>
                </c:pt>
              </c:strCache>
            </c:strRef>
          </c:cat>
          <c:val>
            <c:numRef>
              <c:f>Sheet1!$C$2:$C$11</c:f>
              <c:numCache>
                <c:formatCode>0.0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  <c:pt idx="3">
                  <c:v>Team 4</c:v>
                </c:pt>
                <c:pt idx="4">
                  <c:v>Team 5</c:v>
                </c:pt>
                <c:pt idx="5">
                  <c:v>Team 6</c:v>
                </c:pt>
                <c:pt idx="6">
                  <c:v>Team 7</c:v>
                </c:pt>
                <c:pt idx="7">
                  <c:v>Team 8</c:v>
                </c:pt>
                <c:pt idx="8">
                  <c:v>Team 9</c:v>
                </c:pt>
                <c:pt idx="9">
                  <c:v>Team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  <c:pt idx="3">
                  <c:v>Team 4</c:v>
                </c:pt>
                <c:pt idx="4">
                  <c:v>Team 5</c:v>
                </c:pt>
                <c:pt idx="5">
                  <c:v>Team 6</c:v>
                </c:pt>
                <c:pt idx="6">
                  <c:v>Team 7</c:v>
                </c:pt>
                <c:pt idx="7">
                  <c:v>Team 8</c:v>
                </c:pt>
                <c:pt idx="8">
                  <c:v>Team 9</c:v>
                </c:pt>
                <c:pt idx="9">
                  <c:v>Team 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  <c:pt idx="3">
                  <c:v>Team 4</c:v>
                </c:pt>
                <c:pt idx="4">
                  <c:v>Team 5</c:v>
                </c:pt>
                <c:pt idx="5">
                  <c:v>Team 6</c:v>
                </c:pt>
                <c:pt idx="6">
                  <c:v>Team 7</c:v>
                </c:pt>
                <c:pt idx="7">
                  <c:v>Team 8</c:v>
                </c:pt>
                <c:pt idx="8">
                  <c:v>Team 9</c:v>
                </c:pt>
                <c:pt idx="9">
                  <c:v>Team 10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8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63206-5A0F-6590-5CC2-8128E2972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635E41-5775-0107-E6CF-D4AEE682D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CD9C8D-B649-9612-CD2B-DCF6CEA0A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F1303-806E-A123-9657-CCEC8C32C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1DC2-F944-34DD-B764-85BED2F0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3AABBC-4283-B289-4871-B4E7AF2C7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EA979-5454-3EEC-CBC8-37F698F31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5A1BD-6926-2626-8E5D-55F3DAC16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8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6A897-55A7-2447-F783-128B0CFBB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104CF-C963-7F07-8CBB-81BC53752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676AC3-E364-BACE-9255-7FEDBC106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BDFFB-1DE8-A17E-1199-64339F16E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9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2BE28-66CD-D44C-0C55-AC9782C01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EA4409-553C-FD5A-DFB7-732380633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8D879E-AF06-1362-CB5F-F90FA6865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FB8AC-ED1E-0E2E-5AF2-507128B54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2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3862A-F09F-91B5-B819-242958E8B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0E31BB-F827-E21D-B159-D85EAFD8E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D7BD65-F7D4-27E5-1285-CD1B365EC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E97A5-3B47-5DA4-12BE-7F0013740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8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25A-77B9-4F45-8B5F-B3F774D8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55FC7-AD94-D9A7-D34B-DADFAE57C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22277-C214-6DF7-231D-6BEE9F1E0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92DA4-1468-1278-5185-5DACC01D1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E993F-25A4-CA1C-44DD-67230D2F26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Sigrid objectives report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C6248-201F-1144-8C5C-E4B4C27EF4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000" y="4119279"/>
            <a:ext cx="1450572" cy="21544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Software Improvement Group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B27F3-0AC4-E148-A0B1-7E0851BF0D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REPORT_DATE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10CA19-199D-DB48-2F97-A61E7A0CD1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29355" y="6536558"/>
            <a:ext cx="2391680" cy="247948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30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469EBE-D781-BBE7-29B3-57566E620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EA32-D081-8FDD-76C5-C241F43874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5B9EEB-750A-B63C-431E-C83D0FD7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 between </a:t>
            </a:r>
            <a:r>
              <a:rPr lang="en-US" dirty="0"/>
              <a:t>OBJECTIVES_PERIOD_START and OBJECTIVES_PERIOD_END</a:t>
            </a:r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A17AFA3-FC96-B65B-0A6A-D4A175415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187844"/>
              </p:ext>
            </p:extLst>
          </p:nvPr>
        </p:nvGraphicFramePr>
        <p:xfrm>
          <a:off x="478224" y="2116469"/>
          <a:ext cx="11267443" cy="1457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52F2E2-69B9-D866-7D75-24F10BB85A60}"/>
              </a:ext>
            </a:extLst>
          </p:cNvPr>
          <p:cNvSpPr txBox="1"/>
          <p:nvPr/>
        </p:nvSpPr>
        <p:spPr>
          <a:xfrm>
            <a:off x="8958648" y="-525758"/>
            <a:ext cx="2884016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OBJECTIVES_STATUS_CHART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0E6B1-41C3-CBAF-81A1-5291864E7E21}"/>
              </a:ext>
            </a:extLst>
          </p:cNvPr>
          <p:cNvSpPr txBox="1"/>
          <p:nvPr/>
        </p:nvSpPr>
        <p:spPr>
          <a:xfrm>
            <a:off x="2791143" y="394977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08C5B-250B-FC47-1AD3-3C078984145A}"/>
              </a:ext>
            </a:extLst>
          </p:cNvPr>
          <p:cNvSpPr txBox="1"/>
          <p:nvPr/>
        </p:nvSpPr>
        <p:spPr>
          <a:xfrm>
            <a:off x="681046" y="1888751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51043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57F2-BA89-4390-88ED-8FB60EF1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78348F-B34F-B964-E35D-39DECE3BF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84645-C932-640A-5E4B-F4B967838F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47F5DA-4282-38F9-1499-DF601816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 per team between </a:t>
            </a:r>
            <a:r>
              <a:rPr lang="en-US" dirty="0"/>
              <a:t>OBJECTIVES_PERIOD_START and OBJECTIVES_PERIOD_END</a:t>
            </a:r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EC5A35-9538-D995-065E-528B18F85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175620"/>
              </p:ext>
            </p:extLst>
          </p:nvPr>
        </p:nvGraphicFramePr>
        <p:xfrm>
          <a:off x="478224" y="1507525"/>
          <a:ext cx="11267443" cy="4337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0F10C8-8291-84BB-615B-4FE46E9122C0}"/>
              </a:ext>
            </a:extLst>
          </p:cNvPr>
          <p:cNvSpPr txBox="1"/>
          <p:nvPr/>
        </p:nvSpPr>
        <p:spPr>
          <a:xfrm>
            <a:off x="8958648" y="-525758"/>
            <a:ext cx="2751287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OBJECTIVES_TEAM_CHART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9A40A-AF83-BB5A-88A1-56A221C73FA2}"/>
              </a:ext>
            </a:extLst>
          </p:cNvPr>
          <p:cNvSpPr txBox="1"/>
          <p:nvPr/>
        </p:nvSpPr>
        <p:spPr>
          <a:xfrm>
            <a:off x="2791143" y="5988637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F4431-111B-9E39-96DA-E7355B3BFC0A}"/>
              </a:ext>
            </a:extLst>
          </p:cNvPr>
          <p:cNvSpPr txBox="1"/>
          <p:nvPr/>
        </p:nvSpPr>
        <p:spPr>
          <a:xfrm>
            <a:off x="9508826" y="1325702"/>
            <a:ext cx="2023844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team’s systems</a:t>
            </a:r>
          </a:p>
        </p:txBody>
      </p:sp>
    </p:spTree>
    <p:extLst>
      <p:ext uri="{BB962C8B-B14F-4D97-AF65-F5344CB8AC3E}">
        <p14:creationId xmlns:p14="http://schemas.microsoft.com/office/powerpoint/2010/main" val="280770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F600E-1C52-CB46-5D36-227AF7C7B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EDD46-211F-38F5-AB6D-EB1744922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77B15-64A3-766F-A6A8-B3999BFA4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9A4AB2-1C46-4914-7434-6FBDA68D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 over time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D42228-B917-5A3E-BB6B-9871F4C489AA}"/>
              </a:ext>
            </a:extLst>
          </p:cNvPr>
          <p:cNvGraphicFramePr/>
          <p:nvPr/>
        </p:nvGraphicFramePr>
        <p:xfrm>
          <a:off x="478224" y="1606666"/>
          <a:ext cx="11267443" cy="42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5FA84B-5F3F-E103-125D-195720E3F1F8}"/>
              </a:ext>
            </a:extLst>
          </p:cNvPr>
          <p:cNvSpPr txBox="1"/>
          <p:nvPr/>
        </p:nvSpPr>
        <p:spPr>
          <a:xfrm>
            <a:off x="8958648" y="-525758"/>
            <a:ext cx="3051498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OBJECTIVES_OVERALL_CHART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C182B-21A7-0B3F-FD20-1EAE8DC0298E}"/>
              </a:ext>
            </a:extLst>
          </p:cNvPr>
          <p:cNvSpPr txBox="1"/>
          <p:nvPr/>
        </p:nvSpPr>
        <p:spPr>
          <a:xfrm>
            <a:off x="2791143" y="602612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18F0D0-4FE8-9F07-C0C1-9B71E7D05D3A}"/>
              </a:ext>
            </a:extLst>
          </p:cNvPr>
          <p:cNvSpPr txBox="1"/>
          <p:nvPr/>
        </p:nvSpPr>
        <p:spPr>
          <a:xfrm>
            <a:off x="470981" y="1293279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139751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63A228-91DD-866A-C3BE-29D9BA0B0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ED074-760A-27AF-25CE-E2511AFEA5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810002-51D8-CFBC-BD3F-963973A8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534E21-7EB0-8655-1FAF-0FBBAA9791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r>
              <a:rPr lang="en-US" sz="3200" b="1"/>
              <a:t>OBJECTIVES: TREND PER CAPABILITY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74427A-C727-A25F-00F6-6BA35F10855E}"/>
              </a:ext>
            </a:extLst>
          </p:cNvPr>
          <p:cNvSpPr/>
          <p:nvPr/>
        </p:nvSpPr>
        <p:spPr>
          <a:xfrm>
            <a:off x="1371600" y="0"/>
            <a:ext cx="10820400" cy="11862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5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7E0E-1EF7-93CB-AE93-58F5DBBBD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CC23F-34A9-CAB4-F1AC-61CD4A13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71F33-EC6D-15CB-7964-1A1BA3BB3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F13107-CDB7-AC85-5C5F-E7555AB7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objectives: Security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A804B61-8F8C-C6D5-94BB-B5CA583E7BE3}"/>
              </a:ext>
            </a:extLst>
          </p:cNvPr>
          <p:cNvGraphicFramePr/>
          <p:nvPr/>
        </p:nvGraphicFramePr>
        <p:xfrm>
          <a:off x="478224" y="1606666"/>
          <a:ext cx="11267443" cy="42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9FCAA8-D0E0-3539-B820-DF6D6318129E}"/>
              </a:ext>
            </a:extLst>
          </p:cNvPr>
          <p:cNvSpPr txBox="1"/>
          <p:nvPr/>
        </p:nvSpPr>
        <p:spPr>
          <a:xfrm>
            <a:off x="8958648" y="-525758"/>
            <a:ext cx="3101768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OBJECTIVES_SECURITY_CHART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D52BC-C3E2-2451-161B-F52A7FA9705A}"/>
              </a:ext>
            </a:extLst>
          </p:cNvPr>
          <p:cNvSpPr txBox="1"/>
          <p:nvPr/>
        </p:nvSpPr>
        <p:spPr>
          <a:xfrm>
            <a:off x="2791143" y="602612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DB332-5B7A-58F8-1634-D547EFC67F5B}"/>
              </a:ext>
            </a:extLst>
          </p:cNvPr>
          <p:cNvSpPr txBox="1"/>
          <p:nvPr/>
        </p:nvSpPr>
        <p:spPr>
          <a:xfrm>
            <a:off x="470981" y="1293279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41665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EF245-3442-A171-4B71-8976E674B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27DFA2-EE79-84D9-93B7-40E7783C2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E3577-CF80-4497-779B-F8F9B64983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3ACF5B-388E-198E-FD05-ADCFD074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objectives: Open Source Health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51057A-38E3-B1CD-A98D-FA6566BDC6A6}"/>
              </a:ext>
            </a:extLst>
          </p:cNvPr>
          <p:cNvGraphicFramePr/>
          <p:nvPr/>
        </p:nvGraphicFramePr>
        <p:xfrm>
          <a:off x="478224" y="1606666"/>
          <a:ext cx="11267443" cy="42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381E8-8BDC-C11E-0B4E-573D2927E3C8}"/>
              </a:ext>
            </a:extLst>
          </p:cNvPr>
          <p:cNvSpPr txBox="1"/>
          <p:nvPr/>
        </p:nvSpPr>
        <p:spPr>
          <a:xfrm>
            <a:off x="8958648" y="-525758"/>
            <a:ext cx="2597014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OBJECTIVES_OSH_CHART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2DE49-7433-6CBC-CA29-7C7939288C8E}"/>
              </a:ext>
            </a:extLst>
          </p:cNvPr>
          <p:cNvSpPr txBox="1"/>
          <p:nvPr/>
        </p:nvSpPr>
        <p:spPr>
          <a:xfrm>
            <a:off x="2791143" y="602612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1CF1D-7DAE-FF14-4371-2186B59208F0}"/>
              </a:ext>
            </a:extLst>
          </p:cNvPr>
          <p:cNvSpPr txBox="1"/>
          <p:nvPr/>
        </p:nvSpPr>
        <p:spPr>
          <a:xfrm>
            <a:off x="470981" y="1293279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77415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4EC71-BF20-1EC9-6B8D-E66363F2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9F4491-51CB-EEE5-D092-EF2325FC4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B6BA-D3E5-6DBC-BA5D-B53502B31A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DABA6-F829-DABD-783E-014F9238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objectives: Maintainability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309D7A3-6D2B-5238-FDCA-89277EA3E24A}"/>
              </a:ext>
            </a:extLst>
          </p:cNvPr>
          <p:cNvGraphicFramePr/>
          <p:nvPr/>
        </p:nvGraphicFramePr>
        <p:xfrm>
          <a:off x="478224" y="1606666"/>
          <a:ext cx="11267443" cy="42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B95D9E-971C-257B-3338-71CD7C91C015}"/>
              </a:ext>
            </a:extLst>
          </p:cNvPr>
          <p:cNvSpPr txBox="1"/>
          <p:nvPr/>
        </p:nvSpPr>
        <p:spPr>
          <a:xfrm>
            <a:off x="8958648" y="-525758"/>
            <a:ext cx="3912566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OBJECTIVES_MAINTAINABILITY_CHART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4A357-894B-360C-F02D-0E805F440A54}"/>
              </a:ext>
            </a:extLst>
          </p:cNvPr>
          <p:cNvSpPr txBox="1"/>
          <p:nvPr/>
        </p:nvSpPr>
        <p:spPr>
          <a:xfrm>
            <a:off x="2791143" y="602612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F43F-4B27-019F-F6AA-84146EA48A8B}"/>
              </a:ext>
            </a:extLst>
          </p:cNvPr>
          <p:cNvSpPr txBox="1"/>
          <p:nvPr/>
        </p:nvSpPr>
        <p:spPr>
          <a:xfrm>
            <a:off x="470981" y="1293279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160094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EA77C-7A9E-2604-6B02-6FB6C57A3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830A8F-64E7-1C1D-24C6-C12102806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722AC-8C8A-2B3B-1671-FE6B7573FD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FC0CB5-4975-B41B-F265-6AE5A3F2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objectives: Architecture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BB521E4-96ED-814A-B322-AFBA0633E84C}"/>
              </a:ext>
            </a:extLst>
          </p:cNvPr>
          <p:cNvGraphicFramePr/>
          <p:nvPr/>
        </p:nvGraphicFramePr>
        <p:xfrm>
          <a:off x="478224" y="1606666"/>
          <a:ext cx="11267443" cy="42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183F90-63B2-0646-9068-7E4E2BCF14D9}"/>
              </a:ext>
            </a:extLst>
          </p:cNvPr>
          <p:cNvSpPr txBox="1"/>
          <p:nvPr/>
        </p:nvSpPr>
        <p:spPr>
          <a:xfrm>
            <a:off x="8958648" y="-525758"/>
            <a:ext cx="3635054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OBJECTIVES_ARCHITECTURE_CHART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E74E7-A4E7-D99A-A30E-92E30405FE49}"/>
              </a:ext>
            </a:extLst>
          </p:cNvPr>
          <p:cNvSpPr txBox="1"/>
          <p:nvPr/>
        </p:nvSpPr>
        <p:spPr>
          <a:xfrm>
            <a:off x="2791143" y="602612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5E5897-263B-F75F-BB48-770410B9BCFB}"/>
              </a:ext>
            </a:extLst>
          </p:cNvPr>
          <p:cNvSpPr txBox="1"/>
          <p:nvPr/>
        </p:nvSpPr>
        <p:spPr>
          <a:xfrm>
            <a:off x="470981" y="1293279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26135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Props1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22829</TotalTime>
  <Words>236</Words>
  <Application>Microsoft Macintosh PowerPoint</Application>
  <PresentationFormat>Widescreen</PresentationFormat>
  <Paragraphs>57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 Bold</vt:lpstr>
      <vt:lpstr>Calibri Regular</vt:lpstr>
      <vt:lpstr>TheSansMono M5</vt:lpstr>
      <vt:lpstr>Arial</vt:lpstr>
      <vt:lpstr>Calibri</vt:lpstr>
      <vt:lpstr>Calibri Light</vt:lpstr>
      <vt:lpstr>Wingdings</vt:lpstr>
      <vt:lpstr>Office Theme</vt:lpstr>
      <vt:lpstr>PowerPoint Presentation</vt:lpstr>
      <vt:lpstr>Progress towards objectives between OBJECTIVES_PERIOD_START and OBJECTIVES_PERIOD_END</vt:lpstr>
      <vt:lpstr>Progress towards objectives per team between OBJECTIVES_PERIOD_START and OBJECTIVES_PERIOD_END</vt:lpstr>
      <vt:lpstr>Progress towards objectives over time</vt:lpstr>
      <vt:lpstr>PowerPoint Presentation</vt:lpstr>
      <vt:lpstr>Progress towards objectives: Security</vt:lpstr>
      <vt:lpstr>Progress towards objectives: Open Source Health</vt:lpstr>
      <vt:lpstr>Progress towards objectives: Maintainability</vt:lpstr>
      <vt:lpstr>Progress towards objectives: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Dennis Bijlsma</cp:lastModifiedBy>
  <cp:revision>195</cp:revision>
  <cp:lastPrinted>2020-07-02T15:41:27Z</cp:lastPrinted>
  <dcterms:created xsi:type="dcterms:W3CDTF">2024-01-03T15:04:34Z</dcterms:created>
  <dcterms:modified xsi:type="dcterms:W3CDTF">2025-08-08T07:51:01Z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