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516" r:id="rId5"/>
    <p:sldId id="517" r:id="rId6"/>
    <p:sldId id="519" r:id="rId7"/>
    <p:sldId id="518" r:id="rId8"/>
    <p:sldId id="520" r:id="rId9"/>
    <p:sldId id="521" r:id="rId10"/>
    <p:sldId id="52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354B"/>
    <a:srgbClr val="FFFFFF"/>
    <a:srgbClr val="FEF5BA"/>
    <a:srgbClr val="DFC100"/>
    <a:srgbClr val="E78E17"/>
    <a:srgbClr val="910813"/>
    <a:srgbClr val="CF4731"/>
    <a:srgbClr val="EBC937"/>
    <a:srgbClr val="DB4A3D"/>
    <a:srgbClr val="F008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094BA-3324-E44C-AFE3-01F0E8F31A48}" v="69" dt="2024-01-12T19:24:27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75"/>
    <p:restoredTop sz="96327"/>
  </p:normalViewPr>
  <p:slideViewPr>
    <p:cSldViewPr snapToGrid="0" snapToObjects="1" showGuides="1">
      <p:cViewPr varScale="1">
        <p:scale>
          <a:sx n="33" d="100"/>
          <a:sy n="33" d="100"/>
        </p:scale>
        <p:origin x="392" y="6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67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400D1-FA8E-6548-A590-873477C843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962C3-51DB-5B49-AE33-9436051173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5C68-584F-174D-BB81-51BF91708794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33DF3-39D0-BC4B-8900-A41729E59C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735CF-6CE3-3041-89CE-FA86F745DE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55B2-A2D5-2846-95B1-99C033D9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1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DAAC4-819D-C544-9EA1-C73624CFD70B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8DED6-61EF-5240-95D8-926F20A9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Telec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4EE728-E82E-704D-ADEB-24FAC51A50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833"/>
            <a:ext cx="12192000" cy="68757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BFBDC1-0F88-404F-8878-DA6B9775F7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93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F298E3-4E90-9E47-86B5-57AC257443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414" y="2937600"/>
            <a:ext cx="8486893" cy="366712"/>
          </a:xfrm>
          <a:prstGeom prst="rect">
            <a:avLst/>
          </a:prstGeom>
        </p:spPr>
        <p:txBody>
          <a:bodyPr wrap="none"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>
                <a:solidFill>
                  <a:srgbClr val="DFC123"/>
                </a:solidFill>
              </a:defRPr>
            </a:lvl2pPr>
            <a:lvl3pPr marL="914400" indent="0">
              <a:buNone/>
              <a:defRPr>
                <a:solidFill>
                  <a:srgbClr val="DFC123"/>
                </a:solidFill>
              </a:defRPr>
            </a:lvl3pPr>
            <a:lvl4pPr marL="1371600" indent="0">
              <a:buNone/>
              <a:defRPr>
                <a:solidFill>
                  <a:srgbClr val="DFC123"/>
                </a:solidFill>
              </a:defRPr>
            </a:lvl4pPr>
            <a:lvl5pPr marL="1828800" indent="0">
              <a:buNone/>
              <a:defRPr>
                <a:solidFill>
                  <a:srgbClr val="DFC123"/>
                </a:solidFill>
              </a:defRPr>
            </a:lvl5pPr>
          </a:lstStyle>
          <a:p>
            <a:pPr lvl="0"/>
            <a:r>
              <a:rPr lang="en-US" dirty="0"/>
              <a:t>Client name - System name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C6FE27-98CB-9247-98B6-B1989EF943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5415" y="3319200"/>
            <a:ext cx="8486892" cy="344488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presentation subject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0D60B5C-8D30-9A43-A2F0-A420A72384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76161" y="6525935"/>
            <a:ext cx="1146147" cy="257763"/>
          </a:xfrm>
          <a:prstGeom prst="rect">
            <a:avLst/>
          </a:prstGeom>
        </p:spPr>
        <p:txBody>
          <a:bodyPr wrap="none" rIns="0">
            <a:spAutoFit/>
          </a:bodyPr>
          <a:lstStyle>
            <a:lvl1pPr marL="0" indent="0" algn="r">
              <a:buNone/>
              <a:defRPr sz="1000" b="1" cap="all" baseline="0">
                <a:solidFill>
                  <a:schemeClr val="bg1"/>
                </a:solidFill>
                <a:effectLst>
                  <a:outerShdw blurRad="571500" dist="38100" dir="2700000" sx="105000" sy="105000" algn="tl" rotWithShape="0">
                    <a:schemeClr val="tx2"/>
                  </a:outerShdw>
                </a:effectLst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REPORT DATE</a:t>
            </a:r>
          </a:p>
        </p:txBody>
      </p:sp>
    </p:spTree>
    <p:extLst>
      <p:ext uri="{BB962C8B-B14F-4D97-AF65-F5344CB8AC3E}">
        <p14:creationId xmlns:p14="http://schemas.microsoft.com/office/powerpoint/2010/main" val="418236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CA7ACA-36F1-CC4B-B88F-E30BC3BB7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0E661-2568-014D-9679-50866771DD38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E177DEE-B705-3E43-89AC-7B3420354C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7FC6343-20BF-144E-82D5-AAFFD46B9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934A-DE0A-C841-9479-688B6BBD602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A720B1-8ADB-B746-A933-6029EBDCC5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99056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02F3CE-3A89-6048-9903-A3ECEDE9519E}"/>
              </a:ext>
            </a:extLst>
          </p:cNvPr>
          <p:cNvSpPr/>
          <p:nvPr userDrawn="1"/>
        </p:nvSpPr>
        <p:spPr>
          <a:xfrm>
            <a:off x="6092456" y="857977"/>
            <a:ext cx="6099544" cy="60095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2A52-2842-B847-AEC4-CBD2BA3484C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9C73C1F-AEDD-7D45-8181-915FDFA101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9CA1143-6585-1C41-BCC0-F6D8645487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655483-73D5-1842-B980-1CB68BC0E61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502811-F846-1F49-AD36-092A6CA4C35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3317707-F6BD-BC43-AFE4-EF3A58BA0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9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C84D26-9EDC-F949-AC1A-A72B1BBE389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817169C-C0BF-0A40-9984-FECFBA08563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6FEB4DC9-D693-9443-81DF-3152226B193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97449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5A2829-FFCA-D14F-91DA-F2D5FAE26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5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7E353-A588-4F4A-90F0-66ACD582169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218715" y="1366988"/>
            <a:ext cx="3526952" cy="4950000"/>
          </a:xfrm>
          <a:prstGeom prst="rect">
            <a:avLst/>
          </a:prstGeom>
        </p:spPr>
        <p:txBody>
          <a:bodyPr wrap="square" lIns="0" rIns="0" bIns="46800" anchor="ctr"/>
          <a:lstStyle>
            <a:lvl1pPr marL="0" indent="0" algn="ctr">
              <a:buNone/>
              <a:defRPr lang="en-US" sz="1400" b="0">
                <a:solidFill>
                  <a:schemeClr val="tx2"/>
                </a:solidFill>
              </a:defRPr>
            </a:lvl1pPr>
          </a:lstStyle>
          <a:p>
            <a:pPr marL="228600" lvl="0" indent="-228600">
              <a:lnSpc>
                <a:spcPct val="114000"/>
              </a:lnSpc>
            </a:pPr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930E766-BD21-724F-ADBE-C3AA43F4CD8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11B0C39-D009-B544-B7E4-F06D9BA4A5A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44F31D-ED30-0B48-8DF3-597B351FA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208878-2260-3E4C-BBF0-1ABC5DE8530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18713" y="1366988"/>
            <a:ext cx="3526953" cy="49514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 size.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F1FF5-0CB8-5244-87C9-8C167EB6734D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89E72B-8537-DA46-B51A-1764BAD110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CAD90D6-8AB2-DE4E-A1B2-D53B38CD25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AE6A-17BD-3C43-B24D-A3D22CFBB4A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7345113" cy="4951412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1EFC51B-F0FA-CF4B-AC2A-30474AC39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8438"/>
            <a:ext cx="2397600" cy="223200"/>
          </a:xfrm>
          <a:prstGeom prst="rect">
            <a:avLst/>
          </a:prstGeom>
          <a:noFill/>
        </p:spPr>
        <p:txBody>
          <a:bodyPr wrap="square" lIns="0" tIns="0" rIns="90000" bIns="0" anchor="ctr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metric 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AD301B-75B6-8D48-80C0-A4199B9A02BF}"/>
              </a:ext>
            </a:extLst>
          </p:cNvPr>
          <p:cNvSpPr/>
          <p:nvPr userDrawn="1"/>
        </p:nvSpPr>
        <p:spPr>
          <a:xfrm>
            <a:off x="2517735" y="859129"/>
            <a:ext cx="1721491" cy="4674369"/>
          </a:xfrm>
          <a:prstGeom prst="rect">
            <a:avLst/>
          </a:prstGeom>
          <a:gradFill>
            <a:gsLst>
              <a:gs pos="10000">
                <a:srgbClr val="AFB9C2">
                  <a:alpha val="1000"/>
                </a:srgbClr>
              </a:gs>
              <a:gs pos="90000">
                <a:srgbClr val="AFB9C2">
                  <a:alpha val="0"/>
                </a:srgbClr>
              </a:gs>
              <a:gs pos="50000">
                <a:srgbClr val="AFB9C2">
                  <a:alpha val="2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1BDCF-5BFE-FE49-A911-63130C874BA0}"/>
              </a:ext>
            </a:extLst>
          </p:cNvPr>
          <p:cNvSpPr/>
          <p:nvPr userDrawn="1"/>
        </p:nvSpPr>
        <p:spPr>
          <a:xfrm>
            <a:off x="2515428" y="860920"/>
            <a:ext cx="1715709" cy="464464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4246367" y="1366988"/>
            <a:ext cx="0" cy="4025055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3354895" cy="3954086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C4B0E93E-75EE-6A4B-8272-3D8D30E3A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6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 - Qualit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9858"/>
            <a:ext cx="2397600" cy="223200"/>
          </a:xfrm>
          <a:prstGeom prst="rect">
            <a:avLst/>
          </a:prstGeom>
          <a:noFill/>
        </p:spPr>
        <p:txBody>
          <a:bodyPr vert="horz" wrap="square" lIns="0" tIns="0" rIns="90000" bIns="0" rtlCol="0" anchor="ctr">
            <a:spAutoFit/>
          </a:bodyPr>
          <a:lstStyle>
            <a:lvl1pPr marL="0" indent="0">
              <a:lnSpc>
                <a:spcPct val="90000"/>
              </a:lnSpc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85750" lvl="0" indent="-285750"/>
            <a:r>
              <a:rPr lang="en-US" dirty="0"/>
              <a:t>metric name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522333" y="1488831"/>
            <a:ext cx="0" cy="3903212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11231295" cy="3954086"/>
          </a:xfrm>
        </p:spPr>
        <p:txBody>
          <a:bodyPr lIns="18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F9FF7DA-17F8-2241-8F5E-D615FB44F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 gener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65017-894C-E344-A8B5-B1F451E1E1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200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A732E99-E093-BA43-9D65-ED4C138D063D}"/>
              </a:ext>
            </a:extLst>
          </p:cNvPr>
          <p:cNvSpPr txBox="1">
            <a:spLocks/>
          </p:cNvSpPr>
          <p:nvPr userDrawn="1"/>
        </p:nvSpPr>
        <p:spPr>
          <a:xfrm>
            <a:off x="1869429" y="1504098"/>
            <a:ext cx="2881289" cy="216792"/>
          </a:xfrm>
          <a:prstGeom prst="rect">
            <a:avLst/>
          </a:prstGeom>
        </p:spPr>
        <p:txBody>
          <a:bodyPr wrap="square" tIns="0" bIns="0" anchor="t">
            <a:noAutofit/>
          </a:bodyPr>
          <a:lstStyle>
            <a:defPPr>
              <a:defRPr lang="en-US"/>
            </a:defPPr>
            <a:lvl1pPr marL="228600" lvl="0" indent="-228600">
              <a:lnSpc>
                <a:spcPct val="80000"/>
              </a:lnSpc>
              <a:spcBef>
                <a:spcPts val="1000"/>
              </a:spcBef>
              <a:buFont typeface="Arial"/>
              <a:buNone/>
              <a:defRPr sz="2000" b="0">
                <a:solidFill>
                  <a:srgbClr val="AFB9C2"/>
                </a:solidFill>
                <a:ea typeface="TheSans B6 SemiBold" charset="0"/>
                <a:cs typeface="TheSans B6 SemiBold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lvl="0" algn="l"/>
            <a:r>
              <a:rPr lang="en-US" sz="2400" b="1" i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</a:t>
            </a:r>
            <a:r>
              <a:rPr lang="en-US" sz="2400" b="0" i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endParaRPr lang="en-US" sz="24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240597-FB20-6A42-8EA6-4B770828805B}"/>
              </a:ext>
            </a:extLst>
          </p:cNvPr>
          <p:cNvSpPr/>
          <p:nvPr userDrawn="1"/>
        </p:nvSpPr>
        <p:spPr>
          <a:xfrm>
            <a:off x="6096000" y="853201"/>
            <a:ext cx="6095999" cy="6012750"/>
          </a:xfrm>
          <a:prstGeom prst="rect">
            <a:avLst/>
          </a:prstGeom>
          <a:gradFill>
            <a:gsLst>
              <a:gs pos="0">
                <a:srgbClr val="DFC101"/>
              </a:gs>
              <a:gs pos="30000">
                <a:schemeClr val="accent2">
                  <a:alpha val="85000"/>
                </a:schemeClr>
              </a:gs>
              <a:gs pos="100000">
                <a:schemeClr val="accent2"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12D71D-5C15-3F47-9ACB-1C4A8CF8A4B8}"/>
              </a:ext>
            </a:extLst>
          </p:cNvPr>
          <p:cNvCxnSpPr/>
          <p:nvPr userDrawn="1"/>
        </p:nvCxnSpPr>
        <p:spPr>
          <a:xfrm>
            <a:off x="6096000" y="853201"/>
            <a:ext cx="0" cy="4067142"/>
          </a:xfrm>
          <a:prstGeom prst="line">
            <a:avLst/>
          </a:prstGeom>
          <a:ln w="15875">
            <a:gradFill>
              <a:gsLst>
                <a:gs pos="19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80D622-8466-B04C-8DFD-B730E797EA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35666" y="219527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56FEDB43-2B74-1B40-B33C-A25AAD8DD99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35666" y="38088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8E3A589-B95B-D14B-8B35-827248735BA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35666" y="4078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FBC5404-48F5-3F4D-9830-C71054E221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35666" y="2663507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B2F3057-76A4-6B43-818A-38CCFBF40B3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35666" y="3000701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F444726-1D68-A94E-B387-A55930D429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935666" y="3468938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013CFE9D-2F23-0946-B34E-FF8D67DEBB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666" y="46152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AEE56BA-F636-814A-A890-4BBAAE750F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935666" y="4885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9813E48C-419C-714D-8526-2AA43F81E7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935666" y="54216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4D4FD237-047E-9B4E-8E24-7614DA39C6D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935666" y="5691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D1CEA7-9339-3848-B2B0-9A6116B9924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935665" y="246434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6C3551FB-2F8C-B345-A30C-01137E5F311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935665" y="326560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EDB36D-8075-864A-96B7-0874A12793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35666" y="4276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EB7E0FE4-1626-7944-B91A-5691F58586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35666" y="5083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14A15AB8-FF15-5A48-948F-7B9B55B0F0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35666" y="5889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B688E3D0-C02A-B94C-A130-548294B8E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0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B226EB-715A-5F46-819A-D97E866136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68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796445-AFA9-D44D-80A5-7B00312D6B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3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SH system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3D95FD-87E1-8242-936D-A016724AAC60}"/>
              </a:ext>
            </a:extLst>
          </p:cNvPr>
          <p:cNvGrpSpPr/>
          <p:nvPr userDrawn="1"/>
        </p:nvGrpSpPr>
        <p:grpSpPr>
          <a:xfrm>
            <a:off x="340066" y="1737023"/>
            <a:ext cx="5561970" cy="1324829"/>
            <a:chOff x="340066" y="1721909"/>
            <a:chExt cx="5561970" cy="132482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59DCD9-95CA-2849-8561-B2216ED23288}"/>
                </a:ext>
              </a:extLst>
            </p:cNvPr>
            <p:cNvSpPr/>
            <p:nvPr/>
          </p:nvSpPr>
          <p:spPr>
            <a:xfrm>
              <a:off x="340066" y="2357792"/>
              <a:ext cx="5405506" cy="688946"/>
            </a:xfrm>
            <a:prstGeom prst="ellipse">
              <a:avLst/>
            </a:prstGeom>
            <a:solidFill>
              <a:srgbClr val="000000">
                <a:alpha val="25000"/>
              </a:srgbClr>
            </a:solidFill>
            <a:ln>
              <a:noFill/>
            </a:ln>
            <a:effectLst>
              <a:softEdge rad="266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731D74-9128-1544-855C-A1FEBA1CA2CF}"/>
                </a:ext>
              </a:extLst>
            </p:cNvPr>
            <p:cNvSpPr/>
            <p:nvPr/>
          </p:nvSpPr>
          <p:spPr>
            <a:xfrm>
              <a:off x="429915" y="1721909"/>
              <a:ext cx="5472121" cy="97288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21ED1E9-7DDE-7349-A824-0A8F7F613A5A}"/>
              </a:ext>
            </a:extLst>
          </p:cNvPr>
          <p:cNvSpPr txBox="1"/>
          <p:nvPr userDrawn="1"/>
        </p:nvSpPr>
        <p:spPr>
          <a:xfrm>
            <a:off x="429915" y="1364824"/>
            <a:ext cx="4469780" cy="357085"/>
          </a:xfrm>
          <a:prstGeom prst="rect">
            <a:avLst/>
          </a:prstGeom>
          <a:solidFill>
            <a:schemeClr val="accent1"/>
          </a:solidFill>
        </p:spPr>
        <p:txBody>
          <a:bodyPr wrap="square" lIns="90000" rtlCol="0" anchor="t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>
                <a:solidFill>
                  <a:schemeClr val="bg1"/>
                </a:solidFill>
              </a:rPr>
              <a:t>Risks in external dependencies</a:t>
            </a:r>
            <a:r>
              <a:rPr lang="en-US" sz="1600" b="0" dirty="0">
                <a:solidFill>
                  <a:schemeClr val="bg1"/>
                </a:solidFill>
              </a:rPr>
              <a:t> – System overview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90D4AFC-98E5-0C4A-9707-F2559B9A97DC}"/>
              </a:ext>
            </a:extLst>
          </p:cNvPr>
          <p:cNvSpPr txBox="1">
            <a:spLocks/>
          </p:cNvSpPr>
          <p:nvPr userDrawn="1"/>
        </p:nvSpPr>
        <p:spPr>
          <a:xfrm>
            <a:off x="1204383" y="1831229"/>
            <a:ext cx="3695312" cy="262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274638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TheSans B4 SemiLight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4572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10000" marR="0" indent="-270000" algn="l" defTabSz="457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Tx/>
              <a:buSzTx/>
              <a:buFont typeface="Lucida Grande"/>
              <a:buChar char="-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140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70000" indent="-22860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1400" b="1" dirty="0">
                <a:solidFill>
                  <a:schemeClr val="accent1"/>
                </a:solidFill>
                <a:latin typeface="Calibri Regular"/>
              </a:rPr>
              <a:t>Risk categories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6613CA-FC98-E948-8B09-66C076B53E70}"/>
              </a:ext>
            </a:extLst>
          </p:cNvPr>
          <p:cNvCxnSpPr>
            <a:cxnSpLocks/>
          </p:cNvCxnSpPr>
          <p:nvPr/>
        </p:nvCxnSpPr>
        <p:spPr>
          <a:xfrm>
            <a:off x="2533868" y="2164896"/>
            <a:ext cx="720000" cy="0"/>
          </a:xfrm>
          <a:prstGeom prst="line">
            <a:avLst/>
          </a:prstGeom>
          <a:ln w="57150" cap="rnd">
            <a:solidFill>
              <a:srgbClr val="DB4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5">
            <a:extLst>
              <a:ext uri="{FF2B5EF4-FFF2-40B4-BE49-F238E27FC236}">
                <a16:creationId xmlns:a16="http://schemas.microsoft.com/office/drawing/2014/main" id="{9C79926D-A7E4-AB44-88CA-35B39C0B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038" y="2243219"/>
            <a:ext cx="649538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DB493D"/>
                </a:solidFill>
                <a:cs typeface="TheSansMono M5"/>
              </a:rPr>
              <a:t>high risk</a:t>
            </a:r>
          </a:p>
        </p:txBody>
      </p:sp>
      <p:sp>
        <p:nvSpPr>
          <p:cNvPr id="37" name="AutoShape 5">
            <a:extLst>
              <a:ext uri="{FF2B5EF4-FFF2-40B4-BE49-F238E27FC236}">
                <a16:creationId xmlns:a16="http://schemas.microsoft.com/office/drawing/2014/main" id="{A0F466DD-E497-0B47-9C89-D4A346F11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395" y="2241262"/>
            <a:ext cx="888385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EF981A"/>
                </a:solidFill>
                <a:cs typeface="TheSansMono M5"/>
              </a:rPr>
              <a:t>medium risk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61AE6C-EBE9-4F46-A618-ED7896ACA29D}"/>
              </a:ext>
            </a:extLst>
          </p:cNvPr>
          <p:cNvCxnSpPr>
            <a:cxnSpLocks/>
          </p:cNvCxnSpPr>
          <p:nvPr/>
        </p:nvCxnSpPr>
        <p:spPr>
          <a:xfrm>
            <a:off x="3373046" y="2164896"/>
            <a:ext cx="720000" cy="0"/>
          </a:xfrm>
          <a:prstGeom prst="line">
            <a:avLst/>
          </a:prstGeom>
          <a:ln w="57150" cap="rnd">
            <a:solidFill>
              <a:srgbClr val="EF9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5">
            <a:extLst>
              <a:ext uri="{FF2B5EF4-FFF2-40B4-BE49-F238E27FC236}">
                <a16:creationId xmlns:a16="http://schemas.microsoft.com/office/drawing/2014/main" id="{EA2FDCAB-455C-4E49-AF74-1E4FA9011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436" y="2236451"/>
            <a:ext cx="61529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F8C740"/>
                </a:solidFill>
                <a:cs typeface="TheSansMono M5"/>
              </a:rPr>
              <a:t>low risk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80D8D2-64AB-5B45-9E98-3024038CA8F5}"/>
              </a:ext>
            </a:extLst>
          </p:cNvPr>
          <p:cNvCxnSpPr>
            <a:cxnSpLocks/>
          </p:cNvCxnSpPr>
          <p:nvPr/>
        </p:nvCxnSpPr>
        <p:spPr>
          <a:xfrm>
            <a:off x="4206995" y="2164896"/>
            <a:ext cx="720000" cy="0"/>
          </a:xfrm>
          <a:prstGeom prst="line">
            <a:avLst/>
          </a:prstGeom>
          <a:ln w="57150" cap="rnd">
            <a:solidFill>
              <a:srgbClr val="F8C7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5">
            <a:extLst>
              <a:ext uri="{FF2B5EF4-FFF2-40B4-BE49-F238E27FC236}">
                <a16:creationId xmlns:a16="http://schemas.microsoft.com/office/drawing/2014/main" id="{83EAF45F-0735-074F-B8DE-661963E38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071" y="2240877"/>
            <a:ext cx="69762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>
              <a:defRPr/>
            </a:pPr>
            <a:r>
              <a:rPr lang="en-US" sz="1100" b="1" dirty="0">
                <a:solidFill>
                  <a:srgbClr val="57C96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r>
              <a:rPr lang="en-US" sz="1200" dirty="0">
                <a:solidFill>
                  <a:srgbClr val="57C968"/>
                </a:solidFill>
              </a:rPr>
              <a:t> </a:t>
            </a:r>
            <a:r>
              <a:rPr lang="en-US" sz="1200" spc="-50" noProof="1">
                <a:solidFill>
                  <a:srgbClr val="57C968"/>
                </a:solidFill>
                <a:cs typeface="TheSansMono M5"/>
              </a:rPr>
              <a:t>no risk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335F77-CBBF-B24B-8F0A-85FCA257B10A}"/>
              </a:ext>
            </a:extLst>
          </p:cNvPr>
          <p:cNvCxnSpPr>
            <a:cxnSpLocks/>
          </p:cNvCxnSpPr>
          <p:nvPr/>
        </p:nvCxnSpPr>
        <p:spPr>
          <a:xfrm>
            <a:off x="5040951" y="2164896"/>
            <a:ext cx="720000" cy="0"/>
          </a:xfrm>
          <a:prstGeom prst="line">
            <a:avLst/>
          </a:prstGeom>
          <a:ln w="57150" cap="rnd">
            <a:solidFill>
              <a:srgbClr val="57C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>
            <a:extLst>
              <a:ext uri="{FF2B5EF4-FFF2-40B4-BE49-F238E27FC236}">
                <a16:creationId xmlns:a16="http://schemas.microsoft.com/office/drawing/2014/main" id="{91356441-694B-B541-8959-E690A83565FC}"/>
              </a:ext>
            </a:extLst>
          </p:cNvPr>
          <p:cNvSpPr/>
          <p:nvPr userDrawn="1"/>
        </p:nvSpPr>
        <p:spPr>
          <a:xfrm>
            <a:off x="529948" y="1793444"/>
            <a:ext cx="1078883" cy="721276"/>
          </a:xfrm>
          <a:custGeom>
            <a:avLst/>
            <a:gdLst>
              <a:gd name="connsiteX0" fmla="*/ 28050 w 1078883"/>
              <a:gd name="connsiteY0" fmla="*/ 0 h 721276"/>
              <a:gd name="connsiteX1" fmla="*/ 915239 w 1078883"/>
              <a:gd name="connsiteY1" fmla="*/ 0 h 721276"/>
              <a:gd name="connsiteX2" fmla="*/ 1078883 w 1078883"/>
              <a:gd name="connsiteY2" fmla="*/ 364710 h 721276"/>
              <a:gd name="connsiteX3" fmla="*/ 918893 w 1078883"/>
              <a:gd name="connsiteY3" fmla="*/ 721276 h 721276"/>
              <a:gd name="connsiteX4" fmla="*/ 28050 w 1078883"/>
              <a:gd name="connsiteY4" fmla="*/ 721276 h 721276"/>
              <a:gd name="connsiteX5" fmla="*/ 0 w 1078883"/>
              <a:gd name="connsiteY5" fmla="*/ 693226 h 721276"/>
              <a:gd name="connsiteX6" fmla="*/ 0 w 1078883"/>
              <a:gd name="connsiteY6" fmla="*/ 28050 h 721276"/>
              <a:gd name="connsiteX7" fmla="*/ 28050 w 1078883"/>
              <a:gd name="connsiteY7" fmla="*/ 0 h 72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8883" h="721276">
                <a:moveTo>
                  <a:pt x="28050" y="0"/>
                </a:moveTo>
                <a:lnTo>
                  <a:pt x="915239" y="0"/>
                </a:lnTo>
                <a:lnTo>
                  <a:pt x="1078883" y="364710"/>
                </a:lnTo>
                <a:lnTo>
                  <a:pt x="918893" y="721276"/>
                </a:lnTo>
                <a:lnTo>
                  <a:pt x="28050" y="721276"/>
                </a:lnTo>
                <a:cubicBezTo>
                  <a:pt x="12558" y="721276"/>
                  <a:pt x="0" y="708718"/>
                  <a:pt x="0" y="693226"/>
                </a:cubicBezTo>
                <a:lnTo>
                  <a:pt x="0" y="28050"/>
                </a:lnTo>
                <a:cubicBezTo>
                  <a:pt x="0" y="12558"/>
                  <a:pt x="12558" y="0"/>
                  <a:pt x="28050" y="0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2700000" scaled="0"/>
          </a:gradFill>
          <a:ln w="9525">
            <a:solidFill>
              <a:schemeClr val="bg2">
                <a:alpha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0" name="AutoShape 5">
            <a:extLst>
              <a:ext uri="{FF2B5EF4-FFF2-40B4-BE49-F238E27FC236}">
                <a16:creationId xmlns:a16="http://schemas.microsoft.com/office/drawing/2014/main" id="{A85B6768-8DD0-3840-98FF-EA35442768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948" y="2082563"/>
            <a:ext cx="946336" cy="338554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square" lIns="36000" tIns="0" rIns="36000" bIns="0"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b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  <a:endParaRPr lang="en-US" sz="1200" spc="-50" noProof="1">
              <a:solidFill>
                <a:schemeClr val="bg2"/>
              </a:solidFill>
              <a:cs typeface="TheSansMono M5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CD0235-CB15-C949-BCBD-9E062FB24F3A}"/>
              </a:ext>
            </a:extLst>
          </p:cNvPr>
          <p:cNvSpPr/>
          <p:nvPr userDrawn="1"/>
        </p:nvSpPr>
        <p:spPr>
          <a:xfrm>
            <a:off x="6116295" y="730293"/>
            <a:ext cx="6075705" cy="6127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accent1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8989BBF-287E-B847-9CAC-6DA102EFBD4A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6420006" y="1368000"/>
            <a:ext cx="5326793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8FE26B8D-BD73-4444-8D0F-1248DE1DD5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7149" y="1816783"/>
            <a:ext cx="83510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EDC22544-D9BC-B244-939B-9E83862D4E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2570" y="1816783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BB9C82F9-0A2D-9945-BB70-9C7924044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51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4F6EE5E4-7412-804B-AB0B-2612A9AEF1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800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0222DCE-C402-BC42-9510-1717F16DF8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98590" y="1816783"/>
            <a:ext cx="776867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rgbClr val="57C968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0C8CF-791F-18E5-4333-1B6A84495D38}"/>
              </a:ext>
            </a:extLst>
          </p:cNvPr>
          <p:cNvCxnSpPr>
            <a:cxnSpLocks/>
          </p:cNvCxnSpPr>
          <p:nvPr userDrawn="1"/>
        </p:nvCxnSpPr>
        <p:spPr>
          <a:xfrm>
            <a:off x="1696774" y="2159781"/>
            <a:ext cx="720000" cy="0"/>
          </a:xfrm>
          <a:prstGeom prst="line">
            <a:avLst/>
          </a:prstGeom>
          <a:ln w="57150" cap="rnd">
            <a:solidFill>
              <a:srgbClr val="910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>
            <a:extLst>
              <a:ext uri="{FF2B5EF4-FFF2-40B4-BE49-F238E27FC236}">
                <a16:creationId xmlns:a16="http://schemas.microsoft.com/office/drawing/2014/main" id="{D8BC2DDE-6625-F621-EC94-783A87A7B4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63674" y="2238104"/>
            <a:ext cx="770084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910714"/>
                </a:solidFill>
                <a:cs typeface="TheSansMono M5"/>
              </a:rPr>
              <a:t>critical risk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AE3B6A-A32C-2E31-61A0-D3B86C8941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85476" y="1811668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6E4A2-084F-9B55-1A76-59A9E48860A4}"/>
              </a:ext>
            </a:extLst>
          </p:cNvPr>
          <p:cNvSpPr txBox="1"/>
          <p:nvPr userDrawn="1"/>
        </p:nvSpPr>
        <p:spPr>
          <a:xfrm>
            <a:off x="-143206" y="5881381"/>
            <a:ext cx="2549071" cy="289438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dirty="0">
                <a:solidFill>
                  <a:schemeClr val="tx1">
                    <a:lumMod val="60000"/>
                    <a:lumOff val="40000"/>
                    <a:alpha val="50000"/>
                  </a:schemeClr>
                </a:solidFill>
              </a:rPr>
              <a:t>Number of dependencies: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748B4A-7DD2-00DB-AD86-FD93B244FC19}"/>
              </a:ext>
            </a:extLst>
          </p:cNvPr>
          <p:cNvGrpSpPr/>
          <p:nvPr userDrawn="1"/>
        </p:nvGrpSpPr>
        <p:grpSpPr>
          <a:xfrm>
            <a:off x="184167" y="2938848"/>
            <a:ext cx="2176758" cy="478914"/>
            <a:chOff x="184167" y="2938848"/>
            <a:chExt cx="2176758" cy="47891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D8BF416-6FD7-D2A6-2D79-58E7A1832B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2325" y="3145777"/>
              <a:ext cx="228600" cy="228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FA3170-93BB-C32C-D469-8D7B377640BD}"/>
                </a:ext>
              </a:extLst>
            </p:cNvPr>
            <p:cNvSpPr txBox="1"/>
            <p:nvPr userDrawn="1"/>
          </p:nvSpPr>
          <p:spPr>
            <a:xfrm>
              <a:off x="184167" y="2938848"/>
              <a:ext cx="1930982" cy="4789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8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vulnerability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DD96C8-3ACF-1DFF-CF73-0AF5F066614E}"/>
              </a:ext>
            </a:extLst>
          </p:cNvPr>
          <p:cNvGrpSpPr/>
          <p:nvPr userDrawn="1"/>
        </p:nvGrpSpPr>
        <p:grpSpPr>
          <a:xfrm>
            <a:off x="1016807" y="3564280"/>
            <a:ext cx="1344118" cy="423514"/>
            <a:chOff x="1016807" y="3564280"/>
            <a:chExt cx="1344118" cy="423514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D59CE77-F471-DC75-C135-1DA00EA336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2325" y="3703034"/>
              <a:ext cx="228600" cy="2286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B1C286-E53F-9CE4-4C64-B0026A68614C}"/>
                </a:ext>
              </a:extLst>
            </p:cNvPr>
            <p:cNvSpPr txBox="1"/>
            <p:nvPr userDrawn="1"/>
          </p:nvSpPr>
          <p:spPr>
            <a:xfrm>
              <a:off x="1016807" y="3564280"/>
              <a:ext cx="1098342" cy="4235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legal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3B04AA6-0170-8ABA-260D-D0032728A162}"/>
              </a:ext>
            </a:extLst>
          </p:cNvPr>
          <p:cNvGrpSpPr/>
          <p:nvPr userDrawn="1"/>
        </p:nvGrpSpPr>
        <p:grpSpPr>
          <a:xfrm>
            <a:off x="283779" y="4213198"/>
            <a:ext cx="2077146" cy="276999"/>
            <a:chOff x="283779" y="4213198"/>
            <a:chExt cx="2077146" cy="276999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4275B3F-AB3B-D0D7-E66A-918FA53CB7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2325" y="4260843"/>
              <a:ext cx="228600" cy="2286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ED634E-2496-806E-376D-3C44D5DAEAD1}"/>
                </a:ext>
              </a:extLst>
            </p:cNvPr>
            <p:cNvSpPr txBox="1"/>
            <p:nvPr userDrawn="1"/>
          </p:nvSpPr>
          <p:spPr>
            <a:xfrm>
              <a:off x="283779" y="4213198"/>
              <a:ext cx="18313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freshness risk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3FE0FE-23FE-D4C7-7966-960B2D6BD3D4}"/>
              </a:ext>
            </a:extLst>
          </p:cNvPr>
          <p:cNvGrpSpPr/>
          <p:nvPr userDrawn="1"/>
        </p:nvGrpSpPr>
        <p:grpSpPr>
          <a:xfrm>
            <a:off x="763256" y="4628191"/>
            <a:ext cx="1597669" cy="307777"/>
            <a:chOff x="763256" y="4610126"/>
            <a:chExt cx="1597669" cy="307777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A884E1D2-68C4-CC99-6761-4E51BA139A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32325" y="4671752"/>
              <a:ext cx="228600" cy="2286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637B0B-B9F7-C45A-A2CD-E4236903CA44}"/>
                </a:ext>
              </a:extLst>
            </p:cNvPr>
            <p:cNvSpPr txBox="1"/>
            <p:nvPr userDrawn="1"/>
          </p:nvSpPr>
          <p:spPr>
            <a:xfrm>
              <a:off x="763256" y="4610126"/>
              <a:ext cx="13518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stability</a:t>
              </a:r>
              <a:r>
                <a:rPr lang="en-US" sz="14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DEE55D-85C5-F1E0-82C9-656E14C98A45}"/>
              </a:ext>
            </a:extLst>
          </p:cNvPr>
          <p:cNvGrpSpPr/>
          <p:nvPr userDrawn="1"/>
        </p:nvGrpSpPr>
        <p:grpSpPr>
          <a:xfrm>
            <a:off x="632049" y="5073962"/>
            <a:ext cx="1728876" cy="276999"/>
            <a:chOff x="632049" y="5033912"/>
            <a:chExt cx="1728876" cy="27699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38CBB33-3CAC-D4D4-95F0-E601E9651F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32325" y="5075030"/>
              <a:ext cx="228600" cy="2286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BE0748-E831-C177-8482-1AD9D7C8020A}"/>
                </a:ext>
              </a:extLst>
            </p:cNvPr>
            <p:cNvSpPr txBox="1"/>
            <p:nvPr userDrawn="1"/>
          </p:nvSpPr>
          <p:spPr>
            <a:xfrm>
              <a:off x="632049" y="5033912"/>
              <a:ext cx="14831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management risk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F96D4F-7882-8E1E-059F-CF281133C60A}"/>
              </a:ext>
            </a:extLst>
          </p:cNvPr>
          <p:cNvGrpSpPr/>
          <p:nvPr userDrawn="1"/>
        </p:nvGrpSpPr>
        <p:grpSpPr>
          <a:xfrm>
            <a:off x="708077" y="5488955"/>
            <a:ext cx="1652848" cy="276999"/>
            <a:chOff x="708077" y="5488955"/>
            <a:chExt cx="1652848" cy="276999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A99E526-2AFE-852A-F382-C92035CEFB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2325" y="5517723"/>
              <a:ext cx="228600" cy="2286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638D2F-CAB2-BA06-872A-ED7C6CD060EB}"/>
                </a:ext>
              </a:extLst>
            </p:cNvPr>
            <p:cNvSpPr txBox="1"/>
            <p:nvPr userDrawn="1"/>
          </p:nvSpPr>
          <p:spPr>
            <a:xfrm>
              <a:off x="708077" y="5488955"/>
              <a:ext cx="14070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activity risk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A66A356-888B-5B88-7541-A81781B37E16}"/>
              </a:ext>
            </a:extLst>
          </p:cNvPr>
          <p:cNvSpPr txBox="1"/>
          <p:nvPr userDrawn="1"/>
        </p:nvSpPr>
        <p:spPr>
          <a:xfrm>
            <a:off x="1972649" y="2655839"/>
            <a:ext cx="1152452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NL" sz="1200" b="1" i="0" dirty="0">
                <a:solidFill>
                  <a:srgbClr val="C1C7CF"/>
                </a:solidFill>
              </a:rPr>
              <a:t>Risk categories</a:t>
            </a:r>
          </a:p>
        </p:txBody>
      </p:sp>
    </p:spTree>
    <p:extLst>
      <p:ext uri="{BB962C8B-B14F-4D97-AF65-F5344CB8AC3E}">
        <p14:creationId xmlns:p14="http://schemas.microsoft.com/office/powerpoint/2010/main" val="78485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22E66F4-7F53-DD4A-8713-C073FB230C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tx2"/>
                </a:solidFill>
              </a:defRPr>
            </a:lvl6pPr>
            <a:lvl7pPr>
              <a:defRPr sz="1600">
                <a:solidFill>
                  <a:schemeClr val="tx2"/>
                </a:solidFill>
              </a:defRPr>
            </a:lvl7pPr>
            <a:lvl8pPr>
              <a:defRPr sz="1600">
                <a:solidFill>
                  <a:schemeClr val="tx2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4138DB0-ED82-C84A-8589-E27E32B9B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>
              <a:defRPr lang="en-US" sz="1000" b="1" spc="10" dirty="0">
                <a:solidFill>
                  <a:srgbClr val="B3BECD"/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657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F7AAF3-E03F-F445-84B7-DEC6FD5CC0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F36FC-ED84-CE49-90C1-FB88EDBAE7F2}"/>
              </a:ext>
            </a:extLst>
          </p:cNvPr>
          <p:cNvSpPr/>
          <p:nvPr userDrawn="1"/>
        </p:nvSpPr>
        <p:spPr>
          <a:xfrm>
            <a:off x="1526401" y="0"/>
            <a:ext cx="10665600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smtClean="0"/>
              <a:pPr/>
              <a:t>‹#›</a:t>
            </a:fld>
            <a:endParaRPr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A2DC225-29A5-1C4E-85B1-B1B58619F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7A1B97-F536-DA40-9B5F-C768D92CAC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>
                <a:solidFill>
                  <a:schemeClr val="bg1"/>
                </a:solidFill>
              </a:defRPr>
            </a:lvl6pPr>
            <a:lvl7pPr>
              <a:defRPr sz="1600">
                <a:solidFill>
                  <a:schemeClr val="bg1"/>
                </a:solidFill>
              </a:defRPr>
            </a:lvl7pPr>
            <a:lvl8pPr>
              <a:defRPr sz="1600">
                <a:solidFill>
                  <a:schemeClr val="bg1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</p:spTree>
    <p:extLst>
      <p:ext uri="{BB962C8B-B14F-4D97-AF65-F5344CB8AC3E}">
        <p14:creationId xmlns:p14="http://schemas.microsoft.com/office/powerpoint/2010/main" val="356920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460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6E028-6F75-5A40-AE18-EB44D4BC81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249903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734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AA98C4"/>
              </a:gs>
              <a:gs pos="0">
                <a:srgbClr val="576BA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62C32F-BF79-8E4D-80C7-A236088BE3DC}"/>
              </a:ext>
            </a:extLst>
          </p:cNvPr>
          <p:cNvSpPr/>
          <p:nvPr userDrawn="1"/>
        </p:nvSpPr>
        <p:spPr>
          <a:xfrm>
            <a:off x="-230588" y="385969"/>
            <a:ext cx="12730038" cy="7310231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45000">
                <a:srgbClr val="FFFFFF">
                  <a:alpha val="15000"/>
                </a:srgbClr>
              </a:gs>
              <a:gs pos="0">
                <a:schemeClr val="bg1"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B5964A-85C4-E845-8FF0-BCE54011F8F7}"/>
              </a:ext>
            </a:extLst>
          </p:cNvPr>
          <p:cNvSpPr/>
          <p:nvPr userDrawn="1"/>
        </p:nvSpPr>
        <p:spPr>
          <a:xfrm>
            <a:off x="0" y="-4586"/>
            <a:ext cx="12192000" cy="6858000"/>
          </a:xfrm>
          <a:prstGeom prst="rect">
            <a:avLst/>
          </a:prstGeom>
          <a:gradFill>
            <a:gsLst>
              <a:gs pos="100000">
                <a:srgbClr val="576BAA">
                  <a:alpha val="45000"/>
                </a:srgbClr>
              </a:gs>
              <a:gs pos="50000">
                <a:srgbClr val="AA98C4">
                  <a:alpha val="0"/>
                </a:srgbClr>
              </a:gs>
              <a:gs pos="0">
                <a:srgbClr val="576BAA">
                  <a:alpha val="6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0482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with graphic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4000">
                <a:schemeClr val="tx2">
                  <a:alpha val="80000"/>
                </a:schemeClr>
              </a:gs>
              <a:gs pos="0">
                <a:schemeClr val="tx2">
                  <a:alpha val="74000"/>
                </a:schemeClr>
              </a:gs>
              <a:gs pos="93000">
                <a:schemeClr val="tx2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4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FB5ABF-597D-DA40-9F8B-5743780B79A1}"/>
              </a:ext>
            </a:extLst>
          </p:cNvPr>
          <p:cNvSpPr/>
          <p:nvPr userDrawn="1"/>
        </p:nvSpPr>
        <p:spPr>
          <a:xfrm>
            <a:off x="0" y="1720892"/>
            <a:ext cx="12192000" cy="5145061"/>
          </a:xfrm>
          <a:prstGeom prst="rect">
            <a:avLst/>
          </a:prstGeom>
          <a:gradFill>
            <a:gsLst>
              <a:gs pos="46000">
                <a:schemeClr val="accent2">
                  <a:alpha val="0"/>
                </a:schemeClr>
              </a:gs>
              <a:gs pos="100000">
                <a:srgbClr val="DFC101">
                  <a:alpha val="32000"/>
                </a:srgbClr>
              </a:gs>
              <a:gs pos="82000">
                <a:schemeClr val="accent2">
                  <a:alpha val="1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912" tIns="57275" rIns="85912" bIns="57275" rtlCol="0" anchor="t"/>
          <a:lstStyle/>
          <a:p>
            <a:pPr algn="l"/>
            <a:endParaRPr lang="en-US" sz="1273" dirty="0" err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B229FA-CC1D-8949-846A-2C092B3B817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F1029506-2B22-D540-9093-4B18C0BD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543FC0-FA8A-4842-8FC2-F203AF9029D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0B6AD95-6CA1-134E-A06C-BEECADF70E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C2317AA-E47D-1A45-A701-485ECFFE29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399D4FA-CC06-BB46-A0F0-A490F2F2218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84750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reversed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880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wiki.sig.eu/confluence/x/JoDbC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DFA920-C997-D084-6D6F-2038356748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7137826"/>
              </p:ext>
            </p:extLst>
          </p:nvPr>
        </p:nvGraphicFramePr>
        <p:xfrm>
          <a:off x="12294145" y="1986729"/>
          <a:ext cx="1440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5571837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713164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55095623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9131822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66216837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0903679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6879720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7407391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18681250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55898394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7C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E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6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71366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75328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5949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0536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8710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C5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91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5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8233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1868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7E16D"/>
                        </a:gs>
                        <a:gs pos="100000">
                          <a:srgbClr val="E0C223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6AD6E5"/>
                        </a:gs>
                        <a:gs pos="0">
                          <a:srgbClr val="04ABC8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AA98C3"/>
                        </a:gs>
                        <a:gs pos="100000">
                          <a:srgbClr val="6076BA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C5CD59"/>
                        </a:gs>
                        <a:gs pos="100000">
                          <a:srgbClr val="9DA43C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EB935C"/>
                        </a:gs>
                        <a:gs pos="35000">
                          <a:srgbClr val="D65200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024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1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D6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BC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98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4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3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5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871530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24333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4A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981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6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C9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96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88421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21"/>
            <a:extLst>
              <a:ext uri="{FF2B5EF4-FFF2-40B4-BE49-F238E27FC236}">
                <a16:creationId xmlns:a16="http://schemas.microsoft.com/office/drawing/2014/main" id="{97451D23-9484-A5AC-6DE0-B05B1E0505F7}"/>
              </a:ext>
            </a:extLst>
          </p:cNvPr>
          <p:cNvSpPr txBox="1"/>
          <p:nvPr userDrawn="1"/>
        </p:nvSpPr>
        <p:spPr>
          <a:xfrm>
            <a:off x="12260945" y="4406201"/>
            <a:ext cx="1574597" cy="4331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Bold"/>
                <a:ea typeface="+mn-ea"/>
                <a:cs typeface="+mn-cs"/>
              </a:rPr>
              <a:t>Master template version: </a:t>
            </a:r>
          </a:p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Regular"/>
                <a:ea typeface="+mn-ea"/>
                <a:cs typeface="+mn-cs"/>
              </a:rPr>
              <a:t>v20220729</a:t>
            </a:r>
            <a:endParaRPr lang="en-US" sz="1000" b="0" i="0" dirty="0">
              <a:solidFill>
                <a:schemeClr val="tx1">
                  <a:lumMod val="60000"/>
                  <a:lumOff val="40000"/>
                </a:schemeClr>
              </a:solidFill>
              <a:latin typeface="Calibri 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C6F2-3923-4241-B710-1B30D0874A09}"/>
              </a:ext>
            </a:extLst>
          </p:cNvPr>
          <p:cNvSpPr/>
          <p:nvPr userDrawn="1"/>
        </p:nvSpPr>
        <p:spPr>
          <a:xfrm>
            <a:off x="0" y="-1"/>
            <a:ext cx="12192000" cy="686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04000-FB3A-6842-9B07-0251B414D6E4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3F74-C0BA-034D-B21E-2C17337F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798" y="1360359"/>
            <a:ext cx="11231962" cy="49717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DEB3B1D5-38F6-744A-845D-D4D4BFD8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00" y="277200"/>
            <a:ext cx="9810000" cy="2844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61D04E9C-E586-B24A-97EA-062E3E2A7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>
            <a:spAutoFit/>
          </a:bodyPr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68D9D8-6BDF-E84E-92C4-860CA2E281CA}"/>
              </a:ext>
            </a:extLst>
          </p:cNvPr>
          <p:cNvSpPr txBox="1"/>
          <p:nvPr userDrawn="1"/>
        </p:nvSpPr>
        <p:spPr>
          <a:xfrm>
            <a:off x="-1228363" y="-303006"/>
            <a:ext cx="1228362" cy="1658286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2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6DECB5-D39A-5146-B4F8-F6AE03D6367F}"/>
              </a:ext>
            </a:extLst>
          </p:cNvPr>
          <p:cNvSpPr txBox="1"/>
          <p:nvPr userDrawn="1"/>
        </p:nvSpPr>
        <p:spPr>
          <a:xfrm>
            <a:off x="-301318" y="-372507"/>
            <a:ext cx="826141" cy="369332"/>
          </a:xfrm>
          <a:prstGeom prst="rect">
            <a:avLst/>
          </a:prstGeom>
          <a:gradFill>
            <a:gsLst>
              <a:gs pos="60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30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F11C372E-FF74-1C46-AC9A-9C6FAC6B5901}"/>
              </a:ext>
            </a:extLst>
          </p:cNvPr>
          <p:cNvSpPr/>
          <p:nvPr userDrawn="1"/>
        </p:nvSpPr>
        <p:spPr>
          <a:xfrm rot="16200000">
            <a:off x="313381" y="-15883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C37BE910-150E-F547-AA99-B012E5B28DE1}"/>
              </a:ext>
            </a:extLst>
          </p:cNvPr>
          <p:cNvSpPr/>
          <p:nvPr userDrawn="1"/>
        </p:nvSpPr>
        <p:spPr>
          <a:xfrm>
            <a:off x="12191262" y="1535801"/>
            <a:ext cx="1644280" cy="360000"/>
          </a:xfrm>
          <a:custGeom>
            <a:avLst/>
            <a:gdLst>
              <a:gd name="connsiteX0" fmla="*/ 0 w 1644280"/>
              <a:gd name="connsiteY0" fmla="*/ 0 h 360000"/>
              <a:gd name="connsiteX1" fmla="*/ 1584279 w 1644280"/>
              <a:gd name="connsiteY1" fmla="*/ 0 h 360000"/>
              <a:gd name="connsiteX2" fmla="*/ 1644280 w 1644280"/>
              <a:gd name="connsiteY2" fmla="*/ 60001 h 360000"/>
              <a:gd name="connsiteX3" fmla="*/ 1644280 w 1644280"/>
              <a:gd name="connsiteY3" fmla="*/ 299999 h 360000"/>
              <a:gd name="connsiteX4" fmla="*/ 1584279 w 1644280"/>
              <a:gd name="connsiteY4" fmla="*/ 360000 h 360000"/>
              <a:gd name="connsiteX5" fmla="*/ 0 w 1644280"/>
              <a:gd name="connsiteY5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4280" h="360000">
                <a:moveTo>
                  <a:pt x="0" y="0"/>
                </a:moveTo>
                <a:lnTo>
                  <a:pt x="1584279" y="0"/>
                </a:lnTo>
                <a:cubicBezTo>
                  <a:pt x="1617417" y="0"/>
                  <a:pt x="1644280" y="26863"/>
                  <a:pt x="1644280" y="60001"/>
                </a:cubicBezTo>
                <a:lnTo>
                  <a:pt x="1644280" y="299999"/>
                </a:lnTo>
                <a:cubicBezTo>
                  <a:pt x="1644280" y="333137"/>
                  <a:pt x="1617417" y="360000"/>
                  <a:pt x="1584279" y="360000"/>
                </a:cubicBezTo>
                <a:lnTo>
                  <a:pt x="0" y="36000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85000"/>
                </a:schemeClr>
              </a:gs>
              <a:gs pos="4000">
                <a:schemeClr val="accent1">
                  <a:alpha val="70000"/>
                </a:schemeClr>
              </a:gs>
              <a:gs pos="0">
                <a:srgbClr val="17323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rtlCol="0" anchor="ctr">
            <a:noAutofit/>
          </a:bodyPr>
          <a:lstStyle/>
          <a:p>
            <a:pPr lvl="0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 COLOR </a:t>
            </a:r>
            <a:r>
              <a:rPr lang="en-US" sz="1000" b="0" i="0" dirty="0">
                <a:solidFill>
                  <a:schemeClr val="bg1"/>
                </a:solidFill>
                <a:latin typeface="Calibri Bold"/>
              </a:rPr>
              <a:t>PALETTE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CBF917-BBFA-154F-AE49-00C72A97DC4D}"/>
              </a:ext>
            </a:extLst>
          </p:cNvPr>
          <p:cNvSpPr txBox="1"/>
          <p:nvPr userDrawn="1"/>
        </p:nvSpPr>
        <p:spPr>
          <a:xfrm>
            <a:off x="12261348" y="3358336"/>
            <a:ext cx="1432427" cy="268253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Gradients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190199-C1C2-0549-B59C-931BCAB1B18A}"/>
              </a:ext>
            </a:extLst>
          </p:cNvPr>
          <p:cNvSpPr txBox="1"/>
          <p:nvPr userDrawn="1"/>
        </p:nvSpPr>
        <p:spPr>
          <a:xfrm>
            <a:off x="12261350" y="1990137"/>
            <a:ext cx="777584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Grey tones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A2C8420-18BB-7B4C-A8CE-24531816B381}"/>
              </a:ext>
            </a:extLst>
          </p:cNvPr>
          <p:cNvSpPr txBox="1"/>
          <p:nvPr userDrawn="1"/>
        </p:nvSpPr>
        <p:spPr>
          <a:xfrm>
            <a:off x="12255293" y="2341826"/>
            <a:ext cx="1914733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Text colors light bg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C230F0-D526-6C4F-9E43-2F708FEF06D1}"/>
              </a:ext>
            </a:extLst>
          </p:cNvPr>
          <p:cNvSpPr txBox="1"/>
          <p:nvPr userDrawn="1"/>
        </p:nvSpPr>
        <p:spPr>
          <a:xfrm>
            <a:off x="12255293" y="2703535"/>
            <a:ext cx="147885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Adjusted PPT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6F376A-0B7A-B448-B37D-0C09B74FA9CF}"/>
              </a:ext>
            </a:extLst>
          </p:cNvPr>
          <p:cNvSpPr txBox="1"/>
          <p:nvPr userDrawn="1"/>
        </p:nvSpPr>
        <p:spPr>
          <a:xfrm>
            <a:off x="12299254" y="2974539"/>
            <a:ext cx="131672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Default SIG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446E0B7-64D4-2F4F-AD07-A36525F701FD}"/>
              </a:ext>
            </a:extLst>
          </p:cNvPr>
          <p:cNvSpPr txBox="1"/>
          <p:nvPr userDrawn="1"/>
        </p:nvSpPr>
        <p:spPr>
          <a:xfrm>
            <a:off x="12255294" y="4008901"/>
            <a:ext cx="1003261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Signal colors</a:t>
            </a:r>
          </a:p>
        </p:txBody>
      </p:sp>
      <p:sp>
        <p:nvSpPr>
          <p:cNvPr id="94" name="Triangle 93">
            <a:extLst>
              <a:ext uri="{FF2B5EF4-FFF2-40B4-BE49-F238E27FC236}">
                <a16:creationId xmlns:a16="http://schemas.microsoft.com/office/drawing/2014/main" id="{95EA91EB-DF88-DC4C-8867-A6E89E2C68C6}"/>
              </a:ext>
            </a:extLst>
          </p:cNvPr>
          <p:cNvSpPr/>
          <p:nvPr userDrawn="1"/>
        </p:nvSpPr>
        <p:spPr>
          <a:xfrm>
            <a:off x="-178692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3730BB1-9B79-EB43-8C9B-DD4E1F8DAD52}"/>
              </a:ext>
            </a:extLst>
          </p:cNvPr>
          <p:cNvCxnSpPr>
            <a:cxnSpLocks/>
          </p:cNvCxnSpPr>
          <p:nvPr userDrawn="1"/>
        </p:nvCxnSpPr>
        <p:spPr>
          <a:xfrm>
            <a:off x="517893" y="-299831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F3CBACC-10D2-674D-8DF2-97BE380A1038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1352986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8AB2E3C-062E-554B-991E-0F04B3480EAB}"/>
              </a:ext>
            </a:extLst>
          </p:cNvPr>
          <p:cNvSpPr txBox="1"/>
          <p:nvPr userDrawn="1"/>
        </p:nvSpPr>
        <p:spPr>
          <a:xfrm>
            <a:off x="-1228363" y="6332096"/>
            <a:ext cx="1228362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0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98" name="Triangle 97">
            <a:extLst>
              <a:ext uri="{FF2B5EF4-FFF2-40B4-BE49-F238E27FC236}">
                <a16:creationId xmlns:a16="http://schemas.microsoft.com/office/drawing/2014/main" id="{11579231-7E59-274F-85B7-5EF4619636F1}"/>
              </a:ext>
            </a:extLst>
          </p:cNvPr>
          <p:cNvSpPr/>
          <p:nvPr userDrawn="1"/>
        </p:nvSpPr>
        <p:spPr>
          <a:xfrm flipV="1">
            <a:off x="-178692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5E706FE-9CC7-DB4A-94D2-5B4F0983B282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6336930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2D8030A-24DD-F24C-B561-91D005086F32}"/>
              </a:ext>
            </a:extLst>
          </p:cNvPr>
          <p:cNvSpPr txBox="1"/>
          <p:nvPr userDrawn="1"/>
        </p:nvSpPr>
        <p:spPr>
          <a:xfrm>
            <a:off x="-301318" y="6865950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9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FAF50A31-8A21-194A-AACD-F93E3F7DDBA2}"/>
              </a:ext>
            </a:extLst>
          </p:cNvPr>
          <p:cNvSpPr/>
          <p:nvPr userDrawn="1"/>
        </p:nvSpPr>
        <p:spPr>
          <a:xfrm rot="16200000">
            <a:off x="313381" y="7083822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A568D93-8F76-1F47-8432-E5BA84BD883F}"/>
              </a:ext>
            </a:extLst>
          </p:cNvPr>
          <p:cNvCxnSpPr>
            <a:cxnSpLocks/>
          </p:cNvCxnSpPr>
          <p:nvPr userDrawn="1"/>
        </p:nvCxnSpPr>
        <p:spPr>
          <a:xfrm>
            <a:off x="517893" y="68876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A5E9F19-F0DD-8D49-906A-3B4B9F498BE0}"/>
              </a:ext>
            </a:extLst>
          </p:cNvPr>
          <p:cNvSpPr txBox="1"/>
          <p:nvPr userDrawn="1"/>
        </p:nvSpPr>
        <p:spPr>
          <a:xfrm>
            <a:off x="12197109" y="-7624"/>
            <a:ext cx="1256301" cy="1362904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26D0B294-32A3-6E48-A0F8-F348E1C5475D}"/>
              </a:ext>
            </a:extLst>
          </p:cNvPr>
          <p:cNvSpPr/>
          <p:nvPr userDrawn="1"/>
        </p:nvSpPr>
        <p:spPr>
          <a:xfrm>
            <a:off x="12278571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5C59B47-1A1E-E048-B3C7-1674CBF00BA4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1352986"/>
            <a:ext cx="1141114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1F5FB-91A2-734D-A19C-C1FBD5BA6428}"/>
              </a:ext>
            </a:extLst>
          </p:cNvPr>
          <p:cNvSpPr txBox="1"/>
          <p:nvPr userDrawn="1"/>
        </p:nvSpPr>
        <p:spPr>
          <a:xfrm>
            <a:off x="12197109" y="6332096"/>
            <a:ext cx="1256301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44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DE0C5951-F714-9C44-8682-C724B5FE1100}"/>
              </a:ext>
            </a:extLst>
          </p:cNvPr>
          <p:cNvSpPr/>
          <p:nvPr userDrawn="1"/>
        </p:nvSpPr>
        <p:spPr>
          <a:xfrm flipV="1">
            <a:off x="12278571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B6EB480-EA98-0A40-89A3-61F487FE4C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6329115"/>
            <a:ext cx="113374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D8FDB07-3CA8-1B45-A406-77809CF8B74B}"/>
              </a:ext>
            </a:extLst>
          </p:cNvPr>
          <p:cNvSpPr txBox="1"/>
          <p:nvPr userDrawn="1"/>
        </p:nvSpPr>
        <p:spPr>
          <a:xfrm>
            <a:off x="11753369" y="-369332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0" name="Triangle 109">
            <a:extLst>
              <a:ext uri="{FF2B5EF4-FFF2-40B4-BE49-F238E27FC236}">
                <a16:creationId xmlns:a16="http://schemas.microsoft.com/office/drawing/2014/main" id="{3B56AC1A-0522-8447-B54E-A3B921BE61CA}"/>
              </a:ext>
            </a:extLst>
          </p:cNvPr>
          <p:cNvSpPr/>
          <p:nvPr userDrawn="1"/>
        </p:nvSpPr>
        <p:spPr>
          <a:xfrm rot="5400000" flipH="1">
            <a:off x="11831127" y="-158835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97B4272-1DA3-CD44-8357-76391CEA3A5F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-303006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8127C6C-4883-104A-B1C6-B43ADDFA08D8}"/>
              </a:ext>
            </a:extLst>
          </p:cNvPr>
          <p:cNvSpPr txBox="1"/>
          <p:nvPr userDrawn="1"/>
        </p:nvSpPr>
        <p:spPr>
          <a:xfrm>
            <a:off x="11753369" y="6873324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32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3" name="Triangle 112">
            <a:extLst>
              <a:ext uri="{FF2B5EF4-FFF2-40B4-BE49-F238E27FC236}">
                <a16:creationId xmlns:a16="http://schemas.microsoft.com/office/drawing/2014/main" id="{5E23F091-2253-9A46-A773-B6E33A4E19DA}"/>
              </a:ext>
            </a:extLst>
          </p:cNvPr>
          <p:cNvSpPr/>
          <p:nvPr userDrawn="1"/>
        </p:nvSpPr>
        <p:spPr>
          <a:xfrm rot="5400000" flipH="1">
            <a:off x="11831127" y="7083821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D939B88-4AB8-874C-A524-9CF7AB4C7AE2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68749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62" r:id="rId2"/>
    <p:sldLayoutId id="2147483673" r:id="rId3"/>
    <p:sldLayoutId id="2147483713" r:id="rId4"/>
    <p:sldLayoutId id="2147483714" r:id="rId5"/>
    <p:sldLayoutId id="2147483668" r:id="rId6"/>
    <p:sldLayoutId id="2147483720" r:id="rId7"/>
    <p:sldLayoutId id="2147483719" r:id="rId8"/>
    <p:sldLayoutId id="2147483661" r:id="rId9"/>
    <p:sldLayoutId id="2147483664" r:id="rId10"/>
    <p:sldLayoutId id="2147483692" r:id="rId11"/>
    <p:sldLayoutId id="2147483693" r:id="rId12"/>
    <p:sldLayoutId id="2147483690" r:id="rId13"/>
    <p:sldLayoutId id="2147483691" r:id="rId14"/>
    <p:sldLayoutId id="2147483697" r:id="rId15"/>
    <p:sldLayoutId id="2147483715" r:id="rId16"/>
    <p:sldLayoutId id="2147483717" r:id="rId17"/>
    <p:sldLayoutId id="2147483704" r:id="rId18"/>
    <p:sldLayoutId id="214748372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000" b="1" kern="1200" spc="-10" smtClean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0" indent="-264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2pPr>
      <a:lvl3pPr marL="792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3pPr>
      <a:lvl4pPr marL="1044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4pPr>
      <a:lvl5pPr marL="1296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51" userDrawn="1">
          <p15:clr>
            <a:srgbClr val="F26B43"/>
          </p15:clr>
        </p15:guide>
        <p15:guide id="2" pos="3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F23F-0AD1-0347-BF7F-1B20660C7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50B659-F724-1B47-9AC0-0C9C91F9FE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Refactoring Candidates – DUPLICATION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FB116C-E601-C24A-9C7F-0F529523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the longest duplicates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A917F-83E5-5E45-B28C-D0C1B7814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B1030-EE41-F840-9218-1CBC036002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REFACTORING_CANDIDATES_TABLE_DUPLICATION">
            <a:extLst>
              <a:ext uri="{FF2B5EF4-FFF2-40B4-BE49-F238E27FC236}">
                <a16:creationId xmlns:a16="http://schemas.microsoft.com/office/drawing/2014/main" id="{6D18B547-BA3F-1046-9F1B-A8CA602DA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238741"/>
              </p:ext>
            </p:extLst>
          </p:nvPr>
        </p:nvGraphicFramePr>
        <p:xfrm>
          <a:off x="514373" y="1366988"/>
          <a:ext cx="11231294" cy="493368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700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988">
                  <a:extLst>
                    <a:ext uri="{9D8B030D-6E8A-4147-A177-3AD203B41FA5}">
                      <a16:colId xmlns:a16="http://schemas.microsoft.com/office/drawing/2014/main" val="2857446439"/>
                    </a:ext>
                  </a:extLst>
                </a:gridCol>
              </a:tblGrid>
              <a:tr h="3058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Redundant LOC</a:t>
                      </a:r>
                    </a:p>
                  </a:txBody>
                  <a:tcPr marL="108000" marR="108000" marT="72000" marB="7200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10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Level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 anchor="b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Technology</a:t>
                      </a:r>
                    </a:p>
                  </a:txBody>
                  <a:tcPr marL="108000" marR="108000" marT="72000" marB="72000" anchor="b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3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Calibri Bold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00654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795780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67410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10387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763307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63985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04128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06331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700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20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0E241-59C2-6F55-4707-FD2CC82A6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397773-E61A-9D94-159E-FE176D511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70E2EE-7B25-5041-16B6-A6265C553E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Refactoring Candidates – Unit Size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6AFEFE-FA0F-CDBD-40F1-A3FF9921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the longest units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392F-4A8E-477A-00F5-76B320743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</a:t>
            </a:r>
          </a:p>
        </p:txBody>
      </p:sp>
      <p:graphicFrame>
        <p:nvGraphicFramePr>
          <p:cNvPr id="4" name="REFACTORING_CANDIDATES_TABLE_UNIT_SIZE">
            <a:extLst>
              <a:ext uri="{FF2B5EF4-FFF2-40B4-BE49-F238E27FC236}">
                <a16:creationId xmlns:a16="http://schemas.microsoft.com/office/drawing/2014/main" id="{6526472F-557C-F0F9-9AC9-DA0F1F07D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643359"/>
              </p:ext>
            </p:extLst>
          </p:nvPr>
        </p:nvGraphicFramePr>
        <p:xfrm>
          <a:off x="514373" y="1366988"/>
          <a:ext cx="11232250" cy="497256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6024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781">
                  <a:extLst>
                    <a:ext uri="{9D8B030D-6E8A-4147-A177-3AD203B41FA5}">
                      <a16:colId xmlns:a16="http://schemas.microsoft.com/office/drawing/2014/main" val="3286041723"/>
                    </a:ext>
                  </a:extLst>
                </a:gridCol>
                <a:gridCol w="1500910">
                  <a:extLst>
                    <a:ext uri="{9D8B030D-6E8A-4147-A177-3AD203B41FA5}">
                      <a16:colId xmlns:a16="http://schemas.microsoft.com/office/drawing/2014/main" val="4263492041"/>
                    </a:ext>
                  </a:extLst>
                </a:gridCol>
                <a:gridCol w="1115568">
                  <a:extLst>
                    <a:ext uri="{9D8B030D-6E8A-4147-A177-3AD203B41FA5}">
                      <a16:colId xmlns:a16="http://schemas.microsoft.com/office/drawing/2014/main" val="2509092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Unit name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LOC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McCabe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Parameters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Component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Technology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noProof="0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0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795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6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10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763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6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04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0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876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3C50C-D5AC-B980-57E1-AB9740C2F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C47716-66EC-A5D9-AE7C-3AF047ABA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D58E3A-84C6-E394-9DB2-843E3C2B42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Refactoring Candidates – Unit COMPLEXITY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B683A4-1422-9996-73B9-EDF74B14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the most complex units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D24E3-806B-1789-735C-FD0762CED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</a:t>
            </a:r>
          </a:p>
        </p:txBody>
      </p:sp>
      <p:graphicFrame>
        <p:nvGraphicFramePr>
          <p:cNvPr id="4" name="REFACTORING_CANDIDATES_TABLE_UNIT_COMPLEXITY">
            <a:extLst>
              <a:ext uri="{FF2B5EF4-FFF2-40B4-BE49-F238E27FC236}">
                <a16:creationId xmlns:a16="http://schemas.microsoft.com/office/drawing/2014/main" id="{B2AD6F83-29C1-E9BE-13AF-24963E398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251483"/>
              </p:ext>
            </p:extLst>
          </p:nvPr>
        </p:nvGraphicFramePr>
        <p:xfrm>
          <a:off x="514373" y="1366988"/>
          <a:ext cx="11232250" cy="497256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6024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781">
                  <a:extLst>
                    <a:ext uri="{9D8B030D-6E8A-4147-A177-3AD203B41FA5}">
                      <a16:colId xmlns:a16="http://schemas.microsoft.com/office/drawing/2014/main" val="3286041723"/>
                    </a:ext>
                  </a:extLst>
                </a:gridCol>
                <a:gridCol w="1500910">
                  <a:extLst>
                    <a:ext uri="{9D8B030D-6E8A-4147-A177-3AD203B41FA5}">
                      <a16:colId xmlns:a16="http://schemas.microsoft.com/office/drawing/2014/main" val="4263492041"/>
                    </a:ext>
                  </a:extLst>
                </a:gridCol>
                <a:gridCol w="1115568">
                  <a:extLst>
                    <a:ext uri="{9D8B030D-6E8A-4147-A177-3AD203B41FA5}">
                      <a16:colId xmlns:a16="http://schemas.microsoft.com/office/drawing/2014/main" val="2509092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Unit name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LOC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54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McCabe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Parameters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Component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Technology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0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795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6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10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763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6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04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0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17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E5DF8-42C2-D9A0-C581-926F88850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384C2E-E259-D449-D3FC-4501B83DD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2E8F9D-227D-DE48-28FD-49E58F9EE8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Refactoring Candidates – Unit INTERFACING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6CF5EF-9D37-AF0B-8482-89079D5C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the units with the largest interfaces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E2457-37D9-7B56-B0F1-9C62576D5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</a:t>
            </a:r>
          </a:p>
        </p:txBody>
      </p:sp>
      <p:graphicFrame>
        <p:nvGraphicFramePr>
          <p:cNvPr id="4" name="REFACTORING_CANDIDATES_TABLE_UNIT_INTERFACING">
            <a:extLst>
              <a:ext uri="{FF2B5EF4-FFF2-40B4-BE49-F238E27FC236}">
                <a16:creationId xmlns:a16="http://schemas.microsoft.com/office/drawing/2014/main" id="{886DDEFD-B6CA-D10A-3710-9F71507BA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690946"/>
              </p:ext>
            </p:extLst>
          </p:nvPr>
        </p:nvGraphicFramePr>
        <p:xfrm>
          <a:off x="514373" y="1366988"/>
          <a:ext cx="11232250" cy="497256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6024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781">
                  <a:extLst>
                    <a:ext uri="{9D8B030D-6E8A-4147-A177-3AD203B41FA5}">
                      <a16:colId xmlns:a16="http://schemas.microsoft.com/office/drawing/2014/main" val="3286041723"/>
                    </a:ext>
                  </a:extLst>
                </a:gridCol>
                <a:gridCol w="1500910">
                  <a:extLst>
                    <a:ext uri="{9D8B030D-6E8A-4147-A177-3AD203B41FA5}">
                      <a16:colId xmlns:a16="http://schemas.microsoft.com/office/drawing/2014/main" val="4263492041"/>
                    </a:ext>
                  </a:extLst>
                </a:gridCol>
                <a:gridCol w="1115568">
                  <a:extLst>
                    <a:ext uri="{9D8B030D-6E8A-4147-A177-3AD203B41FA5}">
                      <a16:colId xmlns:a16="http://schemas.microsoft.com/office/drawing/2014/main" val="2509092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Unit name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LOC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54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McCabe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Parameters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1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Component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Technology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0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795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6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10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763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6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04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0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2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E2D5C-3E5F-6B9D-908E-50F0A86AC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ED10E3-5A1E-EB42-A8DD-8C3EA6AFC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2401406-73FA-D043-F4F9-83583AFBBF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Refactoring Candidates – Module COUPLING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B4BED9-C15D-5B49-DC19-82A8E733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the modules with the highest coupling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246FC-EA60-CE91-78AD-F32916748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</a:t>
            </a:r>
          </a:p>
        </p:txBody>
      </p:sp>
      <p:graphicFrame>
        <p:nvGraphicFramePr>
          <p:cNvPr id="4" name="REFACTORING_CANDIDATES_TABLE_MODULE_COUPLING">
            <a:extLst>
              <a:ext uri="{FF2B5EF4-FFF2-40B4-BE49-F238E27FC236}">
                <a16:creationId xmlns:a16="http://schemas.microsoft.com/office/drawing/2014/main" id="{08CD0C1C-FF15-4288-5694-0C8CA50F5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251971"/>
              </p:ext>
            </p:extLst>
          </p:nvPr>
        </p:nvGraphicFramePr>
        <p:xfrm>
          <a:off x="514373" y="1366988"/>
          <a:ext cx="11231293" cy="478968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6036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908">
                  <a:extLst>
                    <a:ext uri="{9D8B030D-6E8A-4147-A177-3AD203B41FA5}">
                      <a16:colId xmlns:a16="http://schemas.microsoft.com/office/drawing/2014/main" val="3286041723"/>
                    </a:ext>
                  </a:extLst>
                </a:gridCol>
                <a:gridCol w="1766924">
                  <a:extLst>
                    <a:ext uri="{9D8B030D-6E8A-4147-A177-3AD203B41FA5}">
                      <a16:colId xmlns:a16="http://schemas.microsoft.com/office/drawing/2014/main" val="4263492041"/>
                    </a:ext>
                  </a:extLst>
                </a:gridCol>
                <a:gridCol w="1405383">
                  <a:extLst>
                    <a:ext uri="{9D8B030D-6E8A-4147-A177-3AD203B41FA5}">
                      <a16:colId xmlns:a16="http://schemas.microsoft.com/office/drawing/2014/main" val="2509092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LOC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54B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Fan-in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1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Component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Technology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0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795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6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10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763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6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04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0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30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261DE-516A-2C47-C290-CC53EE2EC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025075-AF88-4ABD-0816-000FE85C6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6BA0A77-753D-20DB-3D53-A7D106A78F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Refactoring Candidates – COMPONENT ENTANGLEMENT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62569B-8BFD-D308-A55E-04765D4E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component entanglement related findings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D554A-888F-C192-ED2E-3071DD750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</a:t>
            </a:r>
          </a:p>
        </p:txBody>
      </p:sp>
      <p:graphicFrame>
        <p:nvGraphicFramePr>
          <p:cNvPr id="4" name="REFACTORING_CANDIDATES_TABLE_COMPONENT_ENTANGLEMENT">
            <a:extLst>
              <a:ext uri="{FF2B5EF4-FFF2-40B4-BE49-F238E27FC236}">
                <a16:creationId xmlns:a16="http://schemas.microsoft.com/office/drawing/2014/main" id="{9838512D-A010-DDD6-1567-37B565CF5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859789"/>
              </p:ext>
            </p:extLst>
          </p:nvPr>
        </p:nvGraphicFramePr>
        <p:xfrm>
          <a:off x="514373" y="1351494"/>
          <a:ext cx="11231294" cy="460680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9663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53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Weight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5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77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77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77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77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77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00654"/>
                  </a:ext>
                </a:extLst>
              </a:tr>
              <a:tr h="25477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25477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795780"/>
                  </a:ext>
                </a:extLst>
              </a:tr>
              <a:tr h="25477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67410"/>
                  </a:ext>
                </a:extLst>
              </a:tr>
              <a:tr h="25477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10387"/>
                  </a:ext>
                </a:extLst>
              </a:tr>
              <a:tr h="25477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763307"/>
                  </a:ext>
                </a:extLst>
              </a:tr>
              <a:tr h="25477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63985"/>
                  </a:ext>
                </a:extLst>
              </a:tr>
              <a:tr h="254774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04128"/>
                  </a:ext>
                </a:extLst>
              </a:tr>
              <a:tr h="25477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0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627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B2A1D-C398-FD00-A262-F1315FFA7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62FCDF-5E0F-1700-45E3-65B5191C4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418E4D-4C1B-5CF0-D4B4-9BE92D28DF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Refactoring Candidates – COMPONENT Independence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4658BA-0814-EB54-4871-7EA33079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high impact communicating files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CF33D-A478-D36E-605A-D3A5163CF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</a:t>
            </a:r>
          </a:p>
        </p:txBody>
      </p:sp>
      <p:graphicFrame>
        <p:nvGraphicFramePr>
          <p:cNvPr id="4" name="REFACTORING_CANDIDATES_TABLE_COMPONENT_INDEPENDENCE">
            <a:extLst>
              <a:ext uri="{FF2B5EF4-FFF2-40B4-BE49-F238E27FC236}">
                <a16:creationId xmlns:a16="http://schemas.microsoft.com/office/drawing/2014/main" id="{0354F911-27AA-DF84-8BBC-02F20E05B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974292"/>
              </p:ext>
            </p:extLst>
          </p:nvPr>
        </p:nvGraphicFramePr>
        <p:xfrm>
          <a:off x="514373" y="1366988"/>
          <a:ext cx="11231293" cy="460680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6599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1675">
                  <a:extLst>
                    <a:ext uri="{9D8B030D-6E8A-4147-A177-3AD203B41FA5}">
                      <a16:colId xmlns:a16="http://schemas.microsoft.com/office/drawing/2014/main" val="4263492041"/>
                    </a:ext>
                  </a:extLst>
                </a:gridCol>
                <a:gridCol w="1536423">
                  <a:extLst>
                    <a:ext uri="{9D8B030D-6E8A-4147-A177-3AD203B41FA5}">
                      <a16:colId xmlns:a16="http://schemas.microsoft.com/office/drawing/2014/main" val="2509092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File name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LOC</a:t>
                      </a:r>
                      <a:endParaRPr lang="en-US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54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Component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Technology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200" b="0" i="0" u="none" strike="noStrike" kern="1200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noProof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0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795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6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10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763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6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04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noProof="0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endParaRPr lang="en-US" sz="1200" b="0" i="0" u="none" strike="noStrike" kern="1200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noProof="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0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72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G 2020">
      <a:dk1>
        <a:srgbClr val="657484"/>
      </a:dk1>
      <a:lt1>
        <a:srgbClr val="FFFFFF"/>
      </a:lt1>
      <a:dk2>
        <a:srgbClr val="1F354B"/>
      </a:dk2>
      <a:lt2>
        <a:srgbClr val="EFF3F8"/>
      </a:lt2>
      <a:accent1>
        <a:srgbClr val="1F354B"/>
      </a:accent1>
      <a:accent2>
        <a:srgbClr val="DFC101"/>
      </a:accent2>
      <a:accent3>
        <a:srgbClr val="04ABC8"/>
      </a:accent3>
      <a:accent4>
        <a:srgbClr val="8269A4"/>
      </a:accent4>
      <a:accent5>
        <a:srgbClr val="C5CD58"/>
      </a:accent5>
      <a:accent6>
        <a:srgbClr val="D45200"/>
      </a:accent6>
      <a:hlink>
        <a:srgbClr val="08ACC8"/>
      </a:hlink>
      <a:folHlink>
        <a:srgbClr val="00ADC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108000" tIns="72000" rIns="108000" bIns="72000"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B3BECD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rtlCol="0" anchor="t">
        <a:spAutoFit/>
      </a:bodyPr>
      <a:lstStyle>
        <a:defPPr algn="l">
          <a:lnSpc>
            <a:spcPct val="113000"/>
          </a:lnSpc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87A88162-E9FA-E744-BFFA-BC08FDA9AD0B}" vid="{A5F00ED1-E9E7-C44B-A961-D0FA0EAA5A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937df2-abe2-4d38-b5f4-c228acba3827">
      <Terms xmlns="http://schemas.microsoft.com/office/infopath/2007/PartnerControls"/>
    </lcf76f155ced4ddcb4097134ff3c332f>
    <TaxCatchAll xmlns="bc8ba18a-4a58-4ad2-bfc0-6516af8e7dc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8B4EB28540854BB4092730D7F67224" ma:contentTypeVersion="13" ma:contentTypeDescription="Create a new document." ma:contentTypeScope="" ma:versionID="07d6997c7358ecc3b6f0d78039f1ac55">
  <xsd:schema xmlns:xsd="http://www.w3.org/2001/XMLSchema" xmlns:xs="http://www.w3.org/2001/XMLSchema" xmlns:p="http://schemas.microsoft.com/office/2006/metadata/properties" xmlns:ns2="fa937df2-abe2-4d38-b5f4-c228acba3827" xmlns:ns3="bc8ba18a-4a58-4ad2-bfc0-6516af8e7dc2" targetNamespace="http://schemas.microsoft.com/office/2006/metadata/properties" ma:root="true" ma:fieldsID="a7d20d2c9a349b6838acf4b79389f2fd" ns2:_="" ns3:_="">
    <xsd:import namespace="fa937df2-abe2-4d38-b5f4-c228acba3827"/>
    <xsd:import namespace="bc8ba18a-4a58-4ad2-bfc0-6516af8e7d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937df2-abe2-4d38-b5f4-c228acba38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897a51-27a2-4a5e-b602-66a4649d25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8ba18a-4a58-4ad2-bfc0-6516af8e7dc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119a7a8-86cc-43f5-a248-74259e6177ea}" ma:internalName="TaxCatchAll" ma:showField="CatchAllData" ma:web="bc8ba18a-4a58-4ad2-bfc0-6516af8e7d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629362-CF15-4610-8FAC-A8E699942233}">
  <ds:schemaRefs>
    <ds:schemaRef ds:uri="http://schemas.microsoft.com/office/2006/documentManagement/types"/>
    <ds:schemaRef ds:uri="http://purl.org/dc/elements/1.1/"/>
    <ds:schemaRef ds:uri="bc8ba18a-4a58-4ad2-bfc0-6516af8e7dc2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a937df2-abe2-4d38-b5f4-c228acba382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70928F0-D7CA-4732-B7F3-1F945720D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E6923A-C221-4753-B75B-BA213EEB7564}">
  <ds:schemaRefs>
    <ds:schemaRef ds:uri="bc8ba18a-4a58-4ad2-bfc0-6516af8e7dc2"/>
    <ds:schemaRef ds:uri="fa937df2-abe2-4d38-b5f4-c228acba38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22559</TotalTime>
  <Words>204</Words>
  <Application>Microsoft Macintosh PowerPoint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Bold</vt:lpstr>
      <vt:lpstr>Calibri Light</vt:lpstr>
      <vt:lpstr>Calibri Regular</vt:lpstr>
      <vt:lpstr>TheSansMono M5</vt:lpstr>
      <vt:lpstr>Wingdings</vt:lpstr>
      <vt:lpstr>Office Theme</vt:lpstr>
      <vt:lpstr>An overview of the longest duplicates</vt:lpstr>
      <vt:lpstr>An overview of the longest units</vt:lpstr>
      <vt:lpstr>An overview of the most complex units</vt:lpstr>
      <vt:lpstr>An overview of the units with the largest interfaces</vt:lpstr>
      <vt:lpstr>An overview of the modules with the highest coupling</vt:lpstr>
      <vt:lpstr>An overview of component entanglement related findings</vt:lpstr>
      <vt:lpstr>An overview of high impact communicating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O'Brien</dc:creator>
  <cp:lastModifiedBy>Floris van Leeuwen</cp:lastModifiedBy>
  <cp:revision>168</cp:revision>
  <cp:lastPrinted>2020-07-02T15:41:27Z</cp:lastPrinted>
  <dcterms:created xsi:type="dcterms:W3CDTF">2024-01-03T15:04:34Z</dcterms:created>
  <dcterms:modified xsi:type="dcterms:W3CDTF">2025-07-16T17:44:03Z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0x010100398B4EB28540854BB4092730D7F67224</vt:lpwstr>
  </property>
  <property fmtid="{D5CDD505-2E9C-101B-9397-08002B2CF9AE}" pid="3" name="MediaServiceImageTags">
    <vt:lpwstr/>
  </property>
</Properties>
</file>