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61" r:id="rId5"/>
    <p:sldId id="1547" r:id="rId6"/>
    <p:sldId id="1507" r:id="rId7"/>
    <p:sldId id="1766" r:id="rId8"/>
    <p:sldId id="1763" r:id="rId9"/>
    <p:sldId id="1764" r:id="rId10"/>
    <p:sldId id="1765" r:id="rId11"/>
    <p:sldId id="5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6"/>
            <p14:sldId id="1763"/>
            <p14:sldId id="1764"/>
            <p14:sldId id="1765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8A98A8"/>
    <a:srgbClr val="67E77F"/>
    <a:srgbClr val="DF6837"/>
    <a:srgbClr val="DBE1FF"/>
    <a:srgbClr val="8DA8FF"/>
    <a:srgbClr val="2E6BFF"/>
    <a:srgbClr val="E17526"/>
    <a:srgbClr val="003DAB"/>
    <a:srgbClr val="C0C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debt</c:v>
                </c:pt>
              </c:strCache>
            </c:strRef>
          </c:tx>
          <c:spPr>
            <a:solidFill>
              <a:srgbClr val="E17526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E17526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8D46-3D4B-996A-4B880DC4E095}"/>
              </c:ext>
            </c:extLst>
          </c:dPt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100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4-8D46-3D4B-996A-4B880DC4E0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code volume</c:v>
                </c:pt>
              </c:strCache>
            </c:strRef>
          </c:tx>
          <c:spPr>
            <a:solidFill>
              <a:srgbClr val="C0CEDA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50</c:v>
                </c:pt>
                <c:pt idx="3">
                  <c:v>100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46-3D4B-996A-4B880DC4E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change speed increase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0%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D4B8-B94C-91E4-2DDF998D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92045280"/>
        <c:axId val="392046992"/>
      </c:bubbleChart>
      <c:valAx>
        <c:axId val="3920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6992"/>
        <c:crosses val="autoZero"/>
        <c:crossBetween val="midCat"/>
      </c:valAx>
      <c:valAx>
        <c:axId val="3920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528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MODERNIZATION_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48EB1-A754-5A0F-8F3A-4D8167E8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FEE5-8B4D-BCC2-0FE2-5BF793497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143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3A967A-0A83-C495-346F-AEBDF6AB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Modernization plan: Management summary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4233C7-740C-C72D-4C88-FB362A263B7B}"/>
              </a:ext>
            </a:extLst>
          </p:cNvPr>
          <p:cNvSpPr/>
          <p:nvPr/>
        </p:nvSpPr>
        <p:spPr>
          <a:xfrm>
            <a:off x="3193634" y="2443642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6E004EC-5DD7-630E-DD97-73BB105447D9}"/>
              </a:ext>
            </a:extLst>
          </p:cNvPr>
          <p:cNvSpPr/>
          <p:nvPr/>
        </p:nvSpPr>
        <p:spPr>
          <a:xfrm>
            <a:off x="4585215" y="5358563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5C56305-2895-3D6B-452A-B162BC9AAEB7}"/>
              </a:ext>
            </a:extLst>
          </p:cNvPr>
          <p:cNvSpPr/>
          <p:nvPr/>
        </p:nvSpPr>
        <p:spPr>
          <a:xfrm>
            <a:off x="3193634" y="362124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D24529C-DAE6-8596-14D8-55515B1524D4}"/>
              </a:ext>
            </a:extLst>
          </p:cNvPr>
          <p:cNvSpPr/>
          <p:nvPr/>
        </p:nvSpPr>
        <p:spPr>
          <a:xfrm>
            <a:off x="3193634" y="479157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B2E99E9-6FC9-F31E-927C-6F26B225088A}"/>
              </a:ext>
            </a:extLst>
          </p:cNvPr>
          <p:cNvSpPr/>
          <p:nvPr/>
        </p:nvSpPr>
        <p:spPr>
          <a:xfrm>
            <a:off x="3175467" y="1375080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B66FF"/>
              </a:gs>
              <a:gs pos="50000">
                <a:srgbClr val="183E98"/>
              </a:gs>
              <a:gs pos="100000">
                <a:srgbClr val="151632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5F55748-003C-F3CA-BDD3-09DCDC24C4FF}"/>
              </a:ext>
            </a:extLst>
          </p:cNvPr>
          <p:cNvSpPr/>
          <p:nvPr/>
        </p:nvSpPr>
        <p:spPr>
          <a:xfrm>
            <a:off x="3175467" y="2538141"/>
            <a:ext cx="1090011" cy="995870"/>
          </a:xfrm>
          <a:custGeom>
            <a:avLst/>
            <a:gdLst>
              <a:gd name="connsiteX0" fmla="*/ 1053678 w 1090011"/>
              <a:gd name="connsiteY0" fmla="*/ 0 h 995870"/>
              <a:gd name="connsiteX1" fmla="*/ 1090011 w 1090011"/>
              <a:gd name="connsiteY1" fmla="*/ 0 h 995870"/>
              <a:gd name="connsiteX2" fmla="*/ 1090011 w 1090011"/>
              <a:gd name="connsiteY2" fmla="*/ 995871 h 995870"/>
              <a:gd name="connsiteX3" fmla="*/ 1053678 w 1090011"/>
              <a:gd name="connsiteY3" fmla="*/ 995871 h 995870"/>
              <a:gd name="connsiteX4" fmla="*/ 36334 w 1090011"/>
              <a:gd name="connsiteY4" fmla="*/ 995871 h 995870"/>
              <a:gd name="connsiteX5" fmla="*/ 0 w 1090011"/>
              <a:gd name="connsiteY5" fmla="*/ 995871 h 995870"/>
              <a:gd name="connsiteX6" fmla="*/ 0 w 1090011"/>
              <a:gd name="connsiteY6" fmla="*/ 0 h 995870"/>
              <a:gd name="connsiteX7" fmla="*/ 36334 w 1090011"/>
              <a:gd name="connsiteY7" fmla="*/ 0 h 99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95870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95871"/>
                </a:lnTo>
                <a:cubicBezTo>
                  <a:pt x="1090011" y="995871"/>
                  <a:pt x="1073744" y="995871"/>
                  <a:pt x="1053678" y="995871"/>
                </a:cubicBezTo>
                <a:lnTo>
                  <a:pt x="36334" y="995871"/>
                </a:lnTo>
                <a:cubicBezTo>
                  <a:pt x="16267" y="995871"/>
                  <a:pt x="0" y="995871"/>
                  <a:pt x="0" y="995871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108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C136603-2216-7601-C5DF-D85D8F43160F}"/>
              </a:ext>
            </a:extLst>
          </p:cNvPr>
          <p:cNvSpPr/>
          <p:nvPr/>
        </p:nvSpPr>
        <p:spPr>
          <a:xfrm>
            <a:off x="3175467" y="370847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3971604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D8219B0-F329-793E-CC73-F3C72202561E}"/>
              </a:ext>
            </a:extLst>
          </p:cNvPr>
          <p:cNvSpPr/>
          <p:nvPr/>
        </p:nvSpPr>
        <p:spPr>
          <a:xfrm>
            <a:off x="3175467" y="487153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9E9D148-4862-69E9-BA53-F8B9D84E3E99}"/>
              </a:ext>
            </a:extLst>
          </p:cNvPr>
          <p:cNvSpPr/>
          <p:nvPr/>
        </p:nvSpPr>
        <p:spPr>
          <a:xfrm>
            <a:off x="4541614" y="3046980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6575717-713F-D704-3EC6-F5580B9C6370}"/>
              </a:ext>
            </a:extLst>
          </p:cNvPr>
          <p:cNvSpPr/>
          <p:nvPr/>
        </p:nvSpPr>
        <p:spPr>
          <a:xfrm>
            <a:off x="4399598" y="2832540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MARKER_MODERNIZATION_TECHNICAL_DEBT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2AF553E-630F-A3D7-EEE7-C3302EE3FBAC}"/>
              </a:ext>
            </a:extLst>
          </p:cNvPr>
          <p:cNvSpPr/>
          <p:nvPr/>
        </p:nvSpPr>
        <p:spPr>
          <a:xfrm>
            <a:off x="4585215" y="4195502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AFD0732-87D6-6F51-90E0-5730B444D262}"/>
              </a:ext>
            </a:extLst>
          </p:cNvPr>
          <p:cNvSpPr/>
          <p:nvPr/>
        </p:nvSpPr>
        <p:spPr>
          <a:xfrm>
            <a:off x="4399598" y="3959256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MARKER_MODERNIZATION_SPEED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09308EB-33D2-D378-2B71-06F03D8AC3BF}"/>
              </a:ext>
            </a:extLst>
          </p:cNvPr>
          <p:cNvSpPr/>
          <p:nvPr/>
        </p:nvSpPr>
        <p:spPr>
          <a:xfrm>
            <a:off x="4399598" y="5144124"/>
            <a:ext cx="378144" cy="301667"/>
          </a:xfrm>
          <a:custGeom>
            <a:avLst/>
            <a:gdLst>
              <a:gd name="connsiteX0" fmla="*/ 184470 w 343767"/>
              <a:gd name="connsiteY0" fmla="*/ 294400 h 301667"/>
              <a:gd name="connsiteX1" fmla="*/ 159298 w 343767"/>
              <a:gd name="connsiteY1" fmla="*/ 294400 h 301667"/>
              <a:gd name="connsiteX2" fmla="*/ 1966 w 343767"/>
              <a:gd name="connsiteY2" fmla="*/ 21807 h 301667"/>
              <a:gd name="connsiteX3" fmla="*/ 14552 w 343767"/>
              <a:gd name="connsiteY3" fmla="*/ 0 h 301667"/>
              <a:gd name="connsiteX4" fmla="*/ 329216 w 343767"/>
              <a:gd name="connsiteY4" fmla="*/ 0 h 301667"/>
              <a:gd name="connsiteX5" fmla="*/ 341802 w 343767"/>
              <a:gd name="connsiteY5" fmla="*/ 21807 h 301667"/>
              <a:gd name="connsiteX6" fmla="*/ 184470 w 343767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7" h="301667">
                <a:moveTo>
                  <a:pt x="184470" y="294400"/>
                </a:moveTo>
                <a:cubicBezTo>
                  <a:pt x="178874" y="304090"/>
                  <a:pt x="164894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MARKER_MODERNIZATION_EFFORT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AD7217BB-9C0A-9421-773D-16A8A688C1E1}"/>
              </a:ext>
            </a:extLst>
          </p:cNvPr>
          <p:cNvSpPr/>
          <p:nvPr/>
        </p:nvSpPr>
        <p:spPr>
          <a:xfrm>
            <a:off x="3502470" y="2727138"/>
            <a:ext cx="436006" cy="436147"/>
          </a:xfrm>
          <a:custGeom>
            <a:avLst/>
            <a:gdLst>
              <a:gd name="connsiteX0" fmla="*/ 430293 w 436006"/>
              <a:gd name="connsiteY0" fmla="*/ 356485 h 436147"/>
              <a:gd name="connsiteX1" fmla="*/ 250216 w 436006"/>
              <a:gd name="connsiteY1" fmla="*/ 175259 h 436147"/>
              <a:gd name="connsiteX2" fmla="*/ 220531 w 436006"/>
              <a:gd name="connsiteY2" fmla="*/ 37843 h 436147"/>
              <a:gd name="connsiteX3" fmla="*/ 74097 w 436006"/>
              <a:gd name="connsiteY3" fmla="*/ 11950 h 436147"/>
              <a:gd name="connsiteX4" fmla="*/ 159185 w 436006"/>
              <a:gd name="connsiteY4" fmla="*/ 97588 h 436147"/>
              <a:gd name="connsiteX5" fmla="*/ 99822 w 436006"/>
              <a:gd name="connsiteY5" fmla="*/ 157333 h 436147"/>
              <a:gd name="connsiteX6" fmla="*/ 12752 w 436006"/>
              <a:gd name="connsiteY6" fmla="*/ 71695 h 436147"/>
              <a:gd name="connsiteX7" fmla="*/ 38477 w 436006"/>
              <a:gd name="connsiteY7" fmla="*/ 219070 h 436147"/>
              <a:gd name="connsiteX8" fmla="*/ 175019 w 436006"/>
              <a:gd name="connsiteY8" fmla="*/ 248946 h 436147"/>
              <a:gd name="connsiteX9" fmla="*/ 355097 w 436006"/>
              <a:gd name="connsiteY9" fmla="*/ 430173 h 436147"/>
              <a:gd name="connsiteX10" fmla="*/ 382805 w 436006"/>
              <a:gd name="connsiteY10" fmla="*/ 430173 h 436147"/>
              <a:gd name="connsiteX11" fmla="*/ 428316 w 436006"/>
              <a:gd name="connsiteY11" fmla="*/ 384370 h 436147"/>
              <a:gd name="connsiteX12" fmla="*/ 430293 w 436006"/>
              <a:gd name="connsiteY12" fmla="*/ 356485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6006" h="436147">
                <a:moveTo>
                  <a:pt x="430293" y="356485"/>
                </a:moveTo>
                <a:lnTo>
                  <a:pt x="250216" y="175259"/>
                </a:lnTo>
                <a:cubicBezTo>
                  <a:pt x="268027" y="129456"/>
                  <a:pt x="258129" y="75679"/>
                  <a:pt x="220531" y="37843"/>
                </a:cubicBezTo>
                <a:cubicBezTo>
                  <a:pt x="180956" y="-1992"/>
                  <a:pt x="121589" y="-9951"/>
                  <a:pt x="74097" y="11950"/>
                </a:cubicBezTo>
                <a:lnTo>
                  <a:pt x="159185" y="97588"/>
                </a:lnTo>
                <a:lnTo>
                  <a:pt x="99822" y="157333"/>
                </a:lnTo>
                <a:lnTo>
                  <a:pt x="12752" y="71695"/>
                </a:lnTo>
                <a:cubicBezTo>
                  <a:pt x="-10995" y="119497"/>
                  <a:pt x="-1101" y="179242"/>
                  <a:pt x="38477" y="219070"/>
                </a:cubicBezTo>
                <a:cubicBezTo>
                  <a:pt x="76076" y="256913"/>
                  <a:pt x="129505" y="266872"/>
                  <a:pt x="175019" y="248946"/>
                </a:cubicBezTo>
                <a:lnTo>
                  <a:pt x="355097" y="430173"/>
                </a:lnTo>
                <a:cubicBezTo>
                  <a:pt x="363010" y="438139"/>
                  <a:pt x="374884" y="438139"/>
                  <a:pt x="382805" y="430173"/>
                </a:cubicBezTo>
                <a:lnTo>
                  <a:pt x="428316" y="384370"/>
                </a:lnTo>
                <a:cubicBezTo>
                  <a:pt x="438214" y="376403"/>
                  <a:pt x="438214" y="362461"/>
                  <a:pt x="430293" y="356485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B8B6CE0-96F1-FE31-6A30-9D720FFC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2441" y="3835021"/>
            <a:ext cx="582058" cy="49848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418F06E-C20B-037A-E6C6-026F0159D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380" y="1520447"/>
            <a:ext cx="515100" cy="43665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830E433-EC1A-9E7D-C276-49B7EEF215C7}"/>
              </a:ext>
            </a:extLst>
          </p:cNvPr>
          <p:cNvSpPr txBox="1"/>
          <p:nvPr/>
        </p:nvSpPr>
        <p:spPr>
          <a:xfrm>
            <a:off x="3175467" y="2067739"/>
            <a:ext cx="1090012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Portfolio size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12F752-0CE5-8B8B-AF34-A1B61ECF1CEA}"/>
              </a:ext>
            </a:extLst>
          </p:cNvPr>
          <p:cNvSpPr txBox="1"/>
          <p:nvPr/>
        </p:nvSpPr>
        <p:spPr>
          <a:xfrm>
            <a:off x="3175467" y="3240468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Technical debt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9C0F40-A36E-1F14-8EA9-2B436B82C6AD}"/>
              </a:ext>
            </a:extLst>
          </p:cNvPr>
          <p:cNvSpPr txBox="1"/>
          <p:nvPr/>
        </p:nvSpPr>
        <p:spPr>
          <a:xfrm>
            <a:off x="3175467" y="4409095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Potential return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F88E4A-3FC6-78C6-09AF-810DBCFED102}"/>
              </a:ext>
            </a:extLst>
          </p:cNvPr>
          <p:cNvSpPr txBox="1"/>
          <p:nvPr/>
        </p:nvSpPr>
        <p:spPr>
          <a:xfrm>
            <a:off x="3175467" y="5569522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Renovation effort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D4C63B-3DE4-5CA5-C815-046602139C1B}"/>
              </a:ext>
            </a:extLst>
          </p:cNvPr>
          <p:cNvSpPr/>
          <p:nvPr/>
        </p:nvSpPr>
        <p:spPr>
          <a:xfrm>
            <a:off x="3582405" y="5030147"/>
            <a:ext cx="277167" cy="436147"/>
          </a:xfrm>
          <a:custGeom>
            <a:avLst/>
            <a:gdLst>
              <a:gd name="connsiteX0" fmla="*/ 266486 w 277167"/>
              <a:gd name="connsiteY0" fmla="*/ 327097 h 436147"/>
              <a:gd name="connsiteX1" fmla="*/ 237092 w 277167"/>
              <a:gd name="connsiteY1" fmla="*/ 360840 h 436147"/>
              <a:gd name="connsiteX2" fmla="*/ 192336 w 277167"/>
              <a:gd name="connsiteY2" fmla="*/ 381259 h 436147"/>
              <a:gd name="connsiteX3" fmla="*/ 168741 w 277167"/>
              <a:gd name="connsiteY3" fmla="*/ 385598 h 436147"/>
              <a:gd name="connsiteX4" fmla="*/ 168741 w 277167"/>
              <a:gd name="connsiteY4" fmla="*/ 436148 h 436147"/>
              <a:gd name="connsiteX5" fmla="*/ 108427 w 277167"/>
              <a:gd name="connsiteY5" fmla="*/ 436148 h 436147"/>
              <a:gd name="connsiteX6" fmla="*/ 108427 w 277167"/>
              <a:gd name="connsiteY6" fmla="*/ 386609 h 436147"/>
              <a:gd name="connsiteX7" fmla="*/ 59369 w 277167"/>
              <a:gd name="connsiteY7" fmla="*/ 378220 h 436147"/>
              <a:gd name="connsiteX8" fmla="*/ 4856 w 277167"/>
              <a:gd name="connsiteY8" fmla="*/ 345638 h 436147"/>
              <a:gd name="connsiteX9" fmla="*/ 79 w 277167"/>
              <a:gd name="connsiteY9" fmla="*/ 338372 h 436147"/>
              <a:gd name="connsiteX10" fmla="*/ 2900 w 277167"/>
              <a:gd name="connsiteY10" fmla="*/ 330119 h 436147"/>
              <a:gd name="connsiteX11" fmla="*/ 33117 w 277167"/>
              <a:gd name="connsiteY11" fmla="*/ 299878 h 436147"/>
              <a:gd name="connsiteX12" fmla="*/ 45345 w 277167"/>
              <a:gd name="connsiteY12" fmla="*/ 298440 h 436147"/>
              <a:gd name="connsiteX13" fmla="*/ 85101 w 277167"/>
              <a:gd name="connsiteY13" fmla="*/ 322771 h 436147"/>
              <a:gd name="connsiteX14" fmla="*/ 136208 w 277167"/>
              <a:gd name="connsiteY14" fmla="*/ 329773 h 436147"/>
              <a:gd name="connsiteX15" fmla="*/ 189313 w 277167"/>
              <a:gd name="connsiteY15" fmla="*/ 318432 h 436147"/>
              <a:gd name="connsiteX16" fmla="*/ 210365 w 277167"/>
              <a:gd name="connsiteY16" fmla="*/ 282974 h 436147"/>
              <a:gd name="connsiteX17" fmla="*/ 200002 w 277167"/>
              <a:gd name="connsiteY17" fmla="*/ 255554 h 436147"/>
              <a:gd name="connsiteX18" fmla="*/ 164926 w 277167"/>
              <a:gd name="connsiteY18" fmla="*/ 242870 h 436147"/>
              <a:gd name="connsiteX19" fmla="*/ 110796 w 277167"/>
              <a:gd name="connsiteY19" fmla="*/ 238211 h 436147"/>
              <a:gd name="connsiteX20" fmla="*/ 36656 w 277167"/>
              <a:gd name="connsiteY20" fmla="*/ 211484 h 436147"/>
              <a:gd name="connsiteX21" fmla="*/ 10590 w 277167"/>
              <a:gd name="connsiteY21" fmla="*/ 144653 h 436147"/>
              <a:gd name="connsiteX22" fmla="*/ 20610 w 277167"/>
              <a:gd name="connsiteY22" fmla="*/ 100531 h 436147"/>
              <a:gd name="connsiteX23" fmla="*/ 48006 w 277167"/>
              <a:gd name="connsiteY23" fmla="*/ 67801 h 436147"/>
              <a:gd name="connsiteX24" fmla="*/ 88429 w 277167"/>
              <a:gd name="connsiteY24" fmla="*/ 47755 h 436147"/>
              <a:gd name="connsiteX25" fmla="*/ 108427 w 277167"/>
              <a:gd name="connsiteY25" fmla="*/ 43549 h 436147"/>
              <a:gd name="connsiteX26" fmla="*/ 108427 w 277167"/>
              <a:gd name="connsiteY26" fmla="*/ 0 h 436147"/>
              <a:gd name="connsiteX27" fmla="*/ 168741 w 277167"/>
              <a:gd name="connsiteY27" fmla="*/ 0 h 436147"/>
              <a:gd name="connsiteX28" fmla="*/ 168741 w 277167"/>
              <a:gd name="connsiteY28" fmla="*/ 42673 h 436147"/>
              <a:gd name="connsiteX29" fmla="*/ 208686 w 277167"/>
              <a:gd name="connsiteY29" fmla="*/ 49754 h 436147"/>
              <a:gd name="connsiteX30" fmla="*/ 252061 w 277167"/>
              <a:gd name="connsiteY30" fmla="*/ 72914 h 436147"/>
              <a:gd name="connsiteX31" fmla="*/ 257213 w 277167"/>
              <a:gd name="connsiteY31" fmla="*/ 80155 h 436147"/>
              <a:gd name="connsiteX32" fmla="*/ 254474 w 277167"/>
              <a:gd name="connsiteY32" fmla="*/ 88647 h 436147"/>
              <a:gd name="connsiteX33" fmla="*/ 226134 w 277167"/>
              <a:gd name="connsiteY33" fmla="*/ 117423 h 436147"/>
              <a:gd name="connsiteX34" fmla="*/ 214580 w 277167"/>
              <a:gd name="connsiteY34" fmla="*/ 119287 h 436147"/>
              <a:gd name="connsiteX35" fmla="*/ 183296 w 277167"/>
              <a:gd name="connsiteY35" fmla="*/ 103555 h 436147"/>
              <a:gd name="connsiteX36" fmla="*/ 137552 w 277167"/>
              <a:gd name="connsiteY36" fmla="*/ 97857 h 436147"/>
              <a:gd name="connsiteX37" fmla="*/ 91118 w 277167"/>
              <a:gd name="connsiteY37" fmla="*/ 109876 h 436147"/>
              <a:gd name="connsiteX38" fmla="*/ 76112 w 277167"/>
              <a:gd name="connsiteY38" fmla="*/ 141288 h 436147"/>
              <a:gd name="connsiteX39" fmla="*/ 86779 w 277167"/>
              <a:gd name="connsiteY39" fmla="*/ 168001 h 436147"/>
              <a:gd name="connsiteX40" fmla="*/ 122851 w 277167"/>
              <a:gd name="connsiteY40" fmla="*/ 180034 h 436147"/>
              <a:gd name="connsiteX41" fmla="*/ 170289 w 277167"/>
              <a:gd name="connsiteY41" fmla="*/ 184080 h 436147"/>
              <a:gd name="connsiteX42" fmla="*/ 250107 w 277167"/>
              <a:gd name="connsiteY42" fmla="*/ 212125 h 436147"/>
              <a:gd name="connsiteX43" fmla="*/ 277168 w 277167"/>
              <a:gd name="connsiteY43" fmla="*/ 280286 h 436147"/>
              <a:gd name="connsiteX44" fmla="*/ 266486 w 277167"/>
              <a:gd name="connsiteY44" fmla="*/ 327097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7167" h="436147">
                <a:moveTo>
                  <a:pt x="266486" y="327097"/>
                </a:moveTo>
                <a:cubicBezTo>
                  <a:pt x="259343" y="340501"/>
                  <a:pt x="249525" y="351681"/>
                  <a:pt x="237092" y="360840"/>
                </a:cubicBezTo>
                <a:cubicBezTo>
                  <a:pt x="224615" y="369970"/>
                  <a:pt x="209682" y="376774"/>
                  <a:pt x="192336" y="381259"/>
                </a:cubicBezTo>
                <a:cubicBezTo>
                  <a:pt x="184750" y="383170"/>
                  <a:pt x="176807" y="384508"/>
                  <a:pt x="168741" y="385598"/>
                </a:cubicBezTo>
                <a:lnTo>
                  <a:pt x="168741" y="436148"/>
                </a:lnTo>
                <a:lnTo>
                  <a:pt x="108427" y="436148"/>
                </a:lnTo>
                <a:lnTo>
                  <a:pt x="108427" y="386609"/>
                </a:lnTo>
                <a:cubicBezTo>
                  <a:pt x="91248" y="385155"/>
                  <a:pt x="74833" y="382480"/>
                  <a:pt x="59369" y="378220"/>
                </a:cubicBezTo>
                <a:cubicBezTo>
                  <a:pt x="35765" y="371751"/>
                  <a:pt x="4856" y="345638"/>
                  <a:pt x="4856" y="345638"/>
                </a:cubicBezTo>
                <a:cubicBezTo>
                  <a:pt x="2208" y="344094"/>
                  <a:pt x="451" y="341379"/>
                  <a:pt x="79" y="338372"/>
                </a:cubicBezTo>
                <a:cubicBezTo>
                  <a:pt x="-307" y="335337"/>
                  <a:pt x="732" y="332276"/>
                  <a:pt x="2900" y="330119"/>
                </a:cubicBezTo>
                <a:lnTo>
                  <a:pt x="33117" y="299878"/>
                </a:lnTo>
                <a:cubicBezTo>
                  <a:pt x="36377" y="296657"/>
                  <a:pt x="41434" y="296045"/>
                  <a:pt x="45345" y="298440"/>
                </a:cubicBezTo>
                <a:cubicBezTo>
                  <a:pt x="45345" y="298440"/>
                  <a:pt x="67966" y="318086"/>
                  <a:pt x="85101" y="322771"/>
                </a:cubicBezTo>
                <a:cubicBezTo>
                  <a:pt x="102243" y="327430"/>
                  <a:pt x="119247" y="329773"/>
                  <a:pt x="136208" y="329773"/>
                </a:cubicBezTo>
                <a:cubicBezTo>
                  <a:pt x="157608" y="329773"/>
                  <a:pt x="175288" y="325992"/>
                  <a:pt x="189313" y="318432"/>
                </a:cubicBezTo>
                <a:cubicBezTo>
                  <a:pt x="203367" y="310819"/>
                  <a:pt x="210365" y="299053"/>
                  <a:pt x="210365" y="282974"/>
                </a:cubicBezTo>
                <a:cubicBezTo>
                  <a:pt x="210365" y="271394"/>
                  <a:pt x="206935" y="262263"/>
                  <a:pt x="200002" y="255554"/>
                </a:cubicBezTo>
                <a:cubicBezTo>
                  <a:pt x="193092" y="248899"/>
                  <a:pt x="181414" y="244707"/>
                  <a:pt x="164926" y="242870"/>
                </a:cubicBezTo>
                <a:lnTo>
                  <a:pt x="110796" y="238211"/>
                </a:lnTo>
                <a:cubicBezTo>
                  <a:pt x="78742" y="235083"/>
                  <a:pt x="54021" y="226138"/>
                  <a:pt x="36656" y="211484"/>
                </a:cubicBezTo>
                <a:cubicBezTo>
                  <a:pt x="19239" y="196776"/>
                  <a:pt x="10590" y="174469"/>
                  <a:pt x="10590" y="144653"/>
                </a:cubicBezTo>
                <a:cubicBezTo>
                  <a:pt x="10590" y="128149"/>
                  <a:pt x="13916" y="113454"/>
                  <a:pt x="20610" y="100531"/>
                </a:cubicBezTo>
                <a:cubicBezTo>
                  <a:pt x="27316" y="87606"/>
                  <a:pt x="36417" y="76692"/>
                  <a:pt x="48006" y="67801"/>
                </a:cubicBezTo>
                <a:cubicBezTo>
                  <a:pt x="59580" y="58883"/>
                  <a:pt x="73074" y="52200"/>
                  <a:pt x="88429" y="47755"/>
                </a:cubicBezTo>
                <a:cubicBezTo>
                  <a:pt x="94860" y="45891"/>
                  <a:pt x="101589" y="44667"/>
                  <a:pt x="108427" y="43549"/>
                </a:cubicBezTo>
                <a:lnTo>
                  <a:pt x="108427" y="0"/>
                </a:lnTo>
                <a:lnTo>
                  <a:pt x="168741" y="0"/>
                </a:lnTo>
                <a:lnTo>
                  <a:pt x="168741" y="42673"/>
                </a:lnTo>
                <a:cubicBezTo>
                  <a:pt x="182824" y="44057"/>
                  <a:pt x="196216" y="46320"/>
                  <a:pt x="208686" y="49754"/>
                </a:cubicBezTo>
                <a:cubicBezTo>
                  <a:pt x="229840" y="55530"/>
                  <a:pt x="252061" y="72914"/>
                  <a:pt x="252061" y="72914"/>
                </a:cubicBezTo>
                <a:cubicBezTo>
                  <a:pt x="254845" y="74352"/>
                  <a:pt x="256734" y="77067"/>
                  <a:pt x="257213" y="80155"/>
                </a:cubicBezTo>
                <a:cubicBezTo>
                  <a:pt x="257693" y="83296"/>
                  <a:pt x="256669" y="86385"/>
                  <a:pt x="254474" y="88647"/>
                </a:cubicBezTo>
                <a:lnTo>
                  <a:pt x="226134" y="117423"/>
                </a:lnTo>
                <a:cubicBezTo>
                  <a:pt x="223111" y="120485"/>
                  <a:pt x="218438" y="121283"/>
                  <a:pt x="214580" y="119287"/>
                </a:cubicBezTo>
                <a:cubicBezTo>
                  <a:pt x="214580" y="119287"/>
                  <a:pt x="197801" y="107335"/>
                  <a:pt x="183296" y="103555"/>
                </a:cubicBezTo>
                <a:cubicBezTo>
                  <a:pt x="168806" y="99774"/>
                  <a:pt x="153590" y="97857"/>
                  <a:pt x="137552" y="97857"/>
                </a:cubicBezTo>
                <a:cubicBezTo>
                  <a:pt x="116595" y="97857"/>
                  <a:pt x="101109" y="101877"/>
                  <a:pt x="91118" y="109876"/>
                </a:cubicBezTo>
                <a:cubicBezTo>
                  <a:pt x="81082" y="117929"/>
                  <a:pt x="76112" y="128390"/>
                  <a:pt x="76112" y="141288"/>
                </a:cubicBezTo>
                <a:cubicBezTo>
                  <a:pt x="76112" y="152908"/>
                  <a:pt x="79607" y="161799"/>
                  <a:pt x="86779" y="168001"/>
                </a:cubicBezTo>
                <a:cubicBezTo>
                  <a:pt x="93901" y="174257"/>
                  <a:pt x="105913" y="178316"/>
                  <a:pt x="122851" y="180034"/>
                </a:cubicBezTo>
                <a:lnTo>
                  <a:pt x="170289" y="184080"/>
                </a:lnTo>
                <a:cubicBezTo>
                  <a:pt x="205453" y="187195"/>
                  <a:pt x="232078" y="196538"/>
                  <a:pt x="250107" y="212125"/>
                </a:cubicBezTo>
                <a:cubicBezTo>
                  <a:pt x="268165" y="227737"/>
                  <a:pt x="277168" y="250472"/>
                  <a:pt x="277168" y="280286"/>
                </a:cubicBezTo>
                <a:cubicBezTo>
                  <a:pt x="277175" y="298162"/>
                  <a:pt x="273607" y="313720"/>
                  <a:pt x="266486" y="327097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0714D8-2BA9-352D-6DFA-C4C0D883E977}"/>
              </a:ext>
            </a:extLst>
          </p:cNvPr>
          <p:cNvSpPr txBox="1"/>
          <p:nvPr/>
        </p:nvSpPr>
        <p:spPr>
          <a:xfrm>
            <a:off x="4481963" y="3056186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AD63B6-A060-37AC-AE10-A89553C98806}"/>
              </a:ext>
            </a:extLst>
          </p:cNvPr>
          <p:cNvSpPr txBox="1"/>
          <p:nvPr/>
        </p:nvSpPr>
        <p:spPr>
          <a:xfrm>
            <a:off x="4481963" y="4204311"/>
            <a:ext cx="1428296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 speed increase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F66163-B57E-3B36-7B32-0E916195F142}"/>
              </a:ext>
            </a:extLst>
          </p:cNvPr>
          <p:cNvSpPr txBox="1"/>
          <p:nvPr/>
        </p:nvSpPr>
        <p:spPr>
          <a:xfrm>
            <a:off x="4481963" y="5364737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A09521-B886-B7CE-C3F8-4A6CE0EC12AC}"/>
              </a:ext>
            </a:extLst>
          </p:cNvPr>
          <p:cNvSpPr txBox="1"/>
          <p:nvPr/>
        </p:nvSpPr>
        <p:spPr>
          <a:xfrm>
            <a:off x="8212338" y="3056186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171B44-7D55-3C69-AF53-2A643B381D0B}"/>
              </a:ext>
            </a:extLst>
          </p:cNvPr>
          <p:cNvSpPr txBox="1"/>
          <p:nvPr/>
        </p:nvSpPr>
        <p:spPr>
          <a:xfrm>
            <a:off x="7231430" y="4204311"/>
            <a:ext cx="1457470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 speed increase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0FF2A0-2A6E-3FEB-983A-AF96E9799909}"/>
              </a:ext>
            </a:extLst>
          </p:cNvPr>
          <p:cNvSpPr txBox="1"/>
          <p:nvPr/>
        </p:nvSpPr>
        <p:spPr>
          <a:xfrm>
            <a:off x="8212338" y="5364737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59BC7AE-1850-9CF5-C1C7-5F5104F1B756}"/>
              </a:ext>
            </a:extLst>
          </p:cNvPr>
          <p:cNvSpPr/>
          <p:nvPr/>
        </p:nvSpPr>
        <p:spPr>
          <a:xfrm>
            <a:off x="4541614" y="1809446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A1436FEF-2734-3E85-C550-879300A56BB7}"/>
              </a:ext>
            </a:extLst>
          </p:cNvPr>
          <p:cNvSpPr/>
          <p:nvPr/>
        </p:nvSpPr>
        <p:spPr>
          <a:xfrm>
            <a:off x="4399598" y="1595006"/>
            <a:ext cx="378145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0066FF"/>
          </a:solidFill>
          <a:ln w="7263" cap="flat">
            <a:noFill/>
            <a:prstDash val="solid"/>
            <a:miter/>
          </a:ln>
        </p:spPr>
        <p:txBody>
          <a:bodyPr lIns="0" rIns="0" rtlCol="0" anchor="ctr"/>
          <a:lstStyle/>
          <a:p>
            <a:pPr algn="ctr"/>
            <a:r>
              <a:rPr lang="en-US" sz="1000" b="1">
                <a:solidFill>
                  <a:srgbClr val="0066FF"/>
                </a:solidFill>
              </a:rPr>
              <a:t>MARKER_MODERNIZATION_VOLUME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B64E5A-9179-448E-090A-5864C363F480}"/>
              </a:ext>
            </a:extLst>
          </p:cNvPr>
          <p:cNvSpPr txBox="1"/>
          <p:nvPr/>
        </p:nvSpPr>
        <p:spPr>
          <a:xfrm>
            <a:off x="4481963" y="1818652"/>
            <a:ext cx="591978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b="1" dirty="0" err="1">
                <a:solidFill>
                  <a:srgbClr val="DF6837"/>
                </a:solidFill>
              </a:rPr>
              <a:t>Small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B9148E-E5DB-E38E-63D0-559E35AAA3C9}"/>
              </a:ext>
            </a:extLst>
          </p:cNvPr>
          <p:cNvSpPr txBox="1"/>
          <p:nvPr/>
        </p:nvSpPr>
        <p:spPr>
          <a:xfrm>
            <a:off x="8107374" y="1818652"/>
            <a:ext cx="581526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400" b="1" dirty="0" err="1">
                <a:solidFill>
                  <a:srgbClr val="67E77F"/>
                </a:solidFill>
              </a:rPr>
              <a:t>Large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31EC11-E004-CBAD-A155-7723F3CBB0E7}"/>
              </a:ext>
            </a:extLst>
          </p:cNvPr>
          <p:cNvCxnSpPr/>
          <p:nvPr/>
        </p:nvCxnSpPr>
        <p:spPr>
          <a:xfrm>
            <a:off x="4578340" y="6141022"/>
            <a:ext cx="4103685" cy="0"/>
          </a:xfrm>
          <a:prstGeom prst="straightConnector1">
            <a:avLst/>
          </a:prstGeom>
          <a:ln w="19050">
            <a:solidFill>
              <a:srgbClr val="B3BECD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E78637-2D76-EC46-D7A6-73BC4FE90B2F}"/>
              </a:ext>
            </a:extLst>
          </p:cNvPr>
          <p:cNvSpPr txBox="1"/>
          <p:nvPr/>
        </p:nvSpPr>
        <p:spPr>
          <a:xfrm>
            <a:off x="4585214" y="6148250"/>
            <a:ext cx="4076641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rgbClr val="8A98A8"/>
                </a:solidFill>
              </a:rPr>
              <a:t>Relative to SIG benchmark</a:t>
            </a:r>
          </a:p>
        </p:txBody>
      </p:sp>
    </p:spTree>
    <p:extLst>
      <p:ext uri="{BB962C8B-B14F-4D97-AF65-F5344CB8AC3E}">
        <p14:creationId xmlns:p14="http://schemas.microsoft.com/office/powerpoint/2010/main" val="28790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0961"/>
              </p:ext>
            </p:extLst>
          </p:nvPr>
        </p:nvGraphicFramePr>
        <p:xfrm>
          <a:off x="514800" y="1466791"/>
          <a:ext cx="11230868" cy="173419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24291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0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0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Activity</a:t>
                      </a:r>
                      <a:b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</a:br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last year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958841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>
            <a:cxnSpLocks/>
          </p:cNvCxnSpPr>
          <p:nvPr/>
        </p:nvCxnSpPr>
        <p:spPr>
          <a:xfrm>
            <a:off x="4052807" y="1406672"/>
            <a:ext cx="3566700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7710407" y="1406672"/>
            <a:ext cx="4035259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7619507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F9F4-ED89-F956-1891-100EADA1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B7C7-F4EF-4C86-EE64-B11C541DC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6A6D8-09CB-7545-730D-D92AAEE7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with the most technical debt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043DA-728E-44E3-4252-8FC6DEA66304}"/>
              </a:ext>
            </a:extLst>
          </p:cNvPr>
          <p:cNvSpPr txBox="1"/>
          <p:nvPr/>
        </p:nvSpPr>
        <p:spPr>
          <a:xfrm>
            <a:off x="10058400" y="-373182"/>
            <a:ext cx="3177686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TECHNICAL_DEBT_SYSTEMS_CHART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AD63-FD9D-D60C-90D1-A55EE503E9B1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0D7F51-72F0-DC6F-B733-E9F269FA9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979476"/>
              </p:ext>
            </p:extLst>
          </p:nvPr>
        </p:nvGraphicFramePr>
        <p:xfrm>
          <a:off x="478224" y="1483096"/>
          <a:ext cx="11267443" cy="419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BA8D1-8150-E6E3-849C-0B4B4196A999}"/>
              </a:ext>
            </a:extLst>
          </p:cNvPr>
          <p:cNvSpPr txBox="1"/>
          <p:nvPr/>
        </p:nvSpPr>
        <p:spPr>
          <a:xfrm>
            <a:off x="9880522" y="1193593"/>
            <a:ext cx="198447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Code volume in person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5188-42F3-957B-3D03-356F5A986459}"/>
              </a:ext>
            </a:extLst>
          </p:cNvPr>
          <p:cNvSpPr txBox="1"/>
          <p:nvPr/>
        </p:nvSpPr>
        <p:spPr>
          <a:xfrm>
            <a:off x="7807069" y="5618547"/>
            <a:ext cx="3768681" cy="32092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E17526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Technical debt        </a:t>
            </a:r>
            <a:r>
              <a:rPr lang="en-US" sz="1400" dirty="0" err="1">
                <a:solidFill>
                  <a:srgbClr val="C0CEDA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Remaining code volume</a:t>
            </a:r>
          </a:p>
        </p:txBody>
      </p:sp>
    </p:spTree>
    <p:extLst>
      <p:ext uri="{BB962C8B-B14F-4D97-AF65-F5344CB8AC3E}">
        <p14:creationId xmlns:p14="http://schemas.microsoft.com/office/powerpoint/2010/main" val="6100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F886-A81C-4A0E-6FCD-3BE49FCA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41744-6095-9476-FF65-F52E3A93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57BF-8092-E114-5769-D4C82E742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0AE25-DFA8-CE88-5B65-AEFB7817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candidates: Estimated technical benefits versus 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56D2-B9FA-4135-E5E1-F63E2C139CCE}"/>
              </a:ext>
            </a:extLst>
          </p:cNvPr>
          <p:cNvSpPr txBox="1"/>
          <p:nvPr/>
        </p:nvSpPr>
        <p:spPr>
          <a:xfrm>
            <a:off x="10058400" y="-373182"/>
            <a:ext cx="3648263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MODERNIZATION_SCATTER_PLOT_CHART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3CDC-A5AE-B588-AF02-77F4F7158C1C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329B-7B5E-5594-AA10-E59357E3F4A1}"/>
              </a:ext>
            </a:extLst>
          </p:cNvPr>
          <p:cNvSpPr txBox="1"/>
          <p:nvPr/>
        </p:nvSpPr>
        <p:spPr>
          <a:xfrm>
            <a:off x="1915875" y="1454041"/>
            <a:ext cx="1289605" cy="498150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change</a:t>
            </a:r>
            <a:br>
              <a:rPr lang="en-US" sz="1200" dirty="0" err="1">
                <a:solidFill>
                  <a:schemeClr val="tx2"/>
                </a:solidFill>
              </a:rPr>
            </a:br>
            <a:r>
              <a:rPr lang="en-US" sz="1200" dirty="0" err="1">
                <a:solidFill>
                  <a:schemeClr val="tx2"/>
                </a:solidFill>
              </a:rPr>
              <a:t>speed increase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D4FAD-46DE-E90D-A6F1-58C401FBAA15}"/>
              </a:ext>
            </a:extLst>
          </p:cNvPr>
          <p:cNvSpPr txBox="1"/>
          <p:nvPr/>
        </p:nvSpPr>
        <p:spPr>
          <a:xfrm>
            <a:off x="8986520" y="5830039"/>
            <a:ext cx="2172218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effort in person years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04012A-8076-57D9-16E6-FD4DB5AAB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6464"/>
              </p:ext>
            </p:extLst>
          </p:nvPr>
        </p:nvGraphicFramePr>
        <p:xfrm>
          <a:off x="3205480" y="1258969"/>
          <a:ext cx="5781040" cy="4884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C59350-5BAE-C14A-E256-A8547FC717B5}"/>
              </a:ext>
            </a:extLst>
          </p:cNvPr>
          <p:cNvSpPr txBox="1"/>
          <p:nvPr/>
        </p:nvSpPr>
        <p:spPr>
          <a:xfrm>
            <a:off x="8989693" y="2764630"/>
            <a:ext cx="1559166" cy="153824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b="1" dirty="0" err="1">
                <a:solidFill>
                  <a:schemeClr val="tx2"/>
                </a:solidFill>
              </a:rPr>
              <a:t>Business criticality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003DAB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Critical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2E6B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DA8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Medium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DBE1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Low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A98A8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Unknown</a:t>
            </a:r>
          </a:p>
        </p:txBody>
      </p:sp>
    </p:spTree>
    <p:extLst>
      <p:ext uri="{BB962C8B-B14F-4D97-AF65-F5344CB8AC3E}">
        <p14:creationId xmlns:p14="http://schemas.microsoft.com/office/powerpoint/2010/main" val="20617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29834</TotalTime>
  <Words>914</Words>
  <Application>Microsoft Macintosh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Modernization plan: Management summary </vt:lpstr>
      <vt:lpstr>Top modernization candidates, prioritized based on estimated technical benefits and effort</vt:lpstr>
      <vt:lpstr>Systems with the most technical debt</vt:lpstr>
      <vt:lpstr>Top modernization candidates: Estimated technical benefits versus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251</cp:revision>
  <cp:lastPrinted>2020-07-02T15:41:27Z</cp:lastPrinted>
  <dcterms:created xsi:type="dcterms:W3CDTF">2024-01-03T15:04:34Z</dcterms:created>
  <dcterms:modified xsi:type="dcterms:W3CDTF">2025-06-25T06:20:18Z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