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7432000" cy="24688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Ari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Ari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Microsoft YaHei" pitchFamily="2"/>
              <a:cs typeface="Ari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FDC87C5C-F1FF-48C4-A11A-D1274B2D0D1A}" type="slidenum">
              <a:t>‹#›</a:t>
            </a:fld>
            <a:endParaRPr lang="en-US" sz="1400" b="0" i="0" u="none" strike="noStrike" kern="1200" cap="none">
              <a:ln>
                <a:noFill/>
              </a:ln>
              <a:latin typeface="Liberation Sans" pitchFamily="18"/>
              <a:ea typeface="Microsoft YaHei" pitchFamily="2"/>
              <a:cs typeface="Arial" pitchFamily="2"/>
            </a:endParaRPr>
          </a:p>
        </p:txBody>
      </p:sp>
    </p:spTree>
    <p:extLst>
      <p:ext uri="{BB962C8B-B14F-4D97-AF65-F5344CB8AC3E}">
        <p14:creationId xmlns:p14="http://schemas.microsoft.com/office/powerpoint/2010/main" val="9302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Segoe UI"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Segoe UI" pitchFamily="2"/>
                <a:cs typeface="Tahoma" pitchFamily="2"/>
              </a:defRPr>
            </a:lvl1pPr>
          </a:lstStyle>
          <a:p>
            <a:pPr lvl="0"/>
            <a:fld id="{43E15D3E-EDE6-4A3A-B628-307334C22AB9}" type="slidenum">
              <a:t>‹#›</a:t>
            </a:fld>
            <a:endParaRPr lang="en-US"/>
          </a:p>
        </p:txBody>
      </p:sp>
    </p:spTree>
    <p:extLst>
      <p:ext uri="{BB962C8B-B14F-4D97-AF65-F5344CB8AC3E}">
        <p14:creationId xmlns:p14="http://schemas.microsoft.com/office/powerpoint/2010/main" val="2208680136"/>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9375955-15B9-45A5-85DA-19CD3404B5AA}" type="slidenum">
              <a:t>1</a:t>
            </a:fld>
            <a:endParaRPr lang="en-US"/>
          </a:p>
        </p:txBody>
      </p:sp>
      <p:sp>
        <p:nvSpPr>
          <p:cNvPr id="2" name="Slide Image Placeholder 1"/>
          <p:cNvSpPr>
            <a:spLocks noGrp="1" noRot="1" noChangeAspect="1" noResize="1"/>
          </p:cNvSpPr>
          <p:nvPr>
            <p:ph type="sldImg"/>
          </p:nvPr>
        </p:nvSpPr>
        <p:spPr>
          <a:xfrm>
            <a:off x="1790700" y="763588"/>
            <a:ext cx="41910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41753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4040188"/>
            <a:ext cx="20574000" cy="8596312"/>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429000" y="12966700"/>
            <a:ext cx="20574000" cy="59610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7AB304E-83A3-4FC5-B471-7F85B7A88C54}" type="slidenum">
              <a:t>‹#›</a:t>
            </a:fld>
            <a:endParaRPr lang="en-US"/>
          </a:p>
        </p:txBody>
      </p:sp>
    </p:spTree>
    <p:extLst>
      <p:ext uri="{BB962C8B-B14F-4D97-AF65-F5344CB8AC3E}">
        <p14:creationId xmlns:p14="http://schemas.microsoft.com/office/powerpoint/2010/main" val="2783641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3951C59-FFF1-47CB-B59F-8A232613991C}" type="slidenum">
              <a:t>‹#›</a:t>
            </a:fld>
            <a:endParaRPr lang="en-US"/>
          </a:p>
        </p:txBody>
      </p:sp>
    </p:spTree>
    <p:extLst>
      <p:ext uri="{BB962C8B-B14F-4D97-AF65-F5344CB8AC3E}">
        <p14:creationId xmlns:p14="http://schemas.microsoft.com/office/powerpoint/2010/main" val="1824521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984250"/>
            <a:ext cx="6170613" cy="19110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984250"/>
            <a:ext cx="18364200" cy="19110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1D921B1-1081-46BC-8D20-77E3F0506FC0}" type="slidenum">
              <a:t>‹#›</a:t>
            </a:fld>
            <a:endParaRPr lang="en-US"/>
          </a:p>
        </p:txBody>
      </p:sp>
    </p:spTree>
    <p:extLst>
      <p:ext uri="{BB962C8B-B14F-4D97-AF65-F5344CB8AC3E}">
        <p14:creationId xmlns:p14="http://schemas.microsoft.com/office/powerpoint/2010/main" val="3560131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03591C3-0A94-4D70-9BC5-20AF2D850C6A}" type="slidenum">
              <a:t>‹#›</a:t>
            </a:fld>
            <a:endParaRPr lang="en-US"/>
          </a:p>
        </p:txBody>
      </p:sp>
    </p:spTree>
    <p:extLst>
      <p:ext uri="{BB962C8B-B14F-4D97-AF65-F5344CB8AC3E}">
        <p14:creationId xmlns:p14="http://schemas.microsoft.com/office/powerpoint/2010/main" val="3920605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3" y="6154738"/>
            <a:ext cx="23660100" cy="102695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871663" y="16522700"/>
            <a:ext cx="23660100" cy="54006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923FB7C-43BA-41F8-AC14-45192A785608}" type="slidenum">
              <a:t>‹#›</a:t>
            </a:fld>
            <a:endParaRPr lang="en-US"/>
          </a:p>
        </p:txBody>
      </p:sp>
    </p:spTree>
    <p:extLst>
      <p:ext uri="{BB962C8B-B14F-4D97-AF65-F5344CB8AC3E}">
        <p14:creationId xmlns:p14="http://schemas.microsoft.com/office/powerpoint/2010/main" val="2032955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5776913"/>
            <a:ext cx="12266613" cy="14317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90613" y="5776913"/>
            <a:ext cx="12268200" cy="14317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28460B-3EE7-46CB-8CF1-A49A3F523667}" type="slidenum">
              <a:t>‹#›</a:t>
            </a:fld>
            <a:endParaRPr lang="en-US"/>
          </a:p>
        </p:txBody>
      </p:sp>
    </p:spTree>
    <p:extLst>
      <p:ext uri="{BB962C8B-B14F-4D97-AF65-F5344CB8AC3E}">
        <p14:creationId xmlns:p14="http://schemas.microsoft.com/office/powerpoint/2010/main" val="842677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125" y="1314450"/>
            <a:ext cx="23660100" cy="477202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889125" y="6051550"/>
            <a:ext cx="11606213" cy="2967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89125" y="9018588"/>
            <a:ext cx="11606213" cy="1326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887450" y="6051550"/>
            <a:ext cx="11661775" cy="2967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3887450" y="9018588"/>
            <a:ext cx="11661775" cy="1326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08A76AF-2E97-41DC-82AB-EE4867EAA96A}" type="slidenum">
              <a:t>‹#›</a:t>
            </a:fld>
            <a:endParaRPr lang="en-US"/>
          </a:p>
        </p:txBody>
      </p:sp>
    </p:spTree>
    <p:extLst>
      <p:ext uri="{BB962C8B-B14F-4D97-AF65-F5344CB8AC3E}">
        <p14:creationId xmlns:p14="http://schemas.microsoft.com/office/powerpoint/2010/main" val="4178989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5FABD56-DD60-4EF7-9FDE-811D145AA301}" type="slidenum">
              <a:t>‹#›</a:t>
            </a:fld>
            <a:endParaRPr lang="en-US"/>
          </a:p>
        </p:txBody>
      </p:sp>
    </p:spTree>
    <p:extLst>
      <p:ext uri="{BB962C8B-B14F-4D97-AF65-F5344CB8AC3E}">
        <p14:creationId xmlns:p14="http://schemas.microsoft.com/office/powerpoint/2010/main" val="4250357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10605C3-2BDA-4301-982A-048758C9FC09}" type="slidenum">
              <a:t>‹#›</a:t>
            </a:fld>
            <a:endParaRPr lang="en-US"/>
          </a:p>
        </p:txBody>
      </p:sp>
    </p:spTree>
    <p:extLst>
      <p:ext uri="{BB962C8B-B14F-4D97-AF65-F5344CB8AC3E}">
        <p14:creationId xmlns:p14="http://schemas.microsoft.com/office/powerpoint/2010/main" val="3525546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125" y="1646238"/>
            <a:ext cx="8848725" cy="5761037"/>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1661775" y="3554413"/>
            <a:ext cx="13887450" cy="1754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89125" y="7407275"/>
            <a:ext cx="8848725" cy="137207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74B6D21-C6A7-430F-B678-1952E4F105F7}" type="slidenum">
              <a:t>‹#›</a:t>
            </a:fld>
            <a:endParaRPr lang="en-US"/>
          </a:p>
        </p:txBody>
      </p:sp>
    </p:spTree>
    <p:extLst>
      <p:ext uri="{BB962C8B-B14F-4D97-AF65-F5344CB8AC3E}">
        <p14:creationId xmlns:p14="http://schemas.microsoft.com/office/powerpoint/2010/main" val="75474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125" y="1646238"/>
            <a:ext cx="8848725" cy="5761037"/>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1661775" y="3554413"/>
            <a:ext cx="13887450" cy="17545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9125" y="7407275"/>
            <a:ext cx="8848725" cy="137207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3539C7C-7C80-456D-9E7E-3344A3F5AE7E}" type="slidenum">
              <a:t>‹#›</a:t>
            </a:fld>
            <a:endParaRPr lang="en-US"/>
          </a:p>
        </p:txBody>
      </p:sp>
    </p:spTree>
    <p:extLst>
      <p:ext uri="{BB962C8B-B14F-4D97-AF65-F5344CB8AC3E}">
        <p14:creationId xmlns:p14="http://schemas.microsoft.com/office/powerpoint/2010/main" val="598004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DE0"/>
            </a:gs>
            <a:gs pos="100000">
              <a:srgbClr val="FFFFFF"/>
            </a:gs>
          </a:gsLst>
          <a:lin ang="5400000"/>
        </a:gra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371599" y="983880"/>
            <a:ext cx="24687720" cy="412200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1371599" y="5776920"/>
            <a:ext cx="24687720" cy="14318280"/>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1371599" y="22491360"/>
            <a:ext cx="6390720" cy="17024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Segoe UI" pitchFamily="2"/>
                <a:cs typeface="Tahoma" pitchFamily="2"/>
              </a:defRPr>
            </a:lvl1pPr>
          </a:lstStyle>
          <a:p>
            <a:pPr lvl="0"/>
            <a:endParaRPr lang="en-US"/>
          </a:p>
        </p:txBody>
      </p:sp>
      <p:sp>
        <p:nvSpPr>
          <p:cNvPr id="5" name="Footer Placeholder 4"/>
          <p:cNvSpPr txBox="1">
            <a:spLocks noGrp="1"/>
          </p:cNvSpPr>
          <p:nvPr>
            <p:ph type="ftr" sz="quarter" idx="3"/>
          </p:nvPr>
        </p:nvSpPr>
        <p:spPr>
          <a:xfrm>
            <a:off x="9381600" y="22491360"/>
            <a:ext cx="8695080" cy="170244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Segoe UI"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19668600" y="22491360"/>
            <a:ext cx="6390720" cy="17024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Segoe UI" pitchFamily="2"/>
                <a:cs typeface="Tahoma" pitchFamily="2"/>
              </a:defRPr>
            </a:lvl1pPr>
          </a:lstStyle>
          <a:p>
            <a:pPr lvl="0"/>
            <a:fld id="{F5E2B5A5-469C-4EB2-B9E7-E38F8D51B741}"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hangingPunct="0">
        <a:tabLst/>
        <a:defRPr lang="en-US" sz="14370" b="0" i="0" u="none" strike="noStrike" kern="1200" cap="none">
          <a:ln>
            <a:noFill/>
          </a:ln>
          <a:highlight>
            <a:scrgbClr r="0" g="0" b="0">
              <a:alpha val="0"/>
            </a:scrgbClr>
          </a:highlight>
          <a:latin typeface="Liberation Sans" pitchFamily="18"/>
          <a:ea typeface="Microsoft YaHei" pitchFamily="2"/>
          <a:cs typeface="Arial" pitchFamily="2"/>
        </a:defRPr>
      </a:lvl1pPr>
    </p:titleStyle>
    <p:bodyStyle>
      <a:lvl1pPr marL="0" marR="0" indent="0" hangingPunct="0">
        <a:spcBef>
          <a:spcPts val="4626"/>
        </a:spcBef>
        <a:spcAft>
          <a:spcPts val="0"/>
        </a:spcAft>
        <a:tabLst/>
        <a:defRPr lang="en-US" sz="1044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1" name="TextBox 30"/>
              <p:cNvSpPr txBox="1"/>
              <p:nvPr/>
            </p:nvSpPr>
            <p:spPr>
              <a:xfrm>
                <a:off x="1765927" y="11968846"/>
                <a:ext cx="7016027" cy="827919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Methods</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Input &amp; output are captured and transmitted as MIDI control messages to/from a keyboard</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We represent user input with a </a:t>
                </a:r>
                <a:r>
                  <a:rPr lang="en-US" sz="2500" i="1" dirty="0" smtClean="0">
                    <a:latin typeface="Times New Roman" panose="02020603050405020304" pitchFamily="18" charset="0"/>
                    <a:cs typeface="Times New Roman" panose="02020603050405020304" pitchFamily="18" charset="0"/>
                  </a:rPr>
                  <a:t>queue</a:t>
                </a:r>
                <a:r>
                  <a:rPr lang="en-US" sz="2500" dirty="0" smtClean="0">
                    <a:latin typeface="Times New Roman" panose="02020603050405020304" pitchFamily="18" charset="0"/>
                    <a:cs typeface="Times New Roman" panose="02020603050405020304" pitchFamily="18" charset="0"/>
                  </a:rPr>
                  <a:t> data structure of finite size</a:t>
                </a:r>
              </a:p>
              <a:p>
                <a:pPr marL="800100" lvl="1"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 histogram, </a:t>
                </a:r>
                <a14:m>
                  <m:oMath xmlns:m="http://schemas.openxmlformats.org/officeDocument/2006/math">
                    <m:acc>
                      <m:accPr>
                        <m:chr m:val="⃗"/>
                        <m:ctrlPr>
                          <a:rPr lang="en-US" sz="2500" b="0" i="1" smtClean="0">
                            <a:latin typeface="Cambria Math" panose="02040503050406030204" pitchFamily="18" charset="0"/>
                            <a:cs typeface="Times New Roman" panose="02020603050405020304" pitchFamily="18" charset="0"/>
                          </a:rPr>
                        </m:ctrlPr>
                      </m:accPr>
                      <m:e>
                        <m:r>
                          <a:rPr lang="en-US" sz="2500" b="0" i="1" smtClean="0">
                            <a:latin typeface="Cambria Math" panose="02040503050406030204" pitchFamily="18" charset="0"/>
                            <a:cs typeface="Times New Roman" panose="02020603050405020304" pitchFamily="18" charset="0"/>
                          </a:rPr>
                          <m:t>𝑦</m:t>
                        </m:r>
                      </m:e>
                    </m:acc>
                    <m:r>
                      <a:rPr lang="en-US" sz="2500" b="0" i="1" smtClean="0">
                        <a:latin typeface="Cambria Math" panose="02040503050406030204" pitchFamily="18" charset="0"/>
                        <a:cs typeface="Times New Roman" panose="02020603050405020304" pitchFamily="18" charset="0"/>
                      </a:rPr>
                      <m:t>,</m:t>
                    </m:r>
                  </m:oMath>
                </a14:m>
                <a:r>
                  <a:rPr lang="en-US" sz="2500" dirty="0" smtClean="0">
                    <a:latin typeface="Times New Roman" panose="02020603050405020304" pitchFamily="18" charset="0"/>
                    <a:cs typeface="Times New Roman" panose="02020603050405020304" pitchFamily="18" charset="0"/>
                  </a:rPr>
                  <a:t> is computed from the queue</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 Genetic Algorithm is comprised of </a:t>
                </a:r>
                <a:r>
                  <a:rPr lang="en-US" sz="2500" i="1" dirty="0" smtClean="0">
                    <a:latin typeface="Times New Roman" panose="02020603050405020304" pitchFamily="18" charset="0"/>
                    <a:cs typeface="Times New Roman" panose="02020603050405020304" pitchFamily="18" charset="0"/>
                  </a:rPr>
                  <a:t>individuals</a:t>
                </a:r>
                <a:r>
                  <a:rPr lang="en-US" sz="2500" dirty="0" smtClean="0">
                    <a:latin typeface="Times New Roman" panose="02020603050405020304" pitchFamily="18" charset="0"/>
                    <a:cs typeface="Times New Roman" panose="02020603050405020304" pitchFamily="18" charset="0"/>
                  </a:rPr>
                  <a:t>: possible histograms that will be ranked based on their similarity to </a:t>
                </a:r>
                <a14:m>
                  <m:oMath xmlns:m="http://schemas.openxmlformats.org/officeDocument/2006/math">
                    <m:acc>
                      <m:accPr>
                        <m:chr m:val="⃗"/>
                        <m:ctrlPr>
                          <a:rPr lang="en-US" sz="2500" i="1" smtClean="0">
                            <a:latin typeface="Cambria Math" panose="02040503050406030204" pitchFamily="18" charset="0"/>
                            <a:cs typeface="Times New Roman" panose="02020603050405020304" pitchFamily="18" charset="0"/>
                          </a:rPr>
                        </m:ctrlPr>
                      </m:accPr>
                      <m:e>
                        <m:r>
                          <a:rPr lang="en-US" sz="2500" b="0" i="1" smtClean="0">
                            <a:latin typeface="Cambria Math" panose="02040503050406030204" pitchFamily="18" charset="0"/>
                            <a:cs typeface="Times New Roman" panose="02020603050405020304" pitchFamily="18" charset="0"/>
                          </a:rPr>
                          <m:t>𝑦</m:t>
                        </m:r>
                      </m:e>
                    </m:acc>
                  </m:oMath>
                </a14:m>
                <a:r>
                  <a:rPr lang="en-US" sz="25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Ranking is based on a fitness function: </a:t>
                </a:r>
                <a14:m>
                  <m:oMath xmlns:m="http://schemas.openxmlformats.org/officeDocument/2006/math">
                    <m:r>
                      <a:rPr lang="en-US" sz="2500" b="0" i="1" smtClean="0">
                        <a:latin typeface="Cambria Math" panose="02040503050406030204" pitchFamily="18" charset="0"/>
                        <a:cs typeface="Times New Roman" panose="02020603050405020304" pitchFamily="18" charset="0"/>
                      </a:rPr>
                      <m:t>𝐹𝑖𝑡</m:t>
                    </m:r>
                    <m:d>
                      <m:dPr>
                        <m:ctrlPr>
                          <a:rPr lang="en-US" sz="2500" b="0" i="1" smtClean="0">
                            <a:latin typeface="Cambria Math" panose="02040503050406030204" pitchFamily="18" charset="0"/>
                            <a:cs typeface="Times New Roman" panose="02020603050405020304" pitchFamily="18" charset="0"/>
                          </a:rPr>
                        </m:ctrlPr>
                      </m:dPr>
                      <m:e>
                        <m:acc>
                          <m:accPr>
                            <m:chr m:val="⃗"/>
                            <m:ctrlPr>
                              <a:rPr lang="en-US" sz="2500" b="0" i="1" smtClean="0">
                                <a:latin typeface="Cambria Math" panose="02040503050406030204" pitchFamily="18" charset="0"/>
                                <a:cs typeface="Times New Roman" panose="02020603050405020304" pitchFamily="18" charset="0"/>
                              </a:rPr>
                            </m:ctrlPr>
                          </m:accPr>
                          <m:e>
                            <m:r>
                              <a:rPr lang="en-US" sz="2500" b="0" i="1" smtClean="0">
                                <a:latin typeface="Cambria Math" panose="02040503050406030204" pitchFamily="18" charset="0"/>
                                <a:cs typeface="Times New Roman" panose="02020603050405020304" pitchFamily="18" charset="0"/>
                              </a:rPr>
                              <m:t>𝑣</m:t>
                            </m:r>
                          </m:e>
                        </m:acc>
                      </m:e>
                    </m:d>
                  </m:oMath>
                </a14:m>
                <a:endParaRPr lang="en-US" sz="25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 algorithm relies on a control message for determining the tempo of the performance:</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 hardware/software clock source is polled for:</a:t>
                </a:r>
                <a:br>
                  <a:rPr lang="en-US" sz="2500" dirty="0" smtClean="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0xF8, 0xFA, </a:t>
                </a:r>
                <a:r>
                  <a:rPr lang="en-US" sz="2500" dirty="0" smtClean="0">
                    <a:latin typeface="Times New Roman" panose="02020603050405020304" pitchFamily="18" charset="0"/>
                    <a:cs typeface="Times New Roman" panose="02020603050405020304" pitchFamily="18" charset="0"/>
                  </a:rPr>
                  <a:t>and, </a:t>
                </a:r>
                <a:r>
                  <a:rPr lang="en-US" sz="2500" b="1" dirty="0" smtClean="0">
                    <a:latin typeface="Times New Roman" panose="02020603050405020304" pitchFamily="18" charset="0"/>
                    <a:cs typeface="Times New Roman" panose="02020603050405020304" pitchFamily="18" charset="0"/>
                  </a:rPr>
                  <a:t>0xFC</a:t>
                </a:r>
                <a:r>
                  <a:rPr lang="en-US" sz="2500" dirty="0" smtClean="0">
                    <a:latin typeface="Times New Roman" panose="02020603050405020304" pitchFamily="18" charset="0"/>
                    <a:cs typeface="Times New Roman" panose="02020603050405020304" pitchFamily="18" charset="0"/>
                  </a:rPr>
                  <a:t> messages to determine tempo events, and messages are masked with </a:t>
                </a:r>
                <a:r>
                  <a:rPr lang="en-US" sz="2500" b="1" dirty="0" smtClean="0">
                    <a:latin typeface="Times New Roman" panose="02020603050405020304" pitchFamily="18" charset="0"/>
                    <a:cs typeface="Times New Roman" panose="02020603050405020304" pitchFamily="18" charset="0"/>
                  </a:rPr>
                  <a:t>0xF0 </a:t>
                </a:r>
                <a:r>
                  <a:rPr lang="en-US" sz="2500" dirty="0" smtClean="0">
                    <a:latin typeface="Times New Roman" panose="02020603050405020304" pitchFamily="18" charset="0"/>
                    <a:cs typeface="Times New Roman" panose="02020603050405020304" pitchFamily="18" charset="0"/>
                  </a:rPr>
                  <a:t>and masked with </a:t>
                </a:r>
                <a:r>
                  <a:rPr lang="en-US" sz="2500" b="1" dirty="0" smtClean="0">
                    <a:latin typeface="Times New Roman" panose="02020603050405020304" pitchFamily="18" charset="0"/>
                    <a:cs typeface="Times New Roman" panose="02020603050405020304" pitchFamily="18" charset="0"/>
                  </a:rPr>
                  <a:t>0x90</a:t>
                </a:r>
                <a:r>
                  <a:rPr lang="en-US" sz="2500" dirty="0" smtClean="0">
                    <a:latin typeface="Times New Roman" panose="02020603050405020304" pitchFamily="18" charset="0"/>
                    <a:cs typeface="Times New Roman" panose="02020603050405020304" pitchFamily="18" charset="0"/>
                  </a:rPr>
                  <a:t> to determine when notes are input. Note data is extracted from the next byte of the control message.</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At each generation of the genetic algorithm, the “best” individual (a histogram) is selected, which will be sampled for output notes.</a:t>
                </a:r>
              </a:p>
            </p:txBody>
          </p:sp>
        </mc:Choice>
        <mc:Fallback>
          <p:sp>
            <p:nvSpPr>
              <p:cNvPr id="31" name="TextBox 30"/>
              <p:cNvSpPr txBox="1">
                <a:spLocks noRot="1" noChangeAspect="1" noMove="1" noResize="1" noEditPoints="1" noAdjustHandles="1" noChangeArrowheads="1" noChangeShapeType="1" noTextEdit="1"/>
              </p:cNvSpPr>
              <p:nvPr/>
            </p:nvSpPr>
            <p:spPr>
              <a:xfrm>
                <a:off x="1765927" y="11968846"/>
                <a:ext cx="7016027" cy="8279190"/>
              </a:xfrm>
              <a:prstGeom prst="rect">
                <a:avLst/>
              </a:prstGeom>
              <a:blipFill rotWithShape="0">
                <a:blip r:embed="rId3"/>
                <a:stretch>
                  <a:fillRect l="-1302" t="-1029" b="-662"/>
                </a:stretch>
              </a:blipFill>
            </p:spPr>
            <p:txBody>
              <a:bodyPr/>
              <a:lstStyle/>
              <a:p>
                <a:r>
                  <a:rPr lang="en-US">
                    <a:noFill/>
                  </a:rPr>
                  <a:t> </a:t>
                </a:r>
              </a:p>
            </p:txBody>
          </p:sp>
        </mc:Fallback>
      </mc:AlternateContent>
      <p:graphicFrame>
        <p:nvGraphicFramePr>
          <p:cNvPr id="27" name="Table 26"/>
          <p:cNvGraphicFramePr>
            <a:graphicFrameLocks noGrp="1"/>
          </p:cNvGraphicFramePr>
          <p:nvPr>
            <p:extLst>
              <p:ext uri="{D42A27DB-BD31-4B8C-83A1-F6EECF244321}">
                <p14:modId xmlns:p14="http://schemas.microsoft.com/office/powerpoint/2010/main" val="1943383843"/>
              </p:ext>
            </p:extLst>
          </p:nvPr>
        </p:nvGraphicFramePr>
        <p:xfrm>
          <a:off x="1645919" y="4454012"/>
          <a:ext cx="24316510" cy="19939819"/>
        </p:xfrm>
        <a:graphic>
          <a:graphicData uri="http://schemas.openxmlformats.org/drawingml/2006/table">
            <a:tbl>
              <a:tblPr firstRow="1" bandRow="1">
                <a:tableStyleId>{5C22544A-7EE6-4342-B048-85BDC9FD1C3A}</a:tableStyleId>
              </a:tblPr>
              <a:tblGrid>
                <a:gridCol w="7350597"/>
                <a:gridCol w="10323871"/>
                <a:gridCol w="6642042"/>
              </a:tblGrid>
              <a:tr h="19939819">
                <a:tc>
                  <a:txBody>
                    <a:bodyPr/>
                    <a:lstStyle/>
                    <a:p>
                      <a:endParaRPr lang="en-US" sz="3200" dirty="0" smtClean="0">
                        <a:solidFill>
                          <a:schemeClr val="tx1"/>
                        </a:solidFill>
                        <a:latin typeface="Times New Roman" panose="02020603050405020304" pitchFamily="18" charset="0"/>
                        <a:cs typeface="Times New Roman" panose="02020603050405020304" pitchFamily="18" charset="0"/>
                      </a:endParaRPr>
                    </a:p>
                    <a:p>
                      <a:r>
                        <a:rPr lang="en-US" sz="3200" dirty="0" smtClean="0">
                          <a:solidFill>
                            <a:schemeClr val="tx1"/>
                          </a:solidFill>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smtClean="0"/>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 name="Group 1"/>
          <p:cNvGrpSpPr/>
          <p:nvPr/>
        </p:nvGrpSpPr>
        <p:grpSpPr>
          <a:xfrm>
            <a:off x="0" y="0"/>
            <a:ext cx="1920239" cy="24688800"/>
            <a:chOff x="0" y="0"/>
            <a:chExt cx="1920239" cy="24688800"/>
          </a:xfrm>
        </p:grpSpPr>
        <p:sp>
          <p:nvSpPr>
            <p:cNvPr id="3" name="Freeform 2"/>
            <p:cNvSpPr/>
            <p:nvPr/>
          </p:nvSpPr>
          <p:spPr>
            <a:xfrm>
              <a:off x="0" y="0"/>
              <a:ext cx="1920239" cy="123444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02855"/>
            </a:solidFill>
            <a:ln>
              <a:no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Arial" pitchFamily="2"/>
              </a:endParaRPr>
            </a:p>
          </p:txBody>
        </p:sp>
        <p:sp>
          <p:nvSpPr>
            <p:cNvPr id="4" name="Freeform 3"/>
            <p:cNvSpPr/>
            <p:nvPr/>
          </p:nvSpPr>
          <p:spPr>
            <a:xfrm flipV="1">
              <a:off x="0" y="12344400"/>
              <a:ext cx="1920239" cy="123444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02855"/>
            </a:solidFill>
            <a:ln>
              <a:no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Arial" pitchFamily="2"/>
              </a:endParaRPr>
            </a:p>
          </p:txBody>
        </p:sp>
      </p:grpSp>
      <p:grpSp>
        <p:nvGrpSpPr>
          <p:cNvPr id="5" name="Group 4"/>
          <p:cNvGrpSpPr/>
          <p:nvPr/>
        </p:nvGrpSpPr>
        <p:grpSpPr>
          <a:xfrm>
            <a:off x="25694640" y="0"/>
            <a:ext cx="1737359" cy="24688800"/>
            <a:chOff x="25694640" y="0"/>
            <a:chExt cx="1737359" cy="24688800"/>
          </a:xfrm>
        </p:grpSpPr>
        <p:sp>
          <p:nvSpPr>
            <p:cNvPr id="6" name="Freeform 5"/>
            <p:cNvSpPr/>
            <p:nvPr/>
          </p:nvSpPr>
          <p:spPr>
            <a:xfrm flipH="1">
              <a:off x="25694640" y="0"/>
              <a:ext cx="1737359" cy="123444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EAAA00"/>
            </a:solidFill>
            <a:ln>
              <a:no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Arial" pitchFamily="2"/>
              </a:endParaRPr>
            </a:p>
          </p:txBody>
        </p:sp>
        <p:sp>
          <p:nvSpPr>
            <p:cNvPr id="7" name="Freeform 6"/>
            <p:cNvSpPr/>
            <p:nvPr/>
          </p:nvSpPr>
          <p:spPr>
            <a:xfrm flipH="1" flipV="1">
              <a:off x="25694640" y="12344400"/>
              <a:ext cx="1737359" cy="1234440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EAAA00"/>
            </a:solidFill>
            <a:ln>
              <a:no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Arial" pitchFamily="2"/>
              </a:endParaRPr>
            </a:p>
          </p:txBody>
        </p:sp>
      </p:grpSp>
      <p:sp>
        <p:nvSpPr>
          <p:cNvPr id="8" name="TextBox 7"/>
          <p:cNvSpPr txBox="1"/>
          <p:nvPr/>
        </p:nvSpPr>
        <p:spPr>
          <a:xfrm>
            <a:off x="1645920" y="731519"/>
            <a:ext cx="23408640" cy="427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Microsoft YaHei" pitchFamily="2"/>
              <a:cs typeface="Arial" pitchFamily="2"/>
            </a:endParaRPr>
          </a:p>
        </p:txBody>
      </p:sp>
      <p:sp>
        <p:nvSpPr>
          <p:cNvPr id="9" name="TextBox 8"/>
          <p:cNvSpPr txBox="1"/>
          <p:nvPr/>
        </p:nvSpPr>
        <p:spPr>
          <a:xfrm>
            <a:off x="533400" y="353272"/>
            <a:ext cx="26289000" cy="3099075"/>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0"/>
              </a:spcAft>
              <a:buNone/>
              <a:tabLst/>
            </a:pPr>
            <a:r>
              <a:rPr lang="en-US" sz="6000" b="1" i="0" u="none" strike="noStrike" kern="1200" cap="none" dirty="0">
                <a:ln>
                  <a:noFill/>
                </a:ln>
                <a:latin typeface="Times New Roman" pitchFamily="18"/>
                <a:ea typeface="Microsoft YaHei" pitchFamily="2"/>
                <a:cs typeface="Arial" pitchFamily="2"/>
              </a:rPr>
              <a:t>Generating Concurrent Musical Accompaniment using</a:t>
            </a:r>
          </a:p>
          <a:p>
            <a:pPr marL="0" marR="0" lvl="0" indent="0" algn="ctr" hangingPunct="0">
              <a:lnSpc>
                <a:spcPct val="100000"/>
              </a:lnSpc>
              <a:spcBef>
                <a:spcPts val="0"/>
              </a:spcBef>
              <a:spcAft>
                <a:spcPts val="0"/>
              </a:spcAft>
              <a:buNone/>
              <a:tabLst/>
            </a:pPr>
            <a:r>
              <a:rPr lang="en-US" sz="6000" b="1" i="0" u="none" strike="noStrike" kern="1200" cap="none" dirty="0">
                <a:ln>
                  <a:noFill/>
                </a:ln>
                <a:latin typeface="Times New Roman" pitchFamily="18"/>
                <a:ea typeface="Microsoft YaHei" pitchFamily="2"/>
                <a:cs typeface="Arial" pitchFamily="2"/>
              </a:rPr>
              <a:t>Artificial </a:t>
            </a:r>
            <a:r>
              <a:rPr lang="en-US" sz="6000" b="1" i="0" u="none" strike="noStrike" kern="1200" cap="none" dirty="0" smtClean="0">
                <a:ln>
                  <a:noFill/>
                </a:ln>
                <a:latin typeface="Times New Roman" pitchFamily="18"/>
                <a:ea typeface="Microsoft YaHei" pitchFamily="2"/>
                <a:cs typeface="Arial" pitchFamily="2"/>
              </a:rPr>
              <a:t>Intelligence</a:t>
            </a:r>
          </a:p>
          <a:p>
            <a:pPr marL="0" marR="0" lvl="0" indent="0" algn="ctr" hangingPunct="0">
              <a:lnSpc>
                <a:spcPct val="100000"/>
              </a:lnSpc>
              <a:spcBef>
                <a:spcPts val="0"/>
              </a:spcBef>
              <a:spcAft>
                <a:spcPts val="0"/>
              </a:spcAft>
              <a:buNone/>
              <a:tabLst/>
            </a:pPr>
            <a:r>
              <a:rPr lang="en-US" sz="2800" b="1" dirty="0" smtClean="0">
                <a:latin typeface="Times New Roman" pitchFamily="18"/>
                <a:ea typeface="Microsoft YaHei" pitchFamily="2"/>
                <a:cs typeface="Arial" pitchFamily="2"/>
              </a:rPr>
              <a:t>Gregory Hughes, Mardigon Toler</a:t>
            </a:r>
          </a:p>
          <a:p>
            <a:pPr marL="0" marR="0" lvl="0" indent="0" algn="ctr" hangingPunct="0">
              <a:lnSpc>
                <a:spcPct val="100000"/>
              </a:lnSpc>
              <a:spcBef>
                <a:spcPts val="0"/>
              </a:spcBef>
              <a:spcAft>
                <a:spcPts val="0"/>
              </a:spcAft>
              <a:buNone/>
              <a:tabLst/>
            </a:pPr>
            <a:r>
              <a:rPr lang="en-US" sz="2800" b="1" i="0" u="none" strike="noStrike" kern="1200" cap="none" dirty="0" smtClean="0">
                <a:ln>
                  <a:noFill/>
                </a:ln>
                <a:latin typeface="Times New Roman" pitchFamily="18"/>
                <a:ea typeface="Microsoft YaHei" pitchFamily="2"/>
                <a:cs typeface="Arial" pitchFamily="2"/>
              </a:rPr>
              <a:t>West Virginia University Institute of Technology</a:t>
            </a:r>
          </a:p>
          <a:p>
            <a:pPr marL="0" marR="0" lvl="0" indent="0" algn="ctr" hangingPunct="0">
              <a:lnSpc>
                <a:spcPct val="100000"/>
              </a:lnSpc>
              <a:spcBef>
                <a:spcPts val="0"/>
              </a:spcBef>
              <a:spcAft>
                <a:spcPts val="0"/>
              </a:spcAft>
              <a:buNone/>
              <a:tabLst/>
            </a:pPr>
            <a:r>
              <a:rPr lang="en-US" sz="2800" b="1" dirty="0" smtClean="0">
                <a:latin typeface="Times New Roman" pitchFamily="18"/>
                <a:ea typeface="Microsoft YaHei" pitchFamily="2"/>
                <a:cs typeface="Arial" pitchFamily="2"/>
              </a:rPr>
              <a:t>Leonard C. Nelson College of Engineering</a:t>
            </a:r>
            <a:endParaRPr lang="en-US" sz="2800" b="1" i="0" u="none" strike="noStrike" kern="1200" cap="none" dirty="0">
              <a:ln>
                <a:noFill/>
              </a:ln>
              <a:latin typeface="Times New Roman" pitchFamily="18"/>
              <a:ea typeface="Microsoft YaHei" pitchFamily="2"/>
              <a:cs typeface="Arial" pitchFamily="2"/>
            </a:endParaRPr>
          </a:p>
        </p:txBody>
      </p:sp>
      <p:grpSp>
        <p:nvGrpSpPr>
          <p:cNvPr id="10" name="Group 9"/>
          <p:cNvGrpSpPr/>
          <p:nvPr/>
        </p:nvGrpSpPr>
        <p:grpSpPr>
          <a:xfrm>
            <a:off x="21468822" y="15056420"/>
            <a:ext cx="2099101" cy="1547248"/>
            <a:chOff x="12435839" y="9706319"/>
            <a:chExt cx="4695480" cy="3461041"/>
          </a:xfrm>
        </p:grpSpPr>
        <p:pic>
          <p:nvPicPr>
            <p:cNvPr id="11" name=""/>
            <p:cNvPicPr>
              <a:picLocks noChangeAspect="1"/>
            </p:cNvPicPr>
            <p:nvPr/>
          </p:nvPicPr>
          <p:blipFill>
            <a:blip r:embed="rId4">
              <a:lum bright="-50000"/>
              <a:alphaModFix/>
            </a:blip>
            <a:srcRect/>
            <a:stretch>
              <a:fillRect/>
            </a:stretch>
          </p:blipFill>
          <p:spPr>
            <a:xfrm>
              <a:off x="12435839" y="9706319"/>
              <a:ext cx="4695480" cy="790200"/>
            </a:xfrm>
            <a:prstGeom prst="rect">
              <a:avLst/>
            </a:prstGeom>
            <a:noFill/>
            <a:ln>
              <a:noFill/>
            </a:ln>
          </p:spPr>
        </p:pic>
        <p:pic>
          <p:nvPicPr>
            <p:cNvPr id="12" name=""/>
            <p:cNvPicPr>
              <a:picLocks noChangeAspect="1"/>
            </p:cNvPicPr>
            <p:nvPr/>
          </p:nvPicPr>
          <p:blipFill>
            <a:blip r:embed="rId5">
              <a:lum bright="-50000"/>
              <a:alphaModFix/>
            </a:blip>
            <a:srcRect/>
            <a:stretch>
              <a:fillRect/>
            </a:stretch>
          </p:blipFill>
          <p:spPr>
            <a:xfrm>
              <a:off x="13327560" y="10986480"/>
              <a:ext cx="3314519" cy="2180880"/>
            </a:xfrm>
            <a:prstGeom prst="rect">
              <a:avLst/>
            </a:prstGeom>
            <a:noFill/>
            <a:ln>
              <a:noFill/>
            </a:ln>
          </p:spPr>
        </p:pic>
      </p:gr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02315" y="4800201"/>
            <a:ext cx="6096140" cy="4572106"/>
          </a:xfrm>
          <a:prstGeom prst="rect">
            <a:avLst/>
          </a:prstGeom>
        </p:spPr>
        <p:style>
          <a:lnRef idx="2">
            <a:schemeClr val="dk1"/>
          </a:lnRef>
          <a:fillRef idx="1">
            <a:schemeClr val="lt1"/>
          </a:fillRef>
          <a:effectRef idx="0">
            <a:schemeClr val="dk1"/>
          </a:effectRef>
          <a:fontRef idx="minor">
            <a:schemeClr val="dk1"/>
          </a:fontRef>
        </p:style>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92767" y="9718496"/>
            <a:ext cx="6096140" cy="4572104"/>
          </a:xfrm>
          <a:prstGeom prst="rect">
            <a:avLst/>
          </a:prstGeom>
        </p:spPr>
        <p:style>
          <a:lnRef idx="2">
            <a:schemeClr val="dk1"/>
          </a:lnRef>
          <a:fillRef idx="1">
            <a:schemeClr val="lt1"/>
          </a:fillRef>
          <a:effectRef idx="0">
            <a:schemeClr val="dk1"/>
          </a:effectRef>
          <a:fontRef idx="minor">
            <a:schemeClr val="dk1"/>
          </a:fontRef>
        </p:style>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0591" y="14617861"/>
            <a:ext cx="6118316" cy="4588737"/>
          </a:xfrm>
          <a:prstGeom prst="rect">
            <a:avLst/>
          </a:prstGeom>
        </p:spPr>
        <p:style>
          <a:lnRef idx="2">
            <a:schemeClr val="dk1"/>
          </a:lnRef>
          <a:fillRef idx="1">
            <a:schemeClr val="lt1"/>
          </a:fillRef>
          <a:effectRef idx="0">
            <a:schemeClr val="dk1"/>
          </a:effectRef>
          <a:fontRef idx="minor">
            <a:schemeClr val="dk1"/>
          </a:fontRef>
        </p:style>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16609" y="11561651"/>
            <a:ext cx="4172608" cy="3129456"/>
          </a:xfrm>
          <a:prstGeom prst="rect">
            <a:avLst/>
          </a:prstGeom>
        </p:spPr>
      </p:pic>
      <p:pic>
        <p:nvPicPr>
          <p:cNvPr id="1026" name="Picture 2" descr="geneticAlgorithm.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2050" y="20883986"/>
            <a:ext cx="6872143" cy="29839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21540" y="7026724"/>
            <a:ext cx="4509233" cy="4628074"/>
          </a:xfrm>
          <a:prstGeom prst="rect">
            <a:avLst/>
          </a:prstGeom>
        </p:spPr>
      </p:pic>
      <p:sp>
        <p:nvSpPr>
          <p:cNvPr id="30" name="TextBox 29"/>
          <p:cNvSpPr txBox="1"/>
          <p:nvPr/>
        </p:nvSpPr>
        <p:spPr>
          <a:xfrm>
            <a:off x="1765928" y="4800201"/>
            <a:ext cx="6998265" cy="63555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200" b="1" dirty="0" smtClean="0">
                <a:solidFill>
                  <a:schemeClr val="tx1"/>
                </a:solidFill>
                <a:latin typeface="Times New Roman" panose="02020603050405020304" pitchFamily="18" charset="0"/>
                <a:cs typeface="Times New Roman" panose="02020603050405020304" pitchFamily="18" charset="0"/>
              </a:rPr>
              <a:t>Introduction</a:t>
            </a:r>
          </a:p>
          <a:p>
            <a:endParaRPr lang="en-US"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Driving Question: Can an algorithm be used to create real-time musical accompaniment?</a:t>
            </a:r>
          </a:p>
          <a:p>
            <a:pPr marL="457200" indent="-4572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Artificial Intelligence may provide possible solutions.</a:t>
            </a:r>
          </a:p>
          <a:p>
            <a:pPr marL="457200" indent="-4572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Goal: Create an AI agent that responds to real-time musical input with real-time musical output</a:t>
            </a:r>
          </a:p>
          <a:p>
            <a:pPr marL="457200" indent="-457200">
              <a:buFont typeface="Arial" panose="020B0604020202020204" pitchFamily="34" charset="0"/>
              <a:buChar char="•"/>
            </a:pPr>
            <a:r>
              <a:rPr lang="en-US" sz="2500" dirty="0" smtClean="0">
                <a:solidFill>
                  <a:schemeClr val="tx1"/>
                </a:solidFill>
                <a:latin typeface="Times New Roman" panose="02020603050405020304" pitchFamily="18" charset="0"/>
                <a:cs typeface="Times New Roman" panose="02020603050405020304" pitchFamily="18" charset="0"/>
              </a:rPr>
              <a:t>This agent, GenegleBot, plays accompaniment in real time while also following the most recently established pattern when no input is present.</a:t>
            </a:r>
          </a:p>
          <a:p>
            <a:pPr marL="457200" indent="-4572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We approach this problem with a genetic algorithm:</a:t>
            </a:r>
          </a:p>
          <a:p>
            <a:pPr marL="914400" lvl="1" indent="-4572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an AI Technique for searching for solutions to problems inspired by evolutionary processes</a:t>
            </a:r>
            <a:endParaRPr lang="en-US" sz="25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024" name="TextBox 1023"/>
          <p:cNvSpPr txBox="1"/>
          <p:nvPr/>
        </p:nvSpPr>
        <p:spPr>
          <a:xfrm>
            <a:off x="9284752" y="19438703"/>
            <a:ext cx="9692057" cy="49244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Exploring the performance of this approach to the problem revealed that the algorithm’s effectiveness relies on the monotony of the user input. Using a population size of 144 individuals with 3 generations of the genetic algorithm each time an individual is chosen for sampling notes, the fitness of each chosen individual occurred with frequencies shown in the above histograms. For a chromatic scale as input, no individual ever exceeded a fitness of 3. When input consisted of a slightly monotonic melody in C, there was more variance in the distribution of individuals’ fitness. Finally, an input of an extremely monotonous D minor arpeggio resulted in many more highly fit individuals</a:t>
            </a:r>
            <a:r>
              <a:rPr lang="en-US" sz="3200" dirty="0" smtClean="0"/>
              <a:t> </a:t>
            </a:r>
            <a:r>
              <a:rPr lang="en-US" sz="2500" dirty="0" smtClean="0">
                <a:latin typeface="Times New Roman" panose="02020603050405020304" pitchFamily="18" charset="0"/>
                <a:cs typeface="Times New Roman" panose="02020603050405020304" pitchFamily="18" charset="0"/>
              </a:rPr>
              <a:t>being produced.</a:t>
            </a:r>
            <a:endParaRPr lang="en-US" sz="2500" dirty="0" smtClean="0">
              <a:latin typeface="Times New Roman" panose="02020603050405020304" pitchFamily="18" charset="0"/>
              <a:cs typeface="Times New Roman" panose="02020603050405020304" pitchFamily="18" charset="0"/>
            </a:endParaRPr>
          </a:p>
        </p:txBody>
      </p:sp>
      <p:sp>
        <p:nvSpPr>
          <p:cNvPr id="1025" name="TextBox 1024"/>
          <p:cNvSpPr txBox="1"/>
          <p:nvPr/>
        </p:nvSpPr>
        <p:spPr>
          <a:xfrm>
            <a:off x="19497368" y="4800201"/>
            <a:ext cx="6197272"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b="1" dirty="0" smtClean="0">
                <a:latin typeface="Times New Roman" panose="02020603050405020304" pitchFamily="18" charset="0"/>
                <a:cs typeface="Times New Roman" panose="02020603050405020304" pitchFamily="18" charset="0"/>
              </a:rPr>
              <a:t>Methods continued…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example of the relationship between the </a:t>
            </a:r>
            <a:r>
              <a:rPr lang="en-US" sz="2000" i="1" dirty="0" smtClean="0">
                <a:latin typeface="Times New Roman" panose="02020603050405020304" pitchFamily="18" charset="0"/>
                <a:cs typeface="Times New Roman" panose="02020603050405020304" pitchFamily="18" charset="0"/>
              </a:rPr>
              <a:t>queue</a:t>
            </a:r>
            <a:r>
              <a:rPr lang="en-US" sz="2000" dirty="0" smtClean="0">
                <a:latin typeface="Times New Roman" panose="02020603050405020304" pitchFamily="18" charset="0"/>
                <a:cs typeface="Times New Roman" panose="02020603050405020304" pitchFamily="18" charset="0"/>
              </a:rPr>
              <a:t> and its associated histogram is shown below. Note that the advantage of using a queue is that this allows only the most recent part of a performance to be considered by the genetic algorithm.</a:t>
            </a:r>
            <a:endParaRPr lang="en-US" sz="2000" dirty="0">
              <a:latin typeface="Times New Roman" panose="02020603050405020304" pitchFamily="18" charset="0"/>
              <a:cs typeface="Times New Roman" panose="02020603050405020304" pitchFamily="18" charset="0"/>
            </a:endParaRPr>
          </a:p>
        </p:txBody>
      </p:sp>
      <p:sp>
        <p:nvSpPr>
          <p:cNvPr id="1028" name="TextBox 1027"/>
          <p:cNvSpPr txBox="1"/>
          <p:nvPr/>
        </p:nvSpPr>
        <p:spPr>
          <a:xfrm>
            <a:off x="19657674" y="16917305"/>
            <a:ext cx="6036966"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3200" b="1" dirty="0" smtClean="0">
                <a:latin typeface="Times New Roman" panose="02020603050405020304" pitchFamily="18" charset="0"/>
                <a:cs typeface="Times New Roman" panose="02020603050405020304" pitchFamily="18" charset="0"/>
              </a:rPr>
              <a:t>Discussion</a:t>
            </a:r>
            <a:endParaRPr lang="en-US" sz="3200" b="1" dirty="0">
              <a:latin typeface="Times New Roman" panose="02020603050405020304" pitchFamily="18" charset="0"/>
              <a:cs typeface="Times New Roman" panose="02020603050405020304" pitchFamily="18" charset="0"/>
            </a:endParaRPr>
          </a:p>
        </p:txBody>
      </p:sp>
      <p:sp>
        <p:nvSpPr>
          <p:cNvPr id="1029" name="TextBox 1028"/>
          <p:cNvSpPr txBox="1"/>
          <p:nvPr/>
        </p:nvSpPr>
        <p:spPr>
          <a:xfrm>
            <a:off x="19497368" y="21236453"/>
            <a:ext cx="6197272" cy="263149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500" b="1" dirty="0" smtClean="0">
                <a:latin typeface="Times New Roman" panose="02020603050405020304" pitchFamily="18" charset="0"/>
                <a:cs typeface="Times New Roman" panose="02020603050405020304" pitchFamily="18" charset="0"/>
              </a:rPr>
              <a:t>References</a:t>
            </a:r>
          </a:p>
          <a:p>
            <a:r>
              <a:rPr lang="en-US" sz="1500" dirty="0" smtClean="0"/>
              <a:t>Chien-Hung Liu and </a:t>
            </a:r>
            <a:r>
              <a:rPr lang="en-US" sz="1500" dirty="0" err="1" smtClean="0"/>
              <a:t>Chuan</a:t>
            </a:r>
            <a:r>
              <a:rPr lang="en-US" sz="1500" dirty="0" smtClean="0"/>
              <a:t>-Kang Ting, “Polyphonic accompaniment using genetic algorithm with music theory,” 2012 IEEE Congress on Evolutionary Computation, Brisbane, QLD, 2012, pp. 1-7. </a:t>
            </a:r>
          </a:p>
          <a:p>
            <a:endParaRPr lang="en-US" sz="1500" dirty="0"/>
          </a:p>
          <a:p>
            <a:r>
              <a:rPr lang="en-US" sz="1500" dirty="0" smtClean="0"/>
              <a:t>A. McIntyre, “Bach in a box: the evolution of four part Baroque harmony using the genetic algorithm,” Proceedings of the First IEEE Conference on Evolutionary Computation. IEEE World Congress on Computational Intelligence, Orlando, FL, 1994, pp. 852-857 vol.2.</a:t>
            </a:r>
          </a:p>
          <a:p>
            <a:endParaRPr lang="en-US" sz="1500" b="1" dirty="0" smtClean="0">
              <a:latin typeface="Times New Roman" panose="02020603050405020304" pitchFamily="18" charset="0"/>
              <a:cs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396</Words>
  <Application>Microsoft Office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Microsoft YaHei</vt:lpstr>
      <vt:lpstr>Arial</vt:lpstr>
      <vt:lpstr>Calibri</vt:lpstr>
      <vt:lpstr>Cambria Math</vt:lpstr>
      <vt:lpstr>Liberation Sans</vt:lpstr>
      <vt:lpstr>Liberation Serif</vt:lpstr>
      <vt:lpstr>Segoe UI</vt:lpstr>
      <vt:lpstr>Tahoma</vt:lpstr>
      <vt:lpstr>Times New Roman</vt:lpstr>
      <vt:lpstr>Default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Mardigon Toler</dc:creator>
  <cp:lastModifiedBy>Mardigon Toler</cp:lastModifiedBy>
  <cp:revision>50</cp:revision>
  <dcterms:created xsi:type="dcterms:W3CDTF">2018-02-02T20:07:12Z</dcterms:created>
  <dcterms:modified xsi:type="dcterms:W3CDTF">2018-02-07T03:49:00Z</dcterms:modified>
</cp:coreProperties>
</file>