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7432000" cy="246888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5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47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42"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43"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44"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45" name="PlaceHolder 5"/>
          <p:cNvSpPr>
            <a:spLocks noGrp="1"/>
          </p:cNvSpPr>
          <p:nvPr>
            <p:ph type="sldNum"/>
          </p:nvPr>
        </p:nvSpPr>
        <p:spPr>
          <a:xfrm>
            <a:off x="4399200" y="9555480"/>
            <a:ext cx="3372840" cy="502560"/>
          </a:xfrm>
          <a:prstGeom prst="rect">
            <a:avLst/>
          </a:prstGeom>
        </p:spPr>
        <p:txBody>
          <a:bodyPr lIns="0" tIns="0" rIns="0" bIns="0" anchor="b"/>
          <a:lstStyle/>
          <a:p>
            <a:pPr algn="r"/>
            <a:fld id="{13B834E6-C1B8-4DD2-98B4-5B7947EA1EC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4399200" y="9555480"/>
            <a:ext cx="3372480" cy="502200"/>
          </a:xfrm>
          <a:prstGeom prst="rect">
            <a:avLst/>
          </a:prstGeom>
          <a:noFill/>
          <a:ln>
            <a:noFill/>
          </a:ln>
        </p:spPr>
        <p:txBody>
          <a:bodyPr lIns="0" tIns="0" rIns="0" bIns="0" anchor="b"/>
          <a:lstStyle/>
          <a:p>
            <a:pPr algn="r">
              <a:lnSpc>
                <a:spcPct val="100000"/>
              </a:lnSpc>
            </a:pPr>
            <a:fld id="{359E480D-0941-4E4B-BD05-C701AAA85DFE}" type="slidenum">
              <a:rPr lang="en-US" sz="1400" b="0" strike="noStrike" spc="-1">
                <a:latin typeface="Times New Roman"/>
                <a:ea typeface="Segoe UI"/>
              </a:rPr>
              <a:t>1</a:t>
            </a:fld>
            <a:endParaRPr lang="en-US" sz="1400" b="0" strike="noStrike" spc="-1">
              <a:latin typeface="Times New Roman"/>
            </a:endParaRPr>
          </a:p>
        </p:txBody>
      </p:sp>
      <p:sp>
        <p:nvSpPr>
          <p:cNvPr id="70" name="PlaceHolder 2"/>
          <p:cNvSpPr>
            <a:spLocks noGrp="1"/>
          </p:cNvSpPr>
          <p:nvPr>
            <p:ph type="body"/>
          </p:nvPr>
        </p:nvSpPr>
        <p:spPr>
          <a:xfrm>
            <a:off x="777240" y="4777560"/>
            <a:ext cx="6217200" cy="4526280"/>
          </a:xfrm>
          <a:prstGeom prst="rect">
            <a:avLst/>
          </a:prstGeom>
        </p:spPr>
        <p:txBody>
          <a:bodyPr lIns="0" tIns="0" rIns="0" bIns="0"/>
          <a:lstStyle/>
          <a:p>
            <a:endParaRPr lang="en-US" sz="2000" b="0" strike="noStrike" spc="-1" dirty="0">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71600" y="984960"/>
            <a:ext cx="24688440" cy="412236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1371600" y="5776920"/>
            <a:ext cx="24688440" cy="6829920"/>
          </a:xfrm>
          <a:prstGeom prst="rect">
            <a:avLst/>
          </a:prstGeom>
        </p:spPr>
        <p:txBody>
          <a:bodyPr lIns="0" tIns="0" rIns="0" bIns="0">
            <a:normAutofit/>
          </a:bodyPr>
          <a:lstStyle/>
          <a:p>
            <a:endParaRPr lang="en-US" sz="10440" b="0" strike="noStrike" spc="-1">
              <a:latin typeface="Arial"/>
            </a:endParaRPr>
          </a:p>
        </p:txBody>
      </p:sp>
      <p:sp>
        <p:nvSpPr>
          <p:cNvPr id="28" name="PlaceHolder 3"/>
          <p:cNvSpPr>
            <a:spLocks noGrp="1"/>
          </p:cNvSpPr>
          <p:nvPr>
            <p:ph type="body"/>
          </p:nvPr>
        </p:nvSpPr>
        <p:spPr>
          <a:xfrm>
            <a:off x="1371600" y="13255920"/>
            <a:ext cx="24688440" cy="6829920"/>
          </a:xfrm>
          <a:prstGeom prst="rect">
            <a:avLst/>
          </a:prstGeom>
        </p:spPr>
        <p:txBody>
          <a:bodyPr lIns="0" tIns="0" rIns="0" bIns="0">
            <a:normAutofit/>
          </a:bodyPr>
          <a:lstStyle/>
          <a:p>
            <a:endParaRPr lang="en-US" sz="1044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371600" y="984960"/>
            <a:ext cx="24688440" cy="412236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1371600" y="5776920"/>
            <a:ext cx="12047760" cy="6829920"/>
          </a:xfrm>
          <a:prstGeom prst="rect">
            <a:avLst/>
          </a:prstGeom>
        </p:spPr>
        <p:txBody>
          <a:bodyPr lIns="0" tIns="0" rIns="0" bIns="0">
            <a:normAutofit/>
          </a:bodyPr>
          <a:lstStyle/>
          <a:p>
            <a:endParaRPr lang="en-US" sz="10440" b="0" strike="noStrike" spc="-1">
              <a:latin typeface="Arial"/>
            </a:endParaRPr>
          </a:p>
        </p:txBody>
      </p:sp>
      <p:sp>
        <p:nvSpPr>
          <p:cNvPr id="31" name="PlaceHolder 3"/>
          <p:cNvSpPr>
            <a:spLocks noGrp="1"/>
          </p:cNvSpPr>
          <p:nvPr>
            <p:ph type="body"/>
          </p:nvPr>
        </p:nvSpPr>
        <p:spPr>
          <a:xfrm>
            <a:off x="14022000" y="5776920"/>
            <a:ext cx="12047760" cy="6829920"/>
          </a:xfrm>
          <a:prstGeom prst="rect">
            <a:avLst/>
          </a:prstGeom>
        </p:spPr>
        <p:txBody>
          <a:bodyPr lIns="0" tIns="0" rIns="0" bIns="0">
            <a:normAutofit/>
          </a:bodyPr>
          <a:lstStyle/>
          <a:p>
            <a:endParaRPr lang="en-US" sz="10440" b="0" strike="noStrike" spc="-1">
              <a:latin typeface="Arial"/>
            </a:endParaRPr>
          </a:p>
        </p:txBody>
      </p:sp>
      <p:sp>
        <p:nvSpPr>
          <p:cNvPr id="32" name="PlaceHolder 4"/>
          <p:cNvSpPr>
            <a:spLocks noGrp="1"/>
          </p:cNvSpPr>
          <p:nvPr>
            <p:ph type="body"/>
          </p:nvPr>
        </p:nvSpPr>
        <p:spPr>
          <a:xfrm>
            <a:off x="14022000" y="13255920"/>
            <a:ext cx="12047760" cy="6829920"/>
          </a:xfrm>
          <a:prstGeom prst="rect">
            <a:avLst/>
          </a:prstGeom>
        </p:spPr>
        <p:txBody>
          <a:bodyPr lIns="0" tIns="0" rIns="0" bIns="0">
            <a:normAutofit/>
          </a:bodyPr>
          <a:lstStyle/>
          <a:p>
            <a:endParaRPr lang="en-US" sz="10440" b="0" strike="noStrike" spc="-1">
              <a:latin typeface="Arial"/>
            </a:endParaRPr>
          </a:p>
        </p:txBody>
      </p:sp>
      <p:sp>
        <p:nvSpPr>
          <p:cNvPr id="33" name="PlaceHolder 5"/>
          <p:cNvSpPr>
            <a:spLocks noGrp="1"/>
          </p:cNvSpPr>
          <p:nvPr>
            <p:ph type="body"/>
          </p:nvPr>
        </p:nvSpPr>
        <p:spPr>
          <a:xfrm>
            <a:off x="1371600" y="13255920"/>
            <a:ext cx="12047760" cy="6829920"/>
          </a:xfrm>
          <a:prstGeom prst="rect">
            <a:avLst/>
          </a:prstGeom>
        </p:spPr>
        <p:txBody>
          <a:bodyPr lIns="0" tIns="0" rIns="0" bIns="0">
            <a:normAutofit/>
          </a:bodyPr>
          <a:lstStyle/>
          <a:p>
            <a:endParaRPr lang="en-US" sz="1044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371600" y="984960"/>
            <a:ext cx="24688440" cy="412236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1371600" y="5776920"/>
            <a:ext cx="7949520" cy="6829920"/>
          </a:xfrm>
          <a:prstGeom prst="rect">
            <a:avLst/>
          </a:prstGeom>
        </p:spPr>
        <p:txBody>
          <a:bodyPr lIns="0" tIns="0" rIns="0" bIns="0">
            <a:normAutofit/>
          </a:bodyPr>
          <a:lstStyle/>
          <a:p>
            <a:endParaRPr lang="en-US" sz="10440" b="0" strike="noStrike" spc="-1">
              <a:latin typeface="Arial"/>
            </a:endParaRPr>
          </a:p>
        </p:txBody>
      </p:sp>
      <p:sp>
        <p:nvSpPr>
          <p:cNvPr id="36" name="PlaceHolder 3"/>
          <p:cNvSpPr>
            <a:spLocks noGrp="1"/>
          </p:cNvSpPr>
          <p:nvPr>
            <p:ph type="body"/>
          </p:nvPr>
        </p:nvSpPr>
        <p:spPr>
          <a:xfrm>
            <a:off x="9718920" y="5776920"/>
            <a:ext cx="7949520" cy="6829920"/>
          </a:xfrm>
          <a:prstGeom prst="rect">
            <a:avLst/>
          </a:prstGeom>
        </p:spPr>
        <p:txBody>
          <a:bodyPr lIns="0" tIns="0" rIns="0" bIns="0">
            <a:normAutofit/>
          </a:bodyPr>
          <a:lstStyle/>
          <a:p>
            <a:endParaRPr lang="en-US" sz="10440" b="0" strike="noStrike" spc="-1">
              <a:latin typeface="Arial"/>
            </a:endParaRPr>
          </a:p>
        </p:txBody>
      </p:sp>
      <p:sp>
        <p:nvSpPr>
          <p:cNvPr id="37" name="PlaceHolder 4"/>
          <p:cNvSpPr>
            <a:spLocks noGrp="1"/>
          </p:cNvSpPr>
          <p:nvPr>
            <p:ph type="body"/>
          </p:nvPr>
        </p:nvSpPr>
        <p:spPr>
          <a:xfrm>
            <a:off x="18066240" y="5776920"/>
            <a:ext cx="7949520" cy="6829920"/>
          </a:xfrm>
          <a:prstGeom prst="rect">
            <a:avLst/>
          </a:prstGeom>
        </p:spPr>
        <p:txBody>
          <a:bodyPr lIns="0" tIns="0" rIns="0" bIns="0">
            <a:normAutofit/>
          </a:bodyPr>
          <a:lstStyle/>
          <a:p>
            <a:endParaRPr lang="en-US" sz="10440" b="0" strike="noStrike" spc="-1">
              <a:latin typeface="Arial"/>
            </a:endParaRPr>
          </a:p>
        </p:txBody>
      </p:sp>
      <p:sp>
        <p:nvSpPr>
          <p:cNvPr id="38" name="PlaceHolder 5"/>
          <p:cNvSpPr>
            <a:spLocks noGrp="1"/>
          </p:cNvSpPr>
          <p:nvPr>
            <p:ph type="body"/>
          </p:nvPr>
        </p:nvSpPr>
        <p:spPr>
          <a:xfrm>
            <a:off x="18066240" y="13255920"/>
            <a:ext cx="7949520" cy="6829920"/>
          </a:xfrm>
          <a:prstGeom prst="rect">
            <a:avLst/>
          </a:prstGeom>
        </p:spPr>
        <p:txBody>
          <a:bodyPr lIns="0" tIns="0" rIns="0" bIns="0">
            <a:normAutofit/>
          </a:bodyPr>
          <a:lstStyle/>
          <a:p>
            <a:endParaRPr lang="en-US" sz="10440" b="0" strike="noStrike" spc="-1">
              <a:latin typeface="Arial"/>
            </a:endParaRPr>
          </a:p>
        </p:txBody>
      </p:sp>
      <p:sp>
        <p:nvSpPr>
          <p:cNvPr id="39" name="PlaceHolder 6"/>
          <p:cNvSpPr>
            <a:spLocks noGrp="1"/>
          </p:cNvSpPr>
          <p:nvPr>
            <p:ph type="body"/>
          </p:nvPr>
        </p:nvSpPr>
        <p:spPr>
          <a:xfrm>
            <a:off x="9718920" y="13255920"/>
            <a:ext cx="7949520" cy="6829920"/>
          </a:xfrm>
          <a:prstGeom prst="rect">
            <a:avLst/>
          </a:prstGeom>
        </p:spPr>
        <p:txBody>
          <a:bodyPr lIns="0" tIns="0" rIns="0" bIns="0">
            <a:normAutofit/>
          </a:bodyPr>
          <a:lstStyle/>
          <a:p>
            <a:endParaRPr lang="en-US" sz="10440" b="0" strike="noStrike" spc="-1">
              <a:latin typeface="Arial"/>
            </a:endParaRPr>
          </a:p>
        </p:txBody>
      </p:sp>
      <p:sp>
        <p:nvSpPr>
          <p:cNvPr id="40" name="PlaceHolder 7"/>
          <p:cNvSpPr>
            <a:spLocks noGrp="1"/>
          </p:cNvSpPr>
          <p:nvPr>
            <p:ph type="body"/>
          </p:nvPr>
        </p:nvSpPr>
        <p:spPr>
          <a:xfrm>
            <a:off x="1371600" y="13255920"/>
            <a:ext cx="7949520" cy="6829920"/>
          </a:xfrm>
          <a:prstGeom prst="rect">
            <a:avLst/>
          </a:prstGeom>
        </p:spPr>
        <p:txBody>
          <a:bodyPr lIns="0" tIns="0" rIns="0" bIns="0">
            <a:normAutofit/>
          </a:bodyPr>
          <a:lstStyle/>
          <a:p>
            <a:endParaRPr lang="en-US" sz="1044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371600" y="984960"/>
            <a:ext cx="24688440" cy="412236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1371600" y="5776920"/>
            <a:ext cx="24688440" cy="14319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371600" y="984960"/>
            <a:ext cx="24688440" cy="412236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1371600" y="5776920"/>
            <a:ext cx="24688440" cy="14319000"/>
          </a:xfrm>
          <a:prstGeom prst="rect">
            <a:avLst/>
          </a:prstGeom>
        </p:spPr>
        <p:txBody>
          <a:bodyPr lIns="0" tIns="0" rIns="0" bIns="0">
            <a:normAutofit/>
          </a:bodyPr>
          <a:lstStyle/>
          <a:p>
            <a:endParaRPr lang="en-US" sz="1044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984960"/>
            <a:ext cx="24688440" cy="412236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1371600" y="5776920"/>
            <a:ext cx="12047760" cy="14319000"/>
          </a:xfrm>
          <a:prstGeom prst="rect">
            <a:avLst/>
          </a:prstGeom>
        </p:spPr>
        <p:txBody>
          <a:bodyPr lIns="0" tIns="0" rIns="0" bIns="0">
            <a:normAutofit/>
          </a:bodyPr>
          <a:lstStyle/>
          <a:p>
            <a:endParaRPr lang="en-US" sz="10440" b="0" strike="noStrike" spc="-1">
              <a:latin typeface="Arial"/>
            </a:endParaRPr>
          </a:p>
        </p:txBody>
      </p:sp>
      <p:sp>
        <p:nvSpPr>
          <p:cNvPr id="11" name="PlaceHolder 3"/>
          <p:cNvSpPr>
            <a:spLocks noGrp="1"/>
          </p:cNvSpPr>
          <p:nvPr>
            <p:ph type="body"/>
          </p:nvPr>
        </p:nvSpPr>
        <p:spPr>
          <a:xfrm>
            <a:off x="14022000" y="5776920"/>
            <a:ext cx="12047760" cy="14319000"/>
          </a:xfrm>
          <a:prstGeom prst="rect">
            <a:avLst/>
          </a:prstGeom>
        </p:spPr>
        <p:txBody>
          <a:bodyPr lIns="0" tIns="0" rIns="0" bIns="0">
            <a:normAutofit/>
          </a:bodyPr>
          <a:lstStyle/>
          <a:p>
            <a:endParaRPr lang="en-US" sz="1044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371600" y="984960"/>
            <a:ext cx="24688440" cy="412236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371600" y="984960"/>
            <a:ext cx="24688440" cy="19110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371600" y="984960"/>
            <a:ext cx="24688440" cy="412236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1371600" y="5776920"/>
            <a:ext cx="12047760" cy="6829920"/>
          </a:xfrm>
          <a:prstGeom prst="rect">
            <a:avLst/>
          </a:prstGeom>
        </p:spPr>
        <p:txBody>
          <a:bodyPr lIns="0" tIns="0" rIns="0" bIns="0">
            <a:normAutofit/>
          </a:bodyPr>
          <a:lstStyle/>
          <a:p>
            <a:endParaRPr lang="en-US" sz="10440" b="0" strike="noStrike" spc="-1">
              <a:latin typeface="Arial"/>
            </a:endParaRPr>
          </a:p>
        </p:txBody>
      </p:sp>
      <p:sp>
        <p:nvSpPr>
          <p:cNvPr id="16" name="PlaceHolder 3"/>
          <p:cNvSpPr>
            <a:spLocks noGrp="1"/>
          </p:cNvSpPr>
          <p:nvPr>
            <p:ph type="body"/>
          </p:nvPr>
        </p:nvSpPr>
        <p:spPr>
          <a:xfrm>
            <a:off x="1371600" y="13255920"/>
            <a:ext cx="12047760" cy="6829920"/>
          </a:xfrm>
          <a:prstGeom prst="rect">
            <a:avLst/>
          </a:prstGeom>
        </p:spPr>
        <p:txBody>
          <a:bodyPr lIns="0" tIns="0" rIns="0" bIns="0">
            <a:normAutofit/>
          </a:bodyPr>
          <a:lstStyle/>
          <a:p>
            <a:endParaRPr lang="en-US" sz="10440" b="0" strike="noStrike" spc="-1">
              <a:latin typeface="Arial"/>
            </a:endParaRPr>
          </a:p>
        </p:txBody>
      </p:sp>
      <p:sp>
        <p:nvSpPr>
          <p:cNvPr id="17" name="PlaceHolder 4"/>
          <p:cNvSpPr>
            <a:spLocks noGrp="1"/>
          </p:cNvSpPr>
          <p:nvPr>
            <p:ph type="body"/>
          </p:nvPr>
        </p:nvSpPr>
        <p:spPr>
          <a:xfrm>
            <a:off x="14022000" y="5776920"/>
            <a:ext cx="12047760" cy="14319000"/>
          </a:xfrm>
          <a:prstGeom prst="rect">
            <a:avLst/>
          </a:prstGeom>
        </p:spPr>
        <p:txBody>
          <a:bodyPr lIns="0" tIns="0" rIns="0" bIns="0">
            <a:normAutofit/>
          </a:bodyPr>
          <a:lstStyle/>
          <a:p>
            <a:endParaRPr lang="en-US" sz="1044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371600" y="984960"/>
            <a:ext cx="24688440" cy="412236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1371600" y="5776920"/>
            <a:ext cx="12047760" cy="14319000"/>
          </a:xfrm>
          <a:prstGeom prst="rect">
            <a:avLst/>
          </a:prstGeom>
        </p:spPr>
        <p:txBody>
          <a:bodyPr lIns="0" tIns="0" rIns="0" bIns="0">
            <a:normAutofit/>
          </a:bodyPr>
          <a:lstStyle/>
          <a:p>
            <a:endParaRPr lang="en-US" sz="10440" b="0" strike="noStrike" spc="-1">
              <a:latin typeface="Arial"/>
            </a:endParaRPr>
          </a:p>
        </p:txBody>
      </p:sp>
      <p:sp>
        <p:nvSpPr>
          <p:cNvPr id="20" name="PlaceHolder 3"/>
          <p:cNvSpPr>
            <a:spLocks noGrp="1"/>
          </p:cNvSpPr>
          <p:nvPr>
            <p:ph type="body"/>
          </p:nvPr>
        </p:nvSpPr>
        <p:spPr>
          <a:xfrm>
            <a:off x="14022000" y="5776920"/>
            <a:ext cx="12047760" cy="6829920"/>
          </a:xfrm>
          <a:prstGeom prst="rect">
            <a:avLst/>
          </a:prstGeom>
        </p:spPr>
        <p:txBody>
          <a:bodyPr lIns="0" tIns="0" rIns="0" bIns="0">
            <a:normAutofit/>
          </a:bodyPr>
          <a:lstStyle/>
          <a:p>
            <a:endParaRPr lang="en-US" sz="10440" b="0" strike="noStrike" spc="-1">
              <a:latin typeface="Arial"/>
            </a:endParaRPr>
          </a:p>
        </p:txBody>
      </p:sp>
      <p:sp>
        <p:nvSpPr>
          <p:cNvPr id="21" name="PlaceHolder 4"/>
          <p:cNvSpPr>
            <a:spLocks noGrp="1"/>
          </p:cNvSpPr>
          <p:nvPr>
            <p:ph type="body"/>
          </p:nvPr>
        </p:nvSpPr>
        <p:spPr>
          <a:xfrm>
            <a:off x="14022000" y="13255920"/>
            <a:ext cx="12047760" cy="6829920"/>
          </a:xfrm>
          <a:prstGeom prst="rect">
            <a:avLst/>
          </a:prstGeom>
        </p:spPr>
        <p:txBody>
          <a:bodyPr lIns="0" tIns="0" rIns="0" bIns="0">
            <a:normAutofit/>
          </a:bodyPr>
          <a:lstStyle/>
          <a:p>
            <a:endParaRPr lang="en-US" sz="1044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371600" y="984960"/>
            <a:ext cx="24688440" cy="412236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1371600" y="5776920"/>
            <a:ext cx="12047760" cy="6829920"/>
          </a:xfrm>
          <a:prstGeom prst="rect">
            <a:avLst/>
          </a:prstGeom>
        </p:spPr>
        <p:txBody>
          <a:bodyPr lIns="0" tIns="0" rIns="0" bIns="0">
            <a:normAutofit/>
          </a:bodyPr>
          <a:lstStyle/>
          <a:p>
            <a:endParaRPr lang="en-US" sz="10440" b="0" strike="noStrike" spc="-1">
              <a:latin typeface="Arial"/>
            </a:endParaRPr>
          </a:p>
        </p:txBody>
      </p:sp>
      <p:sp>
        <p:nvSpPr>
          <p:cNvPr id="24" name="PlaceHolder 3"/>
          <p:cNvSpPr>
            <a:spLocks noGrp="1"/>
          </p:cNvSpPr>
          <p:nvPr>
            <p:ph type="body"/>
          </p:nvPr>
        </p:nvSpPr>
        <p:spPr>
          <a:xfrm>
            <a:off x="14022000" y="5776920"/>
            <a:ext cx="12047760" cy="6829920"/>
          </a:xfrm>
          <a:prstGeom prst="rect">
            <a:avLst/>
          </a:prstGeom>
        </p:spPr>
        <p:txBody>
          <a:bodyPr lIns="0" tIns="0" rIns="0" bIns="0">
            <a:normAutofit/>
          </a:bodyPr>
          <a:lstStyle/>
          <a:p>
            <a:endParaRPr lang="en-US" sz="10440" b="0" strike="noStrike" spc="-1">
              <a:latin typeface="Arial"/>
            </a:endParaRPr>
          </a:p>
        </p:txBody>
      </p:sp>
      <p:sp>
        <p:nvSpPr>
          <p:cNvPr id="25" name="PlaceHolder 4"/>
          <p:cNvSpPr>
            <a:spLocks noGrp="1"/>
          </p:cNvSpPr>
          <p:nvPr>
            <p:ph type="body"/>
          </p:nvPr>
        </p:nvSpPr>
        <p:spPr>
          <a:xfrm>
            <a:off x="1371600" y="13255920"/>
            <a:ext cx="24688440" cy="6829920"/>
          </a:xfrm>
          <a:prstGeom prst="rect">
            <a:avLst/>
          </a:prstGeom>
        </p:spPr>
        <p:txBody>
          <a:bodyPr lIns="0" tIns="0" rIns="0" bIns="0">
            <a:normAutofit/>
          </a:bodyPr>
          <a:lstStyle/>
          <a:p>
            <a:endParaRPr lang="en-US" sz="1044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dt"/>
          </p:nvPr>
        </p:nvSpPr>
        <p:spPr>
          <a:xfrm>
            <a:off x="1371600" y="22491360"/>
            <a:ext cx="6390360" cy="1702080"/>
          </a:xfrm>
          <a:prstGeom prst="rect">
            <a:avLst/>
          </a:prstGeom>
        </p:spPr>
        <p:txBody>
          <a:bodyPr lIns="0" tIns="0" rIns="0" bIns="0"/>
          <a:lstStyle/>
          <a:p>
            <a:endParaRPr lang="en-US" sz="2400" b="0" strike="noStrike" spc="-1">
              <a:latin typeface="Times New Roman"/>
            </a:endParaRPr>
          </a:p>
        </p:txBody>
      </p:sp>
      <p:sp>
        <p:nvSpPr>
          <p:cNvPr id="6" name="PlaceHolder 2"/>
          <p:cNvSpPr>
            <a:spLocks noGrp="1"/>
          </p:cNvSpPr>
          <p:nvPr>
            <p:ph type="ftr"/>
          </p:nvPr>
        </p:nvSpPr>
        <p:spPr>
          <a:xfrm>
            <a:off x="9381600" y="22491360"/>
            <a:ext cx="8694720" cy="1702080"/>
          </a:xfrm>
          <a:prstGeom prst="rect">
            <a:avLst/>
          </a:prstGeom>
        </p:spPr>
        <p:txBody>
          <a:bodyPr lIns="0" tIns="0" rIns="0" bIns="0"/>
          <a:lstStyle/>
          <a:p>
            <a:endParaRPr lang="en-US" sz="2400" b="0" strike="noStrike" spc="-1">
              <a:latin typeface="Times New Roman"/>
            </a:endParaRPr>
          </a:p>
        </p:txBody>
      </p:sp>
      <p:sp>
        <p:nvSpPr>
          <p:cNvPr id="2" name="PlaceHolder 3"/>
          <p:cNvSpPr>
            <a:spLocks noGrp="1"/>
          </p:cNvSpPr>
          <p:nvPr>
            <p:ph type="sldNum"/>
          </p:nvPr>
        </p:nvSpPr>
        <p:spPr>
          <a:xfrm>
            <a:off x="19668600" y="22491360"/>
            <a:ext cx="6390360" cy="1702080"/>
          </a:xfrm>
          <a:prstGeom prst="rect">
            <a:avLst/>
          </a:prstGeom>
        </p:spPr>
        <p:txBody>
          <a:bodyPr lIns="0" tIns="0" rIns="0" bIns="0"/>
          <a:lstStyle/>
          <a:p>
            <a:pPr algn="r">
              <a:lnSpc>
                <a:spcPct val="100000"/>
              </a:lnSpc>
            </a:pPr>
            <a:fld id="{1CE3ACFB-BE6E-4BB5-8779-F40637D4D7D6}" type="slidenum">
              <a:rPr lang="en-US" sz="1400" b="0" strike="noStrike" spc="-1">
                <a:solidFill>
                  <a:srgbClr val="000000"/>
                </a:solidFill>
                <a:latin typeface="Times New Roman"/>
                <a:ea typeface="Segoe UI"/>
              </a:rPr>
              <a:t>‹#›</a:t>
            </a:fld>
            <a:endParaRPr lang="en-US" sz="1400" b="0" strike="noStrike" spc="-1">
              <a:latin typeface="Times New Roman"/>
            </a:endParaRPr>
          </a:p>
        </p:txBody>
      </p:sp>
      <p:sp>
        <p:nvSpPr>
          <p:cNvPr id="3" name="PlaceHolder 4"/>
          <p:cNvSpPr>
            <a:spLocks noGrp="1"/>
          </p:cNvSpPr>
          <p:nvPr>
            <p:ph type="title"/>
          </p:nvPr>
        </p:nvSpPr>
        <p:spPr>
          <a:xfrm>
            <a:off x="1371600" y="984960"/>
            <a:ext cx="24688440" cy="412236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1371600" y="5776920"/>
            <a:ext cx="24688440" cy="1431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044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BE5CD"/>
            </a:gs>
            <a:gs pos="74000">
              <a:schemeClr val="bg1"/>
            </a:gs>
            <a:gs pos="83000">
              <a:schemeClr val="bg1"/>
            </a:gs>
            <a:gs pos="100000">
              <a:schemeClr val="bg1"/>
            </a:gs>
          </a:gsLst>
          <a:lin ang="5400000" scaled="1"/>
        </a:gradFill>
        <a:effectLst/>
      </p:bgPr>
    </p:bg>
    <p:spTree>
      <p:nvGrpSpPr>
        <p:cNvPr id="1" name=""/>
        <p:cNvGrpSpPr/>
        <p:nvPr/>
      </p:nvGrpSpPr>
      <p:grpSpPr>
        <a:xfrm>
          <a:off x="0" y="0"/>
          <a:ext cx="0" cy="0"/>
          <a:chOff x="0" y="0"/>
          <a:chExt cx="0" cy="0"/>
        </a:xfrm>
      </p:grpSpPr>
      <p:graphicFrame>
        <p:nvGraphicFramePr>
          <p:cNvPr id="48" name="Table 3"/>
          <p:cNvGraphicFramePr/>
          <p:nvPr>
            <p:extLst>
              <p:ext uri="{D42A27DB-BD31-4B8C-83A1-F6EECF244321}">
                <p14:modId xmlns:p14="http://schemas.microsoft.com/office/powerpoint/2010/main" val="506793539"/>
              </p:ext>
            </p:extLst>
          </p:nvPr>
        </p:nvGraphicFramePr>
        <p:xfrm>
          <a:off x="1645920" y="4453920"/>
          <a:ext cx="24223320" cy="19939680"/>
        </p:xfrm>
        <a:graphic>
          <a:graphicData uri="http://schemas.openxmlformats.org/drawingml/2006/table">
            <a:tbl>
              <a:tblPr/>
              <a:tblGrid>
                <a:gridCol w="7350480">
                  <a:extLst>
                    <a:ext uri="{9D8B030D-6E8A-4147-A177-3AD203B41FA5}">
                      <a16:colId xmlns:a16="http://schemas.microsoft.com/office/drawing/2014/main" val="20000"/>
                    </a:ext>
                  </a:extLst>
                </a:gridCol>
                <a:gridCol w="9558300">
                  <a:extLst>
                    <a:ext uri="{9D8B030D-6E8A-4147-A177-3AD203B41FA5}">
                      <a16:colId xmlns:a16="http://schemas.microsoft.com/office/drawing/2014/main" val="20001"/>
                    </a:ext>
                  </a:extLst>
                </a:gridCol>
                <a:gridCol w="7314540">
                  <a:extLst>
                    <a:ext uri="{9D8B030D-6E8A-4147-A177-3AD203B41FA5}">
                      <a16:colId xmlns:a16="http://schemas.microsoft.com/office/drawing/2014/main" val="20002"/>
                    </a:ext>
                  </a:extLst>
                </a:gridCol>
              </a:tblGrid>
              <a:tr h="19939680">
                <a:tc>
                  <a:txBody>
                    <a:bodyPr/>
                    <a:lstStyle/>
                    <a:p>
                      <a:pPr>
                        <a:lnSpc>
                          <a:spcPct val="100000"/>
                        </a:lnSpc>
                      </a:pPr>
                      <a:endParaRPr lang="en-US" sz="1800" b="0" strike="noStrike" spc="-1" dirty="0">
                        <a:latin typeface="Arial"/>
                      </a:endParaRPr>
                    </a:p>
                    <a:p>
                      <a:pPr>
                        <a:lnSpc>
                          <a:spcPct val="100000"/>
                        </a:lnSpc>
                      </a:pPr>
                      <a:endParaRPr lang="en-US" sz="3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US" dirty="0"/>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bl>
          </a:graphicData>
        </a:graphic>
      </p:graphicFrame>
      <p:sp>
        <p:nvSpPr>
          <p:cNvPr id="46" name="CustomShape 1"/>
          <p:cNvSpPr/>
          <p:nvPr/>
        </p:nvSpPr>
        <p:spPr>
          <a:xfrm>
            <a:off x="1765800" y="11968919"/>
            <a:ext cx="7015680" cy="12323007"/>
          </a:xfrm>
          <a:prstGeom prst="rect">
            <a:avLst/>
          </a:prstGeom>
          <a:gradFill>
            <a:gsLst>
              <a:gs pos="0">
                <a:srgbClr val="A8B7DF"/>
              </a:gs>
              <a:gs pos="100000">
                <a:srgbClr val="9AABD9"/>
              </a:gs>
            </a:gsLst>
            <a:lin ang="5400000"/>
          </a:gradFill>
          <a:ln w="6480">
            <a:solidFill>
              <a:srgbClr val="4472C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spc="-1" dirty="0">
                <a:solidFill>
                  <a:srgbClr val="000000"/>
                </a:solidFill>
                <a:latin typeface="Times New Roman" panose="02020603050405020304" pitchFamily="18" charset="0"/>
                <a:cs typeface="Times New Roman" panose="02020603050405020304" pitchFamily="18" charset="0"/>
              </a:rPr>
              <a:t>Methods</a:t>
            </a:r>
          </a:p>
          <a:p>
            <a:pPr algn="ctr">
              <a:lnSpc>
                <a:spcPct val="100000"/>
              </a:lnSpc>
            </a:pPr>
            <a:endParaRPr lang="en-US" sz="3200" b="0" strike="noStrike" spc="-1" dirty="0">
              <a:latin typeface="Times New Roman" panose="02020603050405020304" pitchFamily="18" charset="0"/>
              <a:cs typeface="Times New Roman" panose="02020603050405020304" pitchFamily="18" charset="0"/>
            </a:endParaRPr>
          </a:p>
          <a:p>
            <a:pPr marL="343080" indent="-34272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Input &amp; output are captured and transmitted as MIDI control messages to/from a keyboard</a:t>
            </a:r>
            <a:endParaRPr lang="en-US" sz="2500" b="0" strike="noStrike" spc="-1" dirty="0">
              <a:latin typeface="Times New Roman" panose="02020603050405020304" pitchFamily="18" charset="0"/>
              <a:cs typeface="Times New Roman" panose="02020603050405020304" pitchFamily="18" charset="0"/>
            </a:endParaRPr>
          </a:p>
          <a:p>
            <a:pPr marL="343080" indent="-34272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We represent user input with a </a:t>
            </a:r>
            <a:r>
              <a:rPr lang="en-US" sz="2500" b="0" i="1" strike="noStrike" spc="-1" dirty="0">
                <a:solidFill>
                  <a:srgbClr val="000000"/>
                </a:solidFill>
                <a:latin typeface="Times New Roman" panose="02020603050405020304" pitchFamily="18" charset="0"/>
                <a:cs typeface="Times New Roman" panose="02020603050405020304" pitchFamily="18" charset="0"/>
              </a:rPr>
              <a:t>queue</a:t>
            </a:r>
            <a:r>
              <a:rPr lang="en-US" sz="2500" b="0" strike="noStrike" spc="-1" dirty="0">
                <a:solidFill>
                  <a:srgbClr val="000000"/>
                </a:solidFill>
                <a:latin typeface="Times New Roman" panose="02020603050405020304" pitchFamily="18" charset="0"/>
                <a:cs typeface="Times New Roman" panose="02020603050405020304" pitchFamily="18" charset="0"/>
              </a:rPr>
              <a:t> data structure of finite size</a:t>
            </a:r>
            <a:endParaRPr lang="en-US" sz="2500" b="0" strike="noStrike" spc="-1" dirty="0">
              <a:latin typeface="Times New Roman" panose="02020603050405020304" pitchFamily="18" charset="0"/>
              <a:cs typeface="Times New Roman" panose="02020603050405020304" pitchFamily="18" charset="0"/>
            </a:endParaRPr>
          </a:p>
          <a:p>
            <a:pPr marL="800280" lvl="1" indent="-34272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A histogram,  is computed from the queue</a:t>
            </a:r>
            <a:endParaRPr lang="en-US" sz="2500" b="0" strike="noStrike" spc="-1" dirty="0">
              <a:latin typeface="Times New Roman" panose="02020603050405020304" pitchFamily="18" charset="0"/>
              <a:cs typeface="Times New Roman" panose="02020603050405020304" pitchFamily="18" charset="0"/>
            </a:endParaRPr>
          </a:p>
          <a:p>
            <a:pPr marL="343080" indent="-34272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The Genetic Algorithm in Fig. 3 is comprised of </a:t>
            </a:r>
            <a:r>
              <a:rPr lang="en-US" sz="2500" b="0" i="1" strike="noStrike" spc="-1" dirty="0">
                <a:solidFill>
                  <a:srgbClr val="000000"/>
                </a:solidFill>
                <a:latin typeface="Times New Roman" panose="02020603050405020304" pitchFamily="18" charset="0"/>
                <a:cs typeface="Times New Roman" panose="02020603050405020304" pitchFamily="18" charset="0"/>
              </a:rPr>
              <a:t>individuals</a:t>
            </a:r>
            <a:r>
              <a:rPr lang="en-US" sz="2500" b="0" strike="noStrike" spc="-1" dirty="0">
                <a:solidFill>
                  <a:srgbClr val="000000"/>
                </a:solidFill>
                <a:latin typeface="Times New Roman" panose="02020603050405020304" pitchFamily="18" charset="0"/>
                <a:cs typeface="Times New Roman" panose="02020603050405020304" pitchFamily="18" charset="0"/>
              </a:rPr>
              <a:t>: possible histograms that will be ranked based on their similarity to user input.</a:t>
            </a:r>
            <a:endParaRPr lang="en-US" sz="2500" b="0" strike="noStrike" spc="-1" dirty="0">
              <a:latin typeface="Times New Roman" panose="02020603050405020304" pitchFamily="18" charset="0"/>
              <a:cs typeface="Times New Roman" panose="02020603050405020304" pitchFamily="18" charset="0"/>
            </a:endParaRPr>
          </a:p>
          <a:p>
            <a:pPr marL="800280" lvl="1" indent="-34272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Ranking is based on a fitness function (see figure 2) inspired by signal correlation [2].</a:t>
            </a:r>
            <a:endParaRPr lang="en-US" sz="2500" b="0" strike="noStrike" spc="-1" dirty="0">
              <a:latin typeface="Times New Roman" panose="02020603050405020304" pitchFamily="18" charset="0"/>
              <a:cs typeface="Times New Roman" panose="02020603050405020304" pitchFamily="18" charset="0"/>
            </a:endParaRPr>
          </a:p>
          <a:p>
            <a:pPr marL="343080" indent="-34272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The algorithm relies on a control message for determining the tempo of the performance:</a:t>
            </a:r>
            <a:endParaRPr lang="en-US" sz="2500" b="0" strike="noStrike" spc="-1" dirty="0">
              <a:latin typeface="Times New Roman" panose="02020603050405020304" pitchFamily="18" charset="0"/>
              <a:cs typeface="Times New Roman" panose="02020603050405020304" pitchFamily="18" charset="0"/>
            </a:endParaRPr>
          </a:p>
          <a:p>
            <a:pPr marL="343080" indent="-34272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A hardware/software clock source is polled for:</a:t>
            </a:r>
            <a:br>
              <a:rPr sz="2500" dirty="0">
                <a:latin typeface="Times New Roman" panose="02020603050405020304" pitchFamily="18" charset="0"/>
                <a:cs typeface="Times New Roman" panose="02020603050405020304" pitchFamily="18" charset="0"/>
              </a:rPr>
            </a:br>
            <a:r>
              <a:rPr lang="en-US" sz="2500" b="1" strike="noStrike" spc="-1" dirty="0">
                <a:solidFill>
                  <a:srgbClr val="000000"/>
                </a:solidFill>
                <a:latin typeface="Times New Roman" panose="02020603050405020304" pitchFamily="18" charset="0"/>
                <a:cs typeface="Times New Roman" panose="02020603050405020304" pitchFamily="18" charset="0"/>
              </a:rPr>
              <a:t>0xF8, 0xFA, </a:t>
            </a:r>
            <a:r>
              <a:rPr lang="en-US" sz="2500" b="0" strike="noStrike" spc="-1" dirty="0">
                <a:solidFill>
                  <a:srgbClr val="000000"/>
                </a:solidFill>
                <a:latin typeface="Times New Roman" panose="02020603050405020304" pitchFamily="18" charset="0"/>
                <a:cs typeface="Times New Roman" panose="02020603050405020304" pitchFamily="18" charset="0"/>
              </a:rPr>
              <a:t>and, </a:t>
            </a:r>
            <a:r>
              <a:rPr lang="en-US" sz="2500" b="1" strike="noStrike" spc="-1" dirty="0">
                <a:solidFill>
                  <a:srgbClr val="000000"/>
                </a:solidFill>
                <a:latin typeface="Times New Roman" panose="02020603050405020304" pitchFamily="18" charset="0"/>
                <a:cs typeface="Times New Roman" panose="02020603050405020304" pitchFamily="18" charset="0"/>
              </a:rPr>
              <a:t>0xFC</a:t>
            </a:r>
            <a:r>
              <a:rPr lang="en-US" sz="2500" b="0" strike="noStrike" spc="-1" dirty="0">
                <a:solidFill>
                  <a:srgbClr val="000000"/>
                </a:solidFill>
                <a:latin typeface="Times New Roman" panose="02020603050405020304" pitchFamily="18" charset="0"/>
                <a:cs typeface="Times New Roman" panose="02020603050405020304" pitchFamily="18" charset="0"/>
              </a:rPr>
              <a:t> messages to determine tempo events, and messages are masked with </a:t>
            </a:r>
            <a:r>
              <a:rPr lang="en-US" sz="2500" b="1" strike="noStrike" spc="-1" dirty="0">
                <a:solidFill>
                  <a:srgbClr val="000000"/>
                </a:solidFill>
                <a:latin typeface="Times New Roman" panose="02020603050405020304" pitchFamily="18" charset="0"/>
                <a:cs typeface="Times New Roman" panose="02020603050405020304" pitchFamily="18" charset="0"/>
              </a:rPr>
              <a:t>0xF0 </a:t>
            </a:r>
            <a:r>
              <a:rPr lang="en-US" sz="2500" b="0" strike="noStrike" spc="-1" dirty="0">
                <a:solidFill>
                  <a:srgbClr val="000000"/>
                </a:solidFill>
                <a:latin typeface="Times New Roman" panose="02020603050405020304" pitchFamily="18" charset="0"/>
                <a:cs typeface="Times New Roman" panose="02020603050405020304" pitchFamily="18" charset="0"/>
              </a:rPr>
              <a:t>and masked with </a:t>
            </a:r>
            <a:r>
              <a:rPr lang="en-US" sz="2500" b="1" strike="noStrike" spc="-1" dirty="0">
                <a:solidFill>
                  <a:srgbClr val="000000"/>
                </a:solidFill>
                <a:latin typeface="Times New Roman" panose="02020603050405020304" pitchFamily="18" charset="0"/>
                <a:cs typeface="Times New Roman" panose="02020603050405020304" pitchFamily="18" charset="0"/>
              </a:rPr>
              <a:t>0x90</a:t>
            </a:r>
            <a:r>
              <a:rPr lang="en-US" sz="2500" b="0" strike="noStrike" spc="-1" dirty="0">
                <a:solidFill>
                  <a:srgbClr val="000000"/>
                </a:solidFill>
                <a:latin typeface="Times New Roman" panose="02020603050405020304" pitchFamily="18" charset="0"/>
                <a:cs typeface="Times New Roman" panose="02020603050405020304" pitchFamily="18" charset="0"/>
              </a:rPr>
              <a:t> to determine when notes are input. Note data is extracted from the next byte of the control message.</a:t>
            </a:r>
            <a:endParaRPr lang="en-US" sz="2500" b="0" strike="noStrike" spc="-1" dirty="0">
              <a:latin typeface="Times New Roman" panose="02020603050405020304" pitchFamily="18" charset="0"/>
              <a:cs typeface="Times New Roman" panose="02020603050405020304" pitchFamily="18" charset="0"/>
            </a:endParaRPr>
          </a:p>
          <a:p>
            <a:pPr marL="343080" indent="-34272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At each generation of the genetic algorithm (Figure 2 and Figure 3), the “best” individual (a histogram) is selected, which will be sampled for output notes.</a:t>
            </a:r>
          </a:p>
          <a:p>
            <a:pPr marL="343080" indent="-34272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An example of the relationship between the </a:t>
            </a:r>
            <a:r>
              <a:rPr lang="en-US" sz="2500" b="0" i="1" strike="noStrike" spc="-1" dirty="0">
                <a:solidFill>
                  <a:srgbClr val="000000"/>
                </a:solidFill>
                <a:latin typeface="Times New Roman" panose="02020603050405020304" pitchFamily="18" charset="0"/>
                <a:cs typeface="Times New Roman" panose="02020603050405020304" pitchFamily="18" charset="0"/>
              </a:rPr>
              <a:t>queue</a:t>
            </a:r>
            <a:r>
              <a:rPr lang="en-US" sz="2500" b="0" strike="noStrike" spc="-1" dirty="0">
                <a:solidFill>
                  <a:srgbClr val="000000"/>
                </a:solidFill>
                <a:latin typeface="Times New Roman" panose="02020603050405020304" pitchFamily="18" charset="0"/>
                <a:cs typeface="Times New Roman" panose="02020603050405020304" pitchFamily="18" charset="0"/>
              </a:rPr>
              <a:t> and its associated histogram is shown below. Note that the advantage of using a queue is that this allows only the most recent part of a performance to be considered by the genetic algorithm</a:t>
            </a:r>
            <a:endParaRPr lang="en-US" sz="2500" b="0" strike="noStrike" spc="-1" dirty="0">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B9EB1287-1668-413C-9B87-75D89CF918BB}"/>
              </a:ext>
            </a:extLst>
          </p:cNvPr>
          <p:cNvGrpSpPr/>
          <p:nvPr/>
        </p:nvGrpSpPr>
        <p:grpSpPr>
          <a:xfrm>
            <a:off x="0" y="0"/>
            <a:ext cx="1285560" cy="24685560"/>
            <a:chOff x="0" y="0"/>
            <a:chExt cx="1919880" cy="24685560"/>
          </a:xfrm>
        </p:grpSpPr>
        <p:sp>
          <p:nvSpPr>
            <p:cNvPr id="49" name="CustomShape 4"/>
            <p:cNvSpPr/>
            <p:nvPr/>
          </p:nvSpPr>
          <p:spPr>
            <a:xfrm>
              <a:off x="0" y="0"/>
              <a:ext cx="1919880" cy="12344040"/>
            </a:xfrm>
            <a:custGeom>
              <a:avLst/>
              <a:gdLst/>
              <a:ahLst/>
              <a:cxnLst/>
              <a:rect l="l" t="t" r="r" b="b"/>
              <a:pathLst>
                <a:path w="21600" h="21600">
                  <a:moveTo>
                    <a:pt x="0" y="0"/>
                  </a:moveTo>
                  <a:lnTo>
                    <a:pt x="21600" y="21600"/>
                  </a:lnTo>
                  <a:lnTo>
                    <a:pt x="0" y="21600"/>
                  </a:lnTo>
                  <a:lnTo>
                    <a:pt x="0" y="0"/>
                  </a:lnTo>
                  <a:close/>
                </a:path>
              </a:pathLst>
            </a:custGeom>
            <a:solidFill>
              <a:srgbClr val="002855"/>
            </a:solidFill>
            <a:ln>
              <a:noFill/>
            </a:ln>
          </p:spPr>
          <p:style>
            <a:lnRef idx="0">
              <a:scrgbClr r="0" g="0" b="0"/>
            </a:lnRef>
            <a:fillRef idx="0">
              <a:scrgbClr r="0" g="0" b="0"/>
            </a:fillRef>
            <a:effectRef idx="0">
              <a:scrgbClr r="0" g="0" b="0"/>
            </a:effectRef>
            <a:fontRef idx="minor"/>
          </p:style>
        </p:sp>
        <p:sp>
          <p:nvSpPr>
            <p:cNvPr id="50" name="CustomShape 5"/>
            <p:cNvSpPr/>
            <p:nvPr/>
          </p:nvSpPr>
          <p:spPr>
            <a:xfrm flipV="1">
              <a:off x="0" y="12341520"/>
              <a:ext cx="1919880" cy="12344040"/>
            </a:xfrm>
            <a:custGeom>
              <a:avLst/>
              <a:gdLst/>
              <a:ahLst/>
              <a:cxnLst/>
              <a:rect l="l" t="t" r="r" b="b"/>
              <a:pathLst>
                <a:path w="21600" h="21600">
                  <a:moveTo>
                    <a:pt x="0" y="0"/>
                  </a:moveTo>
                  <a:lnTo>
                    <a:pt x="21600" y="21600"/>
                  </a:lnTo>
                  <a:lnTo>
                    <a:pt x="0" y="21600"/>
                  </a:lnTo>
                  <a:lnTo>
                    <a:pt x="0" y="0"/>
                  </a:lnTo>
                  <a:close/>
                </a:path>
              </a:pathLst>
            </a:custGeom>
            <a:solidFill>
              <a:srgbClr val="002855"/>
            </a:solidFill>
            <a:ln>
              <a:noFill/>
            </a:ln>
          </p:spPr>
          <p:style>
            <a:lnRef idx="0">
              <a:scrgbClr r="0" g="0" b="0"/>
            </a:lnRef>
            <a:fillRef idx="0">
              <a:scrgbClr r="0" g="0" b="0"/>
            </a:fillRef>
            <a:effectRef idx="0">
              <a:scrgbClr r="0" g="0" b="0"/>
            </a:effectRef>
            <a:fontRef idx="minor"/>
          </p:style>
        </p:sp>
      </p:grpSp>
      <p:grpSp>
        <p:nvGrpSpPr>
          <p:cNvPr id="3" name="Group 2">
            <a:extLst>
              <a:ext uri="{FF2B5EF4-FFF2-40B4-BE49-F238E27FC236}">
                <a16:creationId xmlns:a16="http://schemas.microsoft.com/office/drawing/2014/main" id="{82941B58-D6A9-40A0-9706-72707F970165}"/>
              </a:ext>
            </a:extLst>
          </p:cNvPr>
          <p:cNvGrpSpPr/>
          <p:nvPr/>
        </p:nvGrpSpPr>
        <p:grpSpPr>
          <a:xfrm>
            <a:off x="26229600" y="0"/>
            <a:ext cx="1199160" cy="24685560"/>
            <a:chOff x="25691760" y="0"/>
            <a:chExt cx="1737000" cy="24685560"/>
          </a:xfrm>
        </p:grpSpPr>
        <p:sp>
          <p:nvSpPr>
            <p:cNvPr id="51" name="CustomShape 6"/>
            <p:cNvSpPr/>
            <p:nvPr/>
          </p:nvSpPr>
          <p:spPr>
            <a:xfrm flipH="1">
              <a:off x="25691760" y="0"/>
              <a:ext cx="1737000" cy="12344040"/>
            </a:xfrm>
            <a:custGeom>
              <a:avLst/>
              <a:gdLst/>
              <a:ahLst/>
              <a:cxnLst/>
              <a:rect l="l" t="t" r="r" b="b"/>
              <a:pathLst>
                <a:path w="21600" h="21600">
                  <a:moveTo>
                    <a:pt x="0" y="0"/>
                  </a:moveTo>
                  <a:lnTo>
                    <a:pt x="21600" y="21600"/>
                  </a:lnTo>
                  <a:lnTo>
                    <a:pt x="0" y="21600"/>
                  </a:lnTo>
                  <a:lnTo>
                    <a:pt x="0" y="0"/>
                  </a:lnTo>
                  <a:close/>
                </a:path>
              </a:pathLst>
            </a:custGeom>
            <a:solidFill>
              <a:srgbClr val="EAAA00"/>
            </a:solidFill>
            <a:ln>
              <a:noFill/>
            </a:ln>
          </p:spPr>
          <p:style>
            <a:lnRef idx="0">
              <a:scrgbClr r="0" g="0" b="0"/>
            </a:lnRef>
            <a:fillRef idx="0">
              <a:scrgbClr r="0" g="0" b="0"/>
            </a:fillRef>
            <a:effectRef idx="0">
              <a:scrgbClr r="0" g="0" b="0"/>
            </a:effectRef>
            <a:fontRef idx="minor"/>
          </p:style>
        </p:sp>
        <p:sp>
          <p:nvSpPr>
            <p:cNvPr id="52" name="CustomShape 7"/>
            <p:cNvSpPr/>
            <p:nvPr/>
          </p:nvSpPr>
          <p:spPr>
            <a:xfrm flipH="1" flipV="1">
              <a:off x="25691760" y="12341520"/>
              <a:ext cx="1737000" cy="12344040"/>
            </a:xfrm>
            <a:custGeom>
              <a:avLst/>
              <a:gdLst/>
              <a:ahLst/>
              <a:cxnLst/>
              <a:rect l="l" t="t" r="r" b="b"/>
              <a:pathLst>
                <a:path w="21600" h="21600">
                  <a:moveTo>
                    <a:pt x="0" y="0"/>
                  </a:moveTo>
                  <a:lnTo>
                    <a:pt x="21600" y="21600"/>
                  </a:lnTo>
                  <a:lnTo>
                    <a:pt x="0" y="21600"/>
                  </a:lnTo>
                  <a:lnTo>
                    <a:pt x="0" y="0"/>
                  </a:lnTo>
                  <a:close/>
                </a:path>
              </a:pathLst>
            </a:custGeom>
            <a:solidFill>
              <a:srgbClr val="EAAA00"/>
            </a:solidFill>
            <a:ln>
              <a:noFill/>
            </a:ln>
          </p:spPr>
          <p:style>
            <a:lnRef idx="0">
              <a:scrgbClr r="0" g="0" b="0"/>
            </a:lnRef>
            <a:fillRef idx="0">
              <a:scrgbClr r="0" g="0" b="0"/>
            </a:fillRef>
            <a:effectRef idx="0">
              <a:scrgbClr r="0" g="0" b="0"/>
            </a:effectRef>
            <a:fontRef idx="minor"/>
          </p:style>
        </p:sp>
      </p:grpSp>
      <p:sp>
        <p:nvSpPr>
          <p:cNvPr id="53" name="CustomShape 8"/>
          <p:cNvSpPr/>
          <p:nvPr/>
        </p:nvSpPr>
        <p:spPr>
          <a:xfrm>
            <a:off x="1645920" y="731520"/>
            <a:ext cx="23408280" cy="426960"/>
          </a:xfrm>
          <a:prstGeom prst="rect">
            <a:avLst/>
          </a:prstGeom>
          <a:noFill/>
          <a:ln>
            <a:noFill/>
          </a:ln>
        </p:spPr>
        <p:style>
          <a:lnRef idx="0">
            <a:scrgbClr r="0" g="0" b="0"/>
          </a:lnRef>
          <a:fillRef idx="0">
            <a:scrgbClr r="0" g="0" b="0"/>
          </a:fillRef>
          <a:effectRef idx="0">
            <a:scrgbClr r="0" g="0" b="0"/>
          </a:effectRef>
          <a:fontRef idx="minor"/>
        </p:style>
      </p:sp>
      <p:sp>
        <p:nvSpPr>
          <p:cNvPr id="54" name="CustomShape 9"/>
          <p:cNvSpPr/>
          <p:nvPr/>
        </p:nvSpPr>
        <p:spPr>
          <a:xfrm>
            <a:off x="613260" y="254994"/>
            <a:ext cx="26288640" cy="366756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000" b="1" strike="noStrike" spc="-1" dirty="0">
                <a:latin typeface="Times New Roman" panose="02020603050405020304" pitchFamily="18" charset="0"/>
                <a:ea typeface="Microsoft YaHei"/>
                <a:cs typeface="Times New Roman" panose="02020603050405020304" pitchFamily="18" charset="0"/>
              </a:rPr>
              <a:t>Generating Concurrent Musical</a:t>
            </a:r>
          </a:p>
          <a:p>
            <a:pPr algn="ctr">
              <a:lnSpc>
                <a:spcPct val="100000"/>
              </a:lnSpc>
            </a:pPr>
            <a:r>
              <a:rPr lang="en-US" sz="6000" b="1" strike="noStrike" spc="-1" dirty="0">
                <a:latin typeface="Times New Roman" panose="02020603050405020304" pitchFamily="18" charset="0"/>
                <a:ea typeface="Microsoft YaHei"/>
                <a:cs typeface="Times New Roman" panose="02020603050405020304" pitchFamily="18" charset="0"/>
              </a:rPr>
              <a:t>Accompaniment using</a:t>
            </a:r>
            <a:r>
              <a:rPr lang="en-US" sz="6000" spc="-1" dirty="0">
                <a:latin typeface="Times New Roman" panose="02020603050405020304" pitchFamily="18" charset="0"/>
                <a:cs typeface="Times New Roman" panose="02020603050405020304" pitchFamily="18" charset="0"/>
              </a:rPr>
              <a:t> </a:t>
            </a:r>
            <a:r>
              <a:rPr lang="en-US" sz="6000" b="1" strike="noStrike" spc="-1" dirty="0">
                <a:latin typeface="Times New Roman" panose="02020603050405020304" pitchFamily="18" charset="0"/>
                <a:ea typeface="Microsoft YaHei"/>
                <a:cs typeface="Times New Roman" panose="02020603050405020304" pitchFamily="18" charset="0"/>
              </a:rPr>
              <a:t>Artificial Intelligence</a:t>
            </a:r>
            <a:endParaRPr lang="en-US" sz="6000" b="0" strike="noStrike" spc="-1" dirty="0">
              <a:latin typeface="Times New Roman" panose="02020603050405020304" pitchFamily="18" charset="0"/>
              <a:cs typeface="Times New Roman" panose="02020603050405020304" pitchFamily="18" charset="0"/>
            </a:endParaRPr>
          </a:p>
          <a:p>
            <a:pPr algn="ctr">
              <a:lnSpc>
                <a:spcPct val="100000"/>
              </a:lnSpc>
            </a:pPr>
            <a:r>
              <a:rPr lang="en-US" sz="2800" b="1" strike="noStrike" spc="-1" dirty="0">
                <a:solidFill>
                  <a:srgbClr val="000000"/>
                </a:solidFill>
                <a:latin typeface="Times New Roman" panose="02020603050405020304" pitchFamily="18" charset="0"/>
                <a:ea typeface="Microsoft YaHei"/>
                <a:cs typeface="Times New Roman" panose="02020603050405020304" pitchFamily="18" charset="0"/>
              </a:rPr>
              <a:t>Gregory Hughes, Mardigon Toler</a:t>
            </a:r>
          </a:p>
          <a:p>
            <a:pPr algn="ctr"/>
            <a:r>
              <a:rPr lang="en-US" sz="2800" b="1" strike="noStrike" spc="-1" dirty="0">
                <a:solidFill>
                  <a:srgbClr val="000000"/>
                </a:solidFill>
                <a:latin typeface="Times New Roman" panose="02020603050405020304" pitchFamily="18" charset="0"/>
                <a:ea typeface="Microsoft YaHei"/>
                <a:cs typeface="Times New Roman" panose="02020603050405020304" pitchFamily="18" charset="0"/>
              </a:rPr>
              <a:t>Advisor: Dr. Sanish Rai</a:t>
            </a:r>
          </a:p>
          <a:p>
            <a:pPr algn="ctr">
              <a:lnSpc>
                <a:spcPct val="100000"/>
              </a:lnSpc>
            </a:pPr>
            <a:r>
              <a:rPr lang="en-US" sz="2800" b="1" spc="-1" dirty="0">
                <a:solidFill>
                  <a:srgbClr val="000000"/>
                </a:solidFill>
                <a:latin typeface="Times New Roman" panose="02020603050405020304" pitchFamily="18" charset="0"/>
                <a:ea typeface="Microsoft YaHei"/>
                <a:cs typeface="Times New Roman" panose="02020603050405020304" pitchFamily="18" charset="0"/>
              </a:rPr>
              <a:t>WVU Tech </a:t>
            </a:r>
            <a:r>
              <a:rPr lang="en-US" sz="2800" b="1" strike="noStrike" spc="-1" dirty="0">
                <a:solidFill>
                  <a:srgbClr val="000000"/>
                </a:solidFill>
                <a:latin typeface="Times New Roman" panose="02020603050405020304" pitchFamily="18" charset="0"/>
                <a:ea typeface="Microsoft YaHei"/>
                <a:cs typeface="Times New Roman" panose="02020603050405020304" pitchFamily="18" charset="0"/>
              </a:rPr>
              <a:t>Department of Computer Science and Information Systems</a:t>
            </a:r>
            <a:endParaRPr lang="en-US" sz="2800" spc="-1" dirty="0">
              <a:latin typeface="Times New Roman" panose="02020603050405020304" pitchFamily="18" charset="0"/>
              <a:cs typeface="Times New Roman" panose="02020603050405020304" pitchFamily="18" charset="0"/>
            </a:endParaRPr>
          </a:p>
          <a:p>
            <a:pPr algn="ctr">
              <a:lnSpc>
                <a:spcPct val="100000"/>
              </a:lnSpc>
            </a:pPr>
            <a:endParaRPr lang="en-US" sz="2800" spc="-1" dirty="0">
              <a:latin typeface="Times New Roman" panose="02020603050405020304" pitchFamily="18" charset="0"/>
              <a:cs typeface="Times New Roman" panose="02020603050405020304" pitchFamily="18" charset="0"/>
            </a:endParaRPr>
          </a:p>
        </p:txBody>
      </p:sp>
      <p:sp>
        <p:nvSpPr>
          <p:cNvPr id="61" name="CustomShape 10"/>
          <p:cNvSpPr/>
          <p:nvPr/>
        </p:nvSpPr>
        <p:spPr>
          <a:xfrm>
            <a:off x="1774620" y="4656444"/>
            <a:ext cx="6998040" cy="6583056"/>
          </a:xfrm>
          <a:prstGeom prst="rect">
            <a:avLst/>
          </a:prstGeom>
          <a:gradFill>
            <a:gsLst>
              <a:gs pos="0">
                <a:srgbClr val="FFDA9E"/>
              </a:gs>
              <a:gs pos="100000">
                <a:srgbClr val="FFD590"/>
              </a:gs>
            </a:gsLst>
            <a:lin ang="5400000"/>
          </a:gradFill>
          <a:ln w="6480">
            <a:solidFill>
              <a:srgbClr val="FFC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spc="-1" dirty="0">
                <a:solidFill>
                  <a:srgbClr val="000000"/>
                </a:solidFill>
                <a:latin typeface="Times New Roman" panose="02020603050405020304" pitchFamily="18" charset="0"/>
                <a:cs typeface="Times New Roman" panose="02020603050405020304" pitchFamily="18" charset="0"/>
              </a:rPr>
              <a:t>Introduction</a:t>
            </a:r>
            <a:endParaRPr lang="en-US" sz="3200" b="0" strike="noStrike" spc="-1" dirty="0">
              <a:latin typeface="Times New Roman" panose="02020603050405020304" pitchFamily="18" charset="0"/>
              <a:cs typeface="Times New Roman" panose="02020603050405020304" pitchFamily="18" charset="0"/>
            </a:endParaRPr>
          </a:p>
          <a:p>
            <a:pPr>
              <a:lnSpc>
                <a:spcPct val="100000"/>
              </a:lnSpc>
            </a:pPr>
            <a:endParaRPr lang="en-US" sz="3200" b="0" strike="noStrike" spc="-1" dirty="0">
              <a:latin typeface="Times New Roman" panose="02020603050405020304" pitchFamily="18" charset="0"/>
              <a:cs typeface="Times New Roman" panose="02020603050405020304" pitchFamily="18" charset="0"/>
            </a:endParaRPr>
          </a:p>
          <a:p>
            <a:pPr marL="457200" indent="-45684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Driving Question: Can an algorithm be used to create real-time musical accompaniment?</a:t>
            </a:r>
            <a:endParaRPr lang="en-US" sz="2500" b="0" strike="noStrike" spc="-1" dirty="0">
              <a:latin typeface="Times New Roman" panose="02020603050405020304" pitchFamily="18" charset="0"/>
              <a:cs typeface="Times New Roman" panose="02020603050405020304" pitchFamily="18" charset="0"/>
            </a:endParaRPr>
          </a:p>
          <a:p>
            <a:pPr marL="457200" indent="-45684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Artificial Intelligence may provide possible solutions.</a:t>
            </a:r>
            <a:endParaRPr lang="en-US" sz="2500" b="0" strike="noStrike" spc="-1" dirty="0">
              <a:latin typeface="Times New Roman" panose="02020603050405020304" pitchFamily="18" charset="0"/>
              <a:cs typeface="Times New Roman" panose="02020603050405020304" pitchFamily="18" charset="0"/>
            </a:endParaRPr>
          </a:p>
          <a:p>
            <a:pPr marL="457200" indent="-45684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Goal: Create an AI agent that responds to real-time musical input with real-time musical output</a:t>
            </a:r>
            <a:endParaRPr lang="en-US" sz="2500" b="0" strike="noStrike" spc="-1" dirty="0">
              <a:latin typeface="Times New Roman" panose="02020603050405020304" pitchFamily="18" charset="0"/>
              <a:cs typeface="Times New Roman" panose="02020603050405020304" pitchFamily="18" charset="0"/>
            </a:endParaRPr>
          </a:p>
          <a:p>
            <a:pPr marL="457200" indent="-45684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This agent, GenegleBot, plays accompaniment in real time while also following the most recently established pattern when no input is present.</a:t>
            </a:r>
            <a:endParaRPr lang="en-US" sz="2500" b="0" strike="noStrike" spc="-1" dirty="0">
              <a:latin typeface="Times New Roman" panose="02020603050405020304" pitchFamily="18" charset="0"/>
              <a:cs typeface="Times New Roman" panose="02020603050405020304" pitchFamily="18" charset="0"/>
            </a:endParaRPr>
          </a:p>
          <a:p>
            <a:pPr marL="457200" indent="-45684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We approach this problem with a genetic algorithm:</a:t>
            </a:r>
            <a:endParaRPr lang="en-US" sz="2500" b="0" strike="noStrike" spc="-1" dirty="0">
              <a:latin typeface="Times New Roman" panose="02020603050405020304" pitchFamily="18" charset="0"/>
              <a:cs typeface="Times New Roman" panose="02020603050405020304" pitchFamily="18" charset="0"/>
            </a:endParaRPr>
          </a:p>
          <a:p>
            <a:pPr marL="914400" lvl="1" indent="-45684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an AI Technique for searching for solutions to problems inspired by evolutionary processes [1]</a:t>
            </a:r>
            <a:endParaRPr lang="en-US" sz="2500" b="0" strike="noStrike" spc="-1" dirty="0">
              <a:latin typeface="Times New Roman" panose="02020603050405020304" pitchFamily="18" charset="0"/>
              <a:cs typeface="Times New Roman" panose="02020603050405020304" pitchFamily="18" charset="0"/>
            </a:endParaRPr>
          </a:p>
          <a:p>
            <a:pPr>
              <a:lnSpc>
                <a:spcPct val="100000"/>
              </a:lnSpc>
            </a:pPr>
            <a:endParaRPr lang="en-US" sz="2500" b="0" strike="noStrike" spc="-1" dirty="0">
              <a:latin typeface="Times New Roman" panose="02020603050405020304" pitchFamily="18" charset="0"/>
              <a:cs typeface="Times New Roman" panose="02020603050405020304" pitchFamily="18" charset="0"/>
            </a:endParaRPr>
          </a:p>
        </p:txBody>
      </p:sp>
      <p:sp>
        <p:nvSpPr>
          <p:cNvPr id="62" name="CustomShape 11"/>
          <p:cNvSpPr/>
          <p:nvPr/>
        </p:nvSpPr>
        <p:spPr>
          <a:xfrm>
            <a:off x="9189913" y="19417887"/>
            <a:ext cx="9094012" cy="4874040"/>
          </a:xfrm>
          <a:prstGeom prst="rect">
            <a:avLst/>
          </a:prstGeom>
          <a:gradFill>
            <a:gsLst>
              <a:gs pos="0">
                <a:srgbClr val="D1D1D1"/>
              </a:gs>
              <a:gs pos="100000">
                <a:srgbClr val="C7C7C7"/>
              </a:gs>
            </a:gsLst>
            <a:lin ang="5400000"/>
          </a:gradFill>
          <a:ln w="6480">
            <a:solidFill>
              <a:srgbClr val="A5A5A5"/>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spc="-1" dirty="0">
                <a:solidFill>
                  <a:srgbClr val="000000"/>
                </a:solidFill>
                <a:latin typeface="Times New Roman" panose="02020603050405020304" pitchFamily="18" charset="0"/>
                <a:cs typeface="Times New Roman" panose="02020603050405020304" pitchFamily="18" charset="0"/>
              </a:rPr>
              <a:t>Results</a:t>
            </a:r>
            <a:endParaRPr lang="en-US" sz="3200" b="0" strike="noStrike" spc="-1" dirty="0">
              <a:latin typeface="Times New Roman" panose="02020603050405020304" pitchFamily="18" charset="0"/>
              <a:cs typeface="Times New Roman" panose="02020603050405020304" pitchFamily="18" charset="0"/>
            </a:endParaRPr>
          </a:p>
          <a:p>
            <a:pPr marL="343080" indent="-342720">
              <a:lnSpc>
                <a:spcPct val="100000"/>
              </a:lnSpc>
              <a:buClr>
                <a:srgbClr val="000000"/>
              </a:buClr>
              <a:buFont typeface="Arial"/>
              <a:buChar char="•"/>
            </a:pPr>
            <a:r>
              <a:rPr lang="en-US" sz="2500" b="0" strike="noStrike" spc="-1" dirty="0">
                <a:solidFill>
                  <a:srgbClr val="000000"/>
                </a:solidFill>
                <a:latin typeface="Times New Roman" panose="02020603050405020304" pitchFamily="18" charset="0"/>
                <a:cs typeface="Times New Roman" panose="02020603050405020304" pitchFamily="18" charset="0"/>
              </a:rPr>
              <a:t>Exploring the performance of this approach to the problem revealed that the algorithm’s effectiveness relies on the monotony of the user input. Using a population size of 144 individuals with 3 generations of the genetic algorithm each time an individual is chosen for sampling notes, the fitness of each chosen individual occurred with frequencies shown in Figures 5, 6, and 7. For a chromatic scale as input, no individual ever exceeded a fitness of 3. When input consisted of a slightly monotonic melody in C, there was more variance in the distribution of individuals’ fitness. Finally, an input of an extremely monotonous D minor arpeggio resulted in many more highly fit individuals</a:t>
            </a:r>
            <a:r>
              <a:rPr lang="en-US" sz="3200" b="0" strike="noStrike" spc="-1" dirty="0">
                <a:solidFill>
                  <a:srgbClr val="000000"/>
                </a:solidFill>
                <a:latin typeface="Times New Roman" panose="02020603050405020304" pitchFamily="18" charset="0"/>
                <a:cs typeface="Times New Roman" panose="02020603050405020304" pitchFamily="18" charset="0"/>
              </a:rPr>
              <a:t> </a:t>
            </a:r>
            <a:r>
              <a:rPr lang="en-US" sz="2500" b="0" strike="noStrike" spc="-1" dirty="0">
                <a:solidFill>
                  <a:srgbClr val="000000"/>
                </a:solidFill>
                <a:latin typeface="Times New Roman" panose="02020603050405020304" pitchFamily="18" charset="0"/>
                <a:cs typeface="Times New Roman" panose="02020603050405020304" pitchFamily="18" charset="0"/>
              </a:rPr>
              <a:t>being produced.</a:t>
            </a:r>
            <a:endParaRPr lang="en-US" sz="2500" b="0" strike="noStrike" spc="-1" dirty="0">
              <a:latin typeface="Times New Roman" panose="02020603050405020304" pitchFamily="18" charset="0"/>
              <a:cs typeface="Times New Roman" panose="02020603050405020304" pitchFamily="18" charset="0"/>
            </a:endParaRPr>
          </a:p>
        </p:txBody>
      </p:sp>
      <p:sp>
        <p:nvSpPr>
          <p:cNvPr id="64" name="CustomShape 13"/>
          <p:cNvSpPr/>
          <p:nvPr/>
        </p:nvSpPr>
        <p:spPr>
          <a:xfrm>
            <a:off x="19189000" y="18097724"/>
            <a:ext cx="6126120" cy="4121640"/>
          </a:xfrm>
          <a:prstGeom prst="rect">
            <a:avLst/>
          </a:prstGeom>
          <a:gradFill>
            <a:gsLst>
              <a:gs pos="0">
                <a:srgbClr val="FFDA9E"/>
              </a:gs>
              <a:gs pos="100000">
                <a:srgbClr val="FFD590"/>
              </a:gs>
            </a:gsLst>
            <a:lin ang="5400000"/>
          </a:gradFill>
          <a:ln w="6480">
            <a:solidFill>
              <a:srgbClr val="FFC000"/>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b="1" strike="noStrike" spc="-1" dirty="0">
                <a:solidFill>
                  <a:srgbClr val="000000"/>
                </a:solidFill>
                <a:latin typeface="Times New Roman" panose="02020603050405020304" pitchFamily="18" charset="0"/>
                <a:cs typeface="Times New Roman" panose="02020603050405020304" pitchFamily="18" charset="0"/>
              </a:rPr>
              <a:t>Discussion</a:t>
            </a:r>
          </a:p>
          <a:p>
            <a:pPr marL="343080" indent="-342720">
              <a:lnSpc>
                <a:spcPct val="100000"/>
              </a:lnSpc>
              <a:buClr>
                <a:srgbClr val="000000"/>
              </a:buClr>
              <a:buSzPct val="45000"/>
              <a:buFont typeface="Wingdings"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Most software for generating musical accompaniment will generate an accompaniment for a prerecorded piece.</a:t>
            </a:r>
            <a:endParaRPr lang="en-US" sz="2000" spc="-1" dirty="0">
              <a:latin typeface="Times New Roman" panose="02020603050405020304" pitchFamily="18" charset="0"/>
              <a:cs typeface="Times New Roman" panose="02020603050405020304" pitchFamily="18" charset="0"/>
            </a:endParaRPr>
          </a:p>
          <a:p>
            <a:pPr marL="343080" indent="-342720">
              <a:lnSpc>
                <a:spcPct val="100000"/>
              </a:lnSpc>
              <a:buClr>
                <a:srgbClr val="000000"/>
              </a:buClr>
              <a:buSzPct val="45000"/>
              <a:buFont typeface="Wingdings"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This AI is rare in that it generates accompaniment in real time.</a:t>
            </a:r>
            <a:endParaRPr lang="en-US" sz="2000" spc="-1" dirty="0">
              <a:latin typeface="Times New Roman" panose="02020603050405020304" pitchFamily="18" charset="0"/>
              <a:cs typeface="Times New Roman" panose="02020603050405020304" pitchFamily="18" charset="0"/>
            </a:endParaRPr>
          </a:p>
          <a:p>
            <a:pPr marL="648000" lvl="2" indent="-216000">
              <a:lnSpc>
                <a:spcPct val="100000"/>
              </a:lnSpc>
              <a:buClr>
                <a:srgbClr val="000000"/>
              </a:buClr>
              <a:buSzPct val="45000"/>
              <a:buFont typeface="Wingdings"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These techniques are a possible candidate for creating music software that will be helpful for any musician in need of an agent to play an extra part to a song.</a:t>
            </a:r>
            <a:endParaRPr lang="en-US" sz="2000" spc="-1" dirty="0">
              <a:latin typeface="Times New Roman" panose="02020603050405020304" pitchFamily="18" charset="0"/>
              <a:cs typeface="Times New Roman" panose="02020603050405020304" pitchFamily="18" charset="0"/>
            </a:endParaRPr>
          </a:p>
          <a:p>
            <a:pPr marL="343080" indent="-342720">
              <a:lnSpc>
                <a:spcPct val="100000"/>
              </a:lnSpc>
              <a:buClr>
                <a:srgbClr val="000000"/>
              </a:buClr>
              <a:buSzPct val="45000"/>
              <a:buFont typeface="Wingdings" charset="2"/>
              <a:buChar char=""/>
            </a:pPr>
            <a:r>
              <a:rPr lang="en-US" sz="2000" b="0" strike="noStrike" spc="-1" dirty="0">
                <a:solidFill>
                  <a:srgbClr val="000000"/>
                </a:solidFill>
                <a:latin typeface="Times New Roman" panose="02020603050405020304" pitchFamily="18" charset="0"/>
                <a:cs typeface="Times New Roman" panose="02020603050405020304" pitchFamily="18" charset="0"/>
              </a:rPr>
              <a:t>This genetic algorithm has still more potential if it is adapted to respond intelligently to rhythm.</a:t>
            </a:r>
            <a:endParaRPr lang="en-US" sz="2000" spc="-1" dirty="0">
              <a:latin typeface="Times New Roman" panose="02020603050405020304" pitchFamily="18" charset="0"/>
              <a:cs typeface="Times New Roman" panose="02020603050405020304" pitchFamily="18" charset="0"/>
            </a:endParaRPr>
          </a:p>
          <a:p>
            <a:pPr>
              <a:lnSpc>
                <a:spcPct val="100000"/>
              </a:lnSpc>
            </a:pPr>
            <a:endParaRPr lang="en-US" sz="3200" b="1"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pPr>
            <a:endParaRPr lang="en-US" sz="3200" b="0" strike="noStrike" spc="-1" dirty="0">
              <a:latin typeface="Times New Roman" panose="02020603050405020304" pitchFamily="18" charset="0"/>
              <a:cs typeface="Times New Roman" panose="02020603050405020304" pitchFamily="18" charset="0"/>
            </a:endParaRPr>
          </a:p>
        </p:txBody>
      </p:sp>
      <p:sp>
        <p:nvSpPr>
          <p:cNvPr id="65" name="CustomShape 14"/>
          <p:cNvSpPr/>
          <p:nvPr/>
        </p:nvSpPr>
        <p:spPr>
          <a:xfrm>
            <a:off x="19189000" y="22461031"/>
            <a:ext cx="6197040" cy="1831176"/>
          </a:xfrm>
          <a:prstGeom prst="rect">
            <a:avLst/>
          </a:prstGeom>
          <a:gradFill>
            <a:gsLst>
              <a:gs pos="0">
                <a:srgbClr val="D1D1D1"/>
              </a:gs>
              <a:gs pos="100000">
                <a:srgbClr val="C7C7C7"/>
              </a:gs>
            </a:gsLst>
            <a:lin ang="5400000"/>
          </a:gradFill>
          <a:ln w="6480">
            <a:solidFill>
              <a:srgbClr val="A5A5A5"/>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500" b="1" strike="noStrike" spc="-1" dirty="0">
                <a:solidFill>
                  <a:srgbClr val="000000"/>
                </a:solidFill>
                <a:latin typeface="Times New Roman" panose="02020603050405020304" pitchFamily="18" charset="0"/>
                <a:cs typeface="Times New Roman" panose="02020603050405020304" pitchFamily="18" charset="0"/>
              </a:rPr>
              <a:t>References</a:t>
            </a:r>
          </a:p>
          <a:p>
            <a:pPr algn="ctr">
              <a:lnSpc>
                <a:spcPct val="100000"/>
              </a:lnSpc>
            </a:pPr>
            <a:endParaRPr lang="en-US" sz="1500" b="1" strike="noStrike" spc="-1" dirty="0">
              <a:latin typeface="Times New Roman" panose="02020603050405020304" pitchFamily="18" charset="0"/>
              <a:cs typeface="Times New Roman" panose="02020603050405020304" pitchFamily="18" charset="0"/>
            </a:endParaRPr>
          </a:p>
          <a:p>
            <a:pPr>
              <a:lnSpc>
                <a:spcPct val="100000"/>
              </a:lnSpc>
            </a:pPr>
            <a:r>
              <a:rPr lang="en-US" sz="1500" b="0" strike="noStrike" spc="-1" dirty="0">
                <a:solidFill>
                  <a:srgbClr val="000000"/>
                </a:solidFill>
                <a:latin typeface="Times New Roman" panose="02020603050405020304" pitchFamily="18" charset="0"/>
                <a:cs typeface="Times New Roman" panose="02020603050405020304" pitchFamily="18" charset="0"/>
              </a:rPr>
              <a:t>[1] Whitley, Darrell. "A genetic algorithm tutorial." Statistics and computing 4.2 (1994): 65-85.</a:t>
            </a:r>
            <a:endParaRPr lang="en-US" sz="1500" b="0" strike="noStrike" spc="-1" dirty="0">
              <a:latin typeface="Times New Roman" panose="02020603050405020304" pitchFamily="18" charset="0"/>
              <a:cs typeface="Times New Roman" panose="02020603050405020304" pitchFamily="18" charset="0"/>
            </a:endParaRPr>
          </a:p>
          <a:p>
            <a:pPr>
              <a:lnSpc>
                <a:spcPct val="100000"/>
              </a:lnSpc>
            </a:pPr>
            <a:endParaRPr lang="en-US" sz="1500" b="0" strike="noStrike" spc="-1" dirty="0">
              <a:latin typeface="Times New Roman" panose="02020603050405020304" pitchFamily="18" charset="0"/>
              <a:cs typeface="Times New Roman" panose="02020603050405020304" pitchFamily="18" charset="0"/>
            </a:endParaRPr>
          </a:p>
          <a:p>
            <a:pPr>
              <a:lnSpc>
                <a:spcPct val="100000"/>
              </a:lnSpc>
            </a:pPr>
            <a:r>
              <a:rPr lang="en-US" sz="1500" b="0" strike="noStrike" spc="-1" dirty="0">
                <a:solidFill>
                  <a:srgbClr val="000000"/>
                </a:solidFill>
                <a:latin typeface="Times New Roman" panose="02020603050405020304" pitchFamily="18" charset="0"/>
                <a:cs typeface="Times New Roman" panose="02020603050405020304" pitchFamily="18" charset="0"/>
              </a:rPr>
              <a:t>[2] Smith, Steven W. “The scientist and engineers guide to digital signal processing”. San Diego, CA: California Technical Publ., (1999): 136-140.</a:t>
            </a:r>
            <a:endParaRPr lang="en-US" sz="1500" b="0" strike="noStrike" spc="-1" dirty="0">
              <a:latin typeface="Times New Roman" panose="02020603050405020304" pitchFamily="18" charset="0"/>
              <a:cs typeface="Times New Roman" panose="02020603050405020304" pitchFamily="18" charset="0"/>
            </a:endParaRPr>
          </a:p>
          <a:p>
            <a:pPr>
              <a:lnSpc>
                <a:spcPct val="100000"/>
              </a:lnSpc>
            </a:pPr>
            <a:endParaRPr lang="en-US" sz="1500" b="0" strike="noStrike" spc="-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B6A0662-20FB-49A2-84B0-44C980D2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0" y="254994"/>
            <a:ext cx="5834283" cy="1065082"/>
          </a:xfrm>
          <a:prstGeom prst="rect">
            <a:avLst/>
          </a:prstGeom>
        </p:spPr>
      </p:pic>
      <p:grpSp>
        <p:nvGrpSpPr>
          <p:cNvPr id="13" name="Group 12">
            <a:extLst>
              <a:ext uri="{FF2B5EF4-FFF2-40B4-BE49-F238E27FC236}">
                <a16:creationId xmlns:a16="http://schemas.microsoft.com/office/drawing/2014/main" id="{EFEF4667-414A-4407-B689-7BD20158F88D}"/>
              </a:ext>
            </a:extLst>
          </p:cNvPr>
          <p:cNvGrpSpPr/>
          <p:nvPr/>
        </p:nvGrpSpPr>
        <p:grpSpPr>
          <a:xfrm>
            <a:off x="9410735" y="4668829"/>
            <a:ext cx="3587255" cy="3031309"/>
            <a:chOff x="9403008" y="4656443"/>
            <a:chExt cx="3587255" cy="3031309"/>
          </a:xfrm>
        </p:grpSpPr>
        <p:pic>
          <p:nvPicPr>
            <p:cNvPr id="58" name="Picture 23"/>
            <p:cNvPicPr/>
            <p:nvPr/>
          </p:nvPicPr>
          <p:blipFill>
            <a:blip r:embed="rId4"/>
            <a:stretch/>
          </p:blipFill>
          <p:spPr>
            <a:xfrm>
              <a:off x="9403008" y="4656443"/>
              <a:ext cx="3587255" cy="2690287"/>
            </a:xfrm>
            <a:prstGeom prst="rect">
              <a:avLst/>
            </a:prstGeom>
            <a:ln>
              <a:solidFill>
                <a:schemeClr val="tx1"/>
              </a:solidFill>
            </a:ln>
          </p:spPr>
        </p:pic>
        <p:sp>
          <p:nvSpPr>
            <p:cNvPr id="12" name="TextBox 11">
              <a:extLst>
                <a:ext uri="{FF2B5EF4-FFF2-40B4-BE49-F238E27FC236}">
                  <a16:creationId xmlns:a16="http://schemas.microsoft.com/office/drawing/2014/main" id="{A0DE024A-3F71-4EA1-9961-2DF380C9637A}"/>
                </a:ext>
              </a:extLst>
            </p:cNvPr>
            <p:cNvSpPr txBox="1"/>
            <p:nvPr/>
          </p:nvSpPr>
          <p:spPr>
            <a:xfrm>
              <a:off x="9403008" y="7364587"/>
              <a:ext cx="3587255" cy="323165"/>
            </a:xfrm>
            <a:prstGeom prst="rect">
              <a:avLst/>
            </a:prstGeom>
            <a:noFill/>
          </p:spPr>
          <p:txBody>
            <a:bodyPr wrap="square" rtlCol="0">
              <a:spAutoFit/>
            </a:bodyPr>
            <a:lstStyle/>
            <a:p>
              <a:pPr algn="ctr"/>
              <a:r>
                <a:rPr lang="en-US" sz="1500" i="1" dirty="0">
                  <a:latin typeface="Times New Roman" panose="02020603050405020304" pitchFamily="18" charset="0"/>
                  <a:cs typeface="Times New Roman" panose="02020603050405020304" pitchFamily="18" charset="0"/>
                </a:rPr>
                <a:t>Fig. 1 Example histogram</a:t>
              </a:r>
            </a:p>
          </p:txBody>
        </p:sp>
      </p:grpSp>
      <p:grpSp>
        <p:nvGrpSpPr>
          <p:cNvPr id="17" name="Group 16">
            <a:extLst>
              <a:ext uri="{FF2B5EF4-FFF2-40B4-BE49-F238E27FC236}">
                <a16:creationId xmlns:a16="http://schemas.microsoft.com/office/drawing/2014/main" id="{2AECBEE4-BAB1-49A1-9BE2-7EF2E3807D68}"/>
              </a:ext>
            </a:extLst>
          </p:cNvPr>
          <p:cNvGrpSpPr/>
          <p:nvPr/>
        </p:nvGrpSpPr>
        <p:grpSpPr>
          <a:xfrm>
            <a:off x="9226858" y="7976505"/>
            <a:ext cx="9061444" cy="4133469"/>
            <a:chOff x="9551836" y="7976505"/>
            <a:chExt cx="9061444" cy="4133469"/>
          </a:xfrm>
        </p:grpSpPr>
        <p:pic>
          <p:nvPicPr>
            <p:cNvPr id="59" name="Picture 2"/>
            <p:cNvPicPr/>
            <p:nvPr/>
          </p:nvPicPr>
          <p:blipFill>
            <a:blip r:embed="rId5"/>
            <a:stretch/>
          </p:blipFill>
          <p:spPr>
            <a:xfrm>
              <a:off x="9551836" y="7976505"/>
              <a:ext cx="8883307" cy="3857128"/>
            </a:xfrm>
            <a:prstGeom prst="rect">
              <a:avLst/>
            </a:prstGeom>
            <a:ln>
              <a:noFill/>
            </a:ln>
          </p:spPr>
        </p:pic>
        <p:sp>
          <p:nvSpPr>
            <p:cNvPr id="16" name="TextBox 15">
              <a:extLst>
                <a:ext uri="{FF2B5EF4-FFF2-40B4-BE49-F238E27FC236}">
                  <a16:creationId xmlns:a16="http://schemas.microsoft.com/office/drawing/2014/main" id="{9D0F95DD-0224-43DA-A021-ACCA722DCFC5}"/>
                </a:ext>
              </a:extLst>
            </p:cNvPr>
            <p:cNvSpPr txBox="1"/>
            <p:nvPr/>
          </p:nvSpPr>
          <p:spPr>
            <a:xfrm>
              <a:off x="9661999" y="11786809"/>
              <a:ext cx="8951281" cy="323165"/>
            </a:xfrm>
            <a:prstGeom prst="rect">
              <a:avLst/>
            </a:prstGeom>
            <a:noFill/>
          </p:spPr>
          <p:txBody>
            <a:bodyPr wrap="square" rtlCol="0">
              <a:spAutoFit/>
            </a:bodyPr>
            <a:lstStyle/>
            <a:p>
              <a:pPr algn="ctr"/>
              <a:r>
                <a:rPr lang="en-US" sz="1500" i="1" dirty="0">
                  <a:latin typeface="Times New Roman" panose="02020603050405020304" pitchFamily="18" charset="0"/>
                  <a:cs typeface="Times New Roman" panose="02020603050405020304" pitchFamily="18" charset="0"/>
                </a:rPr>
                <a:t>Fig 3. Simplified genetic algorithm</a:t>
              </a:r>
            </a:p>
          </p:txBody>
        </p:sp>
      </p:grpSp>
      <p:grpSp>
        <p:nvGrpSpPr>
          <p:cNvPr id="19" name="Group 18">
            <a:extLst>
              <a:ext uri="{FF2B5EF4-FFF2-40B4-BE49-F238E27FC236}">
                <a16:creationId xmlns:a16="http://schemas.microsoft.com/office/drawing/2014/main" id="{6AA27605-F464-4FB2-922F-82D84937051F}"/>
              </a:ext>
            </a:extLst>
          </p:cNvPr>
          <p:cNvGrpSpPr/>
          <p:nvPr/>
        </p:nvGrpSpPr>
        <p:grpSpPr>
          <a:xfrm>
            <a:off x="10533055" y="12322490"/>
            <a:ext cx="6412217" cy="6884295"/>
            <a:chOff x="10533055" y="12322490"/>
            <a:chExt cx="6412217" cy="6884295"/>
          </a:xfrm>
        </p:grpSpPr>
        <p:pic>
          <p:nvPicPr>
            <p:cNvPr id="60" name="Picture 24"/>
            <p:cNvPicPr/>
            <p:nvPr/>
          </p:nvPicPr>
          <p:blipFill>
            <a:blip r:embed="rId6"/>
            <a:stretch/>
          </p:blipFill>
          <p:spPr>
            <a:xfrm>
              <a:off x="10533055" y="12322490"/>
              <a:ext cx="6407727" cy="6754375"/>
            </a:xfrm>
            <a:prstGeom prst="rect">
              <a:avLst/>
            </a:prstGeom>
            <a:ln>
              <a:noFill/>
            </a:ln>
          </p:spPr>
        </p:pic>
        <p:sp>
          <p:nvSpPr>
            <p:cNvPr id="18" name="TextBox 17">
              <a:extLst>
                <a:ext uri="{FF2B5EF4-FFF2-40B4-BE49-F238E27FC236}">
                  <a16:creationId xmlns:a16="http://schemas.microsoft.com/office/drawing/2014/main" id="{6D9E90FC-33D7-4B97-BDB5-D489A14BD4F6}"/>
                </a:ext>
              </a:extLst>
            </p:cNvPr>
            <p:cNvSpPr txBox="1"/>
            <p:nvPr/>
          </p:nvSpPr>
          <p:spPr>
            <a:xfrm>
              <a:off x="10569888" y="18883620"/>
              <a:ext cx="6375384" cy="323165"/>
            </a:xfrm>
            <a:prstGeom prst="rect">
              <a:avLst/>
            </a:prstGeom>
            <a:noFill/>
          </p:spPr>
          <p:txBody>
            <a:bodyPr wrap="square" rtlCol="0">
              <a:spAutoFit/>
            </a:bodyPr>
            <a:lstStyle/>
            <a:p>
              <a:pPr algn="ctr"/>
              <a:r>
                <a:rPr lang="en-US" sz="1500" i="1" dirty="0">
                  <a:latin typeface="Times New Roman" panose="02020603050405020304" pitchFamily="18" charset="0"/>
                  <a:cs typeface="Times New Roman" panose="02020603050405020304" pitchFamily="18" charset="0"/>
                </a:rPr>
                <a:t>Fig. 4 Simplified Agent Algorithm</a:t>
              </a:r>
            </a:p>
          </p:txBody>
        </p:sp>
      </p:grpSp>
      <p:grpSp>
        <p:nvGrpSpPr>
          <p:cNvPr id="21" name="Group 20">
            <a:extLst>
              <a:ext uri="{FF2B5EF4-FFF2-40B4-BE49-F238E27FC236}">
                <a16:creationId xmlns:a16="http://schemas.microsoft.com/office/drawing/2014/main" id="{AFFF83FC-24F5-4379-A176-C1EC57885306}"/>
              </a:ext>
            </a:extLst>
          </p:cNvPr>
          <p:cNvGrpSpPr/>
          <p:nvPr/>
        </p:nvGrpSpPr>
        <p:grpSpPr>
          <a:xfrm>
            <a:off x="14303891" y="4623028"/>
            <a:ext cx="3069709" cy="2968542"/>
            <a:chOff x="14303891" y="5154475"/>
            <a:chExt cx="2532553" cy="2449089"/>
          </a:xfrm>
        </p:grpSpPr>
        <p:grpSp>
          <p:nvGrpSpPr>
            <p:cNvPr id="15" name="Group 14">
              <a:extLst>
                <a:ext uri="{FF2B5EF4-FFF2-40B4-BE49-F238E27FC236}">
                  <a16:creationId xmlns:a16="http://schemas.microsoft.com/office/drawing/2014/main" id="{66191721-8C1F-4C85-ABFA-8CEB1AC10BA6}"/>
                </a:ext>
              </a:extLst>
            </p:cNvPr>
            <p:cNvGrpSpPr/>
            <p:nvPr/>
          </p:nvGrpSpPr>
          <p:grpSpPr>
            <a:xfrm>
              <a:off x="14303891" y="5228126"/>
              <a:ext cx="2532553" cy="2375438"/>
              <a:chOff x="14303891" y="5228126"/>
              <a:chExt cx="2532553" cy="2375438"/>
            </a:xfrm>
          </p:grpSpPr>
          <p:grpSp>
            <p:nvGrpSpPr>
              <p:cNvPr id="8" name="Group 7">
                <a:extLst>
                  <a:ext uri="{FF2B5EF4-FFF2-40B4-BE49-F238E27FC236}">
                    <a16:creationId xmlns:a16="http://schemas.microsoft.com/office/drawing/2014/main" id="{CFA97DD1-2B80-421B-8F21-522A2AC4E629}"/>
                  </a:ext>
                </a:extLst>
              </p:cNvPr>
              <p:cNvGrpSpPr/>
              <p:nvPr/>
            </p:nvGrpSpPr>
            <p:grpSpPr>
              <a:xfrm>
                <a:off x="14430948" y="5228126"/>
                <a:ext cx="2098800" cy="1546920"/>
                <a:chOff x="21468960" y="15056280"/>
                <a:chExt cx="2098800" cy="1546920"/>
              </a:xfrm>
            </p:grpSpPr>
            <p:pic>
              <p:nvPicPr>
                <p:cNvPr id="66" name="Picture 65"/>
                <p:cNvPicPr/>
                <p:nvPr/>
              </p:nvPicPr>
              <p:blipFill>
                <a:blip r:embed="rId7">
                  <a:lum bright="-50000"/>
                </a:blip>
                <a:stretch/>
              </p:blipFill>
              <p:spPr>
                <a:xfrm>
                  <a:off x="21468960" y="15056280"/>
                  <a:ext cx="2098800" cy="352800"/>
                </a:xfrm>
                <a:prstGeom prst="rect">
                  <a:avLst/>
                </a:prstGeom>
                <a:ln>
                  <a:noFill/>
                </a:ln>
              </p:spPr>
            </p:pic>
            <p:pic>
              <p:nvPicPr>
                <p:cNvPr id="67" name="Picture 66"/>
                <p:cNvPicPr/>
                <p:nvPr/>
              </p:nvPicPr>
              <p:blipFill>
                <a:blip r:embed="rId8">
                  <a:lum bright="-50000"/>
                </a:blip>
                <a:stretch/>
              </p:blipFill>
              <p:spPr>
                <a:xfrm>
                  <a:off x="21867480" y="15628680"/>
                  <a:ext cx="1481400" cy="974520"/>
                </a:xfrm>
                <a:prstGeom prst="rect">
                  <a:avLst/>
                </a:prstGeom>
                <a:ln>
                  <a:noFill/>
                </a:ln>
              </p:spPr>
            </p:pic>
          </p:grpSp>
          <p:sp>
            <p:nvSpPr>
              <p:cNvPr id="14" name="TextBox 13">
                <a:extLst>
                  <a:ext uri="{FF2B5EF4-FFF2-40B4-BE49-F238E27FC236}">
                    <a16:creationId xmlns:a16="http://schemas.microsoft.com/office/drawing/2014/main" id="{BBF84C71-985C-4DDB-B717-428DB7898ED6}"/>
                  </a:ext>
                </a:extLst>
              </p:cNvPr>
              <p:cNvSpPr txBox="1"/>
              <p:nvPr/>
            </p:nvSpPr>
            <p:spPr>
              <a:xfrm>
                <a:off x="14303891" y="7336948"/>
                <a:ext cx="2532553" cy="266616"/>
              </a:xfrm>
              <a:prstGeom prst="rect">
                <a:avLst/>
              </a:prstGeom>
              <a:noFill/>
            </p:spPr>
            <p:txBody>
              <a:bodyPr wrap="square" rtlCol="0">
                <a:spAutoFit/>
              </a:bodyPr>
              <a:lstStyle/>
              <a:p>
                <a:pPr algn="ctr"/>
                <a:r>
                  <a:rPr lang="en-US" sz="1500" i="1" dirty="0">
                    <a:latin typeface="Times New Roman" panose="02020603050405020304" pitchFamily="18" charset="0"/>
                    <a:cs typeface="Times New Roman" panose="02020603050405020304" pitchFamily="18" charset="0"/>
                  </a:rPr>
                  <a:t>Fig. 2 Fitness function</a:t>
                </a:r>
              </a:p>
            </p:txBody>
          </p:sp>
        </p:grpSp>
        <p:sp>
          <p:nvSpPr>
            <p:cNvPr id="20" name="Rectangle 19">
              <a:extLst>
                <a:ext uri="{FF2B5EF4-FFF2-40B4-BE49-F238E27FC236}">
                  <a16:creationId xmlns:a16="http://schemas.microsoft.com/office/drawing/2014/main" id="{7B3684C8-38A4-47F3-B8F8-C2FC52242AC4}"/>
                </a:ext>
              </a:extLst>
            </p:cNvPr>
            <p:cNvSpPr/>
            <p:nvPr/>
          </p:nvSpPr>
          <p:spPr>
            <a:xfrm>
              <a:off x="14303891" y="5154475"/>
              <a:ext cx="2416566" cy="218247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4541E43D-2345-468D-94FF-1658AE435E8C}"/>
              </a:ext>
            </a:extLst>
          </p:cNvPr>
          <p:cNvGrpSpPr/>
          <p:nvPr/>
        </p:nvGrpSpPr>
        <p:grpSpPr>
          <a:xfrm>
            <a:off x="19588064" y="4592118"/>
            <a:ext cx="5197038" cy="4275815"/>
            <a:chOff x="19969544" y="4656444"/>
            <a:chExt cx="4365295" cy="3591506"/>
          </a:xfrm>
        </p:grpSpPr>
        <p:pic>
          <p:nvPicPr>
            <p:cNvPr id="55" name="Picture 20"/>
            <p:cNvPicPr/>
            <p:nvPr/>
          </p:nvPicPr>
          <p:blipFill>
            <a:blip r:embed="rId9"/>
            <a:stretch/>
          </p:blipFill>
          <p:spPr>
            <a:xfrm>
              <a:off x="19969544" y="4656444"/>
              <a:ext cx="4365295" cy="3273779"/>
            </a:xfrm>
            <a:prstGeom prst="rect">
              <a:avLst/>
            </a:prstGeom>
            <a:ln w="12600">
              <a:solidFill>
                <a:srgbClr val="000000"/>
              </a:solidFill>
              <a:miter/>
            </a:ln>
          </p:spPr>
        </p:pic>
        <p:sp>
          <p:nvSpPr>
            <p:cNvPr id="22" name="TextBox 21">
              <a:extLst>
                <a:ext uri="{FF2B5EF4-FFF2-40B4-BE49-F238E27FC236}">
                  <a16:creationId xmlns:a16="http://schemas.microsoft.com/office/drawing/2014/main" id="{D5AB93A4-1F2F-4A8C-8AFC-5C2704AED8D2}"/>
                </a:ext>
              </a:extLst>
            </p:cNvPr>
            <p:cNvSpPr txBox="1"/>
            <p:nvPr/>
          </p:nvSpPr>
          <p:spPr>
            <a:xfrm>
              <a:off x="19969544" y="7976505"/>
              <a:ext cx="4365295" cy="271445"/>
            </a:xfrm>
            <a:prstGeom prst="rect">
              <a:avLst/>
            </a:prstGeom>
            <a:noFill/>
          </p:spPr>
          <p:txBody>
            <a:bodyPr wrap="square" rtlCol="0">
              <a:spAutoFit/>
            </a:bodyPr>
            <a:lstStyle/>
            <a:p>
              <a:pPr algn="ctr"/>
              <a:r>
                <a:rPr lang="en-US" sz="1500" i="1" dirty="0">
                  <a:latin typeface="Times New Roman" panose="02020603050405020304" pitchFamily="18" charset="0"/>
                  <a:cs typeface="Times New Roman" panose="02020603050405020304" pitchFamily="18" charset="0"/>
                </a:rPr>
                <a:t>Fig. 5</a:t>
              </a:r>
            </a:p>
          </p:txBody>
        </p:sp>
      </p:grpSp>
      <p:grpSp>
        <p:nvGrpSpPr>
          <p:cNvPr id="25" name="Group 24">
            <a:extLst>
              <a:ext uri="{FF2B5EF4-FFF2-40B4-BE49-F238E27FC236}">
                <a16:creationId xmlns:a16="http://schemas.microsoft.com/office/drawing/2014/main" id="{EAAD3ED1-4E69-4A65-B62C-B66940E30662}"/>
              </a:ext>
            </a:extLst>
          </p:cNvPr>
          <p:cNvGrpSpPr/>
          <p:nvPr/>
        </p:nvGrpSpPr>
        <p:grpSpPr>
          <a:xfrm>
            <a:off x="19588064" y="9067703"/>
            <a:ext cx="5197038" cy="4163537"/>
            <a:chOff x="19969544" y="8607881"/>
            <a:chExt cx="4365295" cy="3497197"/>
          </a:xfrm>
        </p:grpSpPr>
        <p:pic>
          <p:nvPicPr>
            <p:cNvPr id="56" name="Picture 21"/>
            <p:cNvPicPr/>
            <p:nvPr/>
          </p:nvPicPr>
          <p:blipFill>
            <a:blip r:embed="rId10"/>
            <a:stretch/>
          </p:blipFill>
          <p:spPr>
            <a:xfrm>
              <a:off x="19969544" y="8607881"/>
              <a:ext cx="4365295" cy="3273779"/>
            </a:xfrm>
            <a:prstGeom prst="rect">
              <a:avLst/>
            </a:prstGeom>
            <a:ln w="12600">
              <a:solidFill>
                <a:srgbClr val="000000"/>
              </a:solidFill>
              <a:miter/>
            </a:ln>
          </p:spPr>
        </p:pic>
        <p:sp>
          <p:nvSpPr>
            <p:cNvPr id="24" name="TextBox 23">
              <a:extLst>
                <a:ext uri="{FF2B5EF4-FFF2-40B4-BE49-F238E27FC236}">
                  <a16:creationId xmlns:a16="http://schemas.microsoft.com/office/drawing/2014/main" id="{27CD2428-EDED-48E7-AAD8-282321EAB345}"/>
                </a:ext>
              </a:extLst>
            </p:cNvPr>
            <p:cNvSpPr txBox="1"/>
            <p:nvPr/>
          </p:nvSpPr>
          <p:spPr>
            <a:xfrm>
              <a:off x="19969544" y="11833633"/>
              <a:ext cx="4365295" cy="271445"/>
            </a:xfrm>
            <a:prstGeom prst="rect">
              <a:avLst/>
            </a:prstGeom>
            <a:noFill/>
          </p:spPr>
          <p:txBody>
            <a:bodyPr wrap="square" rtlCol="0">
              <a:spAutoFit/>
            </a:bodyPr>
            <a:lstStyle/>
            <a:p>
              <a:pPr algn="ctr"/>
              <a:r>
                <a:rPr lang="en-US" sz="1500" i="1" dirty="0">
                  <a:latin typeface="Times New Roman" panose="02020603050405020304" pitchFamily="18" charset="0"/>
                  <a:cs typeface="Times New Roman" panose="02020603050405020304" pitchFamily="18" charset="0"/>
                </a:rPr>
                <a:t>Fig. 6</a:t>
              </a:r>
            </a:p>
          </p:txBody>
        </p:sp>
      </p:grpSp>
      <p:grpSp>
        <p:nvGrpSpPr>
          <p:cNvPr id="27" name="Group 26">
            <a:extLst>
              <a:ext uri="{FF2B5EF4-FFF2-40B4-BE49-F238E27FC236}">
                <a16:creationId xmlns:a16="http://schemas.microsoft.com/office/drawing/2014/main" id="{9A4FEB88-8E1B-451C-AF4C-60D0DFE502E8}"/>
              </a:ext>
            </a:extLst>
          </p:cNvPr>
          <p:cNvGrpSpPr/>
          <p:nvPr/>
        </p:nvGrpSpPr>
        <p:grpSpPr>
          <a:xfrm>
            <a:off x="19588064" y="13558496"/>
            <a:ext cx="5197038" cy="4220791"/>
            <a:chOff x="19969544" y="12540435"/>
            <a:chExt cx="4365295" cy="3545288"/>
          </a:xfrm>
        </p:grpSpPr>
        <p:pic>
          <p:nvPicPr>
            <p:cNvPr id="57" name="Picture 22"/>
            <p:cNvPicPr/>
            <p:nvPr/>
          </p:nvPicPr>
          <p:blipFill>
            <a:blip r:embed="rId11"/>
            <a:stretch/>
          </p:blipFill>
          <p:spPr>
            <a:xfrm>
              <a:off x="19969544" y="12540435"/>
              <a:ext cx="4365295" cy="3273843"/>
            </a:xfrm>
            <a:prstGeom prst="rect">
              <a:avLst/>
            </a:prstGeom>
            <a:ln w="12600">
              <a:solidFill>
                <a:srgbClr val="000000"/>
              </a:solidFill>
              <a:miter/>
            </a:ln>
          </p:spPr>
        </p:pic>
        <p:sp>
          <p:nvSpPr>
            <p:cNvPr id="26" name="TextBox 25">
              <a:extLst>
                <a:ext uri="{FF2B5EF4-FFF2-40B4-BE49-F238E27FC236}">
                  <a16:creationId xmlns:a16="http://schemas.microsoft.com/office/drawing/2014/main" id="{066C164A-0987-43B0-8B11-3E61BE06ACCE}"/>
                </a:ext>
              </a:extLst>
            </p:cNvPr>
            <p:cNvSpPr txBox="1"/>
            <p:nvPr/>
          </p:nvSpPr>
          <p:spPr>
            <a:xfrm>
              <a:off x="19969544" y="15814278"/>
              <a:ext cx="4365295" cy="271445"/>
            </a:xfrm>
            <a:prstGeom prst="rect">
              <a:avLst/>
            </a:prstGeom>
            <a:noFill/>
          </p:spPr>
          <p:txBody>
            <a:bodyPr wrap="square" rtlCol="0">
              <a:spAutoFit/>
            </a:bodyPr>
            <a:lstStyle/>
            <a:p>
              <a:pPr algn="ctr"/>
              <a:r>
                <a:rPr lang="en-US" sz="1500" i="1" dirty="0">
                  <a:latin typeface="Times New Roman" panose="02020603050405020304" pitchFamily="18" charset="0"/>
                  <a:cs typeface="Times New Roman" panose="02020603050405020304" pitchFamily="18" charset="0"/>
                </a:rPr>
                <a:t>Fig. 7</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TotalTime>
  <Words>513</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Microsoft YaHei</vt:lpstr>
      <vt:lpstr>Arial</vt:lpstr>
      <vt:lpstr>Calibri</vt:lpstr>
      <vt:lpstr>DejaVu Sans</vt:lpstr>
      <vt:lpstr>Segoe UI</vt:lpstr>
      <vt:lpstr>Symbol</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Mardigon Toler</dc:creator>
  <dc:description/>
  <cp:lastModifiedBy>Mardi</cp:lastModifiedBy>
  <cp:revision>115</cp:revision>
  <dcterms:created xsi:type="dcterms:W3CDTF">2018-02-02T20:07:12Z</dcterms:created>
  <dcterms:modified xsi:type="dcterms:W3CDTF">2018-02-09T00:41:29Z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