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>
        <a:uFillTx/>
      </a:defRPr>
    </a:defPPr>
    <a:lvl1pPr marL="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>
          <p15:clr>
            <a:srgbClr val="A4A3A4"/>
          </p15:clr>
        </p15:guide>
        <p15:guide id="2" pos="3864">
          <p15:clr>
            <a:srgbClr val="A4A3A4"/>
          </p15:clr>
        </p15:guide>
        <p15:guide id="3" pos="7512">
          <p15:clr>
            <a:srgbClr val="A4A3A4"/>
          </p15:clr>
        </p15:guide>
        <p15:guide id="4" pos="144">
          <p15:clr>
            <a:srgbClr val="A4A3A4"/>
          </p15:clr>
        </p15:guide>
        <p15:guide id="5" orient="horz" pos="624">
          <p15:clr>
            <a:srgbClr val="A4A3A4"/>
          </p15:clr>
        </p15:guide>
        <p15:guide id="6" orient="horz" pos="40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Μεσαίο στυλ 4 - Έμφαση 4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1EBBBCC-DAD2-459C-BE2E-F6DE35CF9A28}" styleName="Σκούρο στυλ 2 - Έμφαση 3/Έμφαση 4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Στυλ με θέμα 1 - Έμφαση 4">
    <a:tblBg>
      <a:fillRef idx="2">
        <a:schemeClr val="accent4"/>
      </a:fillRef>
    </a:tblBg>
    <a:wholeTbl>
      <a:tcTxStyle>
        <a:fontRef idx="minor">
          <a:srgbClr val="00000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Μεσαίο στυλ 1 - Έμφαση 4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Μεσαίο στυλ 2 - Έμφαση 4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rgbClr val="00000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rgbClr val="00000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rgbClr val="00000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040" autoAdjust="0"/>
  </p:normalViewPr>
  <p:slideViewPr>
    <p:cSldViewPr snapToGrid="0" showGuides="1">
      <p:cViewPr varScale="1">
        <p:scale>
          <a:sx n="71" d="100"/>
          <a:sy n="71" d="100"/>
        </p:scale>
        <p:origin x="1138" y="5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23AE48-7D5F-4E5D-9107-5534747D6636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2D89DE1-F0F6-4570-9460-7A16323AB8EB}">
      <dgm:prSet/>
      <dgm:spPr/>
      <dgm:t>
        <a:bodyPr/>
        <a:lstStyle/>
        <a:p>
          <a:pPr algn="ctr"/>
          <a:r>
            <a:rPr lang="en-US" dirty="0"/>
            <a:t>If we had more information about the sessions</a:t>
          </a:r>
        </a:p>
      </dgm:t>
    </dgm:pt>
    <dgm:pt modelId="{D2EE19AD-C744-4188-8A15-803AF29024AE}" type="parTrans" cxnId="{6B9E50D6-9A80-42E7-AFC6-9CCA230AAFC6}">
      <dgm:prSet/>
      <dgm:spPr/>
      <dgm:t>
        <a:bodyPr/>
        <a:lstStyle/>
        <a:p>
          <a:endParaRPr lang="en-US"/>
        </a:p>
      </dgm:t>
    </dgm:pt>
    <dgm:pt modelId="{02709EFD-6E38-4851-A0B7-BCBE19027385}" type="sibTrans" cxnId="{6B9E50D6-9A80-42E7-AFC6-9CCA230AAFC6}">
      <dgm:prSet phldrT="1" phldr="0"/>
      <dgm:spPr/>
      <dgm:t>
        <a:bodyPr/>
        <a:lstStyle/>
        <a:p>
          <a:endParaRPr lang="en-US"/>
        </a:p>
      </dgm:t>
    </dgm:pt>
    <dgm:pt modelId="{D65238F4-5A33-4045-BC4D-15DB0D178EE6}">
      <dgm:prSet/>
      <dgm:spPr/>
      <dgm:t>
        <a:bodyPr/>
        <a:lstStyle/>
        <a:p>
          <a:pPr algn="ctr"/>
          <a:r>
            <a:rPr lang="en-US" dirty="0"/>
            <a:t>If we had more information about the products</a:t>
          </a:r>
        </a:p>
      </dgm:t>
    </dgm:pt>
    <dgm:pt modelId="{307470C0-ABFB-4108-9A89-98FD298773C7}" type="parTrans" cxnId="{D29357EE-696E-4922-98AF-CA4448107075}">
      <dgm:prSet/>
      <dgm:spPr/>
      <dgm:t>
        <a:bodyPr/>
        <a:lstStyle/>
        <a:p>
          <a:endParaRPr lang="en-US"/>
        </a:p>
      </dgm:t>
    </dgm:pt>
    <dgm:pt modelId="{F2BE98E9-65C1-4588-A607-E69C2E100C33}" type="sibTrans" cxnId="{D29357EE-696E-4922-98AF-CA4448107075}">
      <dgm:prSet phldrT="2" phldr="0"/>
      <dgm:spPr/>
      <dgm:t>
        <a:bodyPr/>
        <a:lstStyle/>
        <a:p>
          <a:endParaRPr lang="en-US"/>
        </a:p>
      </dgm:t>
    </dgm:pt>
    <dgm:pt modelId="{BB656DEF-8001-4C6F-89CE-54F0DB5B33CC}">
      <dgm:prSet/>
      <dgm:spPr/>
      <dgm:t>
        <a:bodyPr/>
        <a:lstStyle/>
        <a:p>
          <a:pPr algn="ctr"/>
          <a:r>
            <a:rPr lang="en-US" dirty="0"/>
            <a:t>If our data, in general, were MORE SPECIFIC!!!</a:t>
          </a:r>
        </a:p>
      </dgm:t>
    </dgm:pt>
    <dgm:pt modelId="{56702025-238E-4332-A82A-04AAE6728462}" type="parTrans" cxnId="{E0E6F900-7B5D-4F01-A9D9-3345A4B1B8A3}">
      <dgm:prSet/>
      <dgm:spPr/>
      <dgm:t>
        <a:bodyPr/>
        <a:lstStyle/>
        <a:p>
          <a:endParaRPr lang="en-US"/>
        </a:p>
      </dgm:t>
    </dgm:pt>
    <dgm:pt modelId="{2EF9A95A-C8C4-48BF-B337-1726F3F0531E}" type="sibTrans" cxnId="{E0E6F900-7B5D-4F01-A9D9-3345A4B1B8A3}">
      <dgm:prSet phldrT="3" phldr="0"/>
      <dgm:spPr/>
      <dgm:t>
        <a:bodyPr/>
        <a:lstStyle/>
        <a:p>
          <a:endParaRPr lang="en-US"/>
        </a:p>
      </dgm:t>
    </dgm:pt>
    <dgm:pt modelId="{CB5E4D19-3FFD-40FF-84AA-992CCD43A743}" type="pres">
      <dgm:prSet presAssocID="{F523AE48-7D5F-4E5D-9107-5534747D6636}" presName="outerComposite" presStyleCnt="0">
        <dgm:presLayoutVars>
          <dgm:chMax val="5"/>
          <dgm:dir/>
          <dgm:resizeHandles val="exact"/>
        </dgm:presLayoutVars>
      </dgm:prSet>
      <dgm:spPr/>
    </dgm:pt>
    <dgm:pt modelId="{F78EF4C0-B8AE-4066-A7E7-C02EF5B1120E}" type="pres">
      <dgm:prSet presAssocID="{F523AE48-7D5F-4E5D-9107-5534747D6636}" presName="dummyMaxCanvas" presStyleCnt="0">
        <dgm:presLayoutVars/>
      </dgm:prSet>
      <dgm:spPr/>
    </dgm:pt>
    <dgm:pt modelId="{391C70A9-C6E8-4754-9385-108EB6CA99EE}" type="pres">
      <dgm:prSet presAssocID="{F523AE48-7D5F-4E5D-9107-5534747D6636}" presName="ThreeNodes_1" presStyleLbl="node1" presStyleIdx="0" presStyleCnt="3">
        <dgm:presLayoutVars>
          <dgm:bulletEnabled val="1"/>
        </dgm:presLayoutVars>
      </dgm:prSet>
      <dgm:spPr/>
    </dgm:pt>
    <dgm:pt modelId="{A462DF50-4ECA-42D0-AFC7-F71775019240}" type="pres">
      <dgm:prSet presAssocID="{F523AE48-7D5F-4E5D-9107-5534747D6636}" presName="ThreeNodes_2" presStyleLbl="node1" presStyleIdx="1" presStyleCnt="3">
        <dgm:presLayoutVars>
          <dgm:bulletEnabled val="1"/>
        </dgm:presLayoutVars>
      </dgm:prSet>
      <dgm:spPr/>
    </dgm:pt>
    <dgm:pt modelId="{09B0DD94-3FA6-4559-BED8-7BDB178BECE6}" type="pres">
      <dgm:prSet presAssocID="{F523AE48-7D5F-4E5D-9107-5534747D6636}" presName="ThreeNodes_3" presStyleLbl="node1" presStyleIdx="2" presStyleCnt="3">
        <dgm:presLayoutVars>
          <dgm:bulletEnabled val="1"/>
        </dgm:presLayoutVars>
      </dgm:prSet>
      <dgm:spPr/>
    </dgm:pt>
    <dgm:pt modelId="{9E98F036-38F8-4276-8723-BAC91F368F17}" type="pres">
      <dgm:prSet presAssocID="{F523AE48-7D5F-4E5D-9107-5534747D6636}" presName="ThreeConn_1-2" presStyleLbl="fgAccFollowNode1" presStyleIdx="0" presStyleCnt="2">
        <dgm:presLayoutVars>
          <dgm:bulletEnabled val="1"/>
        </dgm:presLayoutVars>
      </dgm:prSet>
      <dgm:spPr/>
    </dgm:pt>
    <dgm:pt modelId="{E960D521-82D3-48EA-A0B2-CFE2D3FB3524}" type="pres">
      <dgm:prSet presAssocID="{F523AE48-7D5F-4E5D-9107-5534747D6636}" presName="ThreeConn_2-3" presStyleLbl="fgAccFollowNode1" presStyleIdx="1" presStyleCnt="2">
        <dgm:presLayoutVars>
          <dgm:bulletEnabled val="1"/>
        </dgm:presLayoutVars>
      </dgm:prSet>
      <dgm:spPr/>
    </dgm:pt>
    <dgm:pt modelId="{F484B7D8-6625-4C0B-A390-8EBE51111661}" type="pres">
      <dgm:prSet presAssocID="{F523AE48-7D5F-4E5D-9107-5534747D6636}" presName="ThreeNodes_1_text" presStyleLbl="node1" presStyleIdx="2" presStyleCnt="3">
        <dgm:presLayoutVars>
          <dgm:bulletEnabled val="1"/>
        </dgm:presLayoutVars>
      </dgm:prSet>
      <dgm:spPr/>
    </dgm:pt>
    <dgm:pt modelId="{26692057-2402-4095-91AB-BFDE4CDC2761}" type="pres">
      <dgm:prSet presAssocID="{F523AE48-7D5F-4E5D-9107-5534747D6636}" presName="ThreeNodes_2_text" presStyleLbl="node1" presStyleIdx="2" presStyleCnt="3">
        <dgm:presLayoutVars>
          <dgm:bulletEnabled val="1"/>
        </dgm:presLayoutVars>
      </dgm:prSet>
      <dgm:spPr/>
    </dgm:pt>
    <dgm:pt modelId="{C28D56C7-BC15-4643-8C1F-30AA538D4FE8}" type="pres">
      <dgm:prSet presAssocID="{F523AE48-7D5F-4E5D-9107-5534747D663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0E6F900-7B5D-4F01-A9D9-3345A4B1B8A3}" srcId="{F523AE48-7D5F-4E5D-9107-5534747D6636}" destId="{BB656DEF-8001-4C6F-89CE-54F0DB5B33CC}" srcOrd="2" destOrd="0" parTransId="{56702025-238E-4332-A82A-04AAE6728462}" sibTransId="{2EF9A95A-C8C4-48BF-B337-1726F3F0531E}"/>
    <dgm:cxn modelId="{79B80417-172D-4D3E-8E5D-7B0F51D7975E}" type="presOf" srcId="{BB656DEF-8001-4C6F-89CE-54F0DB5B33CC}" destId="{09B0DD94-3FA6-4559-BED8-7BDB178BECE6}" srcOrd="0" destOrd="0" presId="urn:microsoft.com/office/officeart/2005/8/layout/vProcess5"/>
    <dgm:cxn modelId="{41DEFD5C-8C7A-4318-AB27-9D8DFBA991C8}" type="presOf" srcId="{F523AE48-7D5F-4E5D-9107-5534747D6636}" destId="{CB5E4D19-3FFD-40FF-84AA-992CCD43A743}" srcOrd="0" destOrd="0" presId="urn:microsoft.com/office/officeart/2005/8/layout/vProcess5"/>
    <dgm:cxn modelId="{6301E068-F30A-418A-8075-1186041660E5}" type="presOf" srcId="{B2D89DE1-F0F6-4570-9460-7A16323AB8EB}" destId="{391C70A9-C6E8-4754-9385-108EB6CA99EE}" srcOrd="0" destOrd="0" presId="urn:microsoft.com/office/officeart/2005/8/layout/vProcess5"/>
    <dgm:cxn modelId="{617F5E6F-85E1-4A0C-ADCF-F5E7BD434D40}" type="presOf" srcId="{02709EFD-6E38-4851-A0B7-BCBE19027385}" destId="{9E98F036-38F8-4276-8723-BAC91F368F17}" srcOrd="0" destOrd="0" presId="urn:microsoft.com/office/officeart/2005/8/layout/vProcess5"/>
    <dgm:cxn modelId="{A4D32375-D12E-41CF-9F85-7ECFB32F8B8E}" type="presOf" srcId="{F2BE98E9-65C1-4588-A607-E69C2E100C33}" destId="{E960D521-82D3-48EA-A0B2-CFE2D3FB3524}" srcOrd="0" destOrd="0" presId="urn:microsoft.com/office/officeart/2005/8/layout/vProcess5"/>
    <dgm:cxn modelId="{BEEF1B89-F9CD-4E93-8299-E73E1254B2F7}" type="presOf" srcId="{D65238F4-5A33-4045-BC4D-15DB0D178EE6}" destId="{A462DF50-4ECA-42D0-AFC7-F71775019240}" srcOrd="0" destOrd="0" presId="urn:microsoft.com/office/officeart/2005/8/layout/vProcess5"/>
    <dgm:cxn modelId="{2E8FD28A-EE03-46F9-8143-C29928AA3244}" type="presOf" srcId="{B2D89DE1-F0F6-4570-9460-7A16323AB8EB}" destId="{F484B7D8-6625-4C0B-A390-8EBE51111661}" srcOrd="1" destOrd="0" presId="urn:microsoft.com/office/officeart/2005/8/layout/vProcess5"/>
    <dgm:cxn modelId="{8BD232AA-678C-45D5-8804-599B1EDC4903}" type="presOf" srcId="{BB656DEF-8001-4C6F-89CE-54F0DB5B33CC}" destId="{C28D56C7-BC15-4643-8C1F-30AA538D4FE8}" srcOrd="1" destOrd="0" presId="urn:microsoft.com/office/officeart/2005/8/layout/vProcess5"/>
    <dgm:cxn modelId="{350EC5B8-B110-4DF7-BDAB-70353D8CDFA2}" type="presOf" srcId="{D65238F4-5A33-4045-BC4D-15DB0D178EE6}" destId="{26692057-2402-4095-91AB-BFDE4CDC2761}" srcOrd="1" destOrd="0" presId="urn:microsoft.com/office/officeart/2005/8/layout/vProcess5"/>
    <dgm:cxn modelId="{6B9E50D6-9A80-42E7-AFC6-9CCA230AAFC6}" srcId="{F523AE48-7D5F-4E5D-9107-5534747D6636}" destId="{B2D89DE1-F0F6-4570-9460-7A16323AB8EB}" srcOrd="0" destOrd="0" parTransId="{D2EE19AD-C744-4188-8A15-803AF29024AE}" sibTransId="{02709EFD-6E38-4851-A0B7-BCBE19027385}"/>
    <dgm:cxn modelId="{D29357EE-696E-4922-98AF-CA4448107075}" srcId="{F523AE48-7D5F-4E5D-9107-5534747D6636}" destId="{D65238F4-5A33-4045-BC4D-15DB0D178EE6}" srcOrd="1" destOrd="0" parTransId="{307470C0-ABFB-4108-9A89-98FD298773C7}" sibTransId="{F2BE98E9-65C1-4588-A607-E69C2E100C33}"/>
    <dgm:cxn modelId="{830F63A2-9E08-4DC9-97AD-A154DF353761}" type="presParOf" srcId="{CB5E4D19-3FFD-40FF-84AA-992CCD43A743}" destId="{F78EF4C0-B8AE-4066-A7E7-C02EF5B1120E}" srcOrd="0" destOrd="0" presId="urn:microsoft.com/office/officeart/2005/8/layout/vProcess5"/>
    <dgm:cxn modelId="{DF9BBBED-43F0-417D-AA2B-66629EBEEED8}" type="presParOf" srcId="{CB5E4D19-3FFD-40FF-84AA-992CCD43A743}" destId="{391C70A9-C6E8-4754-9385-108EB6CA99EE}" srcOrd="1" destOrd="0" presId="urn:microsoft.com/office/officeart/2005/8/layout/vProcess5"/>
    <dgm:cxn modelId="{22E336D0-0133-4E38-8678-507BDEEB2E1D}" type="presParOf" srcId="{CB5E4D19-3FFD-40FF-84AA-992CCD43A743}" destId="{A462DF50-4ECA-42D0-AFC7-F71775019240}" srcOrd="2" destOrd="0" presId="urn:microsoft.com/office/officeart/2005/8/layout/vProcess5"/>
    <dgm:cxn modelId="{11C9955D-EFAC-46C2-8AAB-B56F137E9422}" type="presParOf" srcId="{CB5E4D19-3FFD-40FF-84AA-992CCD43A743}" destId="{09B0DD94-3FA6-4559-BED8-7BDB178BECE6}" srcOrd="3" destOrd="0" presId="urn:microsoft.com/office/officeart/2005/8/layout/vProcess5"/>
    <dgm:cxn modelId="{53F28A74-7F4E-4B3F-96A9-1DC67561723E}" type="presParOf" srcId="{CB5E4D19-3FFD-40FF-84AA-992CCD43A743}" destId="{9E98F036-38F8-4276-8723-BAC91F368F17}" srcOrd="4" destOrd="0" presId="urn:microsoft.com/office/officeart/2005/8/layout/vProcess5"/>
    <dgm:cxn modelId="{9DAFB55F-9ED8-4642-9009-35A95829564E}" type="presParOf" srcId="{CB5E4D19-3FFD-40FF-84AA-992CCD43A743}" destId="{E960D521-82D3-48EA-A0B2-CFE2D3FB3524}" srcOrd="5" destOrd="0" presId="urn:microsoft.com/office/officeart/2005/8/layout/vProcess5"/>
    <dgm:cxn modelId="{6E406E53-8DF4-4F82-A24F-32FF913E4CCF}" type="presParOf" srcId="{CB5E4D19-3FFD-40FF-84AA-992CCD43A743}" destId="{F484B7D8-6625-4C0B-A390-8EBE51111661}" srcOrd="6" destOrd="0" presId="urn:microsoft.com/office/officeart/2005/8/layout/vProcess5"/>
    <dgm:cxn modelId="{A446124C-7733-4628-ADA8-70898D49A4CF}" type="presParOf" srcId="{CB5E4D19-3FFD-40FF-84AA-992CCD43A743}" destId="{26692057-2402-4095-91AB-BFDE4CDC2761}" srcOrd="7" destOrd="0" presId="urn:microsoft.com/office/officeart/2005/8/layout/vProcess5"/>
    <dgm:cxn modelId="{333D51AE-B49E-4065-93AB-454D212BBEA9}" type="presParOf" srcId="{CB5E4D19-3FFD-40FF-84AA-992CCD43A743}" destId="{C28D56C7-BC15-4643-8C1F-30AA538D4FE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1C70A9-C6E8-4754-9385-108EB6CA99EE}">
      <dsp:nvSpPr>
        <dsp:cNvPr id="0" name=""/>
        <dsp:cNvSpPr/>
      </dsp:nvSpPr>
      <dsp:spPr>
        <a:xfrm>
          <a:off x="0" y="0"/>
          <a:ext cx="5328682" cy="16716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If we had more information about the sessions</a:t>
          </a:r>
        </a:p>
      </dsp:txBody>
      <dsp:txXfrm>
        <a:off x="48961" y="48961"/>
        <a:ext cx="3524854" cy="1573715"/>
      </dsp:txXfrm>
    </dsp:sp>
    <dsp:sp modelId="{A462DF50-4ECA-42D0-AFC7-F71775019240}">
      <dsp:nvSpPr>
        <dsp:cNvPr id="0" name=""/>
        <dsp:cNvSpPr/>
      </dsp:nvSpPr>
      <dsp:spPr>
        <a:xfrm>
          <a:off x="470177" y="1950243"/>
          <a:ext cx="5328682" cy="16716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If we had more information about the products</a:t>
          </a:r>
        </a:p>
      </dsp:txBody>
      <dsp:txXfrm>
        <a:off x="519138" y="1999204"/>
        <a:ext cx="3674018" cy="1573715"/>
      </dsp:txXfrm>
    </dsp:sp>
    <dsp:sp modelId="{09B0DD94-3FA6-4559-BED8-7BDB178BECE6}">
      <dsp:nvSpPr>
        <dsp:cNvPr id="0" name=""/>
        <dsp:cNvSpPr/>
      </dsp:nvSpPr>
      <dsp:spPr>
        <a:xfrm>
          <a:off x="940355" y="3900487"/>
          <a:ext cx="5328682" cy="16716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If our data, in general, were MORE SPECIFIC!!!</a:t>
          </a:r>
        </a:p>
      </dsp:txBody>
      <dsp:txXfrm>
        <a:off x="989316" y="3949448"/>
        <a:ext cx="3674018" cy="1573715"/>
      </dsp:txXfrm>
    </dsp:sp>
    <dsp:sp modelId="{9E98F036-38F8-4276-8723-BAC91F368F17}">
      <dsp:nvSpPr>
        <dsp:cNvPr id="0" name=""/>
        <dsp:cNvSpPr/>
      </dsp:nvSpPr>
      <dsp:spPr>
        <a:xfrm>
          <a:off x="4242117" y="1267658"/>
          <a:ext cx="1086564" cy="108656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486594" y="1267658"/>
        <a:ext cx="597610" cy="817639"/>
      </dsp:txXfrm>
    </dsp:sp>
    <dsp:sp modelId="{E960D521-82D3-48EA-A0B2-CFE2D3FB3524}">
      <dsp:nvSpPr>
        <dsp:cNvPr id="0" name=""/>
        <dsp:cNvSpPr/>
      </dsp:nvSpPr>
      <dsp:spPr>
        <a:xfrm>
          <a:off x="4712295" y="3206757"/>
          <a:ext cx="1086564" cy="108656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956772" y="3206757"/>
        <a:ext cx="597610" cy="817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 dirty="0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6E5C0719-993D-42E1-80ED-8F01056F36C2}" type="datetimeFigureOut">
              <a:rPr lang="en-US" smtClean="0">
                <a:uFillTx/>
              </a:rPr>
              <a:t>26-Sep-19</a:t>
            </a:fld>
            <a:endParaRPr lang="en-US" dirty="0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 dirty="0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B00421AD-3AC0-48CB-8727-BB447FD2264E}" type="slidenum">
              <a:rPr lang="en-US" smtClean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 dirty="0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21D3BC9C-6C58-464F-B94E-FD73C5FB016E}" type="datetimeFigureOut">
              <a:rPr lang="en-US" smtClean="0">
                <a:uFillTx/>
              </a:rPr>
              <a:t>26-Sep-19</a:t>
            </a:fld>
            <a:endParaRPr lang="en-US" dirty="0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 dirty="0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BE60DC36-8EFA-4378-9855-E019C55AC472}" type="slidenum">
              <a:rPr lang="en-US" smtClean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>
                <a:uFillTx/>
              </a:rPr>
              <a:t>1</a:t>
            </a:fld>
            <a:endParaRPr lang="en-US" dirty="0">
              <a:uFillTx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>
                <a:uFillTx/>
              </a:rPr>
              <a:t>21</a:t>
            </a:fld>
            <a:endParaRPr lang="en-US" dirty="0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>
                <a:uFillTx/>
              </a:rPr>
              <a:t>3</a:t>
            </a:fld>
            <a:endParaRPr lang="en-US" dirty="0">
              <a:uFillTx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>
                <a:uFillTx/>
              </a:rPr>
              <a:t>9</a:t>
            </a:fld>
            <a:endParaRPr lang="en-US" dirty="0">
              <a:uFillTx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>
                <a:uFillTx/>
              </a:rPr>
              <a:t>10</a:t>
            </a:fld>
            <a:endParaRPr lang="en-US" dirty="0">
              <a:uFillTx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>
                <a:uFillTx/>
              </a:rPr>
              <a:t>15</a:t>
            </a:fld>
            <a:endParaRPr lang="en-US" dirty="0">
              <a:uFillTx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>
                <a:uFillTx/>
              </a:rPr>
              <a:t>17</a:t>
            </a:fld>
            <a:endParaRPr lang="en-US" dirty="0">
              <a:uFillTx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>
                <a:uFillTx/>
              </a:rPr>
              <a:t>18</a:t>
            </a:fld>
            <a:endParaRPr lang="en-US" dirty="0">
              <a:uFillTx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>
                <a:uFillTx/>
              </a:rPr>
              <a:t>19</a:t>
            </a:fld>
            <a:endParaRPr lang="en-US" dirty="0">
              <a:uFillTx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>
                <a:uFillTx/>
              </a:rPr>
              <a:t>20</a:t>
            </a:fld>
            <a:endParaRPr lang="en-US" dirty="0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200" indent="0" algn="ctr">
              <a:buNone/>
              <a:defRPr sz="2000">
                <a:uFillTx/>
              </a:defRPr>
            </a:lvl2pPr>
            <a:lvl3pPr marL="914400" indent="0" algn="ctr">
              <a:buNone/>
              <a:defRPr sz="1800">
                <a:uFillTx/>
              </a:defRPr>
            </a:lvl3pPr>
            <a:lvl4pPr marL="1371600" indent="0" algn="ctr">
              <a:buNone/>
              <a:defRPr sz="1600">
                <a:uFillTx/>
              </a:defRPr>
            </a:lvl4pPr>
            <a:lvl5pPr marL="1828800" indent="0" algn="ctr">
              <a:buNone/>
              <a:defRPr sz="1600">
                <a:uFillTx/>
              </a:defRPr>
            </a:lvl5pPr>
            <a:lvl6pPr marL="2286000" indent="0" algn="ctr">
              <a:buNone/>
              <a:defRPr sz="1600">
                <a:uFillTx/>
              </a:defRPr>
            </a:lvl6pPr>
            <a:lvl7pPr marL="2743200" indent="0" algn="ctr">
              <a:buNone/>
              <a:defRPr sz="1600">
                <a:uFillTx/>
              </a:defRPr>
            </a:lvl7pPr>
            <a:lvl8pPr marL="3200400" indent="0" algn="ctr">
              <a:buNone/>
              <a:defRPr sz="1600">
                <a:uFillTx/>
              </a:defRPr>
            </a:lvl8pPr>
            <a:lvl9pPr marL="3657600" indent="0" algn="ctr">
              <a:buNone/>
              <a:defRPr sz="1600"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>
                <a:uFillTx/>
              </a:rPr>
              <a:t>26-Sep-19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>
                <a:uFillTx/>
              </a:rPr>
              <a:t>26-Sep-19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>
                <a:uFillTx/>
              </a:rPr>
              <a:t>26-Sep-19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>
                <a:uFillTx/>
              </a:rPr>
              <a:t>26-Sep-19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>
                <a:uFillTx/>
              </a:rPr>
              <a:t>26-Sep-19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>
                <a:uFillTx/>
              </a:rPr>
              <a:t>26-Sep-19</a:t>
            </a:fld>
            <a:endParaRPr lang="en-US" dirty="0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>
                <a:uFillTx/>
              </a:rPr>
              <a:t>26-Sep-19</a:t>
            </a:fld>
            <a:endParaRPr lang="en-US" dirty="0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>
                <a:uFillTx/>
              </a:rPr>
              <a:t>26-Sep-19</a:t>
            </a:fld>
            <a:endParaRPr lang="en-US" dirty="0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>
                <a:uFillTx/>
              </a:rPr>
              <a:t>26-Sep-19</a:t>
            </a:fld>
            <a:endParaRPr lang="en-US" dirty="0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>
                <a:uFillTx/>
              </a:rPr>
              <a:t>26-Sep-19</a:t>
            </a:fld>
            <a:endParaRPr lang="en-US" dirty="0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 lang="en-US" dirty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>
                <a:uFillTx/>
              </a:rPr>
              <a:t>26-Sep-19</a:t>
            </a:fld>
            <a:endParaRPr lang="en-US" dirty="0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40DA1498-92C7-4E4B-8045-C9195F453964}" type="datetimeFigureOut">
              <a:rPr lang="en-US" smtClean="0">
                <a:uFillTx/>
              </a:rPr>
              <a:t>26-Sep-19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06FEDF93-2BFD-41CA-ABC7-B039102F3792}" type="slidenum">
              <a:rPr lang="en-US" smtClean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5754" y="912551"/>
            <a:ext cx="9144000" cy="830997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uFillTx/>
              </a:rPr>
              <a:t>“A Buyer’s Journey”</a:t>
            </a:r>
            <a:endParaRPr lang="en-US" dirty="0">
              <a:solidFill>
                <a:schemeClr val="accent4">
                  <a:lumMod val="75000"/>
                </a:schemeClr>
              </a:solidFill>
              <a:uFillTx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2637913" y="2361390"/>
            <a:ext cx="334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  <a:uFillTx/>
              </a:rPr>
              <a:t>Marialena Dimitriou</a:t>
            </a: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6423228" y="2361390"/>
            <a:ext cx="3130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  <a:uFillTx/>
              </a:rPr>
              <a:t>Chrysavgi Katsaraki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rcRect l="-1609" t="-1405" r="1628" b="1315"/>
          <a:stretch>
            <a:fillRect/>
          </a:stretch>
        </p:blipFill>
        <p:spPr>
          <a:xfrm>
            <a:off x="34754" y="3506680"/>
            <a:ext cx="5851143" cy="33513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04" y="3506680"/>
            <a:ext cx="5851143" cy="33513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2" descr="ÎÏÎ¿ÏÎ­Î»ÎµÏÎ¼Î± ÎµÎ¹ÎºÏÎ½Î±Ï Î³Î¹Î± body png"/>
          <p:cNvPicPr>
            <a:picLocks noChangeAspect="1" noChangeArrowheads="1"/>
          </p:cNvPicPr>
          <p:nvPr/>
        </p:nvPicPr>
        <p:blipFill rotWithShape="1">
          <a:blip r:embed="rId3"/>
          <a:srcRect t="21672" b="61416"/>
          <a:stretch/>
        </p:blipFill>
        <p:spPr bwMode="auto">
          <a:xfrm>
            <a:off x="6436562" y="3225533"/>
            <a:ext cx="3146524" cy="557090"/>
          </a:xfrm>
          <a:prstGeom prst="rect">
            <a:avLst/>
          </a:prstGeom>
          <a:noFill/>
        </p:spPr>
      </p:pic>
      <p:pic>
        <p:nvPicPr>
          <p:cNvPr id="2060" name="Picture 12" descr="ÎÏÎ¿ÏÎ­Î»ÎµÏÎ¼Î± ÎµÎ¹ÎºÏÎ½Î±Ï Î³Î¹Î± body 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61771" y="2683514"/>
            <a:ext cx="2698194" cy="2502877"/>
          </a:xfrm>
          <a:prstGeom prst="rect">
            <a:avLst/>
          </a:prstGeom>
          <a:noFill/>
        </p:spPr>
      </p:pic>
      <p:pic>
        <p:nvPicPr>
          <p:cNvPr id="20" name="Picture 10" descr="ÎÏÎ¿ÏÎ­Î»ÎµÏÎ¼Î± ÎµÎ¹ÎºÏÎ½Î±Ï Î³Î¹Î± body png"/>
          <p:cNvPicPr>
            <a:picLocks noChangeAspect="1" noChangeArrowheads="1"/>
          </p:cNvPicPr>
          <p:nvPr/>
        </p:nvPicPr>
        <p:blipFill rotWithShape="1">
          <a:blip r:embed="rId4"/>
          <a:srcRect t="12653" r="58898" b="65259"/>
          <a:stretch/>
        </p:blipFill>
        <p:spPr bwMode="auto">
          <a:xfrm rot="21280959" flipH="1">
            <a:off x="3222097" y="3380009"/>
            <a:ext cx="1082541" cy="509882"/>
          </a:xfrm>
          <a:prstGeom prst="rect">
            <a:avLst/>
          </a:prstGeom>
          <a:noFill/>
        </p:spPr>
      </p:pic>
      <p:pic>
        <p:nvPicPr>
          <p:cNvPr id="19" name="Picture 10" descr="ÎÏÎ¿ÏÎ­Î»ÎµÏÎ¼Î± ÎµÎ¹ÎºÏÎ½Î±Ï Î³Î¹Î± body png"/>
          <p:cNvPicPr>
            <a:picLocks noChangeAspect="1" noChangeArrowheads="1"/>
          </p:cNvPicPr>
          <p:nvPr/>
        </p:nvPicPr>
        <p:blipFill rotWithShape="1">
          <a:blip r:embed="rId4"/>
          <a:srcRect t="12653" r="58898" b="65259"/>
          <a:stretch/>
        </p:blipFill>
        <p:spPr bwMode="auto">
          <a:xfrm>
            <a:off x="570379" y="3330633"/>
            <a:ext cx="1082541" cy="474785"/>
          </a:xfrm>
          <a:prstGeom prst="rect">
            <a:avLst/>
          </a:prstGeom>
          <a:noFill/>
        </p:spPr>
      </p:pic>
      <p:pic>
        <p:nvPicPr>
          <p:cNvPr id="2056" name="Picture 8" descr="ÎÏÎ¿ÏÎ­Î»ÎµÏÎ¼Î± ÎµÎ¹ÎºÏÎ½Î±Ï Î³Î¹Î± body 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51666" y="2803851"/>
            <a:ext cx="2382540" cy="238254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605" y="408273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5BC19A"/>
                </a:solidFill>
                <a:uFillTx/>
                <a:latin typeface="+mn-lt"/>
              </a:rPr>
              <a:t>Hours and hours  with our friends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03151" y="2029632"/>
            <a:ext cx="1879569" cy="5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uFillTx/>
              </a:rPr>
              <a:t>Bin</a:t>
            </a:r>
          </a:p>
        </p:txBody>
      </p:sp>
      <p:pic>
        <p:nvPicPr>
          <p:cNvPr id="2050" name="Picture 2" descr="ÎÏÎ¿ÏÎ­Î»ÎµÏÎ¼Î± ÎµÎ¹ÎºÏÎ½Î±Ï Î³Î¹Î± bash script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61776" y="2883021"/>
            <a:ext cx="2203202" cy="1353692"/>
          </a:xfrm>
          <a:prstGeom prst="rect">
            <a:avLst/>
          </a:prstGeom>
          <a:noFill/>
        </p:spPr>
      </p:pic>
      <p:pic>
        <p:nvPicPr>
          <p:cNvPr id="2052" name="Picture 4" descr="ÎÏÎ¿ÏÎ­Î»ÎµÏÎ¼Î± ÎµÎ¹ÎºÏÎ½Î±Ï Î³Î¹Î± python icon"/>
          <p:cNvPicPr>
            <a:picLocks noChangeAspect="1" noChangeArrowheads="1"/>
          </p:cNvPicPr>
          <p:nvPr/>
        </p:nvPicPr>
        <p:blipFill rotWithShape="1">
          <a:blip r:embed="rId6"/>
          <a:srcRect l="12460" r="11464" b="10610"/>
          <a:stretch/>
        </p:blipFill>
        <p:spPr bwMode="auto">
          <a:xfrm>
            <a:off x="7679223" y="2615774"/>
            <a:ext cx="1299455" cy="1526878"/>
          </a:xfrm>
          <a:prstGeom prst="flowChartConnector">
            <a:avLst/>
          </a:prstGeom>
          <a:noFill/>
        </p:spPr>
      </p:pic>
      <p:pic>
        <p:nvPicPr>
          <p:cNvPr id="2054" name="Picture 6" descr="ÎÏÎ¿ÏÎ­Î»ÎµÏÎ¼Î± ÎµÎ¹ÎºÏÎ½Î±Ï Î³Î¹Î± and icon"/>
          <p:cNvPicPr>
            <a:picLocks noChangeAspect="1" noChangeArrowheads="1"/>
          </p:cNvPicPr>
          <p:nvPr/>
        </p:nvPicPr>
        <p:blipFill>
          <a:blip r:embed="rId7">
            <a:biLevel thresh="50000"/>
          </a:blip>
          <a:srcRect/>
          <a:stretch>
            <a:fillRect/>
          </a:stretch>
        </p:blipFill>
        <p:spPr bwMode="auto">
          <a:xfrm>
            <a:off x="5533277" y="3210716"/>
            <a:ext cx="594339" cy="642033"/>
          </a:xfrm>
          <a:prstGeom prst="rect">
            <a:avLst/>
          </a:prstGeom>
          <a:noFill/>
        </p:spPr>
      </p:pic>
      <p:sp>
        <p:nvSpPr>
          <p:cNvPr id="22" name="Content Placeholder 2"/>
          <p:cNvSpPr txBox="1">
            <a:spLocks/>
          </p:cNvSpPr>
          <p:nvPr/>
        </p:nvSpPr>
        <p:spPr>
          <a:xfrm>
            <a:off x="7322941" y="2044940"/>
            <a:ext cx="1879569" cy="5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uFillTx/>
              </a:rPr>
              <a:t>Python</a:t>
            </a:r>
          </a:p>
        </p:txBody>
      </p:sp>
      <p:pic>
        <p:nvPicPr>
          <p:cNvPr id="2068" name="Picture 20" descr="Programming, Code, html, Coding, web icon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142295" y="0"/>
            <a:ext cx="2049705" cy="2224454"/>
          </a:xfrm>
          <a:prstGeom prst="rect">
            <a:avLst/>
          </a:prstGeom>
          <a:noFill/>
        </p:spPr>
      </p:pic>
      <p:pic>
        <p:nvPicPr>
          <p:cNvPr id="38" name="Picture 20" descr="Programming, Code, html, Coding, web icon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142295" y="2224521"/>
            <a:ext cx="2049705" cy="2321102"/>
          </a:xfrm>
          <a:prstGeom prst="rect">
            <a:avLst/>
          </a:prstGeom>
          <a:noFill/>
        </p:spPr>
      </p:pic>
      <p:pic>
        <p:nvPicPr>
          <p:cNvPr id="39" name="Picture 20" descr="Programming, Code, html, Coding, web icon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142294" y="4536899"/>
            <a:ext cx="2049705" cy="2321102"/>
          </a:xfrm>
          <a:prstGeom prst="rect">
            <a:avLst/>
          </a:prstGeom>
          <a:noFill/>
        </p:spPr>
      </p:pic>
      <p:pic>
        <p:nvPicPr>
          <p:cNvPr id="40" name="Εικόνα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25131" y="4647377"/>
            <a:ext cx="2382540" cy="1340179"/>
          </a:xfrm>
          <a:prstGeom prst="rect">
            <a:avLst/>
          </a:prstGeom>
        </p:spPr>
      </p:pic>
      <p:sp>
        <p:nvSpPr>
          <p:cNvPr id="41" name="Title 1"/>
          <p:cNvSpPr txBox="1">
            <a:spLocks/>
          </p:cNvSpPr>
          <p:nvPr/>
        </p:nvSpPr>
        <p:spPr>
          <a:xfrm rot="20294362">
            <a:off x="4132824" y="5065209"/>
            <a:ext cx="2947295" cy="505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rgbClr val="5BC19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rPr>
              <a:t>Small example of bash code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542" y="638553"/>
            <a:ext cx="2969952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5400" dirty="0">
                <a:solidFill>
                  <a:schemeClr val="accent4">
                    <a:lumMod val="75000"/>
                  </a:schemeClr>
                </a:solidFill>
                <a:uFillTx/>
                <a:latin typeface="+mn-lt"/>
              </a:rPr>
              <a:t>Contents</a:t>
            </a: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104900" y="2838477"/>
            <a:ext cx="4869179" cy="13255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4">
                  <a:lumMod val="75000"/>
                </a:schemeClr>
              </a:solidFill>
              <a:uFillTx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1351441" y="1964116"/>
            <a:ext cx="4744559" cy="404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4">
                    <a:lumMod val="75000"/>
                  </a:schemeClr>
                </a:solidFill>
                <a:uFillTx/>
              </a:rPr>
              <a:t>The Team</a:t>
            </a: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endParaRPr lang="en-US" sz="3600" b="1" dirty="0">
              <a:solidFill>
                <a:schemeClr val="accent4">
                  <a:lumMod val="75000"/>
                </a:schemeClr>
              </a:solidFill>
              <a:uFillTx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4">
                    <a:lumMod val="75000"/>
                  </a:schemeClr>
                </a:solidFill>
                <a:uFillTx/>
              </a:rPr>
              <a:t>The problem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accent4">
                  <a:lumMod val="75000"/>
                </a:schemeClr>
              </a:solidFill>
              <a:uFillTx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4">
                    <a:lumMod val="75000"/>
                  </a:schemeClr>
                </a:solidFill>
                <a:uFillTx/>
              </a:rPr>
              <a:t>The road to salvation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accent4">
                  <a:lumMod val="75000"/>
                </a:schemeClr>
              </a:solidFill>
              <a:uFillTx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uFillTx/>
              </a:rPr>
              <a:t>The results</a:t>
            </a:r>
          </a:p>
        </p:txBody>
      </p:sp>
      <p:pic>
        <p:nvPicPr>
          <p:cNvPr id="13" name="Picture 12" descr="A picture containing vector graphics  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269" y="71021"/>
            <a:ext cx="5897732" cy="678697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pic>
        <p:nvPicPr>
          <p:cNvPr id="33" name="Picture 3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5" name="Freeform 6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uFillTx/>
            </a:endParaRPr>
          </a:p>
        </p:txBody>
      </p:sp>
      <p:pic>
        <p:nvPicPr>
          <p:cNvPr id="26" name="Graphic 13" descr="Head with Gear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4876" y="2726374"/>
            <a:ext cx="6356990" cy="14052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accent1"/>
                </a:solidFill>
                <a:uFillTx/>
              </a:rPr>
              <a:t>Part 1: The Prediction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 dirty="0">
                <a:solidFill>
                  <a:schemeClr val="accent4">
                    <a:lumMod val="75000"/>
                  </a:schemeClr>
                </a:solidFill>
                <a:uFillTx/>
                <a:latin typeface="+mn-lt"/>
                <a:ea typeface="+mj-ea"/>
                <a:cs typeface="+mj-cs"/>
              </a:rPr>
              <a:t>Three prediction models…</a:t>
            </a:r>
          </a:p>
        </p:txBody>
      </p:sp>
      <p:sp>
        <p:nvSpPr>
          <p:cNvPr id="13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Table 6"/>
          <p:cNvGraphicFramePr>
            <a:graphicFrameLocks noGrp="1"/>
          </p:cNvGraphicFramePr>
          <p:nvPr>
            <p:ph idx="1"/>
          </p:nvPr>
        </p:nvGraphicFramePr>
        <p:xfrm>
          <a:off x="1000874" y="2505400"/>
          <a:ext cx="10190253" cy="337782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8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8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8817">
                <a:tc>
                  <a:txBody>
                    <a:bodyPr/>
                    <a:lstStyle/>
                    <a:p>
                      <a:pPr algn="ctr"/>
                      <a:r>
                        <a:rPr lang="en-US" sz="2600" cap="all" spc="150" dirty="0">
                          <a:uFillTx/>
                        </a:rPr>
                        <a:t>Method</a:t>
                      </a:r>
                      <a:endParaRPr lang="en-US" sz="2600" b="0" cap="all" spc="150" dirty="0">
                        <a:solidFill>
                          <a:schemeClr val="lt1"/>
                        </a:solidFill>
                        <a:uFillTx/>
                      </a:endParaRPr>
                    </a:p>
                  </a:txBody>
                  <a:tcPr marL="227045" marR="227045" marT="227045" marB="2270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cap="all" spc="150" dirty="0">
                          <a:uFillTx/>
                        </a:rPr>
                        <a:t>Accuracy</a:t>
                      </a:r>
                      <a:endParaRPr lang="en-US" sz="2600" b="0" cap="all" spc="150" dirty="0">
                        <a:solidFill>
                          <a:schemeClr val="lt1"/>
                        </a:solidFill>
                        <a:uFillTx/>
                      </a:endParaRPr>
                    </a:p>
                  </a:txBody>
                  <a:tcPr marL="227045" marR="227045" marT="227045" marB="22704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9670">
                <a:tc>
                  <a:txBody>
                    <a:bodyPr/>
                    <a:lstStyle/>
                    <a:p>
                      <a:pPr algn="ctr"/>
                      <a:r>
                        <a:rPr lang="en-US" sz="2200" cap="none" spc="0" dirty="0">
                          <a:uFillTx/>
                        </a:rPr>
                        <a:t>Logistic Regression</a:t>
                      </a:r>
                      <a:endParaRPr lang="en-US" sz="2200" cap="none" spc="0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227045" marR="227045" marT="227045" marB="2270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cap="none" spc="0" dirty="0">
                          <a:solidFill>
                            <a:schemeClr val="tx1"/>
                          </a:solidFill>
                          <a:uFillTx/>
                        </a:rPr>
                        <a:t>94.37%</a:t>
                      </a:r>
                    </a:p>
                  </a:txBody>
                  <a:tcPr marL="227045" marR="227045" marT="227045" marB="22704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9670">
                <a:tc>
                  <a:txBody>
                    <a:bodyPr/>
                    <a:lstStyle/>
                    <a:p>
                      <a:pPr algn="ctr"/>
                      <a:r>
                        <a:rPr lang="en-US" sz="2200" cap="none" spc="0" dirty="0">
                          <a:uFillTx/>
                        </a:rPr>
                        <a:t>Random Forest Classifier</a:t>
                      </a:r>
                      <a:endParaRPr lang="en-US" sz="2200" cap="none" spc="0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227045" marR="227045" marT="227045" marB="2270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cap="none" spc="0" dirty="0">
                          <a:uFillTx/>
                        </a:rPr>
                        <a:t>94.23%</a:t>
                      </a:r>
                      <a:endParaRPr lang="en-US" sz="2200" cap="none" spc="0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227045" marR="227045" marT="227045" marB="22704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9670">
                <a:tc>
                  <a:txBody>
                    <a:bodyPr/>
                    <a:lstStyle/>
                    <a:p>
                      <a:pPr algn="ctr"/>
                      <a:r>
                        <a:rPr lang="en-US" sz="2200" cap="none" spc="0" dirty="0">
                          <a:uFillTx/>
                        </a:rPr>
                        <a:t>Binary Classification with Keras</a:t>
                      </a:r>
                      <a:endParaRPr lang="en-US" sz="2200" cap="none" spc="0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227045" marR="227045" marT="227045" marB="2270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cap="none" spc="0" dirty="0">
                          <a:solidFill>
                            <a:schemeClr val="tx1"/>
                          </a:solidFill>
                          <a:uFillTx/>
                        </a:rPr>
                        <a:t>94.49%</a:t>
                      </a:r>
                    </a:p>
                  </a:txBody>
                  <a:tcPr marL="227045" marR="227045" marT="227045" marB="22704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pic>
        <p:nvPicPr>
          <p:cNvPr id="33" name="Picture 3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5" name="Freeform 6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uFillTx/>
            </a:endParaRPr>
          </a:p>
        </p:txBody>
      </p:sp>
      <p:pic>
        <p:nvPicPr>
          <p:cNvPr id="26" name="Graphic 13" descr="Head with Gear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0691" y="2533273"/>
            <a:ext cx="6441656" cy="181165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chemeClr val="accent1"/>
                </a:solidFill>
                <a:uFillTx/>
              </a:rPr>
              <a:t>Part 2: The Clustering of Products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4">
                    <a:lumMod val="75000"/>
                  </a:schemeClr>
                </a:solidFill>
                <a:uFillTx/>
                <a:latin typeface="+mn-lt"/>
              </a:rPr>
              <a:t>Clustering - Products</a:t>
            </a:r>
            <a:endParaRPr lang="en-US" sz="5400" dirty="0">
              <a:uFillTx/>
              <a:latin typeface="+mn-lt"/>
            </a:endParaRPr>
          </a:p>
        </p:txBody>
      </p:sp>
      <p:sp>
        <p:nvSpPr>
          <p:cNvPr id="3" name="Διάγραμμα ροής: Γραμμή σύνδεσης 2"/>
          <p:cNvSpPr>
            <a:spLocks/>
          </p:cNvSpPr>
          <p:nvPr/>
        </p:nvSpPr>
        <p:spPr>
          <a:xfrm>
            <a:off x="6284637" y="4110365"/>
            <a:ext cx="2268415" cy="2295812"/>
          </a:xfrm>
          <a:prstGeom prst="flowChartConnector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uFillTx/>
              </a:rPr>
              <a:t>Pricy Necessities</a:t>
            </a:r>
          </a:p>
        </p:txBody>
      </p:sp>
      <p:sp>
        <p:nvSpPr>
          <p:cNvPr id="4" name="Διάγραμμα ροής: Γραμμή σύνδεσης 3"/>
          <p:cNvSpPr>
            <a:spLocks/>
          </p:cNvSpPr>
          <p:nvPr/>
        </p:nvSpPr>
        <p:spPr>
          <a:xfrm>
            <a:off x="6852057" y="1723130"/>
            <a:ext cx="1593030" cy="1561093"/>
          </a:xfrm>
          <a:prstGeom prst="flowChartConnector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uFillTx/>
              </a:rPr>
              <a:t>Luxury delights</a:t>
            </a:r>
          </a:p>
          <a:p>
            <a:pPr algn="ctr"/>
            <a:endParaRPr lang="en-US" dirty="0">
              <a:uFillTx/>
            </a:endParaRPr>
          </a:p>
        </p:txBody>
      </p:sp>
      <p:sp>
        <p:nvSpPr>
          <p:cNvPr id="5" name="Διάγραμμα ροής: Γραμμή σύνδεσης 4"/>
          <p:cNvSpPr>
            <a:spLocks/>
          </p:cNvSpPr>
          <p:nvPr/>
        </p:nvSpPr>
        <p:spPr>
          <a:xfrm>
            <a:off x="4037996" y="1588299"/>
            <a:ext cx="1818884" cy="1787951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uFillTx/>
              </a:rPr>
              <a:t>Vanilla Stuff</a:t>
            </a:r>
          </a:p>
        </p:txBody>
      </p:sp>
      <p:sp>
        <p:nvSpPr>
          <p:cNvPr id="6" name="Διάγραμμα ροής: Γραμμή σύνδεσης 5"/>
          <p:cNvSpPr>
            <a:spLocks/>
          </p:cNvSpPr>
          <p:nvPr/>
        </p:nvSpPr>
        <p:spPr>
          <a:xfrm>
            <a:off x="681789" y="1858145"/>
            <a:ext cx="2268415" cy="2198077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uFillTx/>
              </a:rPr>
              <a:t>Cheap Essentials</a:t>
            </a: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4290233" y="3540482"/>
            <a:ext cx="2268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uFillTx/>
              </a:rPr>
              <a:t>Price: Medium </a:t>
            </a:r>
          </a:p>
          <a:p>
            <a:endParaRPr lang="en-US" dirty="0">
              <a:uFillTx/>
            </a:endParaRPr>
          </a:p>
          <a:p>
            <a:r>
              <a:rPr lang="en-US" dirty="0">
                <a:uFillTx/>
              </a:rPr>
              <a:t>Membership: Busy </a:t>
            </a:r>
          </a:p>
          <a:p>
            <a:endParaRPr lang="en-US" dirty="0">
              <a:uFillTx/>
            </a:endParaRPr>
          </a:p>
          <a:p>
            <a:r>
              <a:rPr lang="en-US" dirty="0">
                <a:uFillTx/>
              </a:rPr>
              <a:t>Need: High</a:t>
            </a:r>
          </a:p>
        </p:txBody>
      </p:sp>
      <p:pic>
        <p:nvPicPr>
          <p:cNvPr id="2050" name="Picture 2" descr="ÎÏÎ¿ÏÎ­Î»ÎµÏÎ¼Î± ÎµÎ¹ÎºÏÎ½Î±Ï Î³Î¹Î± price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9407537">
            <a:off x="8706708" y="4561334"/>
            <a:ext cx="442710" cy="442710"/>
          </a:xfrm>
          <a:prstGeom prst="rect">
            <a:avLst/>
          </a:prstGeom>
          <a:noFill/>
        </p:spPr>
      </p:pic>
      <p:pic>
        <p:nvPicPr>
          <p:cNvPr id="2052" name="Picture 4" descr="ÎÏÎ¿ÏÎ­Î»ÎµÏÎ¼Î± ÎµÎ¹ÎºÏÎ½Î±Ï Î³Î¹Î± membership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6962077" flipV="1">
            <a:off x="8771723" y="5097001"/>
            <a:ext cx="427489" cy="520370"/>
          </a:xfrm>
          <a:prstGeom prst="rect">
            <a:avLst/>
          </a:prstGeom>
          <a:noFill/>
        </p:spPr>
      </p:pic>
      <p:pic>
        <p:nvPicPr>
          <p:cNvPr id="2054" name="Picture 6" descr="ÎÏÎ¿ÏÎ­Î»ÎµÏÎ¼Î± ÎµÎ¹ÎºÏÎ½Î±Ï Î³Î¹Î± need 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74351" y="5663441"/>
            <a:ext cx="586154" cy="586154"/>
          </a:xfrm>
          <a:prstGeom prst="rect">
            <a:avLst/>
          </a:prstGeom>
          <a:noFill/>
        </p:spPr>
      </p:pic>
      <p:sp>
        <p:nvSpPr>
          <p:cNvPr id="15" name="TextBox 14"/>
          <p:cNvSpPr txBox="1">
            <a:spLocks/>
          </p:cNvSpPr>
          <p:nvPr/>
        </p:nvSpPr>
        <p:spPr>
          <a:xfrm>
            <a:off x="9279049" y="4585859"/>
            <a:ext cx="2268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uFillTx/>
              </a:rPr>
              <a:t>Price: High </a:t>
            </a:r>
          </a:p>
          <a:p>
            <a:endParaRPr lang="en-US" dirty="0">
              <a:uFillTx/>
            </a:endParaRPr>
          </a:p>
          <a:p>
            <a:r>
              <a:rPr lang="en-US" dirty="0">
                <a:uFillTx/>
              </a:rPr>
              <a:t>Membership: Busiest </a:t>
            </a:r>
          </a:p>
          <a:p>
            <a:endParaRPr lang="en-US" dirty="0">
              <a:uFillTx/>
            </a:endParaRPr>
          </a:p>
          <a:p>
            <a:r>
              <a:rPr lang="en-US" dirty="0">
                <a:uFillTx/>
              </a:rPr>
              <a:t>Need: Medium</a:t>
            </a:r>
          </a:p>
        </p:txBody>
      </p:sp>
      <p:pic>
        <p:nvPicPr>
          <p:cNvPr id="16" name="Picture 2" descr="ÎÏÎ¿ÏÎ­Î»ÎµÏÎ¼Î± ÎµÎ¹ÎºÏÎ½Î±Ï Î³Î¹Î± price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9407537">
            <a:off x="3787095" y="3526562"/>
            <a:ext cx="442710" cy="442710"/>
          </a:xfrm>
          <a:prstGeom prst="rect">
            <a:avLst/>
          </a:prstGeom>
          <a:noFill/>
        </p:spPr>
      </p:pic>
      <p:pic>
        <p:nvPicPr>
          <p:cNvPr id="17" name="Picture 4" descr="ÎÏÎ¿ÏÎ­Î»ÎµÏÎ¼Î± ÎµÎ¹ÎºÏÎ½Î±Ï Î³Î¹Î± membership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6962077" flipV="1">
            <a:off x="3794706" y="4041920"/>
            <a:ext cx="427489" cy="520370"/>
          </a:xfrm>
          <a:prstGeom prst="rect">
            <a:avLst/>
          </a:prstGeom>
          <a:noFill/>
        </p:spPr>
      </p:pic>
      <p:pic>
        <p:nvPicPr>
          <p:cNvPr id="18" name="Picture 6" descr="ÎÏÎ¿ÏÎ­Î»ÎµÏÎ¼Î± ÎµÎ¹ÎºÏÎ½Î±Ï Î³Î¹Î± need 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44919" y="4575156"/>
            <a:ext cx="586154" cy="586154"/>
          </a:xfrm>
          <a:prstGeom prst="rect">
            <a:avLst/>
          </a:prstGeom>
          <a:noFill/>
        </p:spPr>
      </p:pic>
      <p:sp>
        <p:nvSpPr>
          <p:cNvPr id="19" name="TextBox 18"/>
          <p:cNvSpPr txBox="1">
            <a:spLocks/>
          </p:cNvSpPr>
          <p:nvPr/>
        </p:nvSpPr>
        <p:spPr>
          <a:xfrm>
            <a:off x="9371363" y="1690688"/>
            <a:ext cx="2268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uFillTx/>
              </a:rPr>
              <a:t>Price: Very High </a:t>
            </a:r>
          </a:p>
          <a:p>
            <a:endParaRPr lang="en-US" dirty="0">
              <a:uFillTx/>
            </a:endParaRPr>
          </a:p>
          <a:p>
            <a:r>
              <a:rPr lang="en-US" dirty="0">
                <a:uFillTx/>
              </a:rPr>
              <a:t>Membership: Low</a:t>
            </a:r>
          </a:p>
          <a:p>
            <a:endParaRPr lang="en-US" dirty="0">
              <a:uFillTx/>
            </a:endParaRPr>
          </a:p>
          <a:p>
            <a:r>
              <a:rPr lang="en-US" dirty="0">
                <a:uFillTx/>
              </a:rPr>
              <a:t>Need: Very Low</a:t>
            </a:r>
          </a:p>
        </p:txBody>
      </p:sp>
      <p:pic>
        <p:nvPicPr>
          <p:cNvPr id="20" name="Picture 2" descr="ÎÏÎ¿ÏÎ­Î»ÎµÏÎ¼Î± ÎµÎ¹ÎºÏÎ½Î±Ï Î³Î¹Î± price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9407537">
            <a:off x="8730188" y="1632731"/>
            <a:ext cx="442710" cy="442710"/>
          </a:xfrm>
          <a:prstGeom prst="rect">
            <a:avLst/>
          </a:prstGeom>
          <a:noFill/>
        </p:spPr>
      </p:pic>
      <p:pic>
        <p:nvPicPr>
          <p:cNvPr id="21" name="Picture 4" descr="ÎÏÎ¿ÏÎ­Î»ÎµÏÎ¼Î± ÎµÎ¹ÎºÏÎ½Î±Ï Î³Î¹Î± membership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6962077" flipV="1">
            <a:off x="8795496" y="2209707"/>
            <a:ext cx="427489" cy="520370"/>
          </a:xfrm>
          <a:prstGeom prst="rect">
            <a:avLst/>
          </a:prstGeom>
          <a:noFill/>
        </p:spPr>
      </p:pic>
      <p:pic>
        <p:nvPicPr>
          <p:cNvPr id="22" name="Picture 6" descr="ÎÏÎ¿ÏÎ­Î»ÎµÏÎ¼Î± ÎµÎ¹ÎºÏÎ½Î±Ï Î³Î¹Î± need 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716164" y="2698069"/>
            <a:ext cx="586154" cy="586154"/>
          </a:xfrm>
          <a:prstGeom prst="rect">
            <a:avLst/>
          </a:prstGeom>
          <a:noFill/>
        </p:spPr>
      </p:pic>
      <p:sp>
        <p:nvSpPr>
          <p:cNvPr id="23" name="TextBox 22"/>
          <p:cNvSpPr txBox="1">
            <a:spLocks/>
          </p:cNvSpPr>
          <p:nvPr/>
        </p:nvSpPr>
        <p:spPr>
          <a:xfrm>
            <a:off x="1160044" y="4206587"/>
            <a:ext cx="25001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uFillTx/>
              </a:rPr>
              <a:t>Price: Low </a:t>
            </a:r>
          </a:p>
          <a:p>
            <a:endParaRPr lang="en-US" dirty="0">
              <a:uFillTx/>
            </a:endParaRPr>
          </a:p>
          <a:p>
            <a:r>
              <a:rPr lang="en-US" dirty="0">
                <a:uFillTx/>
              </a:rPr>
              <a:t>Membership: Very Busy </a:t>
            </a:r>
          </a:p>
          <a:p>
            <a:endParaRPr lang="en-US" dirty="0">
              <a:uFillTx/>
            </a:endParaRPr>
          </a:p>
          <a:p>
            <a:r>
              <a:rPr lang="en-US" dirty="0">
                <a:uFillTx/>
              </a:rPr>
              <a:t>Need: Ultra</a:t>
            </a:r>
          </a:p>
        </p:txBody>
      </p:sp>
      <p:pic>
        <p:nvPicPr>
          <p:cNvPr id="26" name="Picture 6" descr="ÎÏÎ¿ÏÎ­Î»ÎµÏÎ¼Î± ÎµÎ¹ÎºÏÎ½Î±Ï Î³Î¹Î± need 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468" y="5258271"/>
            <a:ext cx="586154" cy="586154"/>
          </a:xfrm>
          <a:prstGeom prst="rect">
            <a:avLst/>
          </a:prstGeom>
          <a:noFill/>
        </p:spPr>
      </p:pic>
      <p:pic>
        <p:nvPicPr>
          <p:cNvPr id="27" name="Picture 2" descr="ÎÏÎ¿ÏÎ­Î»ÎµÏÎ¼Î± ÎµÎ¹ÎºÏÎ½Î±Ï Î³Î¹Î± price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9407537">
            <a:off x="718700" y="4150549"/>
            <a:ext cx="442710" cy="442710"/>
          </a:xfrm>
          <a:prstGeom prst="rect">
            <a:avLst/>
          </a:prstGeom>
          <a:noFill/>
        </p:spPr>
      </p:pic>
      <p:pic>
        <p:nvPicPr>
          <p:cNvPr id="28" name="Picture 4" descr="ÎÏÎ¿ÏÎ­Î»ÎµÏÎ¼Î± ÎµÎ¹ÎºÏÎ½Î±Ï Î³Î¹Î± membership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6962077" flipV="1">
            <a:off x="700801" y="4685065"/>
            <a:ext cx="427489" cy="5203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pic>
        <p:nvPicPr>
          <p:cNvPr id="33" name="Picture 3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5" name="Freeform 6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uFillTx/>
            </a:endParaRPr>
          </a:p>
        </p:txBody>
      </p:sp>
      <p:pic>
        <p:nvPicPr>
          <p:cNvPr id="26" name="Graphic 13" descr="Head with Gear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602" y="2482473"/>
            <a:ext cx="6741307" cy="191325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chemeClr val="accent1"/>
                </a:solidFill>
                <a:uFillTx/>
              </a:rPr>
              <a:t>Part 3: The Clustering of Sessions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4">
                    <a:lumMod val="75000"/>
                  </a:schemeClr>
                </a:solidFill>
                <a:uFillTx/>
                <a:latin typeface="+mn-lt"/>
              </a:rPr>
              <a:t>Clustering - Sessions</a:t>
            </a:r>
            <a:endParaRPr lang="en-US" sz="5400" dirty="0">
              <a:uFillTx/>
              <a:latin typeface="+mn-lt"/>
            </a:endParaRPr>
          </a:p>
        </p:txBody>
      </p:sp>
      <p:sp>
        <p:nvSpPr>
          <p:cNvPr id="3" name="Διάγραμμα ροής: Γραμμή σύνδεσης 2"/>
          <p:cNvSpPr>
            <a:spLocks/>
          </p:cNvSpPr>
          <p:nvPr/>
        </p:nvSpPr>
        <p:spPr>
          <a:xfrm>
            <a:off x="843403" y="1750826"/>
            <a:ext cx="2073268" cy="1976177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uFillTx/>
              </a:rPr>
              <a:t>Determined </a:t>
            </a:r>
          </a:p>
        </p:txBody>
      </p:sp>
      <p:sp>
        <p:nvSpPr>
          <p:cNvPr id="4" name="Διάγραμμα ροής: Γραμμή σύνδεσης 3"/>
          <p:cNvSpPr>
            <a:spLocks/>
          </p:cNvSpPr>
          <p:nvPr/>
        </p:nvSpPr>
        <p:spPr>
          <a:xfrm>
            <a:off x="3992443" y="2191312"/>
            <a:ext cx="2073268" cy="1976177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uFillTx/>
              </a:rPr>
              <a:t>Bargain Hunters</a:t>
            </a:r>
          </a:p>
        </p:txBody>
      </p:sp>
      <p:sp>
        <p:nvSpPr>
          <p:cNvPr id="5" name="Διάγραμμα ροής: Γραμμή σύνδεσης 4"/>
          <p:cNvSpPr>
            <a:spLocks/>
          </p:cNvSpPr>
          <p:nvPr/>
        </p:nvSpPr>
        <p:spPr>
          <a:xfrm>
            <a:off x="6665820" y="907673"/>
            <a:ext cx="2609509" cy="2588918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uFillTx/>
              </a:rPr>
              <a:t>Casual Viewers</a:t>
            </a:r>
          </a:p>
        </p:txBody>
      </p:sp>
      <p:sp>
        <p:nvSpPr>
          <p:cNvPr id="6" name="Διάγραμμα ροής: Γραμμή σύνδεσης 5"/>
          <p:cNvSpPr>
            <a:spLocks/>
          </p:cNvSpPr>
          <p:nvPr/>
        </p:nvSpPr>
        <p:spPr>
          <a:xfrm>
            <a:off x="7090623" y="4235762"/>
            <a:ext cx="1811766" cy="1813728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uFillTx/>
              </a:rPr>
              <a:t>Elite Buyers</a:t>
            </a: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-738213" y="8308731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uFillTx/>
            </a:endParaRPr>
          </a:p>
        </p:txBody>
      </p:sp>
      <p:pic>
        <p:nvPicPr>
          <p:cNvPr id="1026" name="Picture 2" descr="ÎÏÎ¿ÏÎ­Î»ÎµÏÎ¼Î± ÎµÎ¹ÎºÏÎ½Î±Ï Î³Î¹Î± click 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013" y="3763574"/>
            <a:ext cx="468800" cy="472188"/>
          </a:xfrm>
          <a:prstGeom prst="rect">
            <a:avLst/>
          </a:prstGeom>
          <a:noFill/>
        </p:spPr>
      </p:pic>
      <p:sp>
        <p:nvSpPr>
          <p:cNvPr id="9" name="TextBox 8"/>
          <p:cNvSpPr txBox="1">
            <a:spLocks/>
          </p:cNvSpPr>
          <p:nvPr/>
        </p:nvSpPr>
        <p:spPr>
          <a:xfrm>
            <a:off x="1217864" y="3838282"/>
            <a:ext cx="24442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uFillTx/>
              </a:rPr>
              <a:t>Clicks: High</a:t>
            </a:r>
          </a:p>
          <a:p>
            <a:endParaRPr lang="en-US" dirty="0">
              <a:uFillTx/>
            </a:endParaRPr>
          </a:p>
          <a:p>
            <a:r>
              <a:rPr lang="en-US" dirty="0">
                <a:uFillTx/>
              </a:rPr>
              <a:t>Buys: Very high</a:t>
            </a:r>
          </a:p>
          <a:p>
            <a:endParaRPr lang="en-US" dirty="0">
              <a:uFillTx/>
            </a:endParaRPr>
          </a:p>
          <a:p>
            <a:r>
              <a:rPr lang="en-US" dirty="0">
                <a:uFillTx/>
              </a:rPr>
              <a:t>Spent: High</a:t>
            </a:r>
          </a:p>
          <a:p>
            <a:endParaRPr lang="en-US" dirty="0">
              <a:uFillTx/>
            </a:endParaRPr>
          </a:p>
          <a:p>
            <a:r>
              <a:rPr lang="en-US" dirty="0">
                <a:uFillTx/>
              </a:rPr>
              <a:t>Membership: Medium</a:t>
            </a:r>
          </a:p>
        </p:txBody>
      </p:sp>
      <p:pic>
        <p:nvPicPr>
          <p:cNvPr id="1028" name="Picture 4" descr="ÎÏÎ¿ÏÎ­Î»ÎµÏÎ¼Î± ÎµÎ¹ÎºÏÎ½Î±Ï Î³Î¹Î± cart 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6651" y="4288007"/>
            <a:ext cx="577362" cy="577362"/>
          </a:xfrm>
          <a:prstGeom prst="rect">
            <a:avLst/>
          </a:prstGeom>
          <a:noFill/>
        </p:spPr>
      </p:pic>
      <p:pic>
        <p:nvPicPr>
          <p:cNvPr id="12" name="Picture 4" descr="ÎÏÎ¿ÏÎ­Î»ÎµÏÎ¼Î± ÎµÎ¹ÎºÏÎ½Î±Ï Î³Î¹Î± membership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6962077" flipV="1">
            <a:off x="770771" y="5429574"/>
            <a:ext cx="427489" cy="520370"/>
          </a:xfrm>
          <a:prstGeom prst="rect">
            <a:avLst/>
          </a:prstGeom>
          <a:noFill/>
        </p:spPr>
      </p:pic>
      <p:pic>
        <p:nvPicPr>
          <p:cNvPr id="1032" name="Picture 8" descr="ÎÏÎ¿ÏÎ­Î»ÎµÏÎ¼Î± ÎµÎ¹ÎºÏÎ½Î±Ï Î³Î¹Î± money icon"/>
          <p:cNvPicPr>
            <a:picLocks noChangeAspect="1" noChangeArrowheads="1"/>
          </p:cNvPicPr>
          <p:nvPr/>
        </p:nvPicPr>
        <p:blipFill rotWithShape="1">
          <a:blip r:embed="rId6"/>
          <a:srcRect r="9059" b="11139"/>
          <a:stretch/>
        </p:blipFill>
        <p:spPr bwMode="auto">
          <a:xfrm>
            <a:off x="681202" y="4881774"/>
            <a:ext cx="488970" cy="443017"/>
          </a:xfrm>
          <a:prstGeom prst="rect">
            <a:avLst/>
          </a:prstGeom>
          <a:noFill/>
        </p:spPr>
      </p:pic>
      <p:pic>
        <p:nvPicPr>
          <p:cNvPr id="15" name="Picture 2" descr="ÎÏÎ¿ÏÎ­Î»ÎµÏÎ¼Î± ÎµÎ¹ÎºÏÎ½Î±Ï Î³Î¹Î± click 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40929" y="4020598"/>
            <a:ext cx="468800" cy="472188"/>
          </a:xfrm>
          <a:prstGeom prst="rect">
            <a:avLst/>
          </a:prstGeom>
          <a:noFill/>
        </p:spPr>
      </p:pic>
      <p:sp>
        <p:nvSpPr>
          <p:cNvPr id="16" name="TextBox 15"/>
          <p:cNvSpPr txBox="1">
            <a:spLocks/>
          </p:cNvSpPr>
          <p:nvPr/>
        </p:nvSpPr>
        <p:spPr>
          <a:xfrm>
            <a:off x="9552902" y="4153500"/>
            <a:ext cx="24442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uFillTx/>
              </a:rPr>
              <a:t>Clicks: Low</a:t>
            </a:r>
          </a:p>
          <a:p>
            <a:endParaRPr lang="en-US" dirty="0">
              <a:uFillTx/>
            </a:endParaRPr>
          </a:p>
          <a:p>
            <a:r>
              <a:rPr lang="en-US" dirty="0">
                <a:uFillTx/>
              </a:rPr>
              <a:t>Buys: Low</a:t>
            </a:r>
          </a:p>
          <a:p>
            <a:endParaRPr lang="en-US" dirty="0">
              <a:uFillTx/>
            </a:endParaRPr>
          </a:p>
          <a:p>
            <a:r>
              <a:rPr lang="en-US" dirty="0">
                <a:uFillTx/>
              </a:rPr>
              <a:t>Spent: Very High</a:t>
            </a:r>
          </a:p>
          <a:p>
            <a:endParaRPr lang="en-US" dirty="0">
              <a:uFillTx/>
            </a:endParaRPr>
          </a:p>
          <a:p>
            <a:r>
              <a:rPr lang="en-US" dirty="0">
                <a:uFillTx/>
              </a:rPr>
              <a:t>Membership: Very low</a:t>
            </a:r>
          </a:p>
        </p:txBody>
      </p:sp>
      <p:pic>
        <p:nvPicPr>
          <p:cNvPr id="17" name="Picture 4" descr="ÎÏÎ¿ÏÎ­Î»ÎµÏÎ¼Î± ÎµÎ¹ÎºÏÎ½Î±Ï Î³Î¹Î± cart 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975540" y="4565264"/>
            <a:ext cx="577362" cy="577362"/>
          </a:xfrm>
          <a:prstGeom prst="rect">
            <a:avLst/>
          </a:prstGeom>
          <a:noFill/>
        </p:spPr>
      </p:pic>
      <p:pic>
        <p:nvPicPr>
          <p:cNvPr id="18" name="Picture 4" descr="ÎÏÎ¿ÏÎ­Î»ÎµÏÎ¼Î± ÎµÎ¹ÎºÏÎ½Î±Ï Î³Î¹Î± membership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6962077" flipV="1">
            <a:off x="9089396" y="5712703"/>
            <a:ext cx="427489" cy="520370"/>
          </a:xfrm>
          <a:prstGeom prst="rect">
            <a:avLst/>
          </a:prstGeom>
          <a:noFill/>
        </p:spPr>
      </p:pic>
      <p:pic>
        <p:nvPicPr>
          <p:cNvPr id="19" name="Picture 8" descr="ÎÏÎ¿ÏÎ­Î»ÎµÏÎ¼Î± ÎµÎ¹ÎºÏÎ½Î±Ï Î³Î¹Î± money icon"/>
          <p:cNvPicPr>
            <a:picLocks noChangeAspect="1" noChangeArrowheads="1"/>
          </p:cNvPicPr>
          <p:nvPr/>
        </p:nvPicPr>
        <p:blipFill rotWithShape="1">
          <a:blip r:embed="rId6"/>
          <a:srcRect r="9059" b="11139"/>
          <a:stretch/>
        </p:blipFill>
        <p:spPr bwMode="auto">
          <a:xfrm>
            <a:off x="9016240" y="5187453"/>
            <a:ext cx="488970" cy="443593"/>
          </a:xfrm>
          <a:prstGeom prst="rect">
            <a:avLst/>
          </a:prstGeom>
          <a:noFill/>
        </p:spPr>
      </p:pic>
      <p:pic>
        <p:nvPicPr>
          <p:cNvPr id="20" name="Picture 2" descr="ÎÏÎ¿ÏÎ­Î»ÎµÏÎ¼Î± ÎµÎ¹ÎºÏÎ½Î±Ï Î³Î¹Î± click 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8674" y="4203860"/>
            <a:ext cx="468800" cy="472188"/>
          </a:xfrm>
          <a:prstGeom prst="rect">
            <a:avLst/>
          </a:prstGeom>
          <a:noFill/>
        </p:spPr>
      </p:pic>
      <p:sp>
        <p:nvSpPr>
          <p:cNvPr id="21" name="TextBox 20"/>
          <p:cNvSpPr txBox="1">
            <a:spLocks/>
          </p:cNvSpPr>
          <p:nvPr/>
        </p:nvSpPr>
        <p:spPr>
          <a:xfrm>
            <a:off x="4548570" y="4357146"/>
            <a:ext cx="24442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uFillTx/>
              </a:rPr>
              <a:t>Clicks: High</a:t>
            </a:r>
          </a:p>
          <a:p>
            <a:endParaRPr lang="en-US" dirty="0">
              <a:uFillTx/>
            </a:endParaRPr>
          </a:p>
          <a:p>
            <a:r>
              <a:rPr lang="en-US" dirty="0">
                <a:uFillTx/>
              </a:rPr>
              <a:t>Buys: Low</a:t>
            </a:r>
          </a:p>
          <a:p>
            <a:endParaRPr lang="en-US" dirty="0">
              <a:uFillTx/>
            </a:endParaRPr>
          </a:p>
          <a:p>
            <a:r>
              <a:rPr lang="en-US" dirty="0">
                <a:uFillTx/>
              </a:rPr>
              <a:t>Spent: Very Low</a:t>
            </a:r>
          </a:p>
          <a:p>
            <a:endParaRPr lang="en-US" dirty="0">
              <a:uFillTx/>
            </a:endParaRPr>
          </a:p>
          <a:p>
            <a:r>
              <a:rPr lang="en-US" dirty="0">
                <a:uFillTx/>
              </a:rPr>
              <a:t>Membership: Busy</a:t>
            </a:r>
          </a:p>
        </p:txBody>
      </p:sp>
      <p:pic>
        <p:nvPicPr>
          <p:cNvPr id="22" name="Picture 4" descr="ÎÏÎ¿ÏÎ­Î»ÎµÏÎ¼Î± ÎµÎ¹ÎºÏÎ½Î±Ï Î³Î¹Î± cart 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0112" y="4798196"/>
            <a:ext cx="577362" cy="577362"/>
          </a:xfrm>
          <a:prstGeom prst="rect">
            <a:avLst/>
          </a:prstGeom>
          <a:noFill/>
        </p:spPr>
      </p:pic>
      <p:pic>
        <p:nvPicPr>
          <p:cNvPr id="23" name="Picture 4" descr="ÎÏÎ¿ÏÎ­Î»ÎµÏÎ¼Î± ÎµÎ¹ÎºÏÎ½Î±Ï Î³Î¹Î± membership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6962077" flipV="1">
            <a:off x="4009329" y="5858402"/>
            <a:ext cx="427489" cy="520370"/>
          </a:xfrm>
          <a:prstGeom prst="rect">
            <a:avLst/>
          </a:prstGeom>
          <a:noFill/>
        </p:spPr>
      </p:pic>
      <p:pic>
        <p:nvPicPr>
          <p:cNvPr id="24" name="Picture 8" descr="ÎÏÎ¿ÏÎ­Î»ÎµÏÎ¼Î± ÎµÎ¹ÎºÏÎ½Î±Ï Î³Î¹Î± money icon"/>
          <p:cNvPicPr>
            <a:picLocks noChangeAspect="1" noChangeArrowheads="1"/>
          </p:cNvPicPr>
          <p:nvPr/>
        </p:nvPicPr>
        <p:blipFill rotWithShape="1">
          <a:blip r:embed="rId6"/>
          <a:srcRect r="9059" b="11139"/>
          <a:stretch/>
        </p:blipFill>
        <p:spPr bwMode="auto">
          <a:xfrm>
            <a:off x="3936577" y="5375450"/>
            <a:ext cx="488970" cy="443017"/>
          </a:xfrm>
          <a:prstGeom prst="rect">
            <a:avLst/>
          </a:prstGeom>
          <a:noFill/>
        </p:spPr>
      </p:pic>
      <p:pic>
        <p:nvPicPr>
          <p:cNvPr id="25" name="Picture 2" descr="ÎÏÎ¿ÏÎ­Î»ÎµÏÎ¼Î± ÎµÎ¹ÎºÏÎ½Î±Ï Î³Î¹Î± click 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53797" y="961979"/>
            <a:ext cx="468800" cy="472188"/>
          </a:xfrm>
          <a:prstGeom prst="rect">
            <a:avLst/>
          </a:prstGeom>
          <a:noFill/>
        </p:spPr>
      </p:pic>
      <p:sp>
        <p:nvSpPr>
          <p:cNvPr id="26" name="TextBox 25"/>
          <p:cNvSpPr txBox="1">
            <a:spLocks/>
          </p:cNvSpPr>
          <p:nvPr/>
        </p:nvSpPr>
        <p:spPr>
          <a:xfrm>
            <a:off x="9797387" y="1047876"/>
            <a:ext cx="24442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uFillTx/>
              </a:rPr>
              <a:t>Clicks: High</a:t>
            </a:r>
          </a:p>
          <a:p>
            <a:endParaRPr lang="en-US" dirty="0">
              <a:uFillTx/>
            </a:endParaRPr>
          </a:p>
          <a:p>
            <a:r>
              <a:rPr lang="en-US" dirty="0">
                <a:uFillTx/>
              </a:rPr>
              <a:t>Buys: Very low</a:t>
            </a:r>
          </a:p>
          <a:p>
            <a:endParaRPr lang="en-US" dirty="0">
              <a:uFillTx/>
            </a:endParaRPr>
          </a:p>
          <a:p>
            <a:r>
              <a:rPr lang="en-US" dirty="0">
                <a:uFillTx/>
              </a:rPr>
              <a:t>Spent: Low </a:t>
            </a:r>
          </a:p>
          <a:p>
            <a:endParaRPr lang="en-US" dirty="0">
              <a:uFillTx/>
            </a:endParaRPr>
          </a:p>
          <a:p>
            <a:r>
              <a:rPr lang="en-US" dirty="0">
                <a:uFillTx/>
              </a:rPr>
              <a:t>Membership: Busiest</a:t>
            </a:r>
          </a:p>
        </p:txBody>
      </p:sp>
      <p:pic>
        <p:nvPicPr>
          <p:cNvPr id="27" name="Picture 4" descr="ÎÏÎ¿ÏÎ­Î»ÎµÏÎ¼Î± ÎµÎ¹ÎºÏÎ½Î±Ï Î³Î¹Î± cart 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75329" y="1485478"/>
            <a:ext cx="577362" cy="577362"/>
          </a:xfrm>
          <a:prstGeom prst="rect">
            <a:avLst/>
          </a:prstGeom>
          <a:noFill/>
        </p:spPr>
      </p:pic>
      <p:pic>
        <p:nvPicPr>
          <p:cNvPr id="28" name="Picture 4" descr="ÎÏÎ¿ÏÎ­Î»ÎµÏÎ¼Î± ÎµÎ¹ÎºÏÎ½Î±Ï Î³Î¹Î± membership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6962077" flipV="1">
            <a:off x="9375474" y="2616025"/>
            <a:ext cx="427489" cy="520370"/>
          </a:xfrm>
          <a:prstGeom prst="rect">
            <a:avLst/>
          </a:prstGeom>
          <a:noFill/>
        </p:spPr>
      </p:pic>
      <p:pic>
        <p:nvPicPr>
          <p:cNvPr id="29" name="Picture 8" descr="ÎÏÎ¿ÏÎ­Î»ÎµÏÎ¼Î± ÎµÎ¹ÎºÏÎ½Î±Ï Î³Î¹Î± money icon"/>
          <p:cNvPicPr>
            <a:picLocks noChangeAspect="1" noChangeArrowheads="1"/>
          </p:cNvPicPr>
          <p:nvPr/>
        </p:nvPicPr>
        <p:blipFill rotWithShape="1">
          <a:blip r:embed="rId6"/>
          <a:srcRect r="9059" b="11139"/>
          <a:stretch/>
        </p:blipFill>
        <p:spPr bwMode="auto">
          <a:xfrm>
            <a:off x="9308417" y="2081018"/>
            <a:ext cx="488970" cy="4430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uFillTx/>
                <a:latin typeface="+mn-lt"/>
              </a:rPr>
              <a:t>What if….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2"/>
          <p:cNvGraphicFramePr>
            <a:graphicFrameLocks noGrp="1"/>
          </p:cNvGraphicFramePr>
          <p:nvPr>
            <p:ph idx="1"/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61365" y="399138"/>
            <a:ext cx="4322288" cy="833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accent4">
                    <a:lumMod val="75000"/>
                  </a:schemeClr>
                </a:solidFill>
                <a:uFillTx/>
                <a:latin typeface="+mn-lt"/>
              </a:rPr>
              <a:t>For example…</a:t>
            </a:r>
          </a:p>
        </p:txBody>
      </p:sp>
      <p:pic>
        <p:nvPicPr>
          <p:cNvPr id="9" name="Εικόνα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532" y="3123871"/>
            <a:ext cx="3655106" cy="3655106"/>
          </a:xfrm>
          <a:prstGeom prst="rect">
            <a:avLst/>
          </a:prstGeom>
        </p:spPr>
      </p:pic>
      <p:pic>
        <p:nvPicPr>
          <p:cNvPr id="3080" name="Picture 8" descr="Î£ÏÎµÏÎ¹ÎºÎ® ÎµÎ¹ÎºÏÎ½Î±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520880">
            <a:off x="6118947" y="156377"/>
            <a:ext cx="6198886" cy="4683603"/>
          </a:xfrm>
          <a:prstGeom prst="rect">
            <a:avLst/>
          </a:prstGeom>
          <a:noFill/>
        </p:spPr>
      </p:pic>
      <p:pic>
        <p:nvPicPr>
          <p:cNvPr id="3082" name="Picture 10" descr="ÎÏÎ¿ÏÎ­Î»ÎµÏÎ¼Î± ÎµÎ¹ÎºÏÎ½Î±Ï Î³Î¹Î± ski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26719" y="1080868"/>
            <a:ext cx="1133122" cy="1133122"/>
          </a:xfrm>
          <a:prstGeom prst="rect">
            <a:avLst/>
          </a:prstGeom>
          <a:noFill/>
        </p:spPr>
      </p:pic>
      <p:pic>
        <p:nvPicPr>
          <p:cNvPr id="3084" name="Picture 12" descr="ÎÏÎ¿ÏÎ­Î»ÎµÏÎ¼Î± ÎµÎ¹ÎºÏÎ½Î±Ï Î³Î¹Î± gift icon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45805" y="1131101"/>
            <a:ext cx="804875" cy="804875"/>
          </a:xfrm>
          <a:prstGeom prst="rect">
            <a:avLst/>
          </a:prstGeom>
          <a:noFill/>
        </p:spPr>
      </p:pic>
      <p:pic>
        <p:nvPicPr>
          <p:cNvPr id="3086" name="Picture 14" descr="ÎÏÎ¿ÏÎ­Î»ÎµÏÎ¼Î± ÎµÎ¹ÎºÏÎ½Î±Ï Î³Î¹Î± snow icon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070643" y="2131182"/>
            <a:ext cx="885067" cy="885067"/>
          </a:xfrm>
          <a:prstGeom prst="rect">
            <a:avLst/>
          </a:prstGeom>
          <a:noFill/>
        </p:spPr>
      </p:pic>
      <p:pic>
        <p:nvPicPr>
          <p:cNvPr id="3088" name="Picture 16" descr="ÎÏÎ¿ÏÎ­Î»ÎµÏÎ¼Î± ÎµÎ¹ÎºÏÎ½Î±Ï Î³Î¹Î± mountain icon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133847" y="1864895"/>
            <a:ext cx="1240927" cy="1133123"/>
          </a:xfrm>
          <a:prstGeom prst="rect">
            <a:avLst/>
          </a:prstGeom>
          <a:noFill/>
        </p:spPr>
      </p:pic>
      <p:pic>
        <p:nvPicPr>
          <p:cNvPr id="2" name="Εικόνα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81392" y="4105617"/>
            <a:ext cx="6081146" cy="3420645"/>
          </a:xfrm>
          <a:prstGeom prst="rect">
            <a:avLst/>
          </a:prstGeom>
        </p:spPr>
      </p:pic>
      <p:pic>
        <p:nvPicPr>
          <p:cNvPr id="1026" name="Picture 2" descr="Αποτέλεσμα εικόνας για office door icon"/>
          <p:cNvPicPr>
            <a:picLocks noChangeAspect="1" noChangeArrowheads="1"/>
          </p:cNvPicPr>
          <p:nvPr/>
        </p:nvPicPr>
        <p:blipFill rotWithShape="1">
          <a:blip r:embed="rId10"/>
          <a:srcRect l="16540" t="-2869" r="14856" b="2869"/>
          <a:stretch/>
        </p:blipFill>
        <p:spPr bwMode="auto">
          <a:xfrm>
            <a:off x="33511" y="1318143"/>
            <a:ext cx="3800269" cy="5539431"/>
          </a:xfrm>
          <a:prstGeom prst="rect">
            <a:avLst/>
          </a:prstGeom>
          <a:noFill/>
        </p:spPr>
      </p:pic>
      <p:sp>
        <p:nvSpPr>
          <p:cNvPr id="14" name="TextBox 13"/>
          <p:cNvSpPr txBox="1">
            <a:spLocks/>
          </p:cNvSpPr>
          <p:nvPr/>
        </p:nvSpPr>
        <p:spPr>
          <a:xfrm>
            <a:off x="1089533" y="2712669"/>
            <a:ext cx="1792117" cy="105560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uFillTx/>
              </a:rPr>
              <a:t>CEO</a:t>
            </a:r>
          </a:p>
          <a:p>
            <a:pPr algn="ctr"/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  <a:uFillTx/>
              </a:rPr>
              <a:t>Richy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  <a:uFillTx/>
              </a:rPr>
              <a:t> Elite</a:t>
            </a:r>
            <a:endParaRPr lang="en-US" sz="2800" dirty="0">
              <a:uFillTx/>
            </a:endParaRPr>
          </a:p>
        </p:txBody>
      </p:sp>
      <p:sp>
        <p:nvSpPr>
          <p:cNvPr id="3" name="Οβάλ 2"/>
          <p:cNvSpPr>
            <a:spLocks/>
          </p:cNvSpPr>
          <p:nvPr/>
        </p:nvSpPr>
        <p:spPr>
          <a:xfrm>
            <a:off x="1888489" y="2667513"/>
            <a:ext cx="120932" cy="982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13" name="Οβάλ 12"/>
          <p:cNvSpPr>
            <a:spLocks/>
          </p:cNvSpPr>
          <p:nvPr/>
        </p:nvSpPr>
        <p:spPr>
          <a:xfrm>
            <a:off x="1928000" y="3700446"/>
            <a:ext cx="120932" cy="982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542" y="638553"/>
            <a:ext cx="2969952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5400" dirty="0">
                <a:solidFill>
                  <a:schemeClr val="accent4">
                    <a:lumMod val="75000"/>
                  </a:schemeClr>
                </a:solidFill>
                <a:uFillTx/>
                <a:latin typeface="+mn-lt"/>
              </a:rPr>
              <a:t>Contents</a:t>
            </a: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104900" y="2838477"/>
            <a:ext cx="4869179" cy="13255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4">
                  <a:lumMod val="75000"/>
                </a:schemeClr>
              </a:solidFill>
              <a:uFillTx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1351441" y="1964116"/>
            <a:ext cx="4744559" cy="404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uFillTx/>
              </a:rPr>
              <a:t>The Team</a:t>
            </a: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endParaRPr lang="en-US" sz="3600" b="1" dirty="0">
              <a:solidFill>
                <a:schemeClr val="accent4">
                  <a:lumMod val="75000"/>
                </a:schemeClr>
              </a:solidFill>
              <a:uFillTx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4">
                    <a:lumMod val="75000"/>
                  </a:schemeClr>
                </a:solidFill>
                <a:uFillTx/>
              </a:rPr>
              <a:t>The problem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accent4">
                  <a:lumMod val="75000"/>
                </a:schemeClr>
              </a:solidFill>
              <a:uFillTx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4">
                    <a:lumMod val="75000"/>
                  </a:schemeClr>
                </a:solidFill>
                <a:uFillTx/>
              </a:rPr>
              <a:t>The road to salvation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accent4">
                  <a:lumMod val="75000"/>
                </a:schemeClr>
              </a:solidFill>
              <a:uFillTx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4">
                    <a:lumMod val="75000"/>
                  </a:schemeClr>
                </a:solidFill>
                <a:uFillTx/>
              </a:rPr>
              <a:t>The results</a:t>
            </a:r>
          </a:p>
        </p:txBody>
      </p:sp>
      <p:pic>
        <p:nvPicPr>
          <p:cNvPr id="13" name="Picture 12" descr="A picture containing vector graphics  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269" y="71021"/>
            <a:ext cx="5897732" cy="678697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607" y="239148"/>
            <a:ext cx="4322288" cy="1088105"/>
          </a:xfrm>
        </p:spPr>
        <p:txBody>
          <a:bodyPr/>
          <a:lstStyle/>
          <a:p>
            <a:r>
              <a:rPr lang="en-US" sz="5400" dirty="0">
                <a:solidFill>
                  <a:schemeClr val="accent4">
                    <a:lumMod val="75000"/>
                  </a:schemeClr>
                </a:solidFill>
                <a:uFillTx/>
                <a:latin typeface="+mn-lt"/>
              </a:rPr>
              <a:t>He became …</a:t>
            </a:r>
          </a:p>
        </p:txBody>
      </p:sp>
      <p:pic>
        <p:nvPicPr>
          <p:cNvPr id="1030" name="Picture 6" descr="Î£ÏÎµÏÎ¹ÎºÎ® ÎµÎ¹ÎºÏÎ½Î±"/>
          <p:cNvPicPr>
            <a:picLocks noChangeAspect="1" noChangeArrowheads="1"/>
          </p:cNvPicPr>
          <p:nvPr/>
        </p:nvPicPr>
        <p:blipFill rotWithShape="1">
          <a:blip r:embed="rId3"/>
          <a:srcRect l="78102"/>
          <a:stretch/>
        </p:blipFill>
        <p:spPr bwMode="auto">
          <a:xfrm>
            <a:off x="7843644" y="1887464"/>
            <a:ext cx="938601" cy="2743200"/>
          </a:xfrm>
          <a:prstGeom prst="rect">
            <a:avLst/>
          </a:prstGeom>
          <a:noFill/>
        </p:spPr>
      </p:pic>
      <p:pic>
        <p:nvPicPr>
          <p:cNvPr id="14" name="Picture 6" descr="Î£ÏÎµÏÎ¹ÎºÎ® ÎµÎ¹ÎºÏÎ½Î±"/>
          <p:cNvPicPr>
            <a:picLocks noChangeAspect="1" noChangeArrowheads="1"/>
          </p:cNvPicPr>
          <p:nvPr/>
        </p:nvPicPr>
        <p:blipFill rotWithShape="1">
          <a:blip r:embed="rId3"/>
          <a:srcRect l="21119" r="56983"/>
          <a:stretch/>
        </p:blipFill>
        <p:spPr bwMode="auto">
          <a:xfrm>
            <a:off x="6040522" y="1448789"/>
            <a:ext cx="1095036" cy="3200400"/>
          </a:xfrm>
          <a:prstGeom prst="rect">
            <a:avLst/>
          </a:prstGeom>
          <a:noFill/>
        </p:spPr>
      </p:pic>
      <p:pic>
        <p:nvPicPr>
          <p:cNvPr id="15" name="Picture 6" descr="Î£ÏÎµÏÎ¹ÎºÎ® ÎµÎ¹ÎºÏÎ½Î±"/>
          <p:cNvPicPr>
            <a:picLocks noChangeAspect="1" noChangeArrowheads="1"/>
          </p:cNvPicPr>
          <p:nvPr/>
        </p:nvPicPr>
        <p:blipFill rotWithShape="1">
          <a:blip r:embed="rId3"/>
          <a:srcRect r="78102"/>
          <a:stretch/>
        </p:blipFill>
        <p:spPr bwMode="auto">
          <a:xfrm>
            <a:off x="10893146" y="2410771"/>
            <a:ext cx="782169" cy="2286000"/>
          </a:xfrm>
          <a:prstGeom prst="rect">
            <a:avLst/>
          </a:prstGeom>
          <a:noFill/>
        </p:spPr>
      </p:pic>
      <p:pic>
        <p:nvPicPr>
          <p:cNvPr id="16" name="Picture 6" descr="Î£ÏÎµÏÎ¹ÎºÎ® ÎµÎ¹ÎºÏÎ½Î±"/>
          <p:cNvPicPr>
            <a:picLocks noChangeAspect="1" noChangeArrowheads="1"/>
          </p:cNvPicPr>
          <p:nvPr/>
        </p:nvPicPr>
        <p:blipFill rotWithShape="1">
          <a:blip r:embed="rId3"/>
          <a:srcRect l="41641" r="40473"/>
          <a:stretch/>
        </p:blipFill>
        <p:spPr bwMode="auto">
          <a:xfrm>
            <a:off x="9501530" y="2363189"/>
            <a:ext cx="638871" cy="2286000"/>
          </a:xfrm>
          <a:prstGeom prst="rect">
            <a:avLst/>
          </a:prstGeom>
          <a:noFill/>
        </p:spPr>
      </p:pic>
      <p:pic>
        <p:nvPicPr>
          <p:cNvPr id="17" name="Picture 6" descr="Î£ÏÎµÏÎ¹ÎºÎ® ÎµÎ¹ÎºÏÎ½Î±"/>
          <p:cNvPicPr>
            <a:picLocks noChangeAspect="1" noChangeArrowheads="1"/>
          </p:cNvPicPr>
          <p:nvPr/>
        </p:nvPicPr>
        <p:blipFill rotWithShape="1">
          <a:blip r:embed="rId3"/>
          <a:srcRect l="59985" r="20294"/>
          <a:stretch/>
        </p:blipFill>
        <p:spPr bwMode="auto">
          <a:xfrm>
            <a:off x="4390885" y="1496371"/>
            <a:ext cx="986156" cy="3200400"/>
          </a:xfrm>
          <a:prstGeom prst="rect">
            <a:avLst/>
          </a:prstGeom>
          <a:noFill/>
        </p:spPr>
      </p:pic>
      <p:sp>
        <p:nvSpPr>
          <p:cNvPr id="11" name="TextBox 10"/>
          <p:cNvSpPr txBox="1">
            <a:spLocks/>
          </p:cNvSpPr>
          <p:nvPr/>
        </p:nvSpPr>
        <p:spPr>
          <a:xfrm>
            <a:off x="10893146" y="4671767"/>
            <a:ext cx="8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uFillTx/>
              </a:rPr>
              <a:t>Edward</a:t>
            </a: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6157081" y="4696771"/>
            <a:ext cx="6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uFillTx/>
              </a:rPr>
              <a:t>Richy</a:t>
            </a:r>
            <a:endParaRPr lang="en-US" dirty="0">
              <a:uFillTx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4313440" y="4673977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uFillTx/>
              </a:rPr>
              <a:t>Jacqueline</a:t>
            </a:r>
          </a:p>
        </p:txBody>
      </p:sp>
      <p:sp>
        <p:nvSpPr>
          <p:cNvPr id="21" name="TextBox 20"/>
          <p:cNvSpPr txBox="1">
            <a:spLocks/>
          </p:cNvSpPr>
          <p:nvPr/>
        </p:nvSpPr>
        <p:spPr>
          <a:xfrm>
            <a:off x="9278140" y="4673977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uFillTx/>
              </a:rPr>
              <a:t>Amancio</a:t>
            </a:r>
            <a:endParaRPr lang="en-US" dirty="0">
              <a:uFillTx/>
            </a:endParaRPr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>
            <a:off x="7889946" y="4696771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uFillTx/>
              </a:rPr>
              <a:t>Liliane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5858133" y="5409211"/>
            <a:ext cx="4852624" cy="1088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accent4">
                    <a:lumMod val="75000"/>
                  </a:schemeClr>
                </a:solidFill>
                <a:uFillTx/>
                <a:latin typeface="+mn-lt"/>
              </a:rPr>
              <a:t>… Session 11360961</a:t>
            </a:r>
          </a:p>
        </p:txBody>
      </p:sp>
      <p:pic>
        <p:nvPicPr>
          <p:cNvPr id="1032" name="Picture 8" descr="ÎÏÎ¿ÏÎ­Î»ÎµÏÎ¼Î± ÎµÎ¹ÎºÏÎ½Î±Ï Î³Î¹Î± best dad icon"/>
          <p:cNvPicPr>
            <a:picLocks noChangeAspect="1" noChangeArrowheads="1"/>
          </p:cNvPicPr>
          <p:nvPr/>
        </p:nvPicPr>
        <p:blipFill rotWithShape="1">
          <a:blip r:embed="rId4"/>
          <a:srcRect t="9443" b="12088"/>
          <a:stretch/>
        </p:blipFill>
        <p:spPr bwMode="auto">
          <a:xfrm>
            <a:off x="627900" y="1887464"/>
            <a:ext cx="3099504" cy="24321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ÎÏÎ¿ÏÎ­Î»ÎµÏÎ¼Î± ÎµÎ¹ÎºÏÎ½Î±Ï Î³Î¹Î± family skiing"/>
          <p:cNvPicPr>
            <a:picLocks noChangeAspect="1" noChangeArrowheads="1"/>
          </p:cNvPicPr>
          <p:nvPr/>
        </p:nvPicPr>
        <p:blipFill rotWithShape="1">
          <a:blip r:embed="rId3"/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139" name="Rectangle 1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Elite Family in Alpes</a:t>
            </a:r>
          </a:p>
        </p:txBody>
      </p:sp>
      <p:cxnSp>
        <p:nvCxnSpPr>
          <p:cNvPr id="141" name="Straight Connector 140"/>
          <p:cNvCxnSpPr/>
          <p:nvPr/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37430" y="261845"/>
            <a:ext cx="10515600" cy="170451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4">
                    <a:lumMod val="75000"/>
                  </a:schemeClr>
                </a:solidFill>
                <a:uFillTx/>
                <a:latin typeface="+mn-lt"/>
              </a:rPr>
              <a:t>The journey has come to an end!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227104"/>
            <a:ext cx="2896986" cy="1630896"/>
          </a:xfrm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786" y="5227104"/>
            <a:ext cx="2896986" cy="1630896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230" y="5227104"/>
            <a:ext cx="2896986" cy="1630896"/>
          </a:xfrm>
          <a:prstGeom prst="rect">
            <a:avLst/>
          </a:prstGeom>
        </p:spPr>
      </p:pic>
      <p:pic>
        <p:nvPicPr>
          <p:cNvPr id="12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674" y="5227104"/>
            <a:ext cx="2896986" cy="1630896"/>
          </a:xfrm>
          <a:prstGeom prst="rect">
            <a:avLst/>
          </a:prstGeom>
        </p:spPr>
      </p:pic>
      <p:pic>
        <p:nvPicPr>
          <p:cNvPr id="24" name="Picture 23" descr="A picture containing object  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730" y="1568910"/>
            <a:ext cx="6538539" cy="2222640"/>
          </a:xfrm>
          <a:prstGeom prst="rect">
            <a:avLst/>
          </a:prstGeom>
        </p:spPr>
      </p:pic>
      <p:sp>
        <p:nvSpPr>
          <p:cNvPr id="25" name="TextBox 24"/>
          <p:cNvSpPr txBox="1">
            <a:spLocks/>
          </p:cNvSpPr>
          <p:nvPr/>
        </p:nvSpPr>
        <p:spPr>
          <a:xfrm>
            <a:off x="4415114" y="3774580"/>
            <a:ext cx="5090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4">
                    <a:lumMod val="75000"/>
                  </a:schemeClr>
                </a:solidFill>
                <a:uFillTx/>
              </a:rPr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7506" y="650030"/>
            <a:ext cx="2896987" cy="1325563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accent4">
                    <a:lumMod val="75000"/>
                  </a:schemeClr>
                </a:solidFill>
                <a:uFillTx/>
                <a:latin typeface="+mn-lt"/>
              </a:rPr>
              <a:t>The Team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5227104"/>
            <a:ext cx="2896986" cy="1630896"/>
          </a:xfrm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786" y="5227104"/>
            <a:ext cx="2896986" cy="1630896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230" y="5227104"/>
            <a:ext cx="2896986" cy="1630896"/>
          </a:xfrm>
          <a:prstGeom prst="rect">
            <a:avLst/>
          </a:prstGeom>
        </p:spPr>
      </p:pic>
      <p:pic>
        <p:nvPicPr>
          <p:cNvPr id="12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674" y="5227104"/>
            <a:ext cx="2896986" cy="1630896"/>
          </a:xfrm>
          <a:prstGeom prst="rect">
            <a:avLst/>
          </a:prstGeom>
        </p:spPr>
      </p:pic>
      <p:sp>
        <p:nvSpPr>
          <p:cNvPr id="6" name="TextBox 5"/>
          <p:cNvSpPr txBox="1">
            <a:spLocks/>
          </p:cNvSpPr>
          <p:nvPr/>
        </p:nvSpPr>
        <p:spPr>
          <a:xfrm>
            <a:off x="2024397" y="3982377"/>
            <a:ext cx="4375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uFillTx/>
              </a:rPr>
              <a:t>Marialena Dimitriou </a:t>
            </a: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6737914" y="3982378"/>
            <a:ext cx="400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uFillTx/>
              </a:rPr>
              <a:t>Chrysavgi Katsaraki </a:t>
            </a:r>
          </a:p>
        </p:txBody>
      </p:sp>
      <p:pic>
        <p:nvPicPr>
          <p:cNvPr id="16" name="Picture 15" descr="A picture containing clipart  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519" y="1935173"/>
            <a:ext cx="2189635" cy="1972032"/>
          </a:xfrm>
          <a:prstGeom prst="rect">
            <a:avLst/>
          </a:prstGeom>
        </p:spPr>
      </p:pic>
      <p:pic>
        <p:nvPicPr>
          <p:cNvPr id="18" name="Picture 17" descr="A picture containing clipart  Description automatically generate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4626" y="1808698"/>
            <a:ext cx="2510899" cy="22625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542" y="638553"/>
            <a:ext cx="2969952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5400" dirty="0">
                <a:solidFill>
                  <a:schemeClr val="accent4">
                    <a:lumMod val="75000"/>
                  </a:schemeClr>
                </a:solidFill>
                <a:uFillTx/>
                <a:latin typeface="+mn-lt"/>
              </a:rPr>
              <a:t>Contents</a:t>
            </a: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104900" y="2838477"/>
            <a:ext cx="4869179" cy="13255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4">
                  <a:lumMod val="75000"/>
                </a:schemeClr>
              </a:solidFill>
              <a:uFillTx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1351441" y="1964116"/>
            <a:ext cx="4744559" cy="404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4">
                    <a:lumMod val="75000"/>
                  </a:schemeClr>
                </a:solidFill>
                <a:uFillTx/>
              </a:rPr>
              <a:t>The Team</a:t>
            </a: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endParaRPr lang="en-US" sz="3600" b="1" dirty="0">
              <a:solidFill>
                <a:schemeClr val="accent4">
                  <a:lumMod val="75000"/>
                </a:schemeClr>
              </a:solidFill>
              <a:uFillTx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uFillTx/>
              </a:rPr>
              <a:t>The problem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accent4">
                  <a:lumMod val="75000"/>
                </a:schemeClr>
              </a:solidFill>
              <a:uFillTx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4">
                    <a:lumMod val="75000"/>
                  </a:schemeClr>
                </a:solidFill>
                <a:uFillTx/>
              </a:rPr>
              <a:t>The road to salvation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accent4">
                  <a:lumMod val="75000"/>
                </a:schemeClr>
              </a:solidFill>
              <a:uFillTx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4">
                    <a:lumMod val="75000"/>
                  </a:schemeClr>
                </a:solidFill>
                <a:uFillTx/>
              </a:rPr>
              <a:t>The results</a:t>
            </a:r>
          </a:p>
        </p:txBody>
      </p:sp>
      <p:pic>
        <p:nvPicPr>
          <p:cNvPr id="13" name="Picture 12" descr="A picture containing vector graphics  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269" y="71021"/>
            <a:ext cx="5897732" cy="67869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641" y="635558"/>
            <a:ext cx="6747029" cy="14540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accent4">
                    <a:lumMod val="75000"/>
                  </a:schemeClr>
                </a:solidFill>
                <a:uFillTx/>
                <a:latin typeface="+mn-lt"/>
              </a:rPr>
              <a:t>“You should know your customer.”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6177" y="2442218"/>
            <a:ext cx="5063739" cy="3639289"/>
          </a:xfrm>
        </p:spPr>
        <p:txBody>
          <a:bodyPr anchor="ctr">
            <a:no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uFillTx/>
              </a:rPr>
              <a:t>Boost sales</a:t>
            </a:r>
          </a:p>
          <a:p>
            <a:pPr marL="0" indent="0">
              <a:buNone/>
            </a:pPr>
            <a:endParaRPr lang="en-US" sz="3200" dirty="0">
              <a:solidFill>
                <a:schemeClr val="accent4">
                  <a:lumMod val="75000"/>
                </a:schemeClr>
              </a:solidFill>
              <a:uFillTx/>
            </a:endParaRPr>
          </a:p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uFillTx/>
              </a:rPr>
              <a:t>Increase return on ad spent</a:t>
            </a:r>
          </a:p>
          <a:p>
            <a:pPr marL="0" indent="0">
              <a:buNone/>
            </a:pPr>
            <a:endParaRPr lang="en-US" sz="3200" dirty="0">
              <a:solidFill>
                <a:schemeClr val="accent4">
                  <a:lumMod val="75000"/>
                </a:schemeClr>
              </a:solidFill>
              <a:uFillTx/>
            </a:endParaRPr>
          </a:p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uFillTx/>
              </a:rPr>
              <a:t>Improve user experience and satisfaction</a:t>
            </a:r>
          </a:p>
        </p:txBody>
      </p:sp>
      <p:pic>
        <p:nvPicPr>
          <p:cNvPr id="4" name="Picture 4" descr="ÎÏÎ¿ÏÎ­Î»ÎµÏÎ¼Î± ÎµÎ¹ÎºÏÎ½Î±Ï Î³Î¹Î± cart png"/>
          <p:cNvPicPr>
            <a:picLocks noChangeAspect="1" noChangeArrowheads="1"/>
          </p:cNvPicPr>
          <p:nvPr/>
        </p:nvPicPr>
        <p:blipFill rotWithShape="1">
          <a:blip r:embed="rId2"/>
          <a:srcRect t="3084" r="6" b="14315"/>
          <a:stretch/>
        </p:blipFill>
        <p:spPr bwMode="auto">
          <a:xfrm>
            <a:off x="20" y="4310923"/>
            <a:ext cx="3083422" cy="2547077"/>
          </a:xfrm>
          <a:custGeom>
            <a:avLst/>
            <a:gdLst>
              <a:gd name="connsiteX0" fmla="*/ 1464476 w 3083442"/>
              <a:gd name="connsiteY0" fmla="*/ 0 h 2547077"/>
              <a:gd name="connsiteX1" fmla="*/ 3083442 w 3083442"/>
              <a:gd name="connsiteY1" fmla="*/ 1618966 h 2547077"/>
              <a:gd name="connsiteX2" fmla="*/ 2806948 w 3083442"/>
              <a:gd name="connsiteY2" fmla="*/ 2524145 h 2547077"/>
              <a:gd name="connsiteX3" fmla="*/ 2789800 w 3083442"/>
              <a:gd name="connsiteY3" fmla="*/ 2547077 h 2547077"/>
              <a:gd name="connsiteX4" fmla="*/ 139152 w 3083442"/>
              <a:gd name="connsiteY4" fmla="*/ 2547077 h 2547077"/>
              <a:gd name="connsiteX5" fmla="*/ 122004 w 3083442"/>
              <a:gd name="connsiteY5" fmla="*/ 2524145 h 2547077"/>
              <a:gd name="connsiteX6" fmla="*/ 40911 w 3083442"/>
              <a:gd name="connsiteY6" fmla="*/ 2390661 h 2547077"/>
              <a:gd name="connsiteX7" fmla="*/ 0 w 3083442"/>
              <a:gd name="connsiteY7" fmla="*/ 2305737 h 2547077"/>
              <a:gd name="connsiteX8" fmla="*/ 0 w 3083442"/>
              <a:gd name="connsiteY8" fmla="*/ 932195 h 2547077"/>
              <a:gd name="connsiteX9" fmla="*/ 40911 w 3083442"/>
              <a:gd name="connsiteY9" fmla="*/ 847271 h 2547077"/>
              <a:gd name="connsiteX10" fmla="*/ 1464476 w 3083442"/>
              <a:gd name="connsiteY10" fmla="*/ 0 h 254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83442" h="2547077">
                <a:moveTo>
                  <a:pt x="1464476" y="0"/>
                </a:moveTo>
                <a:cubicBezTo>
                  <a:pt x="2358607" y="0"/>
                  <a:pt x="3083442" y="724836"/>
                  <a:pt x="3083442" y="1618966"/>
                </a:cubicBezTo>
                <a:cubicBezTo>
                  <a:pt x="3083442" y="1954265"/>
                  <a:pt x="2981512" y="2265757"/>
                  <a:pt x="2806948" y="2524145"/>
                </a:cubicBezTo>
                <a:lnTo>
                  <a:pt x="2789800" y="2547077"/>
                </a:lnTo>
                <a:lnTo>
                  <a:pt x="139152" y="2547077"/>
                </a:lnTo>
                <a:lnTo>
                  <a:pt x="122004" y="2524145"/>
                </a:lnTo>
                <a:cubicBezTo>
                  <a:pt x="92910" y="2481081"/>
                  <a:pt x="65834" y="2436541"/>
                  <a:pt x="40911" y="2390661"/>
                </a:cubicBezTo>
                <a:lnTo>
                  <a:pt x="0" y="2305737"/>
                </a:lnTo>
                <a:lnTo>
                  <a:pt x="0" y="932195"/>
                </a:lnTo>
                <a:lnTo>
                  <a:pt x="40911" y="847271"/>
                </a:lnTo>
                <a:cubicBezTo>
                  <a:pt x="315065" y="342598"/>
                  <a:pt x="849762" y="0"/>
                  <a:pt x="1464476" y="0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pic>
        <p:nvPicPr>
          <p:cNvPr id="5" name="Picture 8" descr="ÎÏÎ¿ÏÎ­Î»ÎµÏÎ¼Î± ÎµÎ¹ÎºÏÎ½Î±Ï Î³Î¹Î± money icon"/>
          <p:cNvPicPr>
            <a:picLocks noChangeAspect="1" noChangeArrowheads="1"/>
          </p:cNvPicPr>
          <p:nvPr/>
        </p:nvPicPr>
        <p:blipFill rotWithShape="1">
          <a:blip r:embed="rId3"/>
          <a:srcRect l="7250" r="2" b="2"/>
          <a:stretch/>
        </p:blipFill>
        <p:spPr bwMode="auto">
          <a:xfrm>
            <a:off x="3532736" y="2984162"/>
            <a:ext cx="2555402" cy="2555402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78" r="96" b="-3"/>
          <a:stretch/>
        </p:blipFill>
        <p:spPr>
          <a:xfrm>
            <a:off x="1" y="-1"/>
            <a:ext cx="3943111" cy="3318096"/>
          </a:xfrm>
          <a:custGeom>
            <a:avLst/>
            <a:gdLst>
              <a:gd name="connsiteX0" fmla="*/ 73119 w 3943111"/>
              <a:gd name="connsiteY0" fmla="*/ 0 h 3318096"/>
              <a:gd name="connsiteX1" fmla="*/ 3572026 w 3943111"/>
              <a:gd name="connsiteY1" fmla="*/ 0 h 3318096"/>
              <a:gd name="connsiteX2" fmla="*/ 3580957 w 3943111"/>
              <a:gd name="connsiteY2" fmla="*/ 11944 h 3318096"/>
              <a:gd name="connsiteX3" fmla="*/ 3943111 w 3943111"/>
              <a:gd name="connsiteY3" fmla="*/ 1197557 h 3318096"/>
              <a:gd name="connsiteX4" fmla="*/ 1822572 w 3943111"/>
              <a:gd name="connsiteY4" fmla="*/ 3318096 h 3318096"/>
              <a:gd name="connsiteX5" fmla="*/ 64188 w 3943111"/>
              <a:gd name="connsiteY5" fmla="*/ 2383171 h 3318096"/>
              <a:gd name="connsiteX6" fmla="*/ 0 w 3943111"/>
              <a:gd name="connsiteY6" fmla="*/ 2277515 h 3318096"/>
              <a:gd name="connsiteX7" fmla="*/ 0 w 3943111"/>
              <a:gd name="connsiteY7" fmla="*/ 117600 h 3318096"/>
              <a:gd name="connsiteX8" fmla="*/ 64188 w 3943111"/>
              <a:gd name="connsiteY8" fmla="*/ 11944 h 331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43111" h="3318096">
                <a:moveTo>
                  <a:pt x="73119" y="0"/>
                </a:moveTo>
                <a:lnTo>
                  <a:pt x="3572026" y="0"/>
                </a:lnTo>
                <a:lnTo>
                  <a:pt x="3580957" y="11944"/>
                </a:lnTo>
                <a:cubicBezTo>
                  <a:pt x="3809602" y="350384"/>
                  <a:pt x="3943111" y="758379"/>
                  <a:pt x="3943111" y="1197557"/>
                </a:cubicBezTo>
                <a:cubicBezTo>
                  <a:pt x="3943111" y="2368699"/>
                  <a:pt x="2993714" y="3318096"/>
                  <a:pt x="1822572" y="3318096"/>
                </a:cubicBezTo>
                <a:cubicBezTo>
                  <a:pt x="1090609" y="3318096"/>
                  <a:pt x="445264" y="2947238"/>
                  <a:pt x="64188" y="2383171"/>
                </a:cubicBezTo>
                <a:lnTo>
                  <a:pt x="0" y="2277515"/>
                </a:lnTo>
                <a:lnTo>
                  <a:pt x="0" y="117600"/>
                </a:lnTo>
                <a:lnTo>
                  <a:pt x="64188" y="11944"/>
                </a:lnTo>
                <a:close/>
              </a:path>
            </a:pathLst>
          </a:custGeom>
          <a:effectLst>
            <a:softEdge rad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860" y="357649"/>
            <a:ext cx="5864441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4">
                    <a:lumMod val="75000"/>
                  </a:schemeClr>
                </a:solidFill>
                <a:uFillTx/>
                <a:latin typeface="+mn-lt"/>
              </a:rPr>
              <a:t>I want more data!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860" y="1933575"/>
            <a:ext cx="10515600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uFillTx/>
              </a:rPr>
              <a:t>RecSys Challenge 2015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uFillTx/>
              </a:rPr>
              <a:t>Dataset provided by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uFillTx/>
              </a:rPr>
              <a:t>Data collected during several months in the year of 2014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uFillTx/>
              </a:rPr>
              <a:t>E-commerce retailer in Europe</a:t>
            </a:r>
          </a:p>
        </p:txBody>
      </p:sp>
      <p:pic>
        <p:nvPicPr>
          <p:cNvPr id="5" name="Picture 4" descr="A close up of a logo  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386" y="2312510"/>
            <a:ext cx="2247900" cy="590550"/>
          </a:xfrm>
          <a:prstGeom prst="rect">
            <a:avLst/>
          </a:prstGeom>
        </p:spPr>
      </p:pic>
      <p:pic>
        <p:nvPicPr>
          <p:cNvPr id="7" name="Picture 6" descr="A close up of a logo  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0" y="1690688"/>
            <a:ext cx="3429000" cy="485775"/>
          </a:xfrm>
          <a:prstGeom prst="rect">
            <a:avLst/>
          </a:prstGeom>
        </p:spPr>
      </p:pic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2032000" y="4876847"/>
          <a:ext cx="8128000" cy="101792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uFillTx/>
                        </a:rPr>
                        <a:t>Clicks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uFillTx/>
                        </a:rPr>
                        <a:t>33.003.945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uFillTx/>
                        </a:rPr>
                        <a:t>Buys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uFillTx/>
                        </a:rPr>
                        <a:t>1.150.753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6175" y="573913"/>
            <a:ext cx="3851922" cy="1325563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4">
                    <a:lumMod val="75000"/>
                  </a:schemeClr>
                </a:solidFill>
                <a:uFillTx/>
                <a:latin typeface="+mn-lt"/>
              </a:rPr>
              <a:t>The datasets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</p:nvPr>
        </p:nvGraphicFramePr>
        <p:xfrm>
          <a:off x="2745691" y="2000960"/>
          <a:ext cx="2870999" cy="30367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70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73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uFillTx/>
                        </a:rPr>
                        <a:t>CLICKS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3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uFillTx/>
                        </a:rPr>
                        <a:t>Session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3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uFillTx/>
                        </a:rPr>
                        <a:t>Timestamp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3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uFillTx/>
                        </a:rPr>
                        <a:t>Item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3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uFillTx/>
                        </a:rPr>
                        <a:t>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5971472" y="2000960"/>
          <a:ext cx="3324194" cy="366077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24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uFillTx/>
                        </a:rPr>
                        <a:t>BUYS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12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uFillTx/>
                        </a:rPr>
                        <a:t>Session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12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uFillTx/>
                        </a:rPr>
                        <a:t>Timestamp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12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uFillTx/>
                        </a:rPr>
                        <a:t>Item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012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uFillTx/>
                        </a:rPr>
                        <a:t>Price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012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uFillTx/>
                        </a:rPr>
                        <a:t>Quantity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Picture 4" descr="ÎÏÎ¿ÏÎ­Î»ÎµÏÎ¼Î± ÎµÎ¹ÎºÏÎ½Î±Ï Î³Î¹Î± cart png"/>
          <p:cNvPicPr>
            <a:picLocks noChangeAspect="1" noChangeArrowheads="1"/>
          </p:cNvPicPr>
          <p:nvPr/>
        </p:nvPicPr>
        <p:blipFill rotWithShape="1">
          <a:blip r:embed="rId2"/>
          <a:srcRect t="3084" r="6" b="14315"/>
          <a:stretch/>
        </p:blipFill>
        <p:spPr bwMode="auto">
          <a:xfrm>
            <a:off x="9295666" y="4465468"/>
            <a:ext cx="2896334" cy="2392532"/>
          </a:xfrm>
          <a:custGeom>
            <a:avLst/>
            <a:gdLst>
              <a:gd name="connsiteX0" fmla="*/ 1464476 w 3083442"/>
              <a:gd name="connsiteY0" fmla="*/ 0 h 2547077"/>
              <a:gd name="connsiteX1" fmla="*/ 3083442 w 3083442"/>
              <a:gd name="connsiteY1" fmla="*/ 1618966 h 2547077"/>
              <a:gd name="connsiteX2" fmla="*/ 2806948 w 3083442"/>
              <a:gd name="connsiteY2" fmla="*/ 2524145 h 2547077"/>
              <a:gd name="connsiteX3" fmla="*/ 2789800 w 3083442"/>
              <a:gd name="connsiteY3" fmla="*/ 2547077 h 2547077"/>
              <a:gd name="connsiteX4" fmla="*/ 139152 w 3083442"/>
              <a:gd name="connsiteY4" fmla="*/ 2547077 h 2547077"/>
              <a:gd name="connsiteX5" fmla="*/ 122004 w 3083442"/>
              <a:gd name="connsiteY5" fmla="*/ 2524145 h 2547077"/>
              <a:gd name="connsiteX6" fmla="*/ 40911 w 3083442"/>
              <a:gd name="connsiteY6" fmla="*/ 2390661 h 2547077"/>
              <a:gd name="connsiteX7" fmla="*/ 0 w 3083442"/>
              <a:gd name="connsiteY7" fmla="*/ 2305737 h 2547077"/>
              <a:gd name="connsiteX8" fmla="*/ 0 w 3083442"/>
              <a:gd name="connsiteY8" fmla="*/ 932195 h 2547077"/>
              <a:gd name="connsiteX9" fmla="*/ 40911 w 3083442"/>
              <a:gd name="connsiteY9" fmla="*/ 847271 h 2547077"/>
              <a:gd name="connsiteX10" fmla="*/ 1464476 w 3083442"/>
              <a:gd name="connsiteY10" fmla="*/ 0 h 254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83442" h="2547077">
                <a:moveTo>
                  <a:pt x="1464476" y="0"/>
                </a:moveTo>
                <a:cubicBezTo>
                  <a:pt x="2358607" y="0"/>
                  <a:pt x="3083442" y="724836"/>
                  <a:pt x="3083442" y="1618966"/>
                </a:cubicBezTo>
                <a:cubicBezTo>
                  <a:pt x="3083442" y="1954265"/>
                  <a:pt x="2981512" y="2265757"/>
                  <a:pt x="2806948" y="2524145"/>
                </a:cubicBezTo>
                <a:lnTo>
                  <a:pt x="2789800" y="2547077"/>
                </a:lnTo>
                <a:lnTo>
                  <a:pt x="139152" y="2547077"/>
                </a:lnTo>
                <a:lnTo>
                  <a:pt x="122004" y="2524145"/>
                </a:lnTo>
                <a:cubicBezTo>
                  <a:pt x="92910" y="2481081"/>
                  <a:pt x="65834" y="2436541"/>
                  <a:pt x="40911" y="2390661"/>
                </a:cubicBezTo>
                <a:lnTo>
                  <a:pt x="0" y="2305737"/>
                </a:lnTo>
                <a:lnTo>
                  <a:pt x="0" y="932195"/>
                </a:lnTo>
                <a:lnTo>
                  <a:pt x="40911" y="847271"/>
                </a:lnTo>
                <a:cubicBezTo>
                  <a:pt x="315065" y="342598"/>
                  <a:pt x="849762" y="0"/>
                  <a:pt x="1464476" y="0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pic>
        <p:nvPicPr>
          <p:cNvPr id="10" name="Picture 9" descr="A close up of a logo  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694986">
            <a:off x="519710" y="4845259"/>
            <a:ext cx="1690561" cy="17441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542" y="638553"/>
            <a:ext cx="2969952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5400" dirty="0">
                <a:solidFill>
                  <a:schemeClr val="accent4">
                    <a:lumMod val="75000"/>
                  </a:schemeClr>
                </a:solidFill>
                <a:uFillTx/>
                <a:latin typeface="+mn-lt"/>
              </a:rPr>
              <a:t>Contents</a:t>
            </a: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104900" y="2838477"/>
            <a:ext cx="4869179" cy="13255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4">
                  <a:lumMod val="75000"/>
                </a:schemeClr>
              </a:solidFill>
              <a:uFillTx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1351441" y="1964116"/>
            <a:ext cx="4744559" cy="404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4">
                    <a:lumMod val="75000"/>
                  </a:schemeClr>
                </a:solidFill>
                <a:uFillTx/>
              </a:rPr>
              <a:t>The Team</a:t>
            </a: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endParaRPr lang="en-US" sz="3600" b="1" dirty="0">
              <a:solidFill>
                <a:schemeClr val="accent4">
                  <a:lumMod val="75000"/>
                </a:schemeClr>
              </a:solidFill>
              <a:uFillTx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4">
                    <a:lumMod val="75000"/>
                  </a:schemeClr>
                </a:solidFill>
                <a:uFillTx/>
              </a:rPr>
              <a:t>The problem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accent4">
                  <a:lumMod val="75000"/>
                </a:schemeClr>
              </a:solidFill>
              <a:uFillTx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uFillTx/>
              </a:rPr>
              <a:t>The road to salvation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accent4">
                  <a:lumMod val="75000"/>
                </a:schemeClr>
              </a:solidFill>
              <a:uFillTx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4">
                    <a:lumMod val="75000"/>
                  </a:schemeClr>
                </a:solidFill>
                <a:uFillTx/>
              </a:rPr>
              <a:t>The results</a:t>
            </a:r>
          </a:p>
        </p:txBody>
      </p:sp>
      <p:pic>
        <p:nvPicPr>
          <p:cNvPr id="13" name="Picture 12" descr="A picture containing vector graphics  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269" y="71021"/>
            <a:ext cx="5897732" cy="678697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073" y="372824"/>
            <a:ext cx="6263936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4">
                    <a:lumMod val="75000"/>
                  </a:schemeClr>
                </a:solidFill>
                <a:uFillTx/>
                <a:latin typeface="+mn-lt"/>
              </a:rPr>
              <a:t>The road to salvation</a:t>
            </a:r>
            <a:endParaRPr lang="en-US" sz="5400" dirty="0">
              <a:uFillTx/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4271" y="2115126"/>
            <a:ext cx="3760177" cy="55709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uFillTx/>
              </a:rPr>
              <a:t>How we went from here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843009" y="1588246"/>
            <a:ext cx="3760177" cy="4459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uFillTx/>
              </a:rPr>
              <a:t>…to there</a:t>
            </a:r>
          </a:p>
        </p:txBody>
      </p:sp>
      <p:graphicFrame>
        <p:nvGraphicFramePr>
          <p:cNvPr id="5" name="Πίνακας 4"/>
          <p:cNvGraphicFramePr>
            <a:graphicFrameLocks noGrp="1"/>
          </p:cNvGraphicFramePr>
          <p:nvPr/>
        </p:nvGraphicFramePr>
        <p:xfrm>
          <a:off x="1579073" y="2711066"/>
          <a:ext cx="2896212" cy="2555523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2896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9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uFillTx/>
                        </a:rPr>
                        <a:t>1 2014-04-07T10:51:09.277Z 214536502 0</a:t>
                      </a:r>
                      <a:endParaRPr lang="en-US" sz="1200" dirty="0">
                        <a:solidFill>
                          <a:srgbClr val="2E74B5"/>
                        </a:solidFill>
                        <a:effectLst/>
                        <a:uFillTx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9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uFillTx/>
                        </a:rPr>
                        <a:t>1 2014-04-07T10:54:09.868Z 214536500 0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uFillTx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9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uFillTx/>
                        </a:rPr>
                        <a:t>1 2014-04-07T10:54:46.998Z 214536506 0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uFillTx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9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uFillTx/>
                        </a:rPr>
                        <a:t>1 2014-04-07T10:57:00.306Z 214577561 0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uFillTx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9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uFillTx/>
                        </a:rPr>
                        <a:t>2 2014-04-07T13:56:37.614Z 214662742 0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uFillTx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9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uFillTx/>
                        </a:rPr>
                        <a:t>2 2014-04-07T13:57:19.373Z 214662742 0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uFillTx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9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uFillTx/>
                        </a:rPr>
                        <a:t>2 2014-04-07T13:58:37.446Z 214825110 0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uFillTx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9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uFillTx/>
                        </a:rPr>
                        <a:t>2 2014-04-07T13:59:50.710Z 214757390 0</a:t>
                      </a:r>
                      <a:endParaRPr lang="en-US" sz="1200">
                        <a:solidFill>
                          <a:srgbClr val="2E74B5"/>
                        </a:solidFill>
                        <a:effectLst/>
                        <a:uFillTx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9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uFillTx/>
                        </a:rPr>
                        <a:t>2 2014-04-07T14:00:38.247Z 214757407 0</a:t>
                      </a:r>
                      <a:endParaRPr lang="en-US" sz="1200" dirty="0">
                        <a:solidFill>
                          <a:srgbClr val="2E74B5"/>
                        </a:solidFill>
                        <a:effectLst/>
                        <a:uFillTx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28" name="Picture 4" descr="ÎÏÎ¿ÏÎ­Î»ÎµÏÎ¼Î± ÎµÎ¹ÎºÏÎ½Î±Ï Î³Î¹Î± confused 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9282" y="2240473"/>
            <a:ext cx="895675" cy="1325563"/>
          </a:xfrm>
          <a:prstGeom prst="rect">
            <a:avLst/>
          </a:prstGeom>
          <a:noFill/>
        </p:spPr>
      </p:pic>
      <p:pic>
        <p:nvPicPr>
          <p:cNvPr id="1032" name="Picture 8" descr="ÎÏÎ¿ÏÎ­Î»ÎµÏÎ¼Î± ÎµÎ¹ÎºÏÎ½Î±Ï Î³Î¹Î± road 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6696896">
            <a:off x="4608680" y="1008126"/>
            <a:ext cx="2013438" cy="5698872"/>
          </a:xfrm>
          <a:prstGeom prst="rect">
            <a:avLst/>
          </a:prstGeom>
          <a:noFill/>
        </p:spPr>
      </p:pic>
      <p:graphicFrame>
        <p:nvGraphicFramePr>
          <p:cNvPr id="6" name="Πίνακας 5"/>
          <p:cNvGraphicFramePr>
            <a:graphicFrameLocks noGrp="1"/>
          </p:cNvGraphicFramePr>
          <p:nvPr/>
        </p:nvGraphicFramePr>
        <p:xfrm>
          <a:off x="7958226" y="2091206"/>
          <a:ext cx="3166207" cy="379524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29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6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0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uFillTx/>
                        </a:rPr>
                        <a:t>Session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uFillTx/>
                        </a:rPr>
                        <a:t>Clicks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uFillTx/>
                        </a:rPr>
                        <a:t>Time Spend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uFillTx/>
                        </a:rPr>
                        <a:t>Buys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0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uFillTx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uFillTx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uFillTx/>
                        </a:rPr>
                        <a:t>0:05:51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uFillTx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0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uFillTx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uFillTx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uFillTx/>
                        </a:rPr>
                        <a:t>0:05:59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uFillTx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0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uFillTx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uFillTx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uFillTx/>
                        </a:rPr>
                        <a:t>0:12:26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uFillTx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0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uFillTx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uFillTx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uFillTx/>
                        </a:rPr>
                        <a:t>0:17:15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uFillTx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0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uFillTx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uFillTx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uFillTx/>
                        </a:rPr>
                        <a:t>0:04:06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uFillTx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0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uFillTx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uFillTx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uFillTx/>
                        </a:rPr>
                        <a:t>0:00:12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uFillTx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0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uFillTx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uFillTx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uFillTx/>
                        </a:rPr>
                        <a:t>0:02:14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uFillTx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0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uFillTx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uFillTx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uFillTx/>
                        </a:rPr>
                        <a:t>0:02:49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uFillTx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0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uFillTx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uFillTx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uFillTx/>
                        </a:rPr>
                        <a:t>0:13:04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uFillTx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0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uFillTx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uFillTx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uFillTx/>
                        </a:rPr>
                        <a:t>0:02:59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uFillTx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034" name="Picture 10" descr="Î£ÏÎµÏÎ¹ÎºÎ® ÎµÎ¹ÎºÏÎ½Î±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01287" y="2975513"/>
            <a:ext cx="989425" cy="9069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Microsoft Office PowerPoint</Application>
  <PresentationFormat>Widescreen</PresentationFormat>
  <Paragraphs>222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“A Buyer’s Journey”</vt:lpstr>
      <vt:lpstr>Contents</vt:lpstr>
      <vt:lpstr>The Team</vt:lpstr>
      <vt:lpstr>Contents</vt:lpstr>
      <vt:lpstr>“You should know your customer.”</vt:lpstr>
      <vt:lpstr>I want more data!</vt:lpstr>
      <vt:lpstr>The datasets</vt:lpstr>
      <vt:lpstr>Contents</vt:lpstr>
      <vt:lpstr>The road to salvation</vt:lpstr>
      <vt:lpstr>Hours and hours  with our friends</vt:lpstr>
      <vt:lpstr>Contents</vt:lpstr>
      <vt:lpstr>PowerPoint Presentation</vt:lpstr>
      <vt:lpstr>Three prediction models…</vt:lpstr>
      <vt:lpstr>PowerPoint Presentation</vt:lpstr>
      <vt:lpstr>Clustering - Products</vt:lpstr>
      <vt:lpstr>PowerPoint Presentation</vt:lpstr>
      <vt:lpstr>Clustering - Sessions</vt:lpstr>
      <vt:lpstr>What if….</vt:lpstr>
      <vt:lpstr>PowerPoint Presentation</vt:lpstr>
      <vt:lpstr>He became …</vt:lpstr>
      <vt:lpstr>PowerPoint Presentation</vt:lpstr>
      <vt:lpstr>The journey has come to an 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“A Buyer’s Journey”</dc:title>
  <dc:creator/>
  <cp:lastModifiedBy>Marialena Dimitriou</cp:lastModifiedBy>
  <cp:revision>2</cp:revision>
  <dcterms:created xsi:type="dcterms:W3CDTF">2019-09-25T22:06:18Z</dcterms:created>
  <dcterms:modified xsi:type="dcterms:W3CDTF">2019-09-26T20:39:25Z</dcterms:modified>
</cp:coreProperties>
</file>