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59" r:id="rId7"/>
    <p:sldId id="279" r:id="rId8"/>
    <p:sldId id="265" r:id="rId9"/>
    <p:sldId id="276" r:id="rId10"/>
    <p:sldId id="278" r:id="rId11"/>
    <p:sldId id="266" r:id="rId12"/>
    <p:sldId id="269" r:id="rId13"/>
    <p:sldId id="264" r:id="rId14"/>
    <p:sldId id="267" r:id="rId15"/>
    <p:sldId id="272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Μεσαίο στυλ 4 - Έμφασ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Σκούρο στυλ 2 - Έμφαση 3/Έμφαση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Μεσαίο στυλ 1 - Έμφασ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-24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3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7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9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08-Sep-19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754" y="912551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“A Buyer’s Journey”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7909A-9A5A-4094-A4D9-CF3A37928242}"/>
              </a:ext>
            </a:extLst>
          </p:cNvPr>
          <p:cNvSpPr txBox="1"/>
          <p:nvPr/>
        </p:nvSpPr>
        <p:spPr>
          <a:xfrm>
            <a:off x="2637913" y="2361390"/>
            <a:ext cx="334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Marialena Dimitriou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CFE56E-4C32-46FB-A7B2-F017262DD2BF}"/>
              </a:ext>
            </a:extLst>
          </p:cNvPr>
          <p:cNvSpPr txBox="1"/>
          <p:nvPr/>
        </p:nvSpPr>
        <p:spPr>
          <a:xfrm>
            <a:off x="6306104" y="2361390"/>
            <a:ext cx="38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Chrysavgi Katsaraki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7AF3A1-28FE-4B3F-A872-4397AF75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" y="3506680"/>
            <a:ext cx="5851143" cy="33513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CAD639-03AC-4347-B2CA-DFF6E9C45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4" y="3506680"/>
            <a:ext cx="5851143" cy="33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693-6603-4876-8889-FAFFC77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17" y="434366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4922-0515-4E51-A896-330CBF429D56}"/>
              </a:ext>
            </a:extLst>
          </p:cNvPr>
          <p:cNvSpPr txBox="1"/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6E6BC-ADBC-4B52-A4DC-56B6A7E5DAEF}"/>
              </a:ext>
            </a:extLst>
          </p:cNvPr>
          <p:cNvSpPr/>
          <p:nvPr/>
        </p:nvSpPr>
        <p:spPr>
          <a:xfrm>
            <a:off x="1745017" y="186118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The results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95EAC48-F880-48AC-8451-DB1FA3F9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3270-4952-44C1-8975-F54446BE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Three prediction models…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6F6369A-1D45-4A2F-9A86-BB7E65561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42654"/>
              </p:ext>
            </p:extLst>
          </p:nvPr>
        </p:nvGraphicFramePr>
        <p:xfrm>
          <a:off x="1000874" y="2505400"/>
          <a:ext cx="10190253" cy="3377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82077">
                  <a:extLst>
                    <a:ext uri="{9D8B030D-6E8A-4147-A177-3AD203B41FA5}">
                      <a16:colId xmlns:a16="http://schemas.microsoft.com/office/drawing/2014/main" val="3567117401"/>
                    </a:ext>
                  </a:extLst>
                </a:gridCol>
                <a:gridCol w="3608176">
                  <a:extLst>
                    <a:ext uri="{9D8B030D-6E8A-4147-A177-3AD203B41FA5}">
                      <a16:colId xmlns:a16="http://schemas.microsoft.com/office/drawing/2014/main" val="1023315218"/>
                    </a:ext>
                  </a:extLst>
                </a:gridCol>
              </a:tblGrid>
              <a:tr h="888817"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 dirty="0"/>
                        <a:t>Method</a:t>
                      </a:r>
                      <a:endParaRPr lang="en-US" sz="26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 dirty="0"/>
                        <a:t>Accuracy</a:t>
                      </a:r>
                      <a:endParaRPr lang="en-US" sz="26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2152519703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Logistic Regression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0.9436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3452883379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Random Forest Classifier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0.9423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1084082727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Binary Classification with Keras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/>
                        <a:t>???</a:t>
                      </a:r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258501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3270-4952-44C1-8975-F54446BE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Clustering - Products</a:t>
            </a:r>
            <a:endParaRPr lang="en-US" sz="5400" dirty="0">
              <a:latin typeface="+mn-lt"/>
            </a:endParaRPr>
          </a:p>
        </p:txBody>
      </p:sp>
      <p:sp>
        <p:nvSpPr>
          <p:cNvPr id="3" name="Διάγραμμα ροής: Γραμμή σύνδεσης 2">
            <a:extLst>
              <a:ext uri="{FF2B5EF4-FFF2-40B4-BE49-F238E27FC236}">
                <a16:creationId xmlns:a16="http://schemas.microsoft.com/office/drawing/2014/main" id="{2BA1E634-01BE-4BB1-AD61-6EC8C2FE5CCF}"/>
              </a:ext>
            </a:extLst>
          </p:cNvPr>
          <p:cNvSpPr/>
          <p:nvPr/>
        </p:nvSpPr>
        <p:spPr>
          <a:xfrm>
            <a:off x="6123506" y="3451652"/>
            <a:ext cx="2268415" cy="22958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Pricy Necessities</a:t>
            </a:r>
          </a:p>
        </p:txBody>
      </p:sp>
      <p:sp>
        <p:nvSpPr>
          <p:cNvPr id="4" name="Διάγραμμα ροής: Γραμμή σύνδεσης 3">
            <a:extLst>
              <a:ext uri="{FF2B5EF4-FFF2-40B4-BE49-F238E27FC236}">
                <a16:creationId xmlns:a16="http://schemas.microsoft.com/office/drawing/2014/main" id="{9677EE9A-99CE-4D65-823E-96142096A12A}"/>
              </a:ext>
            </a:extLst>
          </p:cNvPr>
          <p:cNvSpPr/>
          <p:nvPr/>
        </p:nvSpPr>
        <p:spPr>
          <a:xfrm>
            <a:off x="7081321" y="1409034"/>
            <a:ext cx="1593030" cy="1561093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Luxury delights</a:t>
            </a:r>
          </a:p>
          <a:p>
            <a:pPr algn="ctr"/>
            <a:endParaRPr lang="en-US" dirty="0"/>
          </a:p>
        </p:txBody>
      </p:sp>
      <p:sp>
        <p:nvSpPr>
          <p:cNvPr id="5" name="Διάγραμμα ροής: Γραμμή σύνδεσης 4">
            <a:extLst>
              <a:ext uri="{FF2B5EF4-FFF2-40B4-BE49-F238E27FC236}">
                <a16:creationId xmlns:a16="http://schemas.microsoft.com/office/drawing/2014/main" id="{CD64AD26-00F4-43CA-9AD0-7B4B006F6AB7}"/>
              </a:ext>
            </a:extLst>
          </p:cNvPr>
          <p:cNvSpPr/>
          <p:nvPr/>
        </p:nvSpPr>
        <p:spPr>
          <a:xfrm>
            <a:off x="3892917" y="1613932"/>
            <a:ext cx="1818884" cy="1787951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Vanilla Stuff</a:t>
            </a:r>
          </a:p>
        </p:txBody>
      </p:sp>
      <p:sp>
        <p:nvSpPr>
          <p:cNvPr id="6" name="Διάγραμμα ροής: Γραμμή σύνδεσης 5">
            <a:extLst>
              <a:ext uri="{FF2B5EF4-FFF2-40B4-BE49-F238E27FC236}">
                <a16:creationId xmlns:a16="http://schemas.microsoft.com/office/drawing/2014/main" id="{0558130F-1313-4CEF-B178-79180278AB59}"/>
              </a:ext>
            </a:extLst>
          </p:cNvPr>
          <p:cNvSpPr/>
          <p:nvPr/>
        </p:nvSpPr>
        <p:spPr>
          <a:xfrm>
            <a:off x="462850" y="1787673"/>
            <a:ext cx="2268415" cy="2198077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Cheap Essentials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922F2-699E-4992-97BB-00039D2E4FE9}"/>
              </a:ext>
            </a:extLst>
          </p:cNvPr>
          <p:cNvSpPr txBox="1"/>
          <p:nvPr/>
        </p:nvSpPr>
        <p:spPr>
          <a:xfrm>
            <a:off x="3933157" y="3557028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Medium </a:t>
            </a:r>
          </a:p>
          <a:p>
            <a:endParaRPr lang="en-US" dirty="0"/>
          </a:p>
          <a:p>
            <a:r>
              <a:rPr lang="en-US" dirty="0"/>
              <a:t>Membership: Busy </a:t>
            </a:r>
          </a:p>
          <a:p>
            <a:endParaRPr lang="en-US" dirty="0"/>
          </a:p>
          <a:p>
            <a:r>
              <a:rPr lang="en-US" dirty="0"/>
              <a:t>Need: High</a:t>
            </a:r>
          </a:p>
        </p:txBody>
      </p:sp>
      <p:pic>
        <p:nvPicPr>
          <p:cNvPr id="2050" name="Picture 2" descr="ÎÏÎ¿ÏÎ­Î»ÎµÏÎ¼Î± ÎµÎ¹ÎºÏÎ½Î±Ï Î³Î¹Î± price icon">
            <a:extLst>
              <a:ext uri="{FF2B5EF4-FFF2-40B4-BE49-F238E27FC236}">
                <a16:creationId xmlns:a16="http://schemas.microsoft.com/office/drawing/2014/main" id="{3AFE5B17-7141-4092-BA50-4B8F439B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7537">
            <a:off x="8706708" y="4561334"/>
            <a:ext cx="442710" cy="4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39BF4669-99F9-41B7-B6FE-0AC48451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8771723" y="5097001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ÎÏÎ¿ÏÎ­Î»ÎµÏÎ¼Î± ÎµÎ¹ÎºÏÎ½Î±Ï Î³Î¹Î± need png">
            <a:extLst>
              <a:ext uri="{FF2B5EF4-FFF2-40B4-BE49-F238E27FC236}">
                <a16:creationId xmlns:a16="http://schemas.microsoft.com/office/drawing/2014/main" id="{C04866A6-170F-46A0-90FD-5EC68A2F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351" y="5663441"/>
            <a:ext cx="586154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BEC244-B586-42E4-9EE1-198ECA958B53}"/>
              </a:ext>
            </a:extLst>
          </p:cNvPr>
          <p:cNvSpPr txBox="1"/>
          <p:nvPr/>
        </p:nvSpPr>
        <p:spPr>
          <a:xfrm>
            <a:off x="9279049" y="4585859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High </a:t>
            </a:r>
          </a:p>
          <a:p>
            <a:endParaRPr lang="en-US" dirty="0"/>
          </a:p>
          <a:p>
            <a:r>
              <a:rPr lang="en-US" dirty="0"/>
              <a:t>Membership: Busiest </a:t>
            </a:r>
          </a:p>
          <a:p>
            <a:endParaRPr lang="en-US" dirty="0"/>
          </a:p>
          <a:p>
            <a:r>
              <a:rPr lang="en-US" dirty="0"/>
              <a:t>Need: Medium</a:t>
            </a:r>
          </a:p>
        </p:txBody>
      </p:sp>
      <p:pic>
        <p:nvPicPr>
          <p:cNvPr id="16" name="Picture 2" descr="ÎÏÎ¿ÏÎ­Î»ÎµÏÎ¼Î± ÎµÎ¹ÎºÏÎ½Î±Ï Î³Î¹Î± price icon">
            <a:extLst>
              <a:ext uri="{FF2B5EF4-FFF2-40B4-BE49-F238E27FC236}">
                <a16:creationId xmlns:a16="http://schemas.microsoft.com/office/drawing/2014/main" id="{7580286F-BD44-4844-984C-A3B7E706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7537">
            <a:off x="3394254" y="3493407"/>
            <a:ext cx="442710" cy="4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C7F817D3-C792-4086-85A0-E7D8646F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3391813" y="3972549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ÎÏÎ¿ÏÎ­Î»ÎµÏÎ¼Î± ÎµÎ¹ÎºÏÎ½Î±Ï Î³Î¹Î± need png">
            <a:extLst>
              <a:ext uri="{FF2B5EF4-FFF2-40B4-BE49-F238E27FC236}">
                <a16:creationId xmlns:a16="http://schemas.microsoft.com/office/drawing/2014/main" id="{3EBEC750-FB10-4F78-ABA2-E531508A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02" y="4505126"/>
            <a:ext cx="586154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F0AD24-98FD-45B3-80FE-26A601EE7496}"/>
              </a:ext>
            </a:extLst>
          </p:cNvPr>
          <p:cNvSpPr txBox="1"/>
          <p:nvPr/>
        </p:nvSpPr>
        <p:spPr>
          <a:xfrm>
            <a:off x="9532258" y="1546190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Very High </a:t>
            </a:r>
          </a:p>
          <a:p>
            <a:endParaRPr lang="en-US" dirty="0"/>
          </a:p>
          <a:p>
            <a:r>
              <a:rPr lang="en-US" dirty="0"/>
              <a:t>Membership: Low</a:t>
            </a:r>
          </a:p>
          <a:p>
            <a:endParaRPr lang="en-US" dirty="0"/>
          </a:p>
          <a:p>
            <a:r>
              <a:rPr lang="en-US" dirty="0"/>
              <a:t>Need: Very Low</a:t>
            </a:r>
          </a:p>
        </p:txBody>
      </p:sp>
      <p:pic>
        <p:nvPicPr>
          <p:cNvPr id="20" name="Picture 2" descr="ÎÏÎ¿ÏÎ­Î»ÎµÏÎ¼Î± ÎµÎ¹ÎºÏÎ½Î±Ï Î³Î¹Î± price icon">
            <a:extLst>
              <a:ext uri="{FF2B5EF4-FFF2-40B4-BE49-F238E27FC236}">
                <a16:creationId xmlns:a16="http://schemas.microsoft.com/office/drawing/2014/main" id="{26A6C5C7-F242-48FE-ACD2-795FAC257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7537">
            <a:off x="9016347" y="1524577"/>
            <a:ext cx="442710" cy="4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0F8031A1-D476-409F-9A47-2D073591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9064800" y="2024768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ÎÏÎ¿ÏÎ­Î»ÎµÏÎ¼Î± ÎµÎ¹ÎºÏÎ½Î±Ï Î³Î¹Î± need png">
            <a:extLst>
              <a:ext uri="{FF2B5EF4-FFF2-40B4-BE49-F238E27FC236}">
                <a16:creationId xmlns:a16="http://schemas.microsoft.com/office/drawing/2014/main" id="{2D077428-5C53-4707-96DB-87051831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67" y="2574828"/>
            <a:ext cx="586154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043DD2-CBD8-4E74-ADA7-AA9D2B64EECA}"/>
              </a:ext>
            </a:extLst>
          </p:cNvPr>
          <p:cNvSpPr txBox="1"/>
          <p:nvPr/>
        </p:nvSpPr>
        <p:spPr>
          <a:xfrm>
            <a:off x="828939" y="4208029"/>
            <a:ext cx="2500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Low </a:t>
            </a:r>
          </a:p>
          <a:p>
            <a:endParaRPr lang="en-US" dirty="0"/>
          </a:p>
          <a:p>
            <a:r>
              <a:rPr lang="en-US" dirty="0"/>
              <a:t>Membership: Very Busy </a:t>
            </a:r>
          </a:p>
          <a:p>
            <a:endParaRPr lang="en-US" dirty="0"/>
          </a:p>
          <a:p>
            <a:r>
              <a:rPr lang="en-US" dirty="0"/>
              <a:t>Need: Ultra</a:t>
            </a:r>
          </a:p>
        </p:txBody>
      </p:sp>
      <p:pic>
        <p:nvPicPr>
          <p:cNvPr id="26" name="Picture 6" descr="ÎÏÎ¿ÏÎ­Î»ÎµÏÎ¼Î± ÎµÎ¹ÎºÏÎ½Î±Ï Î³Î¹Î± need png">
            <a:extLst>
              <a:ext uri="{FF2B5EF4-FFF2-40B4-BE49-F238E27FC236}">
                <a16:creationId xmlns:a16="http://schemas.microsoft.com/office/drawing/2014/main" id="{3826EF71-1B34-45B8-B1DF-D5AD43245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1" y="5161310"/>
            <a:ext cx="586154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ÎÏÎ¿ÏÎ­Î»ÎµÏÎ¼Î± ÎµÎ¹ÎºÏÎ½Î±Ï Î³Î¹Î± price icon">
            <a:extLst>
              <a:ext uri="{FF2B5EF4-FFF2-40B4-BE49-F238E27FC236}">
                <a16:creationId xmlns:a16="http://schemas.microsoft.com/office/drawing/2014/main" id="{926199DF-558C-40F2-81E0-13677816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7537">
            <a:off x="309072" y="4185759"/>
            <a:ext cx="442710" cy="4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D80B05A2-2A8F-422C-BE8E-F249EDD9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334644" y="4685066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3270-4952-44C1-8975-F54446BE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Clustering - Sessions</a:t>
            </a:r>
            <a:endParaRPr lang="en-US" sz="5400" dirty="0">
              <a:latin typeface="+mn-lt"/>
            </a:endParaRPr>
          </a:p>
        </p:txBody>
      </p:sp>
      <p:sp>
        <p:nvSpPr>
          <p:cNvPr id="3" name="Διάγραμμα ροής: Γραμμή σύνδεσης 2">
            <a:extLst>
              <a:ext uri="{FF2B5EF4-FFF2-40B4-BE49-F238E27FC236}">
                <a16:creationId xmlns:a16="http://schemas.microsoft.com/office/drawing/2014/main" id="{2BA1E634-01BE-4BB1-AD61-6EC8C2FE5CCF}"/>
              </a:ext>
            </a:extLst>
          </p:cNvPr>
          <p:cNvSpPr/>
          <p:nvPr/>
        </p:nvSpPr>
        <p:spPr>
          <a:xfrm>
            <a:off x="533891" y="1879384"/>
            <a:ext cx="1934346" cy="17338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Determined </a:t>
            </a:r>
          </a:p>
        </p:txBody>
      </p:sp>
      <p:sp>
        <p:nvSpPr>
          <p:cNvPr id="4" name="Διάγραμμα ροής: Γραμμή σύνδεσης 3">
            <a:extLst>
              <a:ext uri="{FF2B5EF4-FFF2-40B4-BE49-F238E27FC236}">
                <a16:creationId xmlns:a16="http://schemas.microsoft.com/office/drawing/2014/main" id="{9677EE9A-99CE-4D65-823E-96142096A12A}"/>
              </a:ext>
            </a:extLst>
          </p:cNvPr>
          <p:cNvSpPr/>
          <p:nvPr/>
        </p:nvSpPr>
        <p:spPr>
          <a:xfrm>
            <a:off x="3486558" y="2063539"/>
            <a:ext cx="2073268" cy="197617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Bargain Hunters</a:t>
            </a:r>
          </a:p>
        </p:txBody>
      </p:sp>
      <p:sp>
        <p:nvSpPr>
          <p:cNvPr id="5" name="Διάγραμμα ροής: Γραμμή σύνδεσης 4">
            <a:extLst>
              <a:ext uri="{FF2B5EF4-FFF2-40B4-BE49-F238E27FC236}">
                <a16:creationId xmlns:a16="http://schemas.microsoft.com/office/drawing/2014/main" id="{CD64AD26-00F4-43CA-9AD0-7B4B006F6AB7}"/>
              </a:ext>
            </a:extLst>
          </p:cNvPr>
          <p:cNvSpPr/>
          <p:nvPr/>
        </p:nvSpPr>
        <p:spPr>
          <a:xfrm>
            <a:off x="6386457" y="1027906"/>
            <a:ext cx="2609509" cy="258891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Casual Viewers</a:t>
            </a:r>
          </a:p>
        </p:txBody>
      </p:sp>
      <p:sp>
        <p:nvSpPr>
          <p:cNvPr id="6" name="Διάγραμμα ροής: Γραμμή σύνδεσης 5">
            <a:extLst>
              <a:ext uri="{FF2B5EF4-FFF2-40B4-BE49-F238E27FC236}">
                <a16:creationId xmlns:a16="http://schemas.microsoft.com/office/drawing/2014/main" id="{0558130F-1313-4CEF-B178-79180278AB59}"/>
              </a:ext>
            </a:extLst>
          </p:cNvPr>
          <p:cNvSpPr/>
          <p:nvPr/>
        </p:nvSpPr>
        <p:spPr>
          <a:xfrm>
            <a:off x="7413595" y="4349321"/>
            <a:ext cx="1383788" cy="132585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Elite Buyers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78381-E611-4B0A-995B-CE82C344707E}"/>
              </a:ext>
            </a:extLst>
          </p:cNvPr>
          <p:cNvSpPr txBox="1"/>
          <p:nvPr/>
        </p:nvSpPr>
        <p:spPr>
          <a:xfrm>
            <a:off x="-738213" y="8308731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ÎÏÎ¿ÏÎ­Î»ÎµÏÎ¼Î± ÎµÎ¹ÎºÏÎ½Î±Ï Î³Î¹Î± click png">
            <a:extLst>
              <a:ext uri="{FF2B5EF4-FFF2-40B4-BE49-F238E27FC236}">
                <a16:creationId xmlns:a16="http://schemas.microsoft.com/office/drawing/2014/main" id="{53EAA461-1A0C-4A2F-984A-B34768546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4" b="89952" l="10000" r="90000">
                        <a14:foregroundMark x1="41585" y1="6174" x2="41585" y2="6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3" y="3681312"/>
            <a:ext cx="468800" cy="4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C1404E-6512-486D-A1B2-46BE2F486F06}"/>
              </a:ext>
            </a:extLst>
          </p:cNvPr>
          <p:cNvSpPr txBox="1"/>
          <p:nvPr/>
        </p:nvSpPr>
        <p:spPr>
          <a:xfrm>
            <a:off x="925370" y="3787142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Clicks: High</a:t>
            </a:r>
          </a:p>
          <a:p>
            <a:endParaRPr lang="en-US" dirty="0"/>
          </a:p>
          <a:p>
            <a:r>
              <a:rPr lang="en-US" dirty="0"/>
              <a:t>Buys: Very high</a:t>
            </a:r>
          </a:p>
          <a:p>
            <a:endParaRPr lang="en-US" dirty="0"/>
          </a:p>
          <a:p>
            <a:r>
              <a:rPr lang="en-US" dirty="0"/>
              <a:t>Spent: High</a:t>
            </a:r>
          </a:p>
          <a:p>
            <a:endParaRPr lang="en-US" dirty="0"/>
          </a:p>
          <a:p>
            <a:r>
              <a:rPr lang="en-US" dirty="0"/>
              <a:t>Membership: Medium</a:t>
            </a:r>
          </a:p>
        </p:txBody>
      </p:sp>
      <p:pic>
        <p:nvPicPr>
          <p:cNvPr id="1028" name="Picture 4" descr="ÎÏÎ¿ÏÎ­Î»ÎµÏÎ¼Î± ÎµÎ¹ÎºÏÎ½Î±Ï Î³Î¹Î± cart png">
            <a:extLst>
              <a:ext uri="{FF2B5EF4-FFF2-40B4-BE49-F238E27FC236}">
                <a16:creationId xmlns:a16="http://schemas.microsoft.com/office/drawing/2014/main" id="{98BD4301-0815-4E4C-8923-9A113675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8" y="4283442"/>
            <a:ext cx="577362" cy="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53553545-1AF3-4AFC-AB45-DBC33024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432907" y="5370861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ÎÏÎ¿ÏÎ­Î»ÎµÏÎ¼Î± ÎµÎ¹ÎºÏÎ½Î±Ï Î³Î¹Î± money icon">
            <a:extLst>
              <a:ext uri="{FF2B5EF4-FFF2-40B4-BE49-F238E27FC236}">
                <a16:creationId xmlns:a16="http://schemas.microsoft.com/office/drawing/2014/main" id="{6B57BBC5-209F-4B43-9F42-C665C4651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00" b="89918" l="10000" r="90000">
                        <a14:foregroundMark x1="61196" y1="8792" x2="61196" y2="8792"/>
                        <a14:foregroundMark x1="54674" y1="6800" x2="54674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059" b="11139"/>
          <a:stretch/>
        </p:blipFill>
        <p:spPr bwMode="auto">
          <a:xfrm>
            <a:off x="379514" y="4865369"/>
            <a:ext cx="488970" cy="4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ÎÏÎ¿ÏÎ­Î»ÎµÏÎ¼Î± ÎµÎ¹ÎºÏÎ½Î±Ï Î³Î¹Î± click png">
            <a:extLst>
              <a:ext uri="{FF2B5EF4-FFF2-40B4-BE49-F238E27FC236}">
                <a16:creationId xmlns:a16="http://schemas.microsoft.com/office/drawing/2014/main" id="{82B755B6-8A6D-45DE-B984-E1246F5B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4" b="89952" l="10000" r="90000">
                        <a14:foregroundMark x1="41585" y1="6174" x2="41585" y2="6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29" y="4020598"/>
            <a:ext cx="468800" cy="4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2CD83-FC11-486D-911F-B4168FA17545}"/>
              </a:ext>
            </a:extLst>
          </p:cNvPr>
          <p:cNvSpPr txBox="1"/>
          <p:nvPr/>
        </p:nvSpPr>
        <p:spPr>
          <a:xfrm>
            <a:off x="9552902" y="4153500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Clicks: Low</a:t>
            </a:r>
          </a:p>
          <a:p>
            <a:endParaRPr lang="en-US" dirty="0"/>
          </a:p>
          <a:p>
            <a:r>
              <a:rPr lang="en-US" dirty="0"/>
              <a:t>Buys: Low</a:t>
            </a:r>
          </a:p>
          <a:p>
            <a:endParaRPr lang="en-US" dirty="0"/>
          </a:p>
          <a:p>
            <a:r>
              <a:rPr lang="en-US" dirty="0"/>
              <a:t>Spent: Very High</a:t>
            </a:r>
          </a:p>
          <a:p>
            <a:endParaRPr lang="en-US" dirty="0"/>
          </a:p>
          <a:p>
            <a:r>
              <a:rPr lang="en-US" dirty="0"/>
              <a:t>Membership: Very low</a:t>
            </a:r>
          </a:p>
        </p:txBody>
      </p:sp>
      <p:pic>
        <p:nvPicPr>
          <p:cNvPr id="17" name="Picture 4" descr="ÎÏÎ¿ÏÎ­Î»ÎµÏÎ¼Î± ÎµÎ¹ÎºÏÎ½Î±Ï Î³Î¹Î± cart png">
            <a:extLst>
              <a:ext uri="{FF2B5EF4-FFF2-40B4-BE49-F238E27FC236}">
                <a16:creationId xmlns:a16="http://schemas.microsoft.com/office/drawing/2014/main" id="{78FEE27A-4B3F-4EBA-9592-BE1A1820D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40" y="4565264"/>
            <a:ext cx="577362" cy="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E7301899-D059-4F40-8260-885D3DF1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9089396" y="5712703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ÎÏÎ¿ÏÎ­Î»ÎµÏÎ¼Î± ÎµÎ¹ÎºÏÎ½Î±Ï Î³Î¹Î± money icon">
            <a:extLst>
              <a:ext uri="{FF2B5EF4-FFF2-40B4-BE49-F238E27FC236}">
                <a16:creationId xmlns:a16="http://schemas.microsoft.com/office/drawing/2014/main" id="{D7446F1C-E994-4248-B67B-C9776B4E0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00" b="89918" l="10000" r="90000">
                        <a14:foregroundMark x1="61196" y1="8792" x2="61196" y2="8792"/>
                        <a14:foregroundMark x1="54674" y1="6800" x2="54674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059" b="11139"/>
          <a:stretch/>
        </p:blipFill>
        <p:spPr bwMode="auto">
          <a:xfrm>
            <a:off x="9016240" y="5187453"/>
            <a:ext cx="488970" cy="4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ÎÏÎ¿ÏÎ­Î»ÎµÏÎ¼Î± ÎµÎ¹ÎºÏÎ½Î±Ï Î³Î¹Î± click png">
            <a:extLst>
              <a:ext uri="{FF2B5EF4-FFF2-40B4-BE49-F238E27FC236}">
                <a16:creationId xmlns:a16="http://schemas.microsoft.com/office/drawing/2014/main" id="{B5CBF191-40F6-45E8-870A-7843E4F2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4" b="89952" l="10000" r="90000">
                        <a14:foregroundMark x1="41585" y1="6174" x2="41585" y2="6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74" y="4203860"/>
            <a:ext cx="468800" cy="4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0C0D46-F47F-4863-B1D1-E637239BABA8}"/>
              </a:ext>
            </a:extLst>
          </p:cNvPr>
          <p:cNvSpPr txBox="1"/>
          <p:nvPr/>
        </p:nvSpPr>
        <p:spPr>
          <a:xfrm>
            <a:off x="4548570" y="4357146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Clicks: High</a:t>
            </a:r>
          </a:p>
          <a:p>
            <a:endParaRPr lang="en-US" dirty="0"/>
          </a:p>
          <a:p>
            <a:r>
              <a:rPr lang="en-US" dirty="0"/>
              <a:t>Buys: Low</a:t>
            </a:r>
          </a:p>
          <a:p>
            <a:endParaRPr lang="en-US" dirty="0"/>
          </a:p>
          <a:p>
            <a:r>
              <a:rPr lang="en-US" dirty="0"/>
              <a:t>Spent: Very Low</a:t>
            </a:r>
          </a:p>
          <a:p>
            <a:endParaRPr lang="en-US" dirty="0"/>
          </a:p>
          <a:p>
            <a:r>
              <a:rPr lang="en-US" dirty="0"/>
              <a:t>Membership: Busy</a:t>
            </a:r>
          </a:p>
        </p:txBody>
      </p:sp>
      <p:pic>
        <p:nvPicPr>
          <p:cNvPr id="22" name="Picture 4" descr="ÎÏÎ¿ÏÎ­Î»ÎµÏÎ¼Î± ÎµÎ¹ÎºÏÎ½Î±Ï Î³Î¹Î± cart png">
            <a:extLst>
              <a:ext uri="{FF2B5EF4-FFF2-40B4-BE49-F238E27FC236}">
                <a16:creationId xmlns:a16="http://schemas.microsoft.com/office/drawing/2014/main" id="{525A7588-E253-486E-8A4A-D03FDA53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12" y="4798196"/>
            <a:ext cx="577362" cy="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969A4FD5-8CE8-46D6-B11C-B51AF7C0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4009329" y="5858402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ÎÏÎ¿ÏÎ­Î»ÎµÏÎ¼Î± ÎµÎ¹ÎºÏÎ½Î±Ï Î³Î¹Î± money icon">
            <a:extLst>
              <a:ext uri="{FF2B5EF4-FFF2-40B4-BE49-F238E27FC236}">
                <a16:creationId xmlns:a16="http://schemas.microsoft.com/office/drawing/2014/main" id="{4C8502D3-0CA1-43C5-BBFE-5826E183B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00" b="89918" l="10000" r="90000">
                        <a14:foregroundMark x1="61196" y1="8792" x2="61196" y2="8792"/>
                        <a14:foregroundMark x1="54674" y1="6800" x2="54674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059" b="11139"/>
          <a:stretch/>
        </p:blipFill>
        <p:spPr bwMode="auto">
          <a:xfrm>
            <a:off x="3936577" y="5375450"/>
            <a:ext cx="488970" cy="4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ÎÏÎ¿ÏÎ­Î»ÎµÏÎ¼Î± ÎµÎ¹ÎºÏÎ½Î±Ï Î³Î¹Î± click png">
            <a:extLst>
              <a:ext uri="{FF2B5EF4-FFF2-40B4-BE49-F238E27FC236}">
                <a16:creationId xmlns:a16="http://schemas.microsoft.com/office/drawing/2014/main" id="{9C43FCC4-9B15-4267-A715-21EE37B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4" b="89952" l="10000" r="90000">
                        <a14:foregroundMark x1="41585" y1="6174" x2="41585" y2="6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97" y="961979"/>
            <a:ext cx="468800" cy="4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797991-7981-427E-B16D-CDE65EA3B639}"/>
              </a:ext>
            </a:extLst>
          </p:cNvPr>
          <p:cNvSpPr txBox="1"/>
          <p:nvPr/>
        </p:nvSpPr>
        <p:spPr>
          <a:xfrm>
            <a:off x="9797387" y="1047876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Clicks: High</a:t>
            </a:r>
          </a:p>
          <a:p>
            <a:endParaRPr lang="en-US" dirty="0"/>
          </a:p>
          <a:p>
            <a:r>
              <a:rPr lang="en-US" dirty="0"/>
              <a:t>Buys: Very low</a:t>
            </a:r>
          </a:p>
          <a:p>
            <a:endParaRPr lang="en-US" dirty="0"/>
          </a:p>
          <a:p>
            <a:r>
              <a:rPr lang="en-US" dirty="0"/>
              <a:t>Spent: Low </a:t>
            </a:r>
          </a:p>
          <a:p>
            <a:endParaRPr lang="en-US" dirty="0"/>
          </a:p>
          <a:p>
            <a:r>
              <a:rPr lang="en-US" dirty="0"/>
              <a:t>Membership: Busiest</a:t>
            </a:r>
          </a:p>
        </p:txBody>
      </p:sp>
      <p:pic>
        <p:nvPicPr>
          <p:cNvPr id="27" name="Picture 4" descr="ÎÏÎ¿ÏÎ­Î»ÎµÏÎ¼Î± ÎµÎ¹ÎºÏÎ½Î±Ï Î³Î¹Î± cart png">
            <a:extLst>
              <a:ext uri="{FF2B5EF4-FFF2-40B4-BE49-F238E27FC236}">
                <a16:creationId xmlns:a16="http://schemas.microsoft.com/office/drawing/2014/main" id="{279F7A91-12F1-4C04-9785-2C6C0B5A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29" y="1485478"/>
            <a:ext cx="577362" cy="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ÎÏÎ¿ÏÎ­Î»ÎµÏÎ¼Î± ÎµÎ¹ÎºÏÎ½Î±Ï Î³Î¹Î± membership icon">
            <a:extLst>
              <a:ext uri="{FF2B5EF4-FFF2-40B4-BE49-F238E27FC236}">
                <a16:creationId xmlns:a16="http://schemas.microsoft.com/office/drawing/2014/main" id="{06BA69C4-B051-47FF-BA68-80C82C98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2077" flipV="1">
            <a:off x="9375474" y="2616025"/>
            <a:ext cx="427489" cy="5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ÎÏÎ¿ÏÎ­Î»ÎµÏÎ¼Î± ÎµÎ¹ÎºÏÎ½Î±Ï Î³Î¹Î± money icon">
            <a:extLst>
              <a:ext uri="{FF2B5EF4-FFF2-40B4-BE49-F238E27FC236}">
                <a16:creationId xmlns:a16="http://schemas.microsoft.com/office/drawing/2014/main" id="{5B196307-9568-4ADB-A203-C1726C0FA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00" b="89918" l="10000" r="90000">
                        <a14:foregroundMark x1="61196" y1="8792" x2="61196" y2="8792"/>
                        <a14:foregroundMark x1="54674" y1="6800" x2="54674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059" b="11139"/>
          <a:stretch/>
        </p:blipFill>
        <p:spPr bwMode="auto">
          <a:xfrm>
            <a:off x="9308417" y="2081018"/>
            <a:ext cx="488970" cy="4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A3530-FE37-40B4-97E2-A86DD40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0" y="261845"/>
            <a:ext cx="10515600" cy="170451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journey has come to an end!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0AC3A-F92E-4212-AF06-C2264080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7104"/>
            <a:ext cx="2896986" cy="1630896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E1C8CE3-A0F6-4BFF-946B-1DCEFB2F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86" y="5227104"/>
            <a:ext cx="2896986" cy="1630896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7A127A0-3A58-4EB9-A53D-78A7D467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30" y="5227104"/>
            <a:ext cx="2896986" cy="1630896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B5082D4-7538-4155-8F1E-1656740E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74" y="5227104"/>
            <a:ext cx="2896986" cy="1630896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FDD26F06-1E1A-4E2E-A4E0-E34B36F66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30" y="1568910"/>
            <a:ext cx="6538539" cy="22226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67D458-536D-403C-937A-795386A36634}"/>
              </a:ext>
            </a:extLst>
          </p:cNvPr>
          <p:cNvSpPr txBox="1"/>
          <p:nvPr/>
        </p:nvSpPr>
        <p:spPr>
          <a:xfrm>
            <a:off x="4548279" y="3791550"/>
            <a:ext cx="509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857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693-6603-4876-8889-FAFFC77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17" y="434366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4922-0515-4E51-A896-330CBF429D56}"/>
              </a:ext>
            </a:extLst>
          </p:cNvPr>
          <p:cNvSpPr txBox="1"/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6E6BC-ADBC-4B52-A4DC-56B6A7E5DAEF}"/>
              </a:ext>
            </a:extLst>
          </p:cNvPr>
          <p:cNvSpPr/>
          <p:nvPr/>
        </p:nvSpPr>
        <p:spPr>
          <a:xfrm>
            <a:off x="1745017" y="186118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results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95EAC48-F880-48AC-8451-DB1FA3F9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1547-1702-4DA2-AFDC-CA0BC62B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41" y="572023"/>
            <a:ext cx="3213717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0AC3A-F92E-4212-AF06-C2264080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7104"/>
            <a:ext cx="2896986" cy="1630896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E1C8CE3-A0F6-4BFF-946B-1DCEFB2F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86" y="5227104"/>
            <a:ext cx="2896986" cy="1630896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7A127A0-3A58-4EB9-A53D-78A7D467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30" y="5227104"/>
            <a:ext cx="2896986" cy="1630896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B5082D4-7538-4155-8F1E-1656740E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74" y="5227104"/>
            <a:ext cx="2896986" cy="163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39AC6-4B1B-4437-806A-76F69F579E86}"/>
              </a:ext>
            </a:extLst>
          </p:cNvPr>
          <p:cNvSpPr txBox="1"/>
          <p:nvPr/>
        </p:nvSpPr>
        <p:spPr>
          <a:xfrm>
            <a:off x="1820210" y="3982378"/>
            <a:ext cx="437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Marialena Dimitriou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1B852-E72E-480F-808B-CA30FCD8F2B2}"/>
              </a:ext>
            </a:extLst>
          </p:cNvPr>
          <p:cNvSpPr txBox="1"/>
          <p:nvPr/>
        </p:nvSpPr>
        <p:spPr>
          <a:xfrm>
            <a:off x="6737914" y="3982378"/>
            <a:ext cx="400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Chrysavgi Katsaraki </a:t>
            </a: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D9058B-F217-4598-98FA-CCEB3B28B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19" y="1935173"/>
            <a:ext cx="2189635" cy="1972032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2198F6-0460-47A9-90AB-E98EEB93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3" y="1800687"/>
            <a:ext cx="2510899" cy="22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693-6603-4876-8889-FAFFC77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17" y="434366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4922-0515-4E51-A896-330CBF429D56}"/>
              </a:ext>
            </a:extLst>
          </p:cNvPr>
          <p:cNvSpPr txBox="1"/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6E6BC-ADBC-4B52-A4DC-56B6A7E5DAEF}"/>
              </a:ext>
            </a:extLst>
          </p:cNvPr>
          <p:cNvSpPr/>
          <p:nvPr/>
        </p:nvSpPr>
        <p:spPr>
          <a:xfrm>
            <a:off x="1745017" y="186118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results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95EAC48-F880-48AC-8451-DB1FA3F9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B9F8-5D18-462A-B6EC-D721A1D1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41" y="635558"/>
            <a:ext cx="6747029" cy="145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“You should know your customer.”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E9A4-340C-433E-A507-CB79713E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421682"/>
            <a:ext cx="5063739" cy="3639289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Boost sales</a:t>
            </a:r>
          </a:p>
          <a:p>
            <a:pPr marL="0" indent="0">
              <a:buNone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Increase return on ad spent</a:t>
            </a:r>
          </a:p>
          <a:p>
            <a:pPr marL="0" indent="0">
              <a:buNone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Improve user experience and satisfaction</a:t>
            </a:r>
          </a:p>
        </p:txBody>
      </p:sp>
      <p:pic>
        <p:nvPicPr>
          <p:cNvPr id="4" name="Picture 4" descr="ÎÏÎ¿ÏÎ­Î»ÎµÏÎ¼Î± ÎµÎ¹ÎºÏÎ½Î±Ï Î³Î¹Î± cart png">
            <a:extLst>
              <a:ext uri="{FF2B5EF4-FFF2-40B4-BE49-F238E27FC236}">
                <a16:creationId xmlns:a16="http://schemas.microsoft.com/office/drawing/2014/main" id="{4878E668-3CFC-4819-A285-D5831A628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4" r="6" b="14315"/>
          <a:stretch/>
        </p:blipFill>
        <p:spPr bwMode="auto"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ÎÏÎ¿ÏÎ­Î»ÎµÏÎ¼Î± ÎµÎ¹ÎºÏÎ½Î±Ï Î³Î¹Î± money icon">
            <a:extLst>
              <a:ext uri="{FF2B5EF4-FFF2-40B4-BE49-F238E27FC236}">
                <a16:creationId xmlns:a16="http://schemas.microsoft.com/office/drawing/2014/main" id="{341B3523-7FF8-4301-9A2D-96121AFEA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0" b="89918" l="10000" r="90000">
                        <a14:foregroundMark x1="61196" y1="8792" x2="61196" y2="8792"/>
                        <a14:foregroundMark x1="54674" y1="6800" x2="54674" y2="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0" r="2" b="2"/>
          <a:stretch/>
        </p:blipFill>
        <p:spPr bwMode="auto"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4EA9C-5475-4BCE-AF68-D31D47C995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96" b="-3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17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6C0F-8ECC-49F6-A075-C3A2D087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60" y="357649"/>
            <a:ext cx="5864441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 want more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9D15-459A-4DB5-BAAC-3768A40A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860" y="193357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RecSys Challenge 2015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Dataset provided by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collected during several months in the year of 2014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E-commerce retailer in Europe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3E43C5-5DFB-4E4D-B12A-B92E55EF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86" y="2312510"/>
            <a:ext cx="2247900" cy="59055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3EB5D6C-0C75-4F4F-8810-3D27002C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690688"/>
            <a:ext cx="3429000" cy="485775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07D3F8-FB10-4BCA-8D78-2959A89ED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3847"/>
              </p:ext>
            </p:extLst>
          </p:nvPr>
        </p:nvGraphicFramePr>
        <p:xfrm>
          <a:off x="2103021" y="4681538"/>
          <a:ext cx="8128000" cy="1017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8232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0579583"/>
                    </a:ext>
                  </a:extLst>
                </a:gridCol>
              </a:tblGrid>
              <a:tr h="50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Clicks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33.003.945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9962"/>
                  </a:ext>
                </a:extLst>
              </a:tr>
              <a:tr h="50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Buys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1.150.753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7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08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693-6603-4876-8889-FAFFC772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17" y="434366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4922-0515-4E51-A896-330CBF429D56}"/>
              </a:ext>
            </a:extLst>
          </p:cNvPr>
          <p:cNvSpPr txBox="1"/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6E6BC-ADBC-4B52-A4DC-56B6A7E5DAEF}"/>
              </a:ext>
            </a:extLst>
          </p:cNvPr>
          <p:cNvSpPr/>
          <p:nvPr/>
        </p:nvSpPr>
        <p:spPr>
          <a:xfrm>
            <a:off x="1745017" y="186118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The results</a:t>
            </a:r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95EAC48-F880-48AC-8451-DB1FA3F9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7B50-CF01-4562-9DC3-6206413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73" y="372824"/>
            <a:ext cx="6263936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road to salvation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7F9E-20F1-411B-A02B-F41472B3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96" y="1974488"/>
            <a:ext cx="3760177" cy="557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we went from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5183A-048D-4F06-BC49-5D12A93934BF}"/>
              </a:ext>
            </a:extLst>
          </p:cNvPr>
          <p:cNvSpPr txBox="1">
            <a:spLocks/>
          </p:cNvSpPr>
          <p:nvPr/>
        </p:nvSpPr>
        <p:spPr>
          <a:xfrm>
            <a:off x="8043985" y="1533456"/>
            <a:ext cx="3760177" cy="445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…to there</a:t>
            </a: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6FFF3019-9C54-4C7B-A967-31B727E4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68753"/>
              </p:ext>
            </p:extLst>
          </p:nvPr>
        </p:nvGraphicFramePr>
        <p:xfrm>
          <a:off x="1579073" y="2711066"/>
          <a:ext cx="2896212" cy="255552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896212">
                  <a:extLst>
                    <a:ext uri="{9D8B030D-6E8A-4147-A177-3AD203B41FA5}">
                      <a16:colId xmlns:a16="http://schemas.microsoft.com/office/drawing/2014/main" val="1843508686"/>
                    </a:ext>
                  </a:extLst>
                </a:gridCol>
              </a:tblGrid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2014-04-07T10:51:09.277Z 214536502 0</a:t>
                      </a:r>
                      <a:endParaRPr lang="en-US" sz="1200" dirty="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072842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2014-04-07T10:54:09.868Z 214536500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273677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2014-04-07T10:54:46.998Z 214536506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079530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2014-04-07T10:57:00.306Z 214577561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98701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2014-04-07T13:56:37.614Z 214662742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298547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2014-04-07T13:57:19.373Z 214662742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144304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2014-04-07T13:58:37.446Z 214825110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344377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2014-04-07T13:59:50.710Z 214757390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285258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2014-04-07T14:00:38.247Z 214757407 0</a:t>
                      </a:r>
                      <a:endParaRPr lang="en-US" sz="1200" dirty="0">
                        <a:solidFill>
                          <a:srgbClr val="2E74B5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505146"/>
                  </a:ext>
                </a:extLst>
              </a:tr>
            </a:tbl>
          </a:graphicData>
        </a:graphic>
      </p:graphicFrame>
      <p:pic>
        <p:nvPicPr>
          <p:cNvPr id="1028" name="Picture 4" descr="ÎÏÎ¿ÏÎ­Î»ÎµÏÎ¼Î± ÎµÎ¹ÎºÏÎ½Î±Ï Î³Î¹Î± confused png">
            <a:extLst>
              <a:ext uri="{FF2B5EF4-FFF2-40B4-BE49-F238E27FC236}">
                <a16:creationId xmlns:a16="http://schemas.microsoft.com/office/drawing/2014/main" id="{A432AA1D-E3C4-477D-9BE3-938E338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2" y="2240473"/>
            <a:ext cx="89567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ÎÏÎ¿ÏÎ­Î»ÎµÏÎ¼Î± ÎµÎ¹ÎºÏÎ½Î±Ï Î³Î¹Î± road png">
            <a:extLst>
              <a:ext uri="{FF2B5EF4-FFF2-40B4-BE49-F238E27FC236}">
                <a16:creationId xmlns:a16="http://schemas.microsoft.com/office/drawing/2014/main" id="{0FD737DB-EFB7-4FAD-BD53-3C15C666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146" y1="53252" x2="34146" y2="53252"/>
                        <a14:foregroundMark x1="49512" y1="38347" x2="49512" y2="38347"/>
                        <a14:foregroundMark x1="49512" y1="38347" x2="49512" y2="38347"/>
                        <a14:foregroundMark x1="23780" y1="45935" x2="23780" y2="45935"/>
                        <a14:foregroundMark x1="23780" y1="45935" x2="23780" y2="45935"/>
                        <a14:foregroundMark x1="68293" y1="84417" x2="68293" y2="84417"/>
                        <a14:foregroundMark x1="51463" y1="37398" x2="51463" y2="37398"/>
                        <a14:foregroundMark x1="33293" y1="84011" x2="33293" y2="84011"/>
                        <a14:foregroundMark x1="35366" y1="83604" x2="35366" y2="836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96896">
            <a:off x="4608680" y="1008126"/>
            <a:ext cx="2013438" cy="56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C9364B5D-A82E-49B2-95DF-E750D2709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94815"/>
              </p:ext>
            </p:extLst>
          </p:nvPr>
        </p:nvGraphicFramePr>
        <p:xfrm>
          <a:off x="8043985" y="2136531"/>
          <a:ext cx="3166207" cy="37952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29762">
                  <a:extLst>
                    <a:ext uri="{9D8B030D-6E8A-4147-A177-3AD203B41FA5}">
                      <a16:colId xmlns:a16="http://schemas.microsoft.com/office/drawing/2014/main" val="2409285273"/>
                    </a:ext>
                  </a:extLst>
                </a:gridCol>
                <a:gridCol w="713027">
                  <a:extLst>
                    <a:ext uri="{9D8B030D-6E8A-4147-A177-3AD203B41FA5}">
                      <a16:colId xmlns:a16="http://schemas.microsoft.com/office/drawing/2014/main" val="1961772777"/>
                    </a:ext>
                  </a:extLst>
                </a:gridCol>
                <a:gridCol w="1006130">
                  <a:extLst>
                    <a:ext uri="{9D8B030D-6E8A-4147-A177-3AD203B41FA5}">
                      <a16:colId xmlns:a16="http://schemas.microsoft.com/office/drawing/2014/main" val="2136966962"/>
                    </a:ext>
                  </a:extLst>
                </a:gridCol>
                <a:gridCol w="817288">
                  <a:extLst>
                    <a:ext uri="{9D8B030D-6E8A-4147-A177-3AD203B41FA5}">
                      <a16:colId xmlns:a16="http://schemas.microsoft.com/office/drawing/2014/main" val="937618001"/>
                    </a:ext>
                  </a:extLst>
                </a:gridCol>
              </a:tblGrid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Clicks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 Spend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1458813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0:05:51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8031160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0:05:59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436581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0:12:26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5534528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0:17:15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598095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0:04:06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50365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8616102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0:02:14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5969576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0:02:49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717613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0:13:04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722927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0:02:59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1746802"/>
                  </a:ext>
                </a:extLst>
              </a:tr>
            </a:tbl>
          </a:graphicData>
        </a:graphic>
      </p:graphicFrame>
      <p:pic>
        <p:nvPicPr>
          <p:cNvPr id="1034" name="Picture 10" descr="Î£ÏÎµÏÎ¹ÎºÎ® ÎµÎ¹ÎºÏÎ½Î±">
            <a:extLst>
              <a:ext uri="{FF2B5EF4-FFF2-40B4-BE49-F238E27FC236}">
                <a16:creationId xmlns:a16="http://schemas.microsoft.com/office/drawing/2014/main" id="{87981693-B212-4144-9AB2-12FF3D53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87" y="2975513"/>
            <a:ext cx="989425" cy="90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2" descr="ÎÏÎ¿ÏÎ­Î»ÎµÏÎ¼Î± ÎµÎ¹ÎºÏÎ½Î±Ï Î³Î¹Î± body png">
            <a:extLst>
              <a:ext uri="{FF2B5EF4-FFF2-40B4-BE49-F238E27FC236}">
                <a16:creationId xmlns:a16="http://schemas.microsoft.com/office/drawing/2014/main" id="{A8EE806C-400D-4274-8F6F-A106F8414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625" l="10000" r="90000">
                        <a14:foregroundMark x1="48625" y1="92875" x2="48625" y2="92875"/>
                        <a14:foregroundMark x1="48000" y1="97625" x2="48000" y2="97625"/>
                        <a14:backgroundMark x1="40750" y1="33500" x2="40750" y2="3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672" b="61416"/>
          <a:stretch/>
        </p:blipFill>
        <p:spPr bwMode="auto">
          <a:xfrm>
            <a:off x="6436562" y="3225533"/>
            <a:ext cx="3146524" cy="5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ÎÏÎ¿ÏÎ­Î»ÎµÏÎ¼Î± ÎµÎ¹ÎºÏÎ½Î±Ï Î³Î¹Î± body png">
            <a:extLst>
              <a:ext uri="{FF2B5EF4-FFF2-40B4-BE49-F238E27FC236}">
                <a16:creationId xmlns:a16="http://schemas.microsoft.com/office/drawing/2014/main" id="{D6179110-B77A-42B2-92EE-91066825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625" l="10000" r="90000">
                        <a14:foregroundMark x1="48625" y1="92875" x2="48625" y2="92875"/>
                        <a14:foregroundMark x1="48000" y1="97625" x2="48000" y2="97625"/>
                        <a14:backgroundMark x1="40750" y1="33500" x2="40750" y2="3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71" y="2683514"/>
            <a:ext cx="2698194" cy="250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ÎÏÎ¿ÏÎ­Î»ÎµÏÎ¼Î± ÎµÎ¹ÎºÏÎ½Î±Ï Î³Î¹Î± body png">
            <a:extLst>
              <a:ext uri="{FF2B5EF4-FFF2-40B4-BE49-F238E27FC236}">
                <a16:creationId xmlns:a16="http://schemas.microsoft.com/office/drawing/2014/main" id="{0209C1A4-1E55-4B59-9406-4AC810A46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3" r="58898" b="65259"/>
          <a:stretch/>
        </p:blipFill>
        <p:spPr bwMode="auto">
          <a:xfrm rot="21280959" flipH="1">
            <a:off x="3222097" y="3380009"/>
            <a:ext cx="1082541" cy="50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ÎÏÎ¿ÏÎ­Î»ÎµÏÎ¼Î± ÎµÎ¹ÎºÏÎ½Î±Ï Î³Î¹Î± body png">
            <a:extLst>
              <a:ext uri="{FF2B5EF4-FFF2-40B4-BE49-F238E27FC236}">
                <a16:creationId xmlns:a16="http://schemas.microsoft.com/office/drawing/2014/main" id="{FBD3E181-96CB-4F2C-A6FE-B8CB5E5B4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3" r="58898" b="65259"/>
          <a:stretch/>
        </p:blipFill>
        <p:spPr bwMode="auto">
          <a:xfrm>
            <a:off x="570379" y="3330633"/>
            <a:ext cx="1082541" cy="47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ÎÏÎ¿ÏÎ­Î»ÎµÏÎ¼Î± ÎµÎ¹ÎºÏÎ½Î±Ï Î³Î¹Î± body png">
            <a:extLst>
              <a:ext uri="{FF2B5EF4-FFF2-40B4-BE49-F238E27FC236}">
                <a16:creationId xmlns:a16="http://schemas.microsoft.com/office/drawing/2014/main" id="{12D21DF9-3180-4091-8077-C0391229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66" y="2803851"/>
            <a:ext cx="2382540" cy="23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17B50-CF01-4562-9DC3-6206413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05" y="40827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Hours and hours  with our 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5183A-048D-4F06-BC49-5D12A93934BF}"/>
              </a:ext>
            </a:extLst>
          </p:cNvPr>
          <p:cNvSpPr txBox="1">
            <a:spLocks/>
          </p:cNvSpPr>
          <p:nvPr/>
        </p:nvSpPr>
        <p:spPr>
          <a:xfrm>
            <a:off x="1503151" y="2029632"/>
            <a:ext cx="1879569" cy="5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Bin</a:t>
            </a:r>
          </a:p>
        </p:txBody>
      </p:sp>
      <p:pic>
        <p:nvPicPr>
          <p:cNvPr id="2050" name="Picture 2" descr="ÎÏÎ¿ÏÎ­Î»ÎµÏÎ¼Î± ÎµÎ¹ÎºÏÎ½Î±Ï Î³Î¹Î± bash script icon">
            <a:extLst>
              <a:ext uri="{FF2B5EF4-FFF2-40B4-BE49-F238E27FC236}">
                <a16:creationId xmlns:a16="http://schemas.microsoft.com/office/drawing/2014/main" id="{63CAD6BF-DF3D-474B-BCF8-C3EFCABD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76" y="2883021"/>
            <a:ext cx="2203202" cy="13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ÎÏÎ¿ÏÎ­Î»ÎµÏÎ¼Î± ÎµÎ¹ÎºÏÎ½Î±Ï Î³Î¹Î± python icon">
            <a:extLst>
              <a:ext uri="{FF2B5EF4-FFF2-40B4-BE49-F238E27FC236}">
                <a16:creationId xmlns:a16="http://schemas.microsoft.com/office/drawing/2014/main" id="{BA02F6FF-9962-4D90-BD12-EC95D6512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r="11464" b="10610"/>
          <a:stretch/>
        </p:blipFill>
        <p:spPr bwMode="auto">
          <a:xfrm>
            <a:off x="7679223" y="2615774"/>
            <a:ext cx="1299455" cy="152687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ÎÏÎ¿ÏÎ­Î»ÎµÏÎ¼Î± ÎµÎ¹ÎºÏÎ½Î±Ï Î³Î¹Î± and icon">
            <a:extLst>
              <a:ext uri="{FF2B5EF4-FFF2-40B4-BE49-F238E27FC236}">
                <a16:creationId xmlns:a16="http://schemas.microsoft.com/office/drawing/2014/main" id="{D5CDC131-CDB0-4467-8467-7746A9BD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77" y="3210716"/>
            <a:ext cx="594339" cy="64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C5BCC63-77D0-4AEF-80B9-9567957E800F}"/>
              </a:ext>
            </a:extLst>
          </p:cNvPr>
          <p:cNvSpPr txBox="1">
            <a:spLocks/>
          </p:cNvSpPr>
          <p:nvPr/>
        </p:nvSpPr>
        <p:spPr>
          <a:xfrm>
            <a:off x="7322941" y="2044940"/>
            <a:ext cx="1879569" cy="5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Python</a:t>
            </a:r>
          </a:p>
        </p:txBody>
      </p:sp>
      <p:pic>
        <p:nvPicPr>
          <p:cNvPr id="2068" name="Picture 20" descr="Programming, Code, html, Coding, web icon">
            <a:extLst>
              <a:ext uri="{FF2B5EF4-FFF2-40B4-BE49-F238E27FC236}">
                <a16:creationId xmlns:a16="http://schemas.microsoft.com/office/drawing/2014/main" id="{9917CBCA-1B0D-42A2-8F58-966F5E6B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95" y="0"/>
            <a:ext cx="2049705" cy="22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Programming, Code, html, Coding, web icon">
            <a:extLst>
              <a:ext uri="{FF2B5EF4-FFF2-40B4-BE49-F238E27FC236}">
                <a16:creationId xmlns:a16="http://schemas.microsoft.com/office/drawing/2014/main" id="{09CFF908-9344-430F-857A-17BD840C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95" y="2224521"/>
            <a:ext cx="2049705" cy="232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Programming, Code, html, Coding, web icon">
            <a:extLst>
              <a:ext uri="{FF2B5EF4-FFF2-40B4-BE49-F238E27FC236}">
                <a16:creationId xmlns:a16="http://schemas.microsoft.com/office/drawing/2014/main" id="{42EED52C-A649-4019-9044-42F683D6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294" y="4536899"/>
            <a:ext cx="2049705" cy="232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Εικόνα 39">
            <a:extLst>
              <a:ext uri="{FF2B5EF4-FFF2-40B4-BE49-F238E27FC236}">
                <a16:creationId xmlns:a16="http://schemas.microsoft.com/office/drawing/2014/main" id="{1208CEC7-E5F3-4905-B690-63305030A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5131" y="4647377"/>
            <a:ext cx="2382540" cy="1340179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2C47A037-FB26-418F-A31C-E5B73A200E8E}"/>
              </a:ext>
            </a:extLst>
          </p:cNvPr>
          <p:cNvSpPr txBox="1">
            <a:spLocks/>
          </p:cNvSpPr>
          <p:nvPr/>
        </p:nvSpPr>
        <p:spPr>
          <a:xfrm rot="20294362">
            <a:off x="4132824" y="5065209"/>
            <a:ext cx="2947295" cy="5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Small example of bash code</a:t>
            </a:r>
          </a:p>
        </p:txBody>
      </p:sp>
    </p:spTree>
    <p:extLst>
      <p:ext uri="{BB962C8B-B14F-4D97-AF65-F5344CB8AC3E}">
        <p14:creationId xmlns:p14="http://schemas.microsoft.com/office/powerpoint/2010/main" val="45843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“A Buyer’s Journey”</vt:lpstr>
      <vt:lpstr>Contents</vt:lpstr>
      <vt:lpstr>The Team</vt:lpstr>
      <vt:lpstr>Contents</vt:lpstr>
      <vt:lpstr>“You should know your customer.”</vt:lpstr>
      <vt:lpstr>I want more data!</vt:lpstr>
      <vt:lpstr>Contents</vt:lpstr>
      <vt:lpstr>The road to salvation</vt:lpstr>
      <vt:lpstr>Hours and hours  with our friends</vt:lpstr>
      <vt:lpstr>Contents</vt:lpstr>
      <vt:lpstr>Three prediction models…</vt:lpstr>
      <vt:lpstr>Clustering - Products</vt:lpstr>
      <vt:lpstr>Clustering - Sessions</vt:lpstr>
      <vt:lpstr>The journey has come to an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2019-09-08T18:07:30Z</dcterms:created>
  <dcterms:modified xsi:type="dcterms:W3CDTF">2019-09-08T18:26:25Z</dcterms:modified>
</cp:coreProperties>
</file>