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479f8f0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479f8f0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2248b49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2248b49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2248b49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2248b49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2248b49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2248b49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2248b49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2248b49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2248b492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2248b492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479f8f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479f8f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2248b492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2248b492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479f8f0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479f8f0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hyperlink" Target="https://iau.org/public/themes/satellite-constellations/" TargetMode="External"/><Relationship Id="rId5" Type="http://schemas.openxmlformats.org/officeDocument/2006/relationships/hyperlink" Target="https://www.caltech.edu/about/news/ztf-finds-closest-known-asteroid-fly-earth" TargetMode="External"/><Relationship Id="rId6" Type="http://schemas.openxmlformats.org/officeDocument/2006/relationships/hyperlink" Target="https://www.eurasiareview.com/09072020-new-collection-of-stars-not-born-in-our-galaxy-discovered-in-milky-wa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www.youtube.com/watch?v=R5YWfhJG8z0" TargetMode="External"/><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arxiv.org/abs/1909.07976" TargetMode="External"/><Relationship Id="rId5" Type="http://schemas.openxmlformats.org/officeDocument/2006/relationships/hyperlink" Target="https://ui.adsabs.harvard.edu/search/q=((machine%20learning)%20AND%20year%3A1981-2021)&amp;sort=date%20desc%2C%20bibcode%20desc/metrics" TargetMode="External"/><Relationship Id="rId6" Type="http://schemas.openxmlformats.org/officeDocument/2006/relationships/hyperlink" Target="https://trends.google.com/trends/explore?date=all&amp;q=%2Fm%2F0jt3_q3,%2Fm%2F01hyh_,%2Fm%2F01xzx,Deep%20Learning,Neural%20Networ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hyperlink" Target="http://www.youtube.com/watch?v=7GvEzzxjbGc" TargetMode="External"/><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hyperlink" Target="http://asaip.psu.edu" TargetMode="External"/><Relationship Id="rId5" Type="http://schemas.openxmlformats.org/officeDocument/2006/relationships/hyperlink" Target="https://www.journals.elsevier.com/astronomy-and-compu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www.microsoft.com/en-us/research/publication/fourth-paradigm-data-intensive-scientific-discover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eeing-theory.brown.edu/" TargetMode="External"/><Relationship Id="rId4" Type="http://schemas.openxmlformats.org/officeDocument/2006/relationships/hyperlink" Target="https://colab.research.google.com/drive/1Hstxe2Q6yv6EgjdfTH7_7tGPeYOwb5c_?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74033" y="399650"/>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t>Astrometry 2020</a:t>
            </a:r>
            <a:endParaRPr/>
          </a:p>
        </p:txBody>
      </p:sp>
      <p:sp>
        <p:nvSpPr>
          <p:cNvPr id="55" name="Google Shape;55;p13"/>
          <p:cNvSpPr txBox="1"/>
          <p:nvPr>
            <p:ph idx="1" type="subTitle"/>
          </p:nvPr>
        </p:nvSpPr>
        <p:spPr>
          <a:xfrm>
            <a:off x="311700" y="2834125"/>
            <a:ext cx="8520600" cy="130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900"/>
              <a:t> </a:t>
            </a:r>
            <a:r>
              <a:rPr lang="en" sz="1500">
                <a:solidFill>
                  <a:srgbClr val="000000"/>
                </a:solidFill>
              </a:rPr>
              <a:t> </a:t>
            </a:r>
            <a:r>
              <a:rPr lang="en" sz="1200" u="sng">
                <a:solidFill>
                  <a:schemeClr val="accent5"/>
                </a:solidFill>
                <a:hlinkClick r:id="rId4">
                  <a:extLst>
                    <a:ext uri="{A12FA001-AC4F-418D-AE19-62706E023703}">
                      <ahyp:hlinkClr val="tx"/>
                    </a:ext>
                  </a:extLst>
                </a:hlinkClick>
              </a:rPr>
              <a:t>Satellite Constellations</a:t>
            </a:r>
            <a:r>
              <a:rPr lang="en" sz="2900"/>
              <a:t> </a:t>
            </a:r>
            <a:endParaRPr sz="2900"/>
          </a:p>
          <a:p>
            <a:pPr indent="0" lvl="0" marL="0" rtl="0" algn="ctr">
              <a:lnSpc>
                <a:spcPct val="115000"/>
              </a:lnSpc>
              <a:spcBef>
                <a:spcPts val="0"/>
              </a:spcBef>
              <a:spcAft>
                <a:spcPts val="0"/>
              </a:spcAft>
              <a:buNone/>
            </a:pPr>
            <a:r>
              <a:rPr lang="en" sz="1200" u="sng">
                <a:solidFill>
                  <a:schemeClr val="hlink"/>
                </a:solidFill>
                <a:hlinkClick r:id="rId5"/>
              </a:rPr>
              <a:t>Dinosaurs killer asteroids</a:t>
            </a:r>
            <a:endParaRPr sz="2900"/>
          </a:p>
          <a:p>
            <a:pPr indent="0" lvl="0" marL="0" rtl="0" algn="ctr">
              <a:lnSpc>
                <a:spcPct val="115000"/>
              </a:lnSpc>
              <a:spcBef>
                <a:spcPts val="0"/>
              </a:spcBef>
              <a:spcAft>
                <a:spcPts val="0"/>
              </a:spcAft>
              <a:buNone/>
            </a:pPr>
            <a:r>
              <a:rPr lang="en" sz="1200" u="sng">
                <a:solidFill>
                  <a:schemeClr val="hlink"/>
                </a:solidFill>
                <a:hlinkClick r:id="rId6"/>
              </a:rPr>
              <a:t>Gaia-Nyx</a:t>
            </a:r>
            <a:endParaRPr sz="2900"/>
          </a:p>
          <a:p>
            <a:pPr indent="0" lvl="0" marL="0" rtl="0" algn="ctr">
              <a:lnSpc>
                <a:spcPct val="115000"/>
              </a:lnSpc>
              <a:spcBef>
                <a:spcPts val="0"/>
              </a:spcBef>
              <a:spcAft>
                <a:spcPts val="0"/>
              </a:spcAft>
              <a:buNone/>
            </a:pPr>
            <a:r>
              <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45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An incomplete survey of the relevant literature:</a:t>
            </a:r>
            <a:endParaRPr sz="2300"/>
          </a:p>
          <a:p>
            <a:pPr indent="0" lvl="0" marL="0" rtl="0" algn="l">
              <a:spcBef>
                <a:spcPts val="0"/>
              </a:spcBef>
              <a:spcAft>
                <a:spcPts val="0"/>
              </a:spcAft>
              <a:buNone/>
            </a:pPr>
            <a:r>
              <a:rPr lang="en" sz="2300"/>
              <a:t>– Numerical Recipes 3 by Press, Teukolsky, Vetterling and Flannery.</a:t>
            </a:r>
            <a:endParaRPr sz="2300"/>
          </a:p>
          <a:p>
            <a:pPr indent="0" lvl="0" marL="0" rtl="0" algn="l">
              <a:spcBef>
                <a:spcPts val="0"/>
              </a:spcBef>
              <a:spcAft>
                <a:spcPts val="0"/>
              </a:spcAft>
              <a:buNone/>
            </a:pPr>
            <a:r>
              <a:rPr lang="en" sz="2300"/>
              <a:t>– The Elements of Statistical Learning: Data Mining, Inference and Prediction by Hastie, Tibshirani</a:t>
            </a:r>
            <a:endParaRPr sz="2300"/>
          </a:p>
          <a:p>
            <a:pPr indent="0" lvl="0" marL="0" rtl="0" algn="l">
              <a:spcBef>
                <a:spcPts val="0"/>
              </a:spcBef>
              <a:spcAft>
                <a:spcPts val="0"/>
              </a:spcAft>
              <a:buNone/>
            </a:pPr>
            <a:r>
              <a:rPr lang="en" sz="2300"/>
              <a:t>and Friedman.</a:t>
            </a:r>
            <a:endParaRPr sz="2100"/>
          </a:p>
          <a:p>
            <a:pPr indent="0" lvl="0" marL="0" rtl="0" algn="l">
              <a:spcBef>
                <a:spcPts val="0"/>
              </a:spcBef>
              <a:spcAft>
                <a:spcPts val="0"/>
              </a:spcAft>
              <a:buNone/>
            </a:pPr>
            <a:r>
              <a:rPr lang="en" sz="2300"/>
              <a:t>– Modern Statistical Methods for Astronomy with R Applications by Feigelson and Babul.</a:t>
            </a:r>
            <a:endParaRPr sz="2300"/>
          </a:p>
          <a:p>
            <a:pPr indent="0" lvl="0" marL="0" rtl="0" algn="l">
              <a:spcBef>
                <a:spcPts val="0"/>
              </a:spcBef>
              <a:spcAft>
                <a:spcPts val="0"/>
              </a:spcAft>
              <a:buNone/>
            </a:pPr>
            <a:r>
              <a:rPr lang="en" sz="2300"/>
              <a:t>– Information Theory, Inference and Machine Learning Algorithms by Mac Kay.</a:t>
            </a:r>
            <a:endParaRPr sz="2300"/>
          </a:p>
          <a:p>
            <a:pPr indent="0" lvl="0" marL="0" rtl="0" algn="l">
              <a:spcBef>
                <a:spcPts val="0"/>
              </a:spcBef>
              <a:spcAft>
                <a:spcPts val="0"/>
              </a:spcAft>
              <a:buNone/>
            </a:pPr>
            <a:r>
              <a:rPr lang="en" sz="2300"/>
              <a:t>– Pattern Recognition and Machine Learning by Bishop.</a:t>
            </a:r>
            <a:endParaRPr sz="2300"/>
          </a:p>
          <a:p>
            <a:pPr indent="0" lvl="0" marL="0" rtl="0" algn="l">
              <a:spcBef>
                <a:spcPts val="0"/>
              </a:spcBef>
              <a:spcAft>
                <a:spcPts val="0"/>
              </a:spcAft>
              <a:buNone/>
            </a:pPr>
            <a:r>
              <a:rPr lang="en" sz="2300"/>
              <a:t>– Artificial Intelligence by Russell and Norvig.</a:t>
            </a:r>
            <a:endParaRPr sz="2300"/>
          </a:p>
          <a:p>
            <a:pPr indent="0" lvl="0" marL="0" rtl="0" algn="l">
              <a:spcBef>
                <a:spcPts val="0"/>
              </a:spcBef>
              <a:spcAft>
                <a:spcPts val="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454533" y="406400"/>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61" name="Google Shape;61;p14"/>
          <p:cNvSpPr txBox="1"/>
          <p:nvPr>
            <p:ph idx="1" type="subTitle"/>
          </p:nvPr>
        </p:nvSpPr>
        <p:spPr>
          <a:xfrm>
            <a:off x="311700" y="2625300"/>
            <a:ext cx="3847800" cy="19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Mariano Dominguez </a:t>
            </a:r>
            <a:endParaRPr/>
          </a:p>
          <a:p>
            <a:pPr indent="0" lvl="0" marL="0" rtl="0" algn="l">
              <a:spcBef>
                <a:spcPts val="0"/>
              </a:spcBef>
              <a:spcAft>
                <a:spcPts val="0"/>
              </a:spcAft>
              <a:buNone/>
            </a:pPr>
            <a:r>
              <a:rPr lang="en"/>
              <a:t>Marcelo Lares</a:t>
            </a:r>
            <a:endParaRPr/>
          </a:p>
          <a:p>
            <a:pPr indent="0" lvl="0" marL="0" rtl="0" algn="l">
              <a:spcBef>
                <a:spcPts val="0"/>
              </a:spcBef>
              <a:spcAft>
                <a:spcPts val="0"/>
              </a:spcAft>
              <a:buNone/>
            </a:pPr>
            <a:r>
              <a:rPr lang="en"/>
              <a:t>Emmanuel Gianuzi</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endParaRPr/>
          </a:p>
        </p:txBody>
      </p:sp>
      <p:pic>
        <p:nvPicPr>
          <p:cNvPr descr="An illuminating visualisation of dark matter by Dutch artist Thijs Biersteker of Woven Studios has gone on show in the Science Gallery at Trinity College Dublin.&#10;Created in collaboration with ESA and Leiden University in the Netherlands, the installation will be on display from 13 March. As the gallery is temporary closed to visitors due to public health concerns, moving images of the creation will be shown online.&#10; &#10;The work – ‘Dark Distortions’ – was inspired by Euclid, a forthcoming ESA mission to study the mysterious nature of dark matter and dark energy, which is due to launch in mid-2022.&#10;Dark matter is thought to account for 85% of the matter in the universe. Visible stuff within galaxies – such as stars and planets and dust – has insufficient gravitational pull to prevent galaxies from disintegrating as they rotate. But galaxies don’t fly apart in this way, so astrophysicists proposed that they must contain “dark” matter that has sufficient mass to keep galaxies intact – but which has never been seen directly.&#10;Thijs Biersteker’s art installation consists of a constellation of moving lenses, which bend light just as large concentrations of dark matter act as gravitational lenses. The constellation is surrounded by layers of lenses on lenses, which represent the way in which dark matter is thought to accumulate in a fractal-like pattern. &#10;“The work uncovers the unseeable nature of dark matter in front of your eyes,” says Biersteker. “It shows how magical and powerful it is when art and science come together. Visitors experience how big scientific discoveries can be beautifully complex and simple at the same time.” &#10;Henk Hoekstra of Leiden University, who is the cosmology coordinator of the Euclid mission, helped to inspire the work.&#10;“We go for abstraction,” says Henk Hoekstra. “We have a model of the universe that is very abstract and far from how our senses experience the world.&#10;“This artwork takes this abstraction and tries to make it something that connects to our senses. It is a very interesting synergy.”&#10;As the gallery is closed to visitors, the accompanying free exhibition and events programme called Invisible will now be online only. Combining art, physics and philosophy, it consists of livestreamed tours, artist talks and discussions and will take place until 31 May.&#10;&#10;&#10;CREDITS ARTWORK&#10;‘Dark Distortions’&#10;&#10;Artist: Thijs Biersteker&#10;www.thijsbiersteker.com &#10;&#10;Cosmologist: Henk Hoekstra&#10;&#10;Created by: Woven Studio&#10;www.wovenstudio.io &#10;&#10;Technical Lead: Kees Plattel&#10;Engineer: Casper van der Meer&#10;Head of Studio: Sophie de Krom&#10;Soundscape: End of Time&#10;Commissioned by: Science Gallery Dublin&#10;In collaboration with: European Space Agency (ESA)&#10;With special thanks to: Melanie Kool, Lode Dijkers, Jacco Gardner, Niels Post, the team of Science Gallery, Alison Goddard, Jeroen Scharroo" id="62" name="Google Shape;62;p14" title="DARK DISTORTIONS ,">
            <a:hlinkClick r:id="rId4"/>
          </p:cNvPr>
          <p:cNvPicPr preferRelativeResize="0"/>
          <p:nvPr/>
        </p:nvPicPr>
        <p:blipFill>
          <a:blip r:embed="rId5">
            <a:alphaModFix/>
          </a:blip>
          <a:stretch>
            <a:fillRect/>
          </a:stretch>
        </p:blipFill>
        <p:spPr>
          <a:xfrm>
            <a:off x="3757000" y="350350"/>
            <a:ext cx="5098750" cy="435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108800" y="182600"/>
            <a:ext cx="8520600" cy="2389200"/>
          </a:xfrm>
          <a:prstGeom prst="rect">
            <a:avLst/>
          </a:prstGeom>
          <a:effectLst>
            <a:outerShdw blurRad="57150" rotWithShape="0" algn="bl" dir="5400000" dist="19050">
              <a:srgbClr val="FFFFFF">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t>AstroStatistics</a:t>
            </a:r>
            <a:endParaRPr/>
          </a:p>
        </p:txBody>
      </p:sp>
      <p:sp>
        <p:nvSpPr>
          <p:cNvPr id="68" name="Google Shape;68;p15"/>
          <p:cNvSpPr txBox="1"/>
          <p:nvPr>
            <p:ph idx="1" type="subTitle"/>
          </p:nvPr>
        </p:nvSpPr>
        <p:spPr>
          <a:xfrm>
            <a:off x="311700" y="2834125"/>
            <a:ext cx="8520600" cy="14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2020 </a:t>
            </a:r>
            <a:r>
              <a:rPr lang="en" sz="1100" u="sng">
                <a:solidFill>
                  <a:schemeClr val="accent5"/>
                </a:solidFill>
                <a:hlinkClick r:id="rId4">
                  <a:extLst>
                    <a:ext uri="{A12FA001-AC4F-418D-AE19-62706E023703}">
                      <ahyp:hlinkClr val="tx"/>
                    </a:ext>
                  </a:extLst>
                </a:hlinkClick>
              </a:rPr>
              <a:t>[1909.07976] Cosmological Simulations of Galaxy Formation</a:t>
            </a:r>
            <a:endParaRPr/>
          </a:p>
          <a:p>
            <a:pPr indent="0" lvl="0" marL="0" rtl="0" algn="ctr">
              <a:spcBef>
                <a:spcPts val="0"/>
              </a:spcBef>
              <a:spcAft>
                <a:spcPts val="0"/>
              </a:spcAft>
              <a:buNone/>
            </a:pPr>
            <a:r>
              <a:rPr lang="en" sz="1100" u="sng">
                <a:solidFill>
                  <a:schemeClr val="hlink"/>
                </a:solidFill>
                <a:hlinkClick r:id="rId5"/>
              </a:rPr>
              <a:t>ADS search of machine learning</a:t>
            </a:r>
            <a:endParaRPr/>
          </a:p>
          <a:p>
            <a:pPr indent="0" lvl="0" marL="0" rtl="0" algn="ctr">
              <a:spcBef>
                <a:spcPts val="0"/>
              </a:spcBef>
              <a:spcAft>
                <a:spcPts val="0"/>
              </a:spcAft>
              <a:buNone/>
            </a:pPr>
            <a:r>
              <a:rPr lang="en" sz="1100" u="sng">
                <a:solidFill>
                  <a:schemeClr val="hlink"/>
                </a:solidFill>
                <a:hlinkClick r:id="rId6"/>
              </a:rPr>
              <a:t>Google trends on DS,  ML, CV, NN, and DL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67">
                                            <p:txEl>
                                              <p:pRg end="0" st="0"/>
                                            </p:txEl>
                                          </p:spTgt>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pic>
        <p:nvPicPr>
          <p:cNvPr descr="The Vera C. Rubin Observatory will use the world's largest digital camera to capture the far reaches of the universe, and in the process, hope to tackle some of the most fundamental questions in science today.&#10; »Subscribe to Seeker! http://bit.ly/subscribeseeker &#10;»Watch more Focal Point | https://bit.ly/2s0cf7w   &#10;» Visit our shop at http://shop.seeker.com&#10; &#10;The Vera C. Rubin Observatory is the first national observatory to have been named for a woman and it currently houses the world’s largest optical lens ever built. &#10;&#10;Measuring 1.55 meters in diameter, this piece of glass is one of three lenses that will be the eyes for a new astronomical camera. The optical lens weighs more than 3 tons and has an enormous field of view, where light from billions of galaxies will come into focus.  By recording images of the entire sky every few days, this camera will produce a time-lapse movie of the universe.&#10;&#10;In this Focal Point, we hear from Cosmologist Daniel Gruen, PhD, from the SLAC National Accelerator Laboratory, and Stuart Marshall, a camera operator physicist, to learn more about what this massive digital camera has to offer. Watch to find out!&#10;&#10;#camera #observatory #universe #space #galaxy #science #seeker #focalpoint&#10;&#10;Additional credit: &#10;Miguel Aragon-Calvo, UNAM, Mark SubbaRao, Adler Planetarium, Alex Szalay, JHU&#10;&#10;Read More:&#10;Rubin Observatory’s Legacy Survey of Space and Time&#10;https://lsst.slac.stanford.edu/#&#10;“During the first 10 years of operations, Rubin Observatory will conduct the Legacy Survey of Space and Time (LSST) of the entire southern sky and provide the widest, fastest and deepest views of the night sky ever observed.”&#10;&#10;Engineering the world’s largest digital camera&#10;https://www.symmetrymagazine.org/article/engineering-the-worlds-largest-digital-camera&#10;“The camera is a combination of many extremes. Its largest lens is one of the biggest ever created for astronomy and astrophysics. The ceramic grid that will hold its imaging sensors is so flat that no feature larger than a human red blood cell sticks up from its surface. The electronics that control the sensors are customized to fit in a very tight space and use as little power as possible.”&#10;&#10;First national US observatory to be named after a woman!&#10;https://www.lsst.org/news/vro-press-release&#10;“It was announced today that the upcoming Large Synoptic Survey Telescope (LSST), which will conduct a vast astronomical survey for unprecedented discovery of the deep and dynamic Universe, will now be named the NSF (National Science Foundation) Vera C. Rubin Observatory (Rubin Observatory).”&#10;&#10;Four New Giant Telescopes Are About to Rock Astronomy&#10;https://www.discovermagazine.com/the-sciences/four-new-giant-telescopes-are-about-to-rock-astronomy&#10;“Now, astronomers stand on the threshold of a new telescope revolution. During the next several years, researchers expect three instruments that are more than twice the size of their closest competitors to start scanning the skies. And a fourth telescope, one “only” 8 meters in diameter, will use advanced technology to image the entire night sky every three days. This quartet of new instruments promises to deliver stunning science on the hot-button issues.”&#10;&#10;____________________&#10;&#10;Our scientific understanding of the universe is advancing at an unprecedented rate. Join Focal Point as we meet the people building tomorrow’s world. Witness the astonishing discoveries that will propel humanity forward and zero-in on the places where science-fiction becomes science-reality.&#10;&#10;Seeker empowers the curious to understand the science shaping our world. We tell award-winning stories about the natural forces and groundbreaking innovations that impact our lives, our planet, and our universe. &#10;&#10;Visit the Seeker website https://www.seeker.com &#10;&#10;Seeker on Facebook https://www.facebook.com/SeekerMedia/&#10;&#10;Focal Point on Facebook https://www.facebook.com/FocalPointShow/ &#10;&#10;Seeker on Twitter http://twitter.com/seeker" id="73" name="Google Shape;73;p16" title="This 3.2 Gigapixel Camera Will Record a Timelapse of the Universe">
            <a:hlinkClick r:id="rId4"/>
          </p:cNvPr>
          <p:cNvPicPr preferRelativeResize="0"/>
          <p:nvPr/>
        </p:nvPicPr>
        <p:blipFill>
          <a:blip r:embed="rId5">
            <a:alphaModFix/>
          </a:blip>
          <a:stretch>
            <a:fillRect/>
          </a:stretch>
        </p:blipFill>
        <p:spPr>
          <a:xfrm>
            <a:off x="3197825" y="104350"/>
            <a:ext cx="5784674" cy="456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The Rise of Statistics and Informatics in Astronomy</a:t>
            </a:r>
            <a:endParaRPr/>
          </a:p>
        </p:txBody>
      </p:sp>
      <p:sp>
        <p:nvSpPr>
          <p:cNvPr id="79" name="Google Shape;79;p17"/>
          <p:cNvSpPr txBox="1"/>
          <p:nvPr>
            <p:ph idx="1" type="body"/>
          </p:nvPr>
        </p:nvSpPr>
        <p:spPr>
          <a:xfrm>
            <a:off x="311700" y="1152475"/>
            <a:ext cx="8520600" cy="3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Astronomy is entering the cyber age. Astrostatistics and astroinformatics are burgeoning enterprises with rapid growth in the astronomical research literature, cross-disciplinary meetings, new textbooks, and attention by scholarly societies. These trends are responding to the proliferation of large-scale imaging, spectral and time domain data. Advanced computational and statistical analysis techniques are essential to analyzing our increasing data flow and realizing our endeavor to characterize and understand cosmic phenomena. The Astrostatistics and Astroinformatics Portal (</a:t>
            </a:r>
            <a:r>
              <a:rPr lang="en" u="sng">
                <a:solidFill>
                  <a:schemeClr val="hlink"/>
                </a:solidFill>
                <a:hlinkClick r:id="rId4"/>
              </a:rPr>
              <a:t>http://asaip.psu.edu</a:t>
            </a:r>
            <a:r>
              <a:rPr lang="en"/>
              <a:t>) is a Web site serving the cross-disciplinary communities of astronomers, statisticians and computer scientists. It is intended to foster research into advanced methodologies for astronomical research, and to promulgate such methods into the astronomy community. (</a:t>
            </a:r>
            <a:r>
              <a:rPr lang="en" u="sng">
                <a:solidFill>
                  <a:schemeClr val="hlink"/>
                </a:solidFill>
                <a:hlinkClick r:id="rId5"/>
              </a:rPr>
              <a:t>https://www.journals.elsevier.com/astronomy-and-computing</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264475"/>
            <a:ext cx="8520600" cy="3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https://www.microsoft.com/en-us/research/publication/fourth-paradigm-data-intensive-scientific-discovery/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69625" y="141625"/>
            <a:ext cx="7625700" cy="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comunities involved ranged so far: Machine Learning, Statistical Learning, Artificial Intelligence, Multivariate Statistics,  Data Mining, Database, Big Data, Computer Vision, Visualization, Information Theory.</a:t>
            </a:r>
            <a:endParaRPr sz="1500"/>
          </a:p>
          <a:p>
            <a:pPr indent="0" lvl="0" marL="0" rtl="0" algn="l">
              <a:spcBef>
                <a:spcPts val="0"/>
              </a:spcBef>
              <a:spcAft>
                <a:spcPts val="0"/>
              </a:spcAft>
              <a:buNone/>
            </a:pPr>
            <a:r>
              <a:t/>
            </a:r>
            <a:endParaRPr/>
          </a:p>
        </p:txBody>
      </p:sp>
      <p:pic>
        <p:nvPicPr>
          <p:cNvPr id="90" name="Google Shape;90;p19"/>
          <p:cNvPicPr preferRelativeResize="0"/>
          <p:nvPr/>
        </p:nvPicPr>
        <p:blipFill>
          <a:blip r:embed="rId3">
            <a:alphaModFix/>
          </a:blip>
          <a:stretch>
            <a:fillRect/>
          </a:stretch>
        </p:blipFill>
        <p:spPr>
          <a:xfrm>
            <a:off x="469625" y="916875"/>
            <a:ext cx="7499074" cy="4152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Probabilidad:</a:t>
            </a:r>
            <a:endParaRPr/>
          </a:p>
        </p:txBody>
      </p:sp>
      <p:sp>
        <p:nvSpPr>
          <p:cNvPr id="96" name="Google Shape;96;p20"/>
          <p:cNvSpPr txBox="1"/>
          <p:nvPr>
            <p:ph idx="1" type="body"/>
          </p:nvPr>
        </p:nvSpPr>
        <p:spPr>
          <a:xfrm>
            <a:off x="311700" y="1017725"/>
            <a:ext cx="8520600" cy="3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Seeing Theory book:</a:t>
            </a:r>
            <a:endParaRPr sz="1700"/>
          </a:p>
          <a:p>
            <a:pPr indent="0" lvl="0" marL="0" rtl="0" algn="l">
              <a:spcBef>
                <a:spcPts val="1600"/>
              </a:spcBef>
              <a:spcAft>
                <a:spcPts val="0"/>
              </a:spcAft>
              <a:buNone/>
            </a:pPr>
            <a:r>
              <a:rPr lang="en" sz="1700"/>
              <a:t> </a:t>
            </a:r>
            <a:r>
              <a:rPr lang="en" sz="1100" u="sng">
                <a:solidFill>
                  <a:schemeClr val="hlink"/>
                </a:solidFill>
                <a:hlinkClick r:id="rId3"/>
              </a:rPr>
              <a:t>https://seeing-theory.brown.edu/</a:t>
            </a:r>
            <a:endParaRPr/>
          </a:p>
          <a:p>
            <a:pPr indent="0" lvl="0" marL="0" rtl="0" algn="l">
              <a:spcBef>
                <a:spcPts val="1600"/>
              </a:spcBef>
              <a:spcAft>
                <a:spcPts val="0"/>
              </a:spcAft>
              <a:buNone/>
            </a:pPr>
            <a:r>
              <a:rPr lang="en"/>
              <a:t>Google Colab Notebooks:</a:t>
            </a:r>
            <a:endParaRPr/>
          </a:p>
          <a:p>
            <a:pPr indent="0" lvl="0" marL="0" rtl="0" algn="l">
              <a:spcBef>
                <a:spcPts val="1600"/>
              </a:spcBef>
              <a:spcAft>
                <a:spcPts val="1600"/>
              </a:spcAft>
              <a:buNone/>
            </a:pPr>
            <a:r>
              <a:rPr lang="en" sz="1100" u="sng">
                <a:solidFill>
                  <a:schemeClr val="hlink"/>
                </a:solidFill>
                <a:hlinkClick r:id="rId4"/>
              </a:rPr>
              <a:t>https://colab.research.google.com/drive/1Hstxe2Q6yv6EgjdfTH7_7tGPeYOwb5c_?usp=sharing</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378744" y="0"/>
            <a:ext cx="6386513"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